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6DDF55-961D-4A21-868C-B00C6DFCFF50}">
  <a:tblStyle styleId="{936DDF55-961D-4A21-868C-B00C6DFCFF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07ff3a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07ff3a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7fa343b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fa343b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fa343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fa343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fa343b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fa343b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e07ff3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e07ff3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7fa343b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7fa343b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e07ff3a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e07ff3a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7fa343b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fa343b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7fa343b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7fa343b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e07ff3a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e07ff3a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dashboard.tehelevator.com/te-explanations/conditionals/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Exceptions &amp; File I/O:Read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333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Stack</a:t>
            </a:r>
            <a:endParaRPr/>
          </a:p>
        </p:txBody>
      </p:sp>
      <p:sp>
        <p:nvSpPr>
          <p:cNvPr id="120" name="Google Shape;120;p22"/>
          <p:cNvSpPr txBox="1"/>
          <p:nvPr>
            <p:ph idx="1" type="body"/>
          </p:nvPr>
        </p:nvSpPr>
        <p:spPr>
          <a:xfrm>
            <a:off x="311700" y="1152475"/>
            <a:ext cx="447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method called becomes part of the </a:t>
            </a:r>
            <a:r>
              <a:rPr b="1" lang="en"/>
              <a:t>Call Stack</a:t>
            </a:r>
            <a:r>
              <a:rPr lang="en"/>
              <a:t>.   When an Exception is thrown it is passed up through each level of the call stack.  At each level it can be caught and handled by a try...catch().  </a:t>
            </a:r>
            <a:endParaRPr/>
          </a:p>
          <a:p>
            <a:pPr indent="0" lvl="0" marL="0" rtl="0" algn="l">
              <a:spcBef>
                <a:spcPts val="1600"/>
              </a:spcBef>
              <a:spcAft>
                <a:spcPts val="1600"/>
              </a:spcAft>
              <a:buNone/>
            </a:pPr>
            <a:r>
              <a:rPr lang="en"/>
              <a:t>If the exception is thrown up the stack past the main() method to the JVM then the application terminates (crashes). </a:t>
            </a:r>
            <a:endParaRPr/>
          </a:p>
        </p:txBody>
      </p:sp>
      <p:pic>
        <p:nvPicPr>
          <p:cNvPr id="121" name="Google Shape;121;p22"/>
          <p:cNvPicPr preferRelativeResize="0"/>
          <p:nvPr/>
        </p:nvPicPr>
        <p:blipFill>
          <a:blip r:embed="rId3">
            <a:alphaModFix/>
          </a:blip>
          <a:stretch>
            <a:fillRect/>
          </a:stretch>
        </p:blipFill>
        <p:spPr>
          <a:xfrm>
            <a:off x="4899350" y="879325"/>
            <a:ext cx="4048200" cy="3771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31500" y="14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I/O</a:t>
            </a:r>
            <a:endParaRPr/>
          </a:p>
        </p:txBody>
      </p:sp>
      <p:sp>
        <p:nvSpPr>
          <p:cNvPr id="127" name="Google Shape;127;p23"/>
          <p:cNvSpPr txBox="1"/>
          <p:nvPr>
            <p:ph idx="1" type="body"/>
          </p:nvPr>
        </p:nvSpPr>
        <p:spPr>
          <a:xfrm>
            <a:off x="141250" y="907425"/>
            <a:ext cx="3768000" cy="34164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java.io.File</a:t>
            </a:r>
            <a:endParaRPr sz="1600">
              <a:solidFill>
                <a:srgbClr val="000000"/>
              </a:solidFill>
            </a:endParaRPr>
          </a:p>
          <a:p>
            <a:pPr indent="0" lvl="0" marL="0" rtl="0" algn="l">
              <a:spcBef>
                <a:spcPts val="1600"/>
              </a:spcBef>
              <a:spcAft>
                <a:spcPts val="0"/>
              </a:spcAft>
              <a:buNone/>
            </a:pPr>
            <a:r>
              <a:rPr lang="en" sz="1600">
                <a:solidFill>
                  <a:srgbClr val="000000"/>
                </a:solidFill>
              </a:rPr>
              <a:t>	.exists()</a:t>
            </a:r>
            <a:br>
              <a:rPr lang="en" sz="1600">
                <a:solidFill>
                  <a:srgbClr val="000000"/>
                </a:solidFill>
              </a:rPr>
            </a:br>
            <a:r>
              <a:rPr lang="en" sz="1600">
                <a:solidFill>
                  <a:srgbClr val="000000"/>
                </a:solidFill>
              </a:rPr>
              <a:t>	.isFile()</a:t>
            </a:r>
            <a:endParaRPr sz="1600">
              <a:solidFill>
                <a:srgbClr val="000000"/>
              </a:solidFill>
            </a:endParaRPr>
          </a:p>
          <a:p>
            <a:pPr indent="0" lvl="0" marL="0" rtl="0" algn="l">
              <a:spcBef>
                <a:spcPts val="1600"/>
              </a:spcBef>
              <a:spcAft>
                <a:spcPts val="0"/>
              </a:spcAft>
              <a:buNone/>
            </a:pPr>
            <a:r>
              <a:rPr lang="en" sz="1300">
                <a:solidFill>
                  <a:srgbClr val="000000"/>
                </a:solidFill>
                <a:latin typeface="Courier New"/>
                <a:ea typeface="Courier New"/>
                <a:cs typeface="Courier New"/>
                <a:sym typeface="Courier New"/>
              </a:rPr>
              <a:t>File myFile = new File(pathToFile);</a:t>
            </a:r>
            <a:endParaRPr sz="13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28" name="Google Shape;128;p23"/>
          <p:cNvSpPr txBox="1"/>
          <p:nvPr/>
        </p:nvSpPr>
        <p:spPr>
          <a:xfrm>
            <a:off x="4300300" y="907425"/>
            <a:ext cx="4632300" cy="34164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t>File can be passed to Scanner as an input stream. </a:t>
            </a:r>
            <a:r>
              <a:rPr lang="en" sz="1800"/>
              <a:t> </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try (Scanner fileScanner = new Scanner(file))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while (fileScanner.hasNextLine())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String line = fileScanner.nextLine();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catch (FileNotFoundException ex)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AutoNum type="arabicPeriod"/>
            </a:pPr>
            <a:r>
              <a:rPr lang="en" sz="2900"/>
              <a:t>Exception Handling</a:t>
            </a:r>
            <a:endParaRPr sz="2900"/>
          </a:p>
          <a:p>
            <a:pPr indent="-412750" lvl="0" marL="457200" rtl="0" algn="l">
              <a:spcBef>
                <a:spcPts val="0"/>
              </a:spcBef>
              <a:spcAft>
                <a:spcPts val="0"/>
              </a:spcAft>
              <a:buSzPts val="2900"/>
              <a:buAutoNum type="arabicPeriod"/>
            </a:pPr>
            <a:r>
              <a:rPr lang="en" sz="2900"/>
              <a:t>File I/O - Reading Files</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compile-time </a:t>
            </a:r>
            <a:r>
              <a:rPr lang="en"/>
              <a:t>error occurs when there is a syntactical error or the compiler identifies code that cannot execute.  </a:t>
            </a:r>
            <a:endParaRPr/>
          </a:p>
          <a:p>
            <a:pPr indent="0" lvl="0" marL="0" rtl="0" algn="l">
              <a:spcBef>
                <a:spcPts val="1600"/>
              </a:spcBef>
              <a:spcAft>
                <a:spcPts val="0"/>
              </a:spcAft>
              <a:buNone/>
            </a:pPr>
            <a:r>
              <a:rPr lang="en"/>
              <a:t>A </a:t>
            </a:r>
            <a:r>
              <a:rPr b="1" lang="en"/>
              <a:t>run-time</a:t>
            </a:r>
            <a:r>
              <a:rPr lang="en"/>
              <a:t> error occurs while the program is executing when it is asked to access memory that is inaccessible or perform an operation of which it is not capable.  </a:t>
            </a:r>
            <a:endParaRPr/>
          </a:p>
          <a:p>
            <a:pPr indent="0" lvl="0" marL="0" rtl="0" algn="l">
              <a:spcBef>
                <a:spcPts val="1600"/>
              </a:spcBef>
              <a:spcAft>
                <a:spcPts val="1600"/>
              </a:spcAft>
              <a:buNone/>
            </a:pPr>
            <a:r>
              <a:rPr lang="en"/>
              <a:t>Run-time errors often result in an </a:t>
            </a:r>
            <a:r>
              <a:rPr b="1" lang="en"/>
              <a:t>Exception</a:t>
            </a:r>
            <a:r>
              <a:rPr lang="en"/>
              <a:t>.  An exception is an event that occurs during the execution of a program that disrupts the normal flow of the program’s instructors.  .An exception is represented by an object of type Exception that contains information about the error.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7650"/>
            <a:ext cx="268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Throwables</a:t>
            </a:r>
            <a:endParaRPr/>
          </a:p>
        </p:txBody>
      </p:sp>
      <p:pic>
        <p:nvPicPr>
          <p:cNvPr id="73" name="Google Shape;73;p16"/>
          <p:cNvPicPr preferRelativeResize="0"/>
          <p:nvPr/>
        </p:nvPicPr>
        <p:blipFill>
          <a:blip r:embed="rId3">
            <a:alphaModFix/>
          </a:blip>
          <a:stretch>
            <a:fillRect/>
          </a:stretch>
        </p:blipFill>
        <p:spPr>
          <a:xfrm>
            <a:off x="4330850" y="268175"/>
            <a:ext cx="4538051" cy="2541575"/>
          </a:xfrm>
          <a:prstGeom prst="rect">
            <a:avLst/>
          </a:prstGeom>
          <a:noFill/>
          <a:ln>
            <a:noFill/>
          </a:ln>
        </p:spPr>
      </p:pic>
      <p:sp>
        <p:nvSpPr>
          <p:cNvPr id="74" name="Google Shape;74;p16"/>
          <p:cNvSpPr txBox="1"/>
          <p:nvPr/>
        </p:nvSpPr>
        <p:spPr>
          <a:xfrm>
            <a:off x="351700" y="857250"/>
            <a:ext cx="3967500" cy="3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All Exceptions and Errors in Java are </a:t>
            </a:r>
            <a:r>
              <a:rPr lang="en" sz="1500"/>
              <a:t>subclasses</a:t>
            </a:r>
            <a:r>
              <a:rPr lang="en" sz="1500"/>
              <a:t> of the class Throwable.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Errors </a:t>
            </a:r>
            <a:r>
              <a:rPr lang="en" sz="1500"/>
              <a:t>are used by the JVM to indicate errors that are associated with the runtime environment, such as running out of memory or other resources.  Errors occur only at runtime and it is not possible for an application recover from these errors..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Exceptions </a:t>
            </a:r>
            <a:r>
              <a:rPr lang="en" sz="1500"/>
              <a:t>are anomalous situations that occur while a program is executing.  It is what happens when something is unexpected or goes wrong.  For example, trying to parse a String “ABC” into a number.  Exceptions can be </a:t>
            </a:r>
            <a:r>
              <a:rPr i="1" lang="en" sz="1500"/>
              <a:t>handled </a:t>
            </a:r>
            <a:r>
              <a:rPr lang="en" sz="1500"/>
              <a:t>and recovered from.</a:t>
            </a:r>
            <a:endParaRPr sz="1500"/>
          </a:p>
        </p:txBody>
      </p:sp>
      <p:sp>
        <p:nvSpPr>
          <p:cNvPr id="75" name="Google Shape;75;p16"/>
          <p:cNvSpPr txBox="1"/>
          <p:nvPr/>
        </p:nvSpPr>
        <p:spPr>
          <a:xfrm>
            <a:off x="4484075" y="3209200"/>
            <a:ext cx="4424700" cy="16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6" name="Google Shape;76;p16"/>
          <p:cNvGraphicFramePr/>
          <p:nvPr/>
        </p:nvGraphicFramePr>
        <p:xfrm>
          <a:off x="4387525" y="2875800"/>
          <a:ext cx="3000000" cy="3000000"/>
        </p:xfrm>
        <a:graphic>
          <a:graphicData uri="http://schemas.openxmlformats.org/drawingml/2006/table">
            <a:tbl>
              <a:tblPr>
                <a:noFill/>
                <a:tableStyleId>{936DDF55-961D-4A21-868C-B00C6DFCFF50}</a:tableStyleId>
              </a:tblPr>
              <a:tblGrid>
                <a:gridCol w="2330900"/>
                <a:gridCol w="2286900"/>
              </a:tblGrid>
              <a:tr h="381000">
                <a:tc>
                  <a:txBody>
                    <a:bodyPr/>
                    <a:lstStyle/>
                    <a:p>
                      <a:pPr indent="0" lvl="0" marL="0" rtl="0" algn="l">
                        <a:spcBef>
                          <a:spcPts val="0"/>
                        </a:spcBef>
                        <a:spcAft>
                          <a:spcPts val="0"/>
                        </a:spcAft>
                        <a:buNone/>
                      </a:pPr>
                      <a:r>
                        <a:rPr b="1" lang="en" sz="1300"/>
                        <a:t>Exceptions</a:t>
                      </a:r>
                      <a:endParaRPr b="1"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sz="1300"/>
                        <a:t>Errors</a:t>
                      </a:r>
                      <a:endParaRPr b="1"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0E0E3"/>
                    </a:solidFill>
                  </a:tcPr>
                </a:tc>
              </a:tr>
              <a:tr h="381000">
                <a:tc>
                  <a:txBody>
                    <a:bodyPr/>
                    <a:lstStyle/>
                    <a:p>
                      <a:pPr indent="0" lvl="0" marL="0" rtl="0" algn="l">
                        <a:spcBef>
                          <a:spcPts val="0"/>
                        </a:spcBef>
                        <a:spcAft>
                          <a:spcPts val="0"/>
                        </a:spcAft>
                        <a:buNone/>
                      </a:pPr>
                      <a:r>
                        <a:rPr lang="en" sz="1200"/>
                        <a:t>1. </a:t>
                      </a:r>
                      <a:r>
                        <a:rPr lang="en" sz="1200"/>
                        <a:t>Possible to recover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sz="1200"/>
                        <a:t>1. </a:t>
                      </a:r>
                      <a:r>
                        <a:rPr lang="en" sz="1200"/>
                        <a:t>Impossible to recover</a:t>
                      </a:r>
                      <a:endParaRPr sz="1200"/>
                    </a:p>
                  </a:txBody>
                  <a:tcPr marT="91425" marB="91425" marR="91425" marL="91425">
                    <a:lnL cap="flat" cmpd="sng" w="9525">
                      <a:solidFill>
                        <a:srgbClr val="9E9E9E"/>
                      </a:solidFill>
                      <a:prstDash val="solid"/>
                      <a:round/>
                      <a:headEnd len="sm" w="sm" type="none"/>
                      <a:tailEnd len="sm" w="sm" type="none"/>
                    </a:lnL>
                    <a:lnT cap="flat" cmpd="sng" w="19050">
                      <a:solidFill>
                        <a:srgbClr val="000000"/>
                      </a:solidFill>
                      <a:prstDash val="solid"/>
                      <a:round/>
                      <a:headEnd len="sm" w="sm" type="none"/>
                      <a:tailEnd len="sm" w="sm" type="none"/>
                    </a:lnT>
                    <a:solidFill>
                      <a:srgbClr val="D0E0E3"/>
                    </a:solidFill>
                  </a:tcPr>
                </a:tc>
              </a:tr>
              <a:tr h="381000">
                <a:tc>
                  <a:txBody>
                    <a:bodyPr/>
                    <a:lstStyle/>
                    <a:p>
                      <a:pPr indent="0" lvl="0" marL="0" rtl="0" algn="l">
                        <a:spcBef>
                          <a:spcPts val="0"/>
                        </a:spcBef>
                        <a:spcAft>
                          <a:spcPts val="0"/>
                        </a:spcAft>
                        <a:buNone/>
                      </a:pPr>
                      <a:r>
                        <a:rPr lang="en" sz="1200"/>
                        <a:t>2. </a:t>
                      </a:r>
                      <a:r>
                        <a:rPr lang="en" sz="1200"/>
                        <a:t>Can be caught and handled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sz="1200"/>
                        <a:t>2. </a:t>
                      </a:r>
                      <a:r>
                        <a:rPr lang="en" sz="1200"/>
                        <a:t>Should not be handled</a:t>
                      </a:r>
                      <a:endParaRPr sz="1200"/>
                    </a:p>
                  </a:txBody>
                  <a:tcPr marT="91425" marB="91425" marR="91425" marL="91425">
                    <a:lnL cap="flat" cmpd="sng" w="9525">
                      <a:solidFill>
                        <a:srgbClr val="9E9E9E"/>
                      </a:solidFill>
                      <a:prstDash val="solid"/>
                      <a:round/>
                      <a:headEnd len="sm" w="sm" type="none"/>
                      <a:tailEnd len="sm" w="sm" type="none"/>
                    </a:lnL>
                    <a:solidFill>
                      <a:srgbClr val="D0E0E3"/>
                    </a:solidFill>
                  </a:tcPr>
                </a:tc>
              </a:tr>
              <a:tr h="381000">
                <a:tc>
                  <a:txBody>
                    <a:bodyPr/>
                    <a:lstStyle/>
                    <a:p>
                      <a:pPr indent="0" lvl="0" marL="0" rtl="0" algn="l">
                        <a:spcBef>
                          <a:spcPts val="0"/>
                        </a:spcBef>
                        <a:spcAft>
                          <a:spcPts val="0"/>
                        </a:spcAft>
                        <a:buNone/>
                      </a:pPr>
                      <a:r>
                        <a:rPr lang="en" sz="1200"/>
                        <a:t>3. </a:t>
                      </a:r>
                      <a:r>
                        <a:rPr lang="en" sz="1200"/>
                        <a:t>Occur at compile or runtime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sz="1200"/>
                        <a:t>3. </a:t>
                      </a:r>
                      <a:r>
                        <a:rPr lang="en" sz="1200"/>
                        <a:t>Occur at runtime</a:t>
                      </a:r>
                      <a:endParaRPr sz="1200"/>
                    </a:p>
                  </a:txBody>
                  <a:tcPr marT="91425" marB="91425" marR="91425" marL="91425">
                    <a:lnL cap="flat" cmpd="sng" w="9525">
                      <a:solidFill>
                        <a:srgbClr val="9E9E9E"/>
                      </a:solidFill>
                      <a:prstDash val="solid"/>
                      <a:round/>
                      <a:headEnd len="sm" w="sm" type="none"/>
                      <a:tailEnd len="sm" w="sm" type="none"/>
                    </a:lnL>
                    <a:solidFill>
                      <a:srgbClr val="D0E0E3"/>
                    </a:solidFill>
                  </a:tcPr>
                </a:tc>
              </a:tr>
              <a:tr h="381000">
                <a:tc>
                  <a:txBody>
                    <a:bodyPr/>
                    <a:lstStyle/>
                    <a:p>
                      <a:pPr indent="0" lvl="0" marL="0" rtl="0" algn="l">
                        <a:spcBef>
                          <a:spcPts val="0"/>
                        </a:spcBef>
                        <a:spcAft>
                          <a:spcPts val="0"/>
                        </a:spcAft>
                        <a:buNone/>
                      </a:pPr>
                      <a:r>
                        <a:rPr lang="en" sz="1200"/>
                        <a:t>4. </a:t>
                      </a:r>
                      <a:r>
                        <a:rPr lang="en" sz="1200"/>
                        <a:t>Caused by the code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sz="1200"/>
                        <a:t>4. </a:t>
                      </a:r>
                      <a:r>
                        <a:rPr lang="en" sz="1200"/>
                        <a:t>Caused by the running environment</a:t>
                      </a:r>
                      <a:endParaRPr sz="1200"/>
                    </a:p>
                  </a:txBody>
                  <a:tcPr marT="91425" marB="91425" marR="91425" marL="91425">
                    <a:lnL cap="flat" cmpd="sng" w="9525">
                      <a:solidFill>
                        <a:srgbClr val="9E9E9E"/>
                      </a:solidFill>
                      <a:prstDash val="solid"/>
                      <a:round/>
                      <a:headEnd len="sm" w="sm" type="none"/>
                      <a:tailEnd len="sm" w="sm" type="none"/>
                    </a:lnL>
                    <a:solidFill>
                      <a:srgbClr val="D0E0E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8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a:t>
            </a:r>
            <a:endParaRPr/>
          </a:p>
        </p:txBody>
      </p:sp>
      <p:sp>
        <p:nvSpPr>
          <p:cNvPr id="82" name="Google Shape;82;p17"/>
          <p:cNvSpPr txBox="1"/>
          <p:nvPr>
            <p:ph idx="1" type="body"/>
          </p:nvPr>
        </p:nvSpPr>
        <p:spPr>
          <a:xfrm>
            <a:off x="311700" y="863550"/>
            <a:ext cx="4328700" cy="4136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Checked Exception</a:t>
            </a:r>
            <a:r>
              <a:rPr lang="en">
                <a:solidFill>
                  <a:srgbClr val="000000"/>
                </a:solidFill>
              </a:rPr>
              <a:t>s must be caught with a try...catch.</a:t>
            </a:r>
            <a:endParaRPr>
              <a:solidFill>
                <a:srgbClr val="000000"/>
              </a:solidFill>
            </a:endParaRPr>
          </a:p>
          <a:p>
            <a:pPr indent="457200" lvl="0" marL="0" rtl="0" algn="l">
              <a:spcBef>
                <a:spcPts val="1600"/>
              </a:spcBef>
              <a:spcAft>
                <a:spcPts val="0"/>
              </a:spcAft>
              <a:buNone/>
            </a:pPr>
            <a:r>
              <a:rPr lang="en" sz="1600">
                <a:solidFill>
                  <a:srgbClr val="000000"/>
                </a:solidFill>
                <a:latin typeface="Courier New"/>
                <a:ea typeface="Courier New"/>
                <a:cs typeface="Courier New"/>
                <a:sym typeface="Courier New"/>
              </a:rPr>
              <a:t>java.lang.Exception</a:t>
            </a:r>
            <a:endParaRPr sz="16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600">
                <a:solidFill>
                  <a:srgbClr val="000000"/>
                </a:solidFill>
              </a:rPr>
              <a:t>When calling a method that has a checked exception then the possible exception it can throw must either be caught and dealt with using a try...catch or the method calling it must itself throw an exception of that type. </a:t>
            </a:r>
            <a:endParaRPr sz="1600">
              <a:solidFill>
                <a:srgbClr val="000000"/>
              </a:solidFill>
            </a:endParaRPr>
          </a:p>
          <a:p>
            <a:pPr indent="-317500" lvl="0" marL="457200" rtl="0" algn="l">
              <a:spcBef>
                <a:spcPts val="160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ClassNotFound</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FileNotFound</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SqlException</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83" name="Google Shape;83;p17"/>
          <p:cNvSpPr txBox="1"/>
          <p:nvPr>
            <p:ph idx="1" type="body"/>
          </p:nvPr>
        </p:nvSpPr>
        <p:spPr>
          <a:xfrm>
            <a:off x="4818250" y="863550"/>
            <a:ext cx="4117800" cy="4136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Runtime</a:t>
            </a:r>
            <a:r>
              <a:rPr b="1" lang="en">
                <a:solidFill>
                  <a:srgbClr val="000000"/>
                </a:solidFill>
              </a:rPr>
              <a:t> Exception</a:t>
            </a:r>
            <a:r>
              <a:rPr lang="en">
                <a:solidFill>
                  <a:srgbClr val="000000"/>
                </a:solidFill>
              </a:rPr>
              <a:t>s can be thrown from any method and do not have to caught with a try...catch. </a:t>
            </a:r>
            <a:endParaRPr>
              <a:solidFill>
                <a:srgbClr val="000000"/>
              </a:solidFill>
            </a:endParaRPr>
          </a:p>
          <a:p>
            <a:pPr indent="457200" lvl="0" marL="0" rtl="0" algn="l">
              <a:spcBef>
                <a:spcPts val="1600"/>
              </a:spcBef>
              <a:spcAft>
                <a:spcPts val="0"/>
              </a:spcAft>
              <a:buNone/>
            </a:pPr>
            <a:r>
              <a:rPr lang="en" sz="1600">
                <a:solidFill>
                  <a:srgbClr val="000000"/>
                </a:solidFill>
                <a:latin typeface="Courier New"/>
                <a:ea typeface="Courier New"/>
                <a:cs typeface="Courier New"/>
                <a:sym typeface="Courier New"/>
              </a:rPr>
              <a:t>java.lang.RuntimeException</a:t>
            </a:r>
            <a:endParaRPr sz="1600">
              <a:solidFill>
                <a:srgbClr val="000000"/>
              </a:solidFill>
              <a:latin typeface="Courier New"/>
              <a:ea typeface="Courier New"/>
              <a:cs typeface="Courier New"/>
              <a:sym typeface="Courier New"/>
            </a:endParaRPr>
          </a:p>
          <a:p>
            <a:pPr indent="-317500" lvl="0" marL="457200" rtl="0" algn="l">
              <a:spcBef>
                <a:spcPts val="160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ArrayIndexOutOfBoundsException</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NullPointerException</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ClassCastException</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NumberFormatException</a:t>
            </a:r>
            <a:endParaRPr sz="1400">
              <a:solidFill>
                <a:srgbClr val="000000"/>
              </a:solidFill>
              <a:latin typeface="Courier New"/>
              <a:ea typeface="Courier New"/>
              <a:cs typeface="Courier New"/>
              <a:sym typeface="Courier New"/>
            </a:endParaRPr>
          </a:p>
          <a:p>
            <a:pPr indent="-317500" lvl="0" marL="457200" rtl="0" algn="l">
              <a:spcBef>
                <a:spcPts val="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NoSuchElementException</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Handling</a:t>
            </a:r>
            <a:endParaRPr/>
          </a:p>
        </p:txBody>
      </p:sp>
      <p:sp>
        <p:nvSpPr>
          <p:cNvPr id="89" name="Google Shape;89;p18"/>
          <p:cNvSpPr txBox="1"/>
          <p:nvPr>
            <p:ph idx="1" type="body"/>
          </p:nvPr>
        </p:nvSpPr>
        <p:spPr>
          <a:xfrm>
            <a:off x="311700" y="1152475"/>
            <a:ext cx="8520600" cy="36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Handling is dealing with unexpected problems in an application so the program does not crash. </a:t>
            </a:r>
            <a:endParaRPr/>
          </a:p>
          <a:p>
            <a:pPr indent="0" lvl="0" marL="0" rtl="0" algn="l">
              <a:spcBef>
                <a:spcPts val="1600"/>
              </a:spcBef>
              <a:spcAft>
                <a:spcPts val="0"/>
              </a:spcAft>
              <a:buNone/>
            </a:pPr>
            <a:r>
              <a:rPr lang="en"/>
              <a:t>If exceptions are not handled, then the application will terminate (crash). </a:t>
            </a:r>
            <a:endParaRPr/>
          </a:p>
          <a:p>
            <a:pPr indent="0" lvl="0" marL="0" rtl="0" algn="l">
              <a:spcBef>
                <a:spcPts val="1600"/>
              </a:spcBef>
              <a:spcAft>
                <a:spcPts val="0"/>
              </a:spcAft>
              <a:buNone/>
            </a:pPr>
            <a:r>
              <a:rPr lang="en"/>
              <a:t>When an unexpected event happens in Java an Exception is </a:t>
            </a:r>
            <a:r>
              <a:rPr b="1" i="1" lang="en"/>
              <a:t>Thrown</a:t>
            </a:r>
            <a:r>
              <a:rPr lang="en"/>
              <a:t>.  The thrown exception in Java is an </a:t>
            </a:r>
            <a:r>
              <a:rPr i="1" lang="en"/>
              <a:t>Object </a:t>
            </a:r>
            <a:r>
              <a:rPr lang="en"/>
              <a:t>that contains details about what happened and a </a:t>
            </a:r>
            <a:r>
              <a:rPr b="1" i="1" lang="en"/>
              <a:t>Stack Trace</a:t>
            </a:r>
            <a:r>
              <a:rPr lang="en"/>
              <a:t> that details where it </a:t>
            </a:r>
            <a:r>
              <a:rPr lang="en"/>
              <a:t>occurred</a:t>
            </a:r>
            <a:r>
              <a:rPr lang="en"/>
              <a:t> in the code.   These Exception objects can be </a:t>
            </a:r>
            <a:r>
              <a:rPr b="1" i="1" lang="en"/>
              <a:t>caught </a:t>
            </a:r>
            <a:r>
              <a:rPr lang="en"/>
              <a:t>and steps taken to deal with the error, like allowing the user to select a different file or provide different input.  </a:t>
            </a:r>
            <a:endParaRPr/>
          </a:p>
          <a:p>
            <a:pPr indent="0" lvl="0" marL="0" rtl="0" algn="l">
              <a:spcBef>
                <a:spcPts val="1600"/>
              </a:spcBef>
              <a:spcAft>
                <a:spcPts val="1600"/>
              </a:spcAft>
              <a:buNone/>
            </a:pPr>
            <a:r>
              <a:rPr lang="en"/>
              <a:t>Exceptions are caught and dealt with using a </a:t>
            </a:r>
            <a:r>
              <a:rPr b="1" i="1" lang="en"/>
              <a:t>Try...Catch</a:t>
            </a:r>
            <a:r>
              <a:rPr lang="en"/>
              <a:t> block.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Try…Catch Block</a:t>
            </a:r>
            <a:endParaRPr/>
          </a:p>
        </p:txBody>
      </p:sp>
      <p:pic>
        <p:nvPicPr>
          <p:cNvPr id="95" name="Google Shape;95;p19"/>
          <p:cNvPicPr preferRelativeResize="0"/>
          <p:nvPr/>
        </p:nvPicPr>
        <p:blipFill>
          <a:blip r:embed="rId3">
            <a:alphaModFix/>
          </a:blip>
          <a:stretch>
            <a:fillRect/>
          </a:stretch>
        </p:blipFill>
        <p:spPr>
          <a:xfrm>
            <a:off x="580475" y="2078000"/>
            <a:ext cx="6093951" cy="2911350"/>
          </a:xfrm>
          <a:prstGeom prst="rect">
            <a:avLst/>
          </a:prstGeom>
          <a:noFill/>
          <a:ln>
            <a:noFill/>
          </a:ln>
        </p:spPr>
      </p:pic>
      <p:sp>
        <p:nvSpPr>
          <p:cNvPr id="96" name="Google Shape;96;p19"/>
          <p:cNvSpPr txBox="1"/>
          <p:nvPr>
            <p:ph idx="1" type="body"/>
          </p:nvPr>
        </p:nvSpPr>
        <p:spPr>
          <a:xfrm>
            <a:off x="311700" y="641200"/>
            <a:ext cx="8520600" cy="156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Risky code is surrounded with a try...catch.  The </a:t>
            </a:r>
            <a:r>
              <a:rPr b="1" lang="en" sz="1700"/>
              <a:t>try </a:t>
            </a:r>
            <a:r>
              <a:rPr lang="en" sz="1700"/>
              <a:t>identifies a block of code that may cause an exception, and the </a:t>
            </a:r>
            <a:r>
              <a:rPr b="1" lang="en" sz="1700"/>
              <a:t>catch </a:t>
            </a:r>
            <a:r>
              <a:rPr lang="en" sz="1700"/>
              <a:t>block identifies a block of code to run if an exception occurs.   </a:t>
            </a:r>
            <a:r>
              <a:rPr b="1" i="1" lang="en" sz="1700"/>
              <a:t>When an </a:t>
            </a:r>
            <a:r>
              <a:rPr b="1" i="1" lang="en" sz="1700"/>
              <a:t>exception</a:t>
            </a:r>
            <a:r>
              <a:rPr b="1" i="1" lang="en" sz="1700"/>
              <a:t> occurs in the try, all following lines of code are skipped and the catch is immediately executed.</a:t>
            </a:r>
            <a:endParaRPr b="1" i="1" sz="1700"/>
          </a:p>
        </p:txBody>
      </p:sp>
      <p:sp>
        <p:nvSpPr>
          <p:cNvPr id="97" name="Google Shape;97;p19"/>
          <p:cNvSpPr txBox="1"/>
          <p:nvPr/>
        </p:nvSpPr>
        <p:spPr>
          <a:xfrm>
            <a:off x="6117075" y="4304800"/>
            <a:ext cx="20595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hlink"/>
                </a:solidFill>
                <a:hlinkClick r:id="rId4"/>
              </a:rPr>
              <a:t>Visual Explanation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255363" y="700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rgbClr val="0000FF"/>
                </a:solidFill>
                <a:latin typeface="Courier New"/>
                <a:ea typeface="Courier New"/>
                <a:cs typeface="Courier New"/>
                <a:sym typeface="Courier New"/>
              </a:rPr>
              <a:t>try {</a:t>
            </a:r>
            <a:br>
              <a:rPr b="1" lang="en" sz="1600">
                <a:solidFill>
                  <a:srgbClr val="000000"/>
                </a:solidFill>
                <a:latin typeface="Courier New"/>
                <a:ea typeface="Courier New"/>
                <a:cs typeface="Courier New"/>
                <a:sym typeface="Courier New"/>
              </a:rPr>
            </a:br>
            <a:r>
              <a:rPr lang="en" sz="1600">
                <a:latin typeface="Courier New"/>
                <a:ea typeface="Courier New"/>
                <a:cs typeface="Courier New"/>
                <a:sym typeface="Courier New"/>
              </a:rPr>
              <a:t>	</a:t>
            </a:r>
            <a:r>
              <a:rPr i="1" lang="en" sz="1600"/>
              <a:t>risky code</a:t>
            </a:r>
            <a:br>
              <a:rPr lang="en" sz="1600">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t>
            </a:r>
            <a:r>
              <a:rPr b="1" lang="en" sz="1600">
                <a:solidFill>
                  <a:srgbClr val="980000"/>
                </a:solidFill>
                <a:latin typeface="Courier New"/>
                <a:ea typeface="Courier New"/>
                <a:cs typeface="Courier New"/>
                <a:sym typeface="Courier New"/>
              </a:rPr>
              <a:t> catch (NullPointerException e) {</a:t>
            </a:r>
            <a:br>
              <a:rPr lang="en" sz="1600">
                <a:latin typeface="Courier New"/>
                <a:ea typeface="Courier New"/>
                <a:cs typeface="Courier New"/>
                <a:sym typeface="Courier New"/>
              </a:rPr>
            </a:br>
            <a:r>
              <a:rPr lang="en" sz="1600">
                <a:latin typeface="Courier New"/>
                <a:ea typeface="Courier New"/>
                <a:cs typeface="Courier New"/>
                <a:sym typeface="Courier New"/>
              </a:rPr>
              <a:t>	</a:t>
            </a:r>
            <a:r>
              <a:rPr i="1" lang="en" sz="1600"/>
              <a:t>code to handle a NullPointerException</a:t>
            </a:r>
            <a:br>
              <a:rPr lang="en" sz="1600">
                <a:latin typeface="Courier New"/>
                <a:ea typeface="Courier New"/>
                <a:cs typeface="Courier New"/>
                <a:sym typeface="Courier New"/>
              </a:rPr>
            </a:br>
            <a:r>
              <a:rPr b="1" lang="en" sz="1600">
                <a:solidFill>
                  <a:srgbClr val="980000"/>
                </a:solidFill>
                <a:latin typeface="Courier New"/>
                <a:ea typeface="Courier New"/>
                <a:cs typeface="Courier New"/>
                <a:sym typeface="Courier New"/>
              </a:rPr>
              <a:t>} catch (FileNotFoundException e) {</a:t>
            </a:r>
            <a:br>
              <a:rPr lang="en" sz="1600">
                <a:latin typeface="Courier New"/>
                <a:ea typeface="Courier New"/>
                <a:cs typeface="Courier New"/>
                <a:sym typeface="Courier New"/>
              </a:rPr>
            </a:br>
            <a:r>
              <a:rPr lang="en" sz="1600">
                <a:latin typeface="Courier New"/>
                <a:ea typeface="Courier New"/>
                <a:cs typeface="Courier New"/>
                <a:sym typeface="Courier New"/>
              </a:rPr>
              <a:t>  	</a:t>
            </a:r>
            <a:r>
              <a:rPr i="1" lang="en" sz="1600"/>
              <a:t>code to handle a FileNotFoundException</a:t>
            </a:r>
            <a:br>
              <a:rPr lang="en" sz="1600">
                <a:latin typeface="Courier New"/>
                <a:ea typeface="Courier New"/>
                <a:cs typeface="Courier New"/>
                <a:sym typeface="Courier New"/>
              </a:rPr>
            </a:br>
            <a:r>
              <a:rPr b="1" lang="en" sz="1600">
                <a:solidFill>
                  <a:srgbClr val="980000"/>
                </a:solidFill>
                <a:latin typeface="Courier New"/>
                <a:ea typeface="Courier New"/>
                <a:cs typeface="Courier New"/>
                <a:sym typeface="Courier New"/>
              </a:rPr>
              <a:t>} catch (Exception e) {</a:t>
            </a:r>
            <a:br>
              <a:rPr lang="en" sz="1600">
                <a:latin typeface="Courier New"/>
                <a:ea typeface="Courier New"/>
                <a:cs typeface="Courier New"/>
                <a:sym typeface="Courier New"/>
              </a:rPr>
            </a:br>
            <a:r>
              <a:rPr lang="en" sz="1600">
                <a:latin typeface="Courier New"/>
                <a:ea typeface="Courier New"/>
                <a:cs typeface="Courier New"/>
                <a:sym typeface="Courier New"/>
              </a:rPr>
              <a:t>	</a:t>
            </a:r>
            <a:r>
              <a:rPr i="1" lang="en" sz="1600"/>
              <a:t>code to handle any other Exception</a:t>
            </a:r>
            <a:br>
              <a:rPr lang="en" sz="1600"/>
            </a:br>
            <a:r>
              <a:rPr b="1" lang="en" sz="1600">
                <a:solidFill>
                  <a:srgbClr val="980000"/>
                </a:solidFill>
                <a:latin typeface="Courier New"/>
                <a:ea typeface="Courier New"/>
                <a:cs typeface="Courier New"/>
                <a:sym typeface="Courier New"/>
              </a:rPr>
              <a:t>}</a:t>
            </a:r>
            <a:r>
              <a:rPr b="1" lang="en" sz="1600">
                <a:solidFill>
                  <a:srgbClr val="9900FF"/>
                </a:solidFill>
                <a:latin typeface="Courier New"/>
                <a:ea typeface="Courier New"/>
                <a:cs typeface="Courier New"/>
                <a:sym typeface="Courier New"/>
              </a:rPr>
              <a:t> finally {</a:t>
            </a:r>
            <a:br>
              <a:rPr lang="en" sz="1600">
                <a:latin typeface="Courier New"/>
                <a:ea typeface="Courier New"/>
                <a:cs typeface="Courier New"/>
                <a:sym typeface="Courier New"/>
              </a:rPr>
            </a:br>
            <a:r>
              <a:rPr lang="en" sz="1600">
                <a:latin typeface="Courier New"/>
                <a:ea typeface="Courier New"/>
                <a:cs typeface="Courier New"/>
                <a:sym typeface="Courier New"/>
              </a:rPr>
              <a:t>	</a:t>
            </a:r>
            <a:r>
              <a:rPr i="1" lang="en" sz="1600"/>
              <a:t>code in finally will always be executed</a:t>
            </a:r>
            <a:br>
              <a:rPr lang="en" sz="1600">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t>
            </a:r>
            <a:endParaRPr b="1" sz="1600">
              <a:solidFill>
                <a:srgbClr val="9900FF"/>
              </a:solidFill>
              <a:latin typeface="Courier New"/>
              <a:ea typeface="Courier New"/>
              <a:cs typeface="Courier New"/>
              <a:sym typeface="Courier New"/>
            </a:endParaRPr>
          </a:p>
        </p:txBody>
      </p:sp>
      <p:sp>
        <p:nvSpPr>
          <p:cNvPr id="103" name="Google Shape;103;p20"/>
          <p:cNvSpPr/>
          <p:nvPr/>
        </p:nvSpPr>
        <p:spPr>
          <a:xfrm>
            <a:off x="4614138" y="1411600"/>
            <a:ext cx="331500" cy="1446600"/>
          </a:xfrm>
          <a:prstGeom prst="rightBrace">
            <a:avLst>
              <a:gd fmla="val 50000" name="adj1"/>
              <a:gd fmla="val 50000" name="adj2"/>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04" name="Google Shape;104;p20"/>
          <p:cNvSpPr txBox="1"/>
          <p:nvPr/>
        </p:nvSpPr>
        <p:spPr>
          <a:xfrm>
            <a:off x="5136538" y="1522150"/>
            <a:ext cx="3696900" cy="12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Multiple catch statements can be chained to handle different exceptions from the same try block.  The first matching catch will be executed, so multiple catch statements must be organized in least to most specific.</a:t>
            </a:r>
            <a:endParaRPr>
              <a:solidFill>
                <a:srgbClr val="980000"/>
              </a:solidFill>
            </a:endParaRPr>
          </a:p>
        </p:txBody>
      </p:sp>
      <p:sp>
        <p:nvSpPr>
          <p:cNvPr id="105" name="Google Shape;105;p20"/>
          <p:cNvSpPr/>
          <p:nvPr/>
        </p:nvSpPr>
        <p:spPr>
          <a:xfrm>
            <a:off x="4594038" y="798800"/>
            <a:ext cx="241200" cy="482100"/>
          </a:xfrm>
          <a:prstGeom prst="righ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06" name="Google Shape;106;p20"/>
          <p:cNvSpPr txBox="1"/>
          <p:nvPr/>
        </p:nvSpPr>
        <p:spPr>
          <a:xfrm>
            <a:off x="5081338" y="777650"/>
            <a:ext cx="3807300" cy="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FF"/>
                </a:solidFill>
              </a:rPr>
              <a:t>The try block </a:t>
            </a:r>
            <a:r>
              <a:rPr lang="en" sz="1300">
                <a:solidFill>
                  <a:srgbClr val="0000FF"/>
                </a:solidFill>
              </a:rPr>
              <a:t>identifies</a:t>
            </a:r>
            <a:r>
              <a:rPr lang="en" sz="1300">
                <a:solidFill>
                  <a:srgbClr val="0000FF"/>
                </a:solidFill>
              </a:rPr>
              <a:t> a block of code that may throw an exception that should be handled.</a:t>
            </a:r>
            <a:endParaRPr sz="1300">
              <a:solidFill>
                <a:srgbClr val="0000FF"/>
              </a:solidFill>
            </a:endParaRPr>
          </a:p>
        </p:txBody>
      </p:sp>
      <p:sp>
        <p:nvSpPr>
          <p:cNvPr id="107" name="Google Shape;107;p20"/>
          <p:cNvSpPr/>
          <p:nvPr/>
        </p:nvSpPr>
        <p:spPr>
          <a:xfrm>
            <a:off x="4614138" y="2948625"/>
            <a:ext cx="241200" cy="633000"/>
          </a:xfrm>
          <a:prstGeom prst="rightBrace">
            <a:avLst>
              <a:gd fmla="val 50000" name="adj1"/>
              <a:gd fmla="val 50000" name="adj2"/>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08" name="Google Shape;108;p20"/>
          <p:cNvSpPr txBox="1"/>
          <p:nvPr/>
        </p:nvSpPr>
        <p:spPr>
          <a:xfrm>
            <a:off x="5230588" y="2913525"/>
            <a:ext cx="350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900FF"/>
                </a:solidFill>
              </a:rPr>
              <a:t>The optional finally block identifies code that will always be run whether or not an exception is thrown.</a:t>
            </a:r>
            <a:endParaRPr sz="1300">
              <a:solidFill>
                <a:srgbClr val="99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 and Throws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 can be thrown manually using the </a:t>
            </a:r>
            <a:r>
              <a:rPr b="1" lang="en">
                <a:solidFill>
                  <a:srgbClr val="980000"/>
                </a:solidFill>
              </a:rPr>
              <a:t>throw </a:t>
            </a:r>
            <a:r>
              <a:rPr lang="en"/>
              <a:t>keyword.  </a:t>
            </a:r>
            <a:r>
              <a:rPr i="1" lang="en"/>
              <a:t>The throw keyword is a statement of code.</a:t>
            </a:r>
            <a:endParaRPr i="1"/>
          </a:p>
          <a:p>
            <a:pPr indent="0" lvl="0" marL="0" rtl="0" algn="l">
              <a:spcBef>
                <a:spcPts val="1600"/>
              </a:spcBef>
              <a:spcAft>
                <a:spcPts val="0"/>
              </a:spcAft>
              <a:buNone/>
            </a:pPr>
            <a:r>
              <a:rPr lang="en"/>
              <a:t>	</a:t>
            </a:r>
            <a:r>
              <a:rPr b="1" lang="en">
                <a:solidFill>
                  <a:srgbClr val="980000"/>
                </a:solidFill>
                <a:latin typeface="Courier New"/>
                <a:ea typeface="Courier New"/>
                <a:cs typeface="Courier New"/>
                <a:sym typeface="Courier New"/>
              </a:rPr>
              <a:t>throw </a:t>
            </a:r>
            <a:r>
              <a:rPr lang="en">
                <a:latin typeface="Courier New"/>
                <a:ea typeface="Courier New"/>
                <a:cs typeface="Courier New"/>
                <a:sym typeface="Courier New"/>
              </a:rPr>
              <a:t>new MyException();</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 method may indicate that it can thrown a checked exception using the </a:t>
            </a:r>
            <a:r>
              <a:rPr b="1" lang="en">
                <a:solidFill>
                  <a:srgbClr val="0000FF"/>
                </a:solidFill>
              </a:rPr>
              <a:t>throws </a:t>
            </a:r>
            <a:r>
              <a:rPr lang="en"/>
              <a:t>keyword.  </a:t>
            </a:r>
            <a:r>
              <a:rPr i="1" lang="en"/>
              <a:t>The throws keyword is part of the method signature.  </a:t>
            </a:r>
            <a:endParaRPr i="1"/>
          </a:p>
          <a:p>
            <a:pPr indent="0" lvl="0" marL="0" rtl="0" algn="l">
              <a:spcBef>
                <a:spcPts val="1600"/>
              </a:spcBef>
              <a:spcAft>
                <a:spcPts val="1600"/>
              </a:spcAft>
              <a:buNone/>
            </a:pPr>
            <a:r>
              <a:rPr i="1" lang="en"/>
              <a:t>	</a:t>
            </a:r>
            <a:r>
              <a:rPr lang="en">
                <a:latin typeface="Courier New"/>
                <a:ea typeface="Courier New"/>
                <a:cs typeface="Courier New"/>
                <a:sym typeface="Courier New"/>
              </a:rPr>
              <a:t>public void myMethod() </a:t>
            </a:r>
            <a:r>
              <a:rPr b="1" lang="en">
                <a:solidFill>
                  <a:srgbClr val="0000FF"/>
                </a:solidFill>
                <a:latin typeface="Courier New"/>
                <a:ea typeface="Courier New"/>
                <a:cs typeface="Courier New"/>
                <a:sym typeface="Courier New"/>
              </a:rPr>
              <a:t>throws </a:t>
            </a:r>
            <a:r>
              <a:rPr lang="en">
                <a:latin typeface="Courier New"/>
                <a:ea typeface="Courier New"/>
                <a:cs typeface="Courier New"/>
                <a:sym typeface="Courier New"/>
              </a:rPr>
              <a:t>MyException</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