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88B685-5F53-4F9C-AFF5-94420621C3EC}">
  <a:tblStyle styleId="{4988B685-5F53-4F9C-AFF5-94420621C3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6C58CF-94A2-4958-9CE6-25B3086ABB1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9B00FB-8244-49E6-935C-F9336B2ED68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61ad58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61ad58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61ad58a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61ad58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61ad58a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61ad58a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61ad58a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61ad58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61ad58a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61ad58a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61ad58a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61ad58a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861ad58a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861ad58a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61ad58a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61ad58a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366e5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366e5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366e5d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366e5d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61ad5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61ad5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61ad58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61ad58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61ad58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61ad58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61ad58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61ad58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61ad58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61ad58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61ad58a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61ad58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Databases and Select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Types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boolean - true/false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 the same in all SQL databases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Mysql - tinyint(1)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PostgreSQL / Oracle - boolean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MS Sql - bit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yyyy-mm-dd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hh:mm:ss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TIMESTAMP / DATETIME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yyyy-mm-dd hh:mm:ss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292625" y="3575875"/>
            <a:ext cx="2970000" cy="993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and Time datatypes also support the usage of 24-hour vs 12-hour clocks and Time Zones.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World Database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terminal, CD to the directory with the world.sql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300">
                <a:latin typeface="Courier New"/>
                <a:ea typeface="Courier New"/>
                <a:cs typeface="Courier New"/>
                <a:sym typeface="Courier New"/>
              </a:rPr>
              <a:t>yourname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-java-blue/module-2/01_Introduction_to_Databases/student-lecture/database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the Database   - password:  postgres1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psql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-U postgres -c “CREATE DATABASE world”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structure and data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psql -U postgres -d world -f world.sql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7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World Database in DBVisualizer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85450" y="746025"/>
            <a:ext cx="39597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the top menu select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Database -&gt; Create Database Connection</a:t>
            </a:r>
            <a:endParaRPr b="1" sz="15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151" y="1145650"/>
            <a:ext cx="4286026" cy="36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2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Connection Settings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792850"/>
            <a:ext cx="4006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Select to Manually configure the connection</a:t>
            </a:r>
            <a:endParaRPr sz="15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575" y="1241650"/>
            <a:ext cx="3124710" cy="35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048" y="4435975"/>
            <a:ext cx="3143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123" y="3651100"/>
            <a:ext cx="31432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5323" y="1461425"/>
            <a:ext cx="31146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5335" y="411250"/>
            <a:ext cx="3124200" cy="190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5149125" y="37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{AD6C58CF-94A2-4958-9CE6-25B3086ABB13}</a:tableStyleId>
              </a:tblPr>
              <a:tblGrid>
                <a:gridCol w="1143000"/>
                <a:gridCol w="2133600"/>
              </a:tblGrid>
              <a:tr h="228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 for the connection, used by DbVisualizer in connection menus to refer to these settings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EAD1D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Notes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Leave blank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Settings Format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default settings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 Type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default settings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Driver (JDBC)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 Server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localhost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 Port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5432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0E0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name of the database in Postgres.   This must match the database name used when you ran createdb to create the database.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4CCCC"/>
                    </a:solidFill>
                  </a:tcPr>
                </a:tc>
              </a:tr>
              <a:tr h="254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 Userid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Database Password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postgres1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D9D2E9"/>
                    </a:solidFill>
                  </a:tcPr>
                </a:tc>
              </a:tr>
              <a:tr h="254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241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default settings</a:t>
                      </a:r>
                      <a:endParaRPr sz="9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Query Language (SQL)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23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declarative programming language used to manage a database and its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Consists of 3 sub-languages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DDL </a:t>
            </a:r>
            <a:r>
              <a:rPr lang="en"/>
              <a:t>- Data Definition Language - defines the structure of the data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DML </a:t>
            </a:r>
            <a:r>
              <a:rPr lang="en"/>
              <a:t>- Data Manipulation Language - query and modify the data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DCL </a:t>
            </a:r>
            <a:r>
              <a:rPr lang="en"/>
              <a:t>- Data Control Language - used to </a:t>
            </a:r>
            <a:r>
              <a:rPr lang="en"/>
              <a:t>administer</a:t>
            </a:r>
            <a:r>
              <a:rPr lang="en"/>
              <a:t> the database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4917850" y="3546225"/>
            <a:ext cx="3803700" cy="9651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declarative programming language</a:t>
            </a:r>
            <a:r>
              <a:rPr lang="en"/>
              <a:t> specifics what actions should be </a:t>
            </a:r>
            <a:r>
              <a:rPr lang="en"/>
              <a:t>performed</a:t>
            </a:r>
            <a:r>
              <a:rPr lang="en"/>
              <a:t> rather than how to perform those actions.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64875" y="25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899500"/>
            <a:ext cx="85206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</a:t>
            </a:r>
            <a:r>
              <a:rPr b="1" lang="en" sz="1500">
                <a:solidFill>
                  <a:srgbClr val="9900FF"/>
                </a:solidFill>
              </a:rPr>
              <a:t>SELECT </a:t>
            </a:r>
            <a:r>
              <a:rPr lang="en" sz="1500"/>
              <a:t>clause indicates what columns that you want to get from a database table.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 </a:t>
            </a:r>
            <a:r>
              <a:rPr b="1" lang="en" sz="1500">
                <a:solidFill>
                  <a:srgbClr val="980000"/>
                </a:solidFill>
              </a:rPr>
              <a:t>FROM </a:t>
            </a:r>
            <a:r>
              <a:rPr lang="en" sz="1500"/>
              <a:t>clauses indicates which table(s) to retrieve the data from.</a:t>
            </a:r>
            <a:endParaRPr sz="1500"/>
          </a:p>
        </p:txBody>
      </p:sp>
      <p:sp>
        <p:nvSpPr>
          <p:cNvPr id="158" name="Google Shape;158;p27"/>
          <p:cNvSpPr txBox="1"/>
          <p:nvPr/>
        </p:nvSpPr>
        <p:spPr>
          <a:xfrm>
            <a:off x="1554450" y="1816525"/>
            <a:ext cx="47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population</a:t>
            </a: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FROM country</a:t>
            </a: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</p:txBody>
      </p:sp>
      <p:sp>
        <p:nvSpPr>
          <p:cNvPr id="159" name="Google Shape;159;p27"/>
          <p:cNvSpPr txBox="1"/>
          <p:nvPr/>
        </p:nvSpPr>
        <p:spPr>
          <a:xfrm>
            <a:off x="6126450" y="2450100"/>
            <a:ext cx="2658900" cy="23142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*</a:t>
            </a:r>
            <a:r>
              <a:rPr b="1" lang="en"/>
              <a:t> </a:t>
            </a:r>
            <a:r>
              <a:rPr lang="en"/>
              <a:t>can be used to select all columns from a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FROM country</a:t>
            </a:r>
            <a:r>
              <a:rPr lang="en"/>
              <a:t>;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264875" y="2450100"/>
            <a:ext cx="2658900" cy="2314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DISTINCT</a:t>
            </a:r>
            <a:r>
              <a:rPr lang="en"/>
              <a:t> can be used with a column name to return only unique values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DISTINCT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city</a:t>
            </a:r>
            <a:r>
              <a:rPr lang="en"/>
              <a:t>;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3100987" y="2450100"/>
            <a:ext cx="2875800" cy="2314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</a:t>
            </a:r>
            <a:r>
              <a:rPr lang="en"/>
              <a:t> can be used with a column name to give it an </a:t>
            </a:r>
            <a:r>
              <a:rPr b="1" lang="en"/>
              <a:t>Alias </a:t>
            </a:r>
            <a:r>
              <a:rPr lang="en"/>
              <a:t>(new 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name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AS ‘CityName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city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 to give a name to a combines result: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</a:t>
            </a:r>
            <a:r>
              <a:rPr b="1" lang="en" sz="1200"/>
              <a:t>( col1 + col2 ) AS ‘Sum’</a:t>
            </a:r>
            <a:endParaRPr b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0000FF"/>
                </a:solidFill>
              </a:rPr>
              <a:t>WHERE </a:t>
            </a:r>
            <a:r>
              <a:rPr lang="en"/>
              <a:t>clause is used to filter the rows returned in the results using conditional clauses.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b="1" lang="en" sz="14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name, population</a:t>
            </a: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FROM country</a:t>
            </a:r>
            <a:br>
              <a:rPr b="1" lang="en" sz="14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5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 population &gt; 100000000;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Clause Conditionals</a:t>
            </a:r>
            <a:endParaRPr/>
          </a:p>
        </p:txBody>
      </p:sp>
      <p:graphicFrame>
        <p:nvGraphicFramePr>
          <p:cNvPr id="173" name="Google Shape;173;p29"/>
          <p:cNvGraphicFramePr/>
          <p:nvPr/>
        </p:nvGraphicFramePr>
        <p:xfrm>
          <a:off x="259175" y="6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{899B00FB-8244-49E6-935C-F9336B2ED68D}</a:tableStyleId>
              </a:tblPr>
              <a:tblGrid>
                <a:gridCol w="2294275"/>
                <a:gridCol w="380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!=, &lt;&gt;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&gt;, &lt;, &gt;=, 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Greater/Less Than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NOT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not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(val1, val2, …)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IN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IN (val1, val2, …)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is NOT IN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 va1 AND val2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value is between the 2 values</a:t>
                      </a:r>
                      <a:br>
                        <a:rPr lang="en"/>
                      </a:br>
                      <a:r>
                        <a:rPr lang="en"/>
                        <a:t>    </a:t>
                      </a:r>
                      <a:r>
                        <a:rPr lang="en" sz="1200"/>
                        <a:t>Example:  number BETWEEN 2 AND 10;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value matches a pattern created with %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sz="1200"/>
                        <a:t>Example:  a%  - the value starts with a</a:t>
                      </a:r>
                      <a:br>
                        <a:rPr lang="en" sz="1200"/>
                      </a:br>
                      <a:r>
                        <a:rPr lang="en" sz="1200"/>
                        <a:t>                      %a  - the value ends with a</a:t>
                      </a:r>
                      <a:br>
                        <a:rPr lang="en" sz="1200"/>
                      </a:br>
                      <a:r>
                        <a:rPr lang="en" sz="1200"/>
                        <a:t>                      %a% - the value contains an 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9"/>
          <p:cNvSpPr txBox="1"/>
          <p:nvPr/>
        </p:nvSpPr>
        <p:spPr>
          <a:xfrm>
            <a:off x="6829125" y="435775"/>
            <a:ext cx="1911300" cy="28200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 can be chained together using </a:t>
            </a:r>
            <a:r>
              <a:rPr b="1" lang="en"/>
              <a:t>AND </a:t>
            </a:r>
            <a:r>
              <a:rPr lang="en"/>
              <a:t>and </a:t>
            </a:r>
            <a:r>
              <a:rPr b="1" lang="en"/>
              <a:t>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Precedent</a:t>
            </a:r>
            <a:r>
              <a:rPr lang="en"/>
              <a:t> can be set using </a:t>
            </a:r>
            <a:r>
              <a:rPr b="1" lang="en"/>
              <a:t>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Example: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WHERE num &gt; 5 AND (name LIKE ‘A%’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 name LIKE ‘B%’)</a:t>
            </a:r>
            <a:endParaRPr sz="1200"/>
          </a:p>
        </p:txBody>
      </p:sp>
      <p:sp>
        <p:nvSpPr>
          <p:cNvPr id="175" name="Google Shape;175;p29"/>
          <p:cNvSpPr txBox="1"/>
          <p:nvPr/>
        </p:nvSpPr>
        <p:spPr>
          <a:xfrm>
            <a:off x="6829250" y="3668025"/>
            <a:ext cx="1911300" cy="11712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in SQL use </a:t>
            </a:r>
            <a:r>
              <a:rPr i="1" lang="en"/>
              <a:t>single quotes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</a:t>
            </a:r>
            <a:r>
              <a:rPr b="1" lang="en" sz="1600"/>
              <a:t>‘</a:t>
            </a:r>
            <a:r>
              <a:rPr lang="en"/>
              <a:t>John</a:t>
            </a:r>
            <a:r>
              <a:rPr b="1" lang="en" sz="1600"/>
              <a:t>’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Introduction to Databases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Tables, Rows, and Columns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ANSI-SQL Data Types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SQL Queries: SELECT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Databases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172B4D"/>
                </a:solidFill>
              </a:rPr>
              <a:t>A </a:t>
            </a:r>
            <a:r>
              <a:rPr b="1" lang="en" sz="1450">
                <a:solidFill>
                  <a:srgbClr val="172B4D"/>
                </a:solidFill>
              </a:rPr>
              <a:t>database</a:t>
            </a:r>
            <a:r>
              <a:rPr lang="en" sz="1450">
                <a:solidFill>
                  <a:srgbClr val="172B4D"/>
                </a:solidFill>
              </a:rPr>
              <a:t> is an organized collection of data that can be accessed, managed, and updated.</a:t>
            </a:r>
            <a:endParaRPr sz="14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172B4D"/>
                </a:solidFill>
              </a:rPr>
              <a:t>A </a:t>
            </a:r>
            <a:r>
              <a:rPr b="1" lang="en" sz="1450">
                <a:solidFill>
                  <a:srgbClr val="172B4D"/>
                </a:solidFill>
              </a:rPr>
              <a:t>relational database</a:t>
            </a:r>
            <a:r>
              <a:rPr lang="en" sz="1450">
                <a:solidFill>
                  <a:srgbClr val="172B4D"/>
                </a:solidFill>
              </a:rPr>
              <a:t> is a particular type of database built upon the relational model of data </a:t>
            </a:r>
            <a:endParaRPr sz="14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172B4D"/>
                </a:solidFill>
              </a:rPr>
              <a:t>Data in a </a:t>
            </a:r>
            <a:r>
              <a:rPr b="1" lang="en" sz="1450">
                <a:solidFill>
                  <a:srgbClr val="172B4D"/>
                </a:solidFill>
              </a:rPr>
              <a:t>relational database</a:t>
            </a:r>
            <a:r>
              <a:rPr lang="en" sz="1450">
                <a:solidFill>
                  <a:srgbClr val="172B4D"/>
                </a:solidFill>
              </a:rPr>
              <a:t> can be accessed and reassembled in many different ways without having to reorganize the data.</a:t>
            </a:r>
            <a:endParaRPr sz="1450">
              <a:solidFill>
                <a:srgbClr val="172B4D"/>
              </a:solidFill>
            </a:endParaRPr>
          </a:p>
          <a:p>
            <a:pPr indent="-32067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172B4D"/>
                </a:solidFill>
              </a:rPr>
              <a:t>Each </a:t>
            </a:r>
            <a:r>
              <a:rPr b="1" lang="en" sz="1450">
                <a:solidFill>
                  <a:srgbClr val="172B4D"/>
                </a:solidFill>
              </a:rPr>
              <a:t>entity</a:t>
            </a:r>
            <a:r>
              <a:rPr lang="en" sz="1450">
                <a:solidFill>
                  <a:srgbClr val="172B4D"/>
                </a:solidFill>
              </a:rPr>
              <a:t> is stored in a table.</a:t>
            </a:r>
            <a:endParaRPr sz="1450">
              <a:solidFill>
                <a:srgbClr val="172B4D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172B4D"/>
                </a:solidFill>
              </a:rPr>
              <a:t>Columns are called </a:t>
            </a:r>
            <a:r>
              <a:rPr b="1" lang="en" sz="1450">
                <a:solidFill>
                  <a:srgbClr val="172B4D"/>
                </a:solidFill>
              </a:rPr>
              <a:t>attributes</a:t>
            </a:r>
            <a:endParaRPr b="1" sz="1450">
              <a:solidFill>
                <a:srgbClr val="172B4D"/>
              </a:solidFill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50"/>
              <a:buFont typeface="Roboto"/>
              <a:buChar char="●"/>
            </a:pPr>
            <a:r>
              <a:rPr b="1" lang="en" sz="1450">
                <a:solidFill>
                  <a:srgbClr val="172B4D"/>
                </a:solidFill>
              </a:rPr>
              <a:t>Rows</a:t>
            </a:r>
            <a:r>
              <a:rPr lang="en" sz="1450">
                <a:solidFill>
                  <a:srgbClr val="172B4D"/>
                </a:solidFill>
              </a:rPr>
              <a:t> represent individual records.</a:t>
            </a:r>
            <a:endParaRPr sz="145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72B4D"/>
                </a:solidFill>
              </a:rPr>
              <a:t>Rows</a:t>
            </a:r>
            <a:r>
              <a:rPr lang="en" sz="1450">
                <a:solidFill>
                  <a:srgbClr val="172B4D"/>
                </a:solidFill>
              </a:rPr>
              <a:t> represent individual records and consist of many attributes organized using </a:t>
            </a:r>
            <a:r>
              <a:rPr b="1" lang="en" sz="1450">
                <a:solidFill>
                  <a:srgbClr val="172B4D"/>
                </a:solidFill>
              </a:rPr>
              <a:t>columns</a:t>
            </a:r>
            <a:r>
              <a:rPr lang="en" sz="1450">
                <a:solidFill>
                  <a:srgbClr val="172B4D"/>
                </a:solidFill>
              </a:rPr>
              <a:t>.</a:t>
            </a:r>
            <a:endParaRPr sz="1450">
              <a:solidFill>
                <a:srgbClr val="172B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(R)DBMS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Relational Database Management System ( </a:t>
            </a:r>
            <a:r>
              <a:rPr lang="en" sz="1600"/>
              <a:t>(R)DBMS) is a software application designed to manage a database.  It has four basic functions</a:t>
            </a:r>
            <a:endParaRPr sz="1600"/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Definition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Storage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Retrieval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Administration</a:t>
            </a:r>
            <a:endParaRPr sz="1600"/>
          </a:p>
        </p:txBody>
      </p:sp>
      <p:sp>
        <p:nvSpPr>
          <p:cNvPr id="74" name="Google Shape;74;p16"/>
          <p:cNvSpPr txBox="1"/>
          <p:nvPr/>
        </p:nvSpPr>
        <p:spPr>
          <a:xfrm>
            <a:off x="1160950" y="3518125"/>
            <a:ext cx="6886200" cy="1461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RDBMSs include databases like Oracle, Microsoft Sql Server, PostgreSQL, MySql, are relational, and are commonly called </a:t>
            </a:r>
            <a:r>
              <a:rPr b="1" i="1" lang="en"/>
              <a:t>SQL Databases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NoSQL</a:t>
            </a:r>
            <a:r>
              <a:rPr lang="en"/>
              <a:t> Databases are those that do not use a relational structure, instead they structure data specific to the problem they are designed to solve.  NoSQL databases </a:t>
            </a:r>
            <a:r>
              <a:rPr lang="en"/>
              <a:t>include</a:t>
            </a:r>
            <a:r>
              <a:rPr lang="en"/>
              <a:t> MongoDB, Cassandra, Google BigTable, HBase, DynamoDB, and Firebase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Tables, Columns, Rows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entity </a:t>
            </a:r>
            <a:r>
              <a:rPr lang="en"/>
              <a:t>is a set of data being stored a </a:t>
            </a:r>
            <a:r>
              <a:rPr i="1" lang="en"/>
              <a:t>table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Table </a:t>
            </a:r>
            <a:r>
              <a:rPr lang="en"/>
              <a:t>defines a set of data elements and the structure to store them.  Tables are</a:t>
            </a:r>
            <a:r>
              <a:rPr lang="en"/>
              <a:t> structured into </a:t>
            </a:r>
            <a:r>
              <a:rPr i="1" lang="en"/>
              <a:t>columns </a:t>
            </a:r>
            <a:r>
              <a:rPr lang="en"/>
              <a:t>and </a:t>
            </a:r>
            <a:r>
              <a:rPr i="1" lang="en"/>
              <a:t>rows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Columns </a:t>
            </a:r>
            <a:r>
              <a:rPr lang="en"/>
              <a:t>-  attributes of a table and define the name and data type.  A table has a set number of defined columns.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Rows </a:t>
            </a:r>
            <a:r>
              <a:rPr lang="en"/>
              <a:t>- the data being stored.  A table has an unlimited number or rows.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b="1" lang="en"/>
              <a:t>Cell </a:t>
            </a:r>
            <a:r>
              <a:rPr lang="en"/>
              <a:t>is the location where a </a:t>
            </a:r>
            <a:r>
              <a:rPr i="1" lang="en"/>
              <a:t>column </a:t>
            </a:r>
            <a:r>
              <a:rPr lang="en"/>
              <a:t>and </a:t>
            </a:r>
            <a:r>
              <a:rPr i="1" lang="en"/>
              <a:t>row </a:t>
            </a:r>
            <a:r>
              <a:rPr lang="en"/>
              <a:t>intersect, and is used to refer to a specific value or row of data </a:t>
            </a:r>
            <a:r>
              <a:rPr lang="en"/>
              <a:t>(</a:t>
            </a:r>
            <a:r>
              <a:rPr i="1" lang="en"/>
              <a:t>entity</a:t>
            </a:r>
            <a:r>
              <a:rPr lang="en"/>
              <a:t>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8"/>
          <p:cNvGraphicFramePr/>
          <p:nvPr/>
        </p:nvGraphicFramePr>
        <p:xfrm>
          <a:off x="677050" y="10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{4988B685-5F53-4F9C-AFF5-94420621C3EC}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countrycode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district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population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Kabul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Kabol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Qandahar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Qandahar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237500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Herat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186800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Mazar-e-Sharif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Balkh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127800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Amsterdam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Noord-Holland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731200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Rotterdam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Zuid-Holland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593321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Haag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Zuid-Holland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440900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Utrecht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Utrecht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234323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Eindhoven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Noord-Brabant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201843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Tilburg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NLD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Noord-Brabant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193238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6163925" y="651275"/>
            <a:ext cx="2173500" cy="115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Column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Tables have a set number.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Define the data the table will hold</a:t>
            </a:r>
            <a:endParaRPr sz="1200"/>
          </a:p>
        </p:txBody>
      </p:sp>
      <p:sp>
        <p:nvSpPr>
          <p:cNvPr id="87" name="Google Shape;87;p18"/>
          <p:cNvSpPr txBox="1"/>
          <p:nvPr/>
        </p:nvSpPr>
        <p:spPr>
          <a:xfrm>
            <a:off x="6163925" y="1995750"/>
            <a:ext cx="2173500" cy="115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Row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Tables have a unlimited number (0...n)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 the data</a:t>
            </a:r>
            <a:endParaRPr sz="1200"/>
          </a:p>
        </p:txBody>
      </p:sp>
      <p:sp>
        <p:nvSpPr>
          <p:cNvPr id="88" name="Google Shape;88;p18"/>
          <p:cNvSpPr txBox="1"/>
          <p:nvPr/>
        </p:nvSpPr>
        <p:spPr>
          <a:xfrm>
            <a:off x="6163925" y="3340225"/>
            <a:ext cx="2173500" cy="115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Cell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intersection of a column and row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to identify a specific value or row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 SQL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</a:t>
            </a:r>
            <a:r>
              <a:rPr lang="en"/>
              <a:t> - Structured Query Language :  a language that lets you access and manipulate databases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ANSI-SQL</a:t>
            </a:r>
            <a:r>
              <a:rPr lang="en"/>
              <a:t> - A standard that databases must follow to be considered a SQL Database.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All SQL databases support the ANSI-SQL language, however, most databases extend it with their own proprietary additions. 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443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Data Types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char(#) </a:t>
            </a:r>
            <a:r>
              <a:rPr lang="en"/>
              <a:t>- character.  # defined the length of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varchar(#) </a:t>
            </a:r>
            <a:r>
              <a:rPr lang="en"/>
              <a:t>- varying character. </a:t>
            </a:r>
            <a:r>
              <a:rPr lang="en"/>
              <a:t># defined the length of the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text </a:t>
            </a:r>
            <a:r>
              <a:rPr lang="en"/>
              <a:t>- text based data that is not limited by a predefined size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8175"/>
            <a:ext cx="4015875" cy="20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450" y="2778175"/>
            <a:ext cx="3982763" cy="20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2332075" y="2909150"/>
            <a:ext cx="1368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char(12)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7093950" y="2909150"/>
            <a:ext cx="1368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</a:t>
            </a:r>
            <a:r>
              <a:rPr lang="en"/>
              <a:t>char(12)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6458200" y="288325"/>
            <a:ext cx="2398800" cy="795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literals in SQL use single quotes: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Data Types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int</a:t>
            </a:r>
            <a:r>
              <a:rPr lang="en"/>
              <a:t> or integer  - similar to Java’s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bigint</a:t>
            </a:r>
            <a:r>
              <a:rPr lang="en"/>
              <a:t> - Big Integer, similar to Java’s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decimal(</a:t>
            </a:r>
            <a:r>
              <a:rPr b="1" lang="en">
                <a:solidFill>
                  <a:srgbClr val="0000FF"/>
                </a:solidFill>
              </a:rPr>
              <a:t>p</a:t>
            </a:r>
            <a:r>
              <a:rPr b="1" lang="en"/>
              <a:t>, </a:t>
            </a:r>
            <a:r>
              <a:rPr b="1" lang="en">
                <a:solidFill>
                  <a:srgbClr val="FF00FF"/>
                </a:solidFill>
              </a:rPr>
              <a:t>s</a:t>
            </a:r>
            <a:r>
              <a:rPr b="1" lang="en"/>
              <a:t>)</a:t>
            </a:r>
            <a:r>
              <a:rPr lang="en"/>
              <a:t> - floating point numbers, similar to Java’s double or BigDecimal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solidFill>
                  <a:srgbClr val="0000FF"/>
                </a:solidFill>
              </a:rPr>
              <a:t>p</a:t>
            </a:r>
            <a:r>
              <a:rPr lang="en"/>
              <a:t> - </a:t>
            </a:r>
            <a:r>
              <a:rPr lang="en">
                <a:solidFill>
                  <a:srgbClr val="0000FF"/>
                </a:solidFill>
              </a:rPr>
              <a:t>precision </a:t>
            </a:r>
            <a:r>
              <a:rPr lang="en"/>
              <a:t>- the total number of digits being stored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solidFill>
                  <a:srgbClr val="FF00FF"/>
                </a:solidFill>
              </a:rPr>
              <a:t>s</a:t>
            </a:r>
            <a:r>
              <a:rPr lang="en"/>
              <a:t> - </a:t>
            </a:r>
            <a:r>
              <a:rPr lang="en">
                <a:solidFill>
                  <a:srgbClr val="FF00FF"/>
                </a:solidFill>
              </a:rPr>
              <a:t>scale </a:t>
            </a:r>
            <a:r>
              <a:rPr lang="en"/>
              <a:t>- number of digits to the right of the decimal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</a:t>
            </a:r>
            <a:r>
              <a:rPr lang="en">
                <a:solidFill>
                  <a:srgbClr val="0000FF"/>
                </a:solidFill>
              </a:rPr>
              <a:t>1234</a:t>
            </a:r>
            <a:r>
              <a:rPr lang="en"/>
              <a:t>.</a:t>
            </a:r>
            <a:r>
              <a:rPr lang="en">
                <a:solidFill>
                  <a:srgbClr val="0000FF"/>
                </a:solidFill>
              </a:rPr>
              <a:t>567 </a:t>
            </a:r>
            <a:r>
              <a:rPr lang="en"/>
              <a:t> has a </a:t>
            </a:r>
            <a:r>
              <a:rPr i="1" lang="en"/>
              <a:t>precision </a:t>
            </a:r>
            <a:r>
              <a:rPr lang="en"/>
              <a:t>of </a:t>
            </a:r>
            <a:r>
              <a:rPr lang="en">
                <a:solidFill>
                  <a:srgbClr val="0000FF"/>
                </a:solidFill>
              </a:rPr>
              <a:t>7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</a:t>
            </a:r>
            <a:r>
              <a:rPr lang="en">
                <a:solidFill>
                  <a:srgbClr val="434343"/>
                </a:solidFill>
              </a:rPr>
              <a:t>1234</a:t>
            </a:r>
            <a:r>
              <a:rPr lang="en"/>
              <a:t>.</a:t>
            </a:r>
            <a:r>
              <a:rPr lang="en">
                <a:solidFill>
                  <a:srgbClr val="FF00FF"/>
                </a:solidFill>
              </a:rPr>
              <a:t>567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 has a </a:t>
            </a:r>
            <a:r>
              <a:rPr i="1" lang="en"/>
              <a:t>scale </a:t>
            </a:r>
            <a:r>
              <a:rPr lang="en"/>
              <a:t>of </a:t>
            </a:r>
            <a:r>
              <a:rPr lang="en">
                <a:solidFill>
                  <a:srgbClr val="FF00FF"/>
                </a:solidFill>
              </a:rPr>
              <a:t>3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464800" y="3667350"/>
            <a:ext cx="3367500" cy="12915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numeric data types that specific to each RDMS.  This is just a basic list of the ANSI types and not representative of every numeric data type.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