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228848-0173-4059-9C68-DD92E2E13D8D}">
  <a:tblStyle styleId="{66228848-0173-4059-9C68-DD92E2E13D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9F955D1-1CFF-4619-B471-F0711AF8B78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887e747a1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87e747a1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87e747a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7e747a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87e747a1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87e747a1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87e747a1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87e747a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87e747a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87e747a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87e747a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87e747a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87e747a1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87e747a1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887e747a1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887e747a1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87e747a1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87e747a1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Ordering, Groups, and Functions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Module 2: 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Subqueries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b="1" lang="en"/>
              <a:t>SubQuery</a:t>
            </a:r>
            <a:r>
              <a:rPr lang="en"/>
              <a:t> is an inner query that can provide results as input to its parent query. A subquery can only return 1 column of data.   </a:t>
            </a:r>
            <a:endParaRPr/>
          </a:p>
          <a:p>
            <a:pPr indent="0" lvl="0" marL="457200" rtl="0" algn="l">
              <a:lnSpc>
                <a:spcPct val="135714"/>
              </a:lnSpc>
              <a:spcBef>
                <a:spcPts val="1800"/>
              </a:spcBef>
              <a:spcAft>
                <a:spcPts val="0"/>
              </a:spcAft>
              <a:buNone/>
            </a:pPr>
            <a:r>
              <a:rPr b="1" lang="en" sz="1000">
                <a:solidFill>
                  <a:srgbClr val="0000FF"/>
                </a:solidFill>
                <a:latin typeface="Courier New"/>
                <a:ea typeface="Courier New"/>
                <a:cs typeface="Courier New"/>
                <a:sym typeface="Courier New"/>
              </a:rPr>
              <a:t>SELECT * FROM country WHERE continent = 'Europe' AND gnp &gt; 1000000</a:t>
            </a:r>
            <a:endParaRPr b="1" sz="1000">
              <a:solidFill>
                <a:srgbClr val="0000FF"/>
              </a:solidFill>
              <a:latin typeface="Courier New"/>
              <a:ea typeface="Courier New"/>
              <a:cs typeface="Courier New"/>
              <a:sym typeface="Courier New"/>
            </a:endParaRPr>
          </a:p>
          <a:p>
            <a:pPr indent="0" lvl="0" marL="457200" rtl="0" algn="l">
              <a:lnSpc>
                <a:spcPct val="135714"/>
              </a:lnSpc>
              <a:spcBef>
                <a:spcPts val="1800"/>
              </a:spcBef>
              <a:spcAft>
                <a:spcPts val="0"/>
              </a:spcAft>
              <a:buNone/>
            </a:pPr>
            <a:r>
              <a:rPr b="1" lang="en" sz="900">
                <a:solidFill>
                  <a:schemeClr val="dk1"/>
                </a:solidFill>
                <a:latin typeface="Courier New"/>
                <a:ea typeface="Courier New"/>
                <a:cs typeface="Courier New"/>
                <a:sym typeface="Courier New"/>
              </a:rPr>
              <a:t>	</a:t>
            </a:r>
            <a:r>
              <a:rPr b="1" lang="en" sz="1200">
                <a:solidFill>
                  <a:schemeClr val="dk1"/>
                </a:solidFill>
              </a:rPr>
              <a:t>Returns:</a:t>
            </a:r>
            <a:r>
              <a:rPr b="1" lang="en" sz="900">
                <a:solidFill>
                  <a:schemeClr val="dk1"/>
                </a:solidFill>
                <a:latin typeface="Courier New"/>
                <a:ea typeface="Courier New"/>
                <a:cs typeface="Courier New"/>
                <a:sym typeface="Courier New"/>
              </a:rPr>
              <a:t> </a:t>
            </a:r>
            <a:r>
              <a:rPr b="1" lang="en" sz="1000">
                <a:solidFill>
                  <a:schemeClr val="dk1"/>
                </a:solidFill>
                <a:latin typeface="Courier New"/>
                <a:ea typeface="Courier New"/>
                <a:cs typeface="Courier New"/>
                <a:sym typeface="Courier New"/>
              </a:rPr>
              <a:t> </a:t>
            </a:r>
            <a:r>
              <a:rPr b="1" lang="en" sz="1100">
                <a:solidFill>
                  <a:srgbClr val="980000"/>
                </a:solidFill>
                <a:latin typeface="Courier New"/>
                <a:ea typeface="Courier New"/>
                <a:cs typeface="Courier New"/>
                <a:sym typeface="Courier New"/>
              </a:rPr>
              <a:t>'GBR', 'ITA', 'FRA', 'DEU'</a:t>
            </a:r>
            <a:endParaRPr b="1" sz="1100">
              <a:solidFill>
                <a:srgbClr val="980000"/>
              </a:solidFill>
              <a:latin typeface="Courier New"/>
              <a:ea typeface="Courier New"/>
              <a:cs typeface="Courier New"/>
              <a:sym typeface="Courier New"/>
            </a:endParaRPr>
          </a:p>
          <a:p>
            <a:pPr indent="0" lvl="0" marL="457200" rtl="0" algn="l">
              <a:lnSpc>
                <a:spcPct val="135714"/>
              </a:lnSpc>
              <a:spcBef>
                <a:spcPts val="1800"/>
              </a:spcBef>
              <a:spcAft>
                <a:spcPts val="0"/>
              </a:spcAft>
              <a:buNone/>
            </a:pPr>
            <a:r>
              <a:rPr b="1" lang="en" sz="1200">
                <a:solidFill>
                  <a:schemeClr val="dk1"/>
                </a:solidFill>
              </a:rPr>
              <a:t>Without SubQuery: </a:t>
            </a:r>
            <a:r>
              <a:rPr b="1" lang="en" sz="900">
                <a:solidFill>
                  <a:schemeClr val="dk1"/>
                </a:solidFill>
                <a:latin typeface="Courier New"/>
                <a:ea typeface="Courier New"/>
                <a:cs typeface="Courier New"/>
                <a:sym typeface="Courier New"/>
              </a:rPr>
              <a:t> </a:t>
            </a:r>
            <a:r>
              <a:rPr b="1" lang="en" sz="1000">
                <a:solidFill>
                  <a:schemeClr val="dk1"/>
                </a:solidFill>
                <a:latin typeface="Courier New"/>
                <a:ea typeface="Courier New"/>
                <a:cs typeface="Courier New"/>
                <a:sym typeface="Courier New"/>
              </a:rPr>
              <a:t>SELECT * FROM city WHERE countrycode IN ('</a:t>
            </a:r>
            <a:r>
              <a:rPr b="1" lang="en" sz="1000">
                <a:solidFill>
                  <a:srgbClr val="980000"/>
                </a:solidFill>
                <a:latin typeface="Courier New"/>
                <a:ea typeface="Courier New"/>
                <a:cs typeface="Courier New"/>
                <a:sym typeface="Courier New"/>
              </a:rPr>
              <a:t>GBR', 'ITA', 'FRA', 'DEU'</a:t>
            </a: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p>
            <a:pPr indent="0" lvl="0" marL="457200" rtl="0" algn="l">
              <a:lnSpc>
                <a:spcPct val="135714"/>
              </a:lnSpc>
              <a:spcBef>
                <a:spcPts val="1800"/>
              </a:spcBef>
              <a:spcAft>
                <a:spcPts val="0"/>
              </a:spcAft>
              <a:buNone/>
            </a:pPr>
            <a:r>
              <a:t/>
            </a:r>
            <a:endParaRPr b="1" sz="1200">
              <a:solidFill>
                <a:schemeClr val="dk1"/>
              </a:solidFill>
            </a:endParaRPr>
          </a:p>
          <a:p>
            <a:pPr indent="0" lvl="0" marL="457200" rtl="0" algn="l">
              <a:lnSpc>
                <a:spcPct val="135714"/>
              </a:lnSpc>
              <a:spcBef>
                <a:spcPts val="1800"/>
              </a:spcBef>
              <a:spcAft>
                <a:spcPts val="0"/>
              </a:spcAft>
              <a:buNone/>
            </a:pPr>
            <a:r>
              <a:rPr b="1" lang="en" sz="1200">
                <a:solidFill>
                  <a:schemeClr val="dk1"/>
                </a:solidFill>
              </a:rPr>
              <a:t>With SubQuery: </a:t>
            </a:r>
            <a:r>
              <a:rPr b="1" lang="en" sz="1000">
                <a:solidFill>
                  <a:schemeClr val="dk1"/>
                </a:solidFill>
                <a:latin typeface="Courier New"/>
                <a:ea typeface="Courier New"/>
                <a:cs typeface="Courier New"/>
                <a:sym typeface="Courier New"/>
              </a:rPr>
              <a:t>SELECT * FROM city WHERE countrycode IN (</a:t>
            </a:r>
            <a:r>
              <a:rPr b="1" lang="en" sz="1000">
                <a:solidFill>
                  <a:srgbClr val="0000FF"/>
                </a:solidFill>
                <a:latin typeface="Courier New"/>
                <a:ea typeface="Courier New"/>
                <a:cs typeface="Courier New"/>
                <a:sym typeface="Courier New"/>
              </a:rPr>
              <a:t>SELECT code FROM COUNTRY WHERE continent = 'Europe' AND gnp &gt; 1000000</a:t>
            </a:r>
            <a:r>
              <a:rPr b="1" lang="en" sz="1000">
                <a:solidFill>
                  <a:schemeClr val="dk1"/>
                </a:solidFill>
                <a:latin typeface="Courier New"/>
                <a:ea typeface="Courier New"/>
                <a:cs typeface="Courier New"/>
                <a:sym typeface="Courier New"/>
              </a:rPr>
              <a:t>)</a:t>
            </a:r>
            <a:r>
              <a:rPr b="1" lang="en" sz="900">
                <a:solidFill>
                  <a:schemeClr val="dk1"/>
                </a:solidFill>
                <a:latin typeface="Courier New"/>
                <a:ea typeface="Courier New"/>
                <a:cs typeface="Courier New"/>
                <a:sym typeface="Courier New"/>
              </a:rPr>
              <a:t>;</a:t>
            </a:r>
            <a:endParaRPr b="1" sz="900">
              <a:solidFill>
                <a:schemeClr val="dk1"/>
              </a:solidFill>
              <a:latin typeface="Courier New"/>
              <a:ea typeface="Courier New"/>
              <a:cs typeface="Courier New"/>
              <a:sym typeface="Courier New"/>
            </a:endParaRPr>
          </a:p>
          <a:p>
            <a:pPr indent="0" lvl="0" marL="457200" rtl="0" algn="l">
              <a:lnSpc>
                <a:spcPct val="135714"/>
              </a:lnSpc>
              <a:spcBef>
                <a:spcPts val="1800"/>
              </a:spcBef>
              <a:spcAft>
                <a:spcPts val="800"/>
              </a:spcAft>
              <a:buClr>
                <a:schemeClr val="dk1"/>
              </a:buClr>
              <a:buSzPts val="1100"/>
              <a:buFont typeface="Arial"/>
              <a:buNone/>
            </a:pPr>
            <a:r>
              <a:t/>
            </a:r>
            <a:endParaRPr b="1" sz="900">
              <a:solidFill>
                <a:schemeClr val="dk1"/>
              </a:solidFill>
              <a:latin typeface="Courier New"/>
              <a:ea typeface="Courier New"/>
              <a:cs typeface="Courier New"/>
              <a:sym typeface="Courier New"/>
            </a:endParaRPr>
          </a:p>
        </p:txBody>
      </p:sp>
      <p:sp>
        <p:nvSpPr>
          <p:cNvPr id="120" name="Google Shape;120;p22"/>
          <p:cNvSpPr/>
          <p:nvPr/>
        </p:nvSpPr>
        <p:spPr>
          <a:xfrm rot="-1658963">
            <a:off x="6489732" y="3175536"/>
            <a:ext cx="212688" cy="752932"/>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2"/>
          <p:cNvSpPr txBox="1"/>
          <p:nvPr/>
        </p:nvSpPr>
        <p:spPr>
          <a:xfrm>
            <a:off x="6660575" y="3301825"/>
            <a:ext cx="2001300" cy="4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Subquery provides same list for use in the in.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6075" lvl="0" marL="457200" rtl="0" algn="l">
              <a:spcBef>
                <a:spcPts val="900"/>
              </a:spcBef>
              <a:spcAft>
                <a:spcPts val="0"/>
              </a:spcAft>
              <a:buClr>
                <a:srgbClr val="172B4D"/>
              </a:buClr>
              <a:buSzPts val="1850"/>
              <a:buFont typeface="Arial"/>
              <a:buChar char="●"/>
            </a:pPr>
            <a:r>
              <a:rPr lang="en" sz="1850">
                <a:solidFill>
                  <a:srgbClr val="172B4D"/>
                </a:solidFill>
              </a:rPr>
              <a:t>Ordering</a:t>
            </a:r>
            <a:endParaRPr sz="1850">
              <a:solidFill>
                <a:srgbClr val="172B4D"/>
              </a:solidFill>
            </a:endParaRPr>
          </a:p>
          <a:p>
            <a:pPr indent="-346075" lvl="0" marL="457200" rtl="0" algn="l">
              <a:spcBef>
                <a:spcPts val="0"/>
              </a:spcBef>
              <a:spcAft>
                <a:spcPts val="0"/>
              </a:spcAft>
              <a:buClr>
                <a:srgbClr val="172B4D"/>
              </a:buClr>
              <a:buSzPts val="1850"/>
              <a:buFont typeface="Arial"/>
              <a:buChar char="●"/>
            </a:pPr>
            <a:r>
              <a:rPr lang="en" sz="1850">
                <a:solidFill>
                  <a:srgbClr val="172B4D"/>
                </a:solidFill>
              </a:rPr>
              <a:t>Limiting Results</a:t>
            </a:r>
            <a:endParaRPr sz="1850">
              <a:solidFill>
                <a:srgbClr val="172B4D"/>
              </a:solidFill>
            </a:endParaRPr>
          </a:p>
          <a:p>
            <a:pPr indent="-346075" lvl="0" marL="457200" rtl="0" algn="l">
              <a:spcBef>
                <a:spcPts val="0"/>
              </a:spcBef>
              <a:spcAft>
                <a:spcPts val="0"/>
              </a:spcAft>
              <a:buClr>
                <a:srgbClr val="172B4D"/>
              </a:buClr>
              <a:buSzPts val="1850"/>
              <a:buFont typeface="Arial"/>
              <a:buChar char="●"/>
            </a:pPr>
            <a:r>
              <a:rPr lang="en" sz="1850">
                <a:solidFill>
                  <a:srgbClr val="172B4D"/>
                </a:solidFill>
              </a:rPr>
              <a:t>Numeric and String operations functions</a:t>
            </a:r>
            <a:endParaRPr sz="1850">
              <a:solidFill>
                <a:srgbClr val="172B4D"/>
              </a:solidFill>
            </a:endParaRPr>
          </a:p>
          <a:p>
            <a:pPr indent="-346075" lvl="0" marL="457200" rtl="0" algn="l">
              <a:spcBef>
                <a:spcPts val="0"/>
              </a:spcBef>
              <a:spcAft>
                <a:spcPts val="0"/>
              </a:spcAft>
              <a:buClr>
                <a:srgbClr val="172B4D"/>
              </a:buClr>
              <a:buSzPts val="1850"/>
              <a:buFont typeface="Arial"/>
              <a:buChar char="●"/>
            </a:pPr>
            <a:r>
              <a:rPr lang="en" sz="1850">
                <a:solidFill>
                  <a:srgbClr val="172B4D"/>
                </a:solidFill>
              </a:rPr>
              <a:t>Aggregate functions</a:t>
            </a:r>
            <a:endParaRPr sz="1850">
              <a:solidFill>
                <a:srgbClr val="172B4D"/>
              </a:solidFill>
            </a:endParaRPr>
          </a:p>
          <a:p>
            <a:pPr indent="-346075" lvl="0" marL="457200" rtl="0" algn="l">
              <a:spcBef>
                <a:spcPts val="0"/>
              </a:spcBef>
              <a:spcAft>
                <a:spcPts val="0"/>
              </a:spcAft>
              <a:buClr>
                <a:srgbClr val="172B4D"/>
              </a:buClr>
              <a:buSzPts val="1850"/>
              <a:buFont typeface="Arial"/>
              <a:buChar char="●"/>
            </a:pPr>
            <a:r>
              <a:rPr lang="en" sz="1850">
                <a:solidFill>
                  <a:srgbClr val="172B4D"/>
                </a:solidFill>
              </a:rPr>
              <a:t>Grouping Results</a:t>
            </a:r>
            <a:endParaRPr sz="1850">
              <a:solidFill>
                <a:srgbClr val="172B4D"/>
              </a:solidFill>
            </a:endParaRPr>
          </a:p>
          <a:p>
            <a:pPr indent="-346075" lvl="0" marL="457200" rtl="0" algn="l">
              <a:spcBef>
                <a:spcPts val="0"/>
              </a:spcBef>
              <a:spcAft>
                <a:spcPts val="0"/>
              </a:spcAft>
              <a:buClr>
                <a:srgbClr val="172B4D"/>
              </a:buClr>
              <a:buSzPts val="1850"/>
              <a:buFont typeface="Arial"/>
              <a:buChar char="●"/>
            </a:pPr>
            <a:r>
              <a:rPr lang="en" sz="1850">
                <a:solidFill>
                  <a:srgbClr val="172B4D"/>
                </a:solidFill>
              </a:rPr>
              <a:t>Subqueries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3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Ordering Results</a:t>
            </a:r>
            <a:endParaRPr/>
          </a:p>
        </p:txBody>
      </p:sp>
      <p:sp>
        <p:nvSpPr>
          <p:cNvPr id="67" name="Google Shape;67;p15"/>
          <p:cNvSpPr txBox="1"/>
          <p:nvPr>
            <p:ph idx="1" type="body"/>
          </p:nvPr>
        </p:nvSpPr>
        <p:spPr>
          <a:xfrm>
            <a:off x="360050" y="795375"/>
            <a:ext cx="8520600" cy="892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600"/>
              <a:t>ORDER BY</a:t>
            </a:r>
            <a:r>
              <a:rPr lang="en" sz="1600"/>
              <a:t> can be added to a query to order the results by the data in a row.  The Order by clause is added after WHERE.  Results can be ordered in </a:t>
            </a:r>
            <a:r>
              <a:rPr lang="en" sz="1600"/>
              <a:t>Ascending</a:t>
            </a:r>
            <a:r>
              <a:rPr lang="en" sz="1600"/>
              <a:t> (</a:t>
            </a:r>
            <a:r>
              <a:rPr b="1" lang="en" sz="1600"/>
              <a:t>ASC</a:t>
            </a:r>
            <a:r>
              <a:rPr lang="en" sz="1600"/>
              <a:t>) or </a:t>
            </a:r>
            <a:r>
              <a:rPr lang="en" sz="1600"/>
              <a:t>Descending</a:t>
            </a:r>
            <a:r>
              <a:rPr lang="en" sz="1600"/>
              <a:t> (</a:t>
            </a:r>
            <a:r>
              <a:rPr b="1" lang="en" sz="1600"/>
              <a:t>DESC</a:t>
            </a:r>
            <a:r>
              <a:rPr lang="en" sz="1600"/>
              <a:t>) order.  </a:t>
            </a:r>
            <a:r>
              <a:rPr i="1" lang="en" sz="1600"/>
              <a:t>The default order is ASC</a:t>
            </a:r>
            <a:r>
              <a:rPr lang="en" sz="1600"/>
              <a:t>.</a:t>
            </a:r>
            <a:endParaRPr sz="1600"/>
          </a:p>
        </p:txBody>
      </p:sp>
      <p:sp>
        <p:nvSpPr>
          <p:cNvPr id="68" name="Google Shape;68;p15"/>
          <p:cNvSpPr txBox="1"/>
          <p:nvPr/>
        </p:nvSpPr>
        <p:spPr>
          <a:xfrm>
            <a:off x="530925" y="1832900"/>
            <a:ext cx="3412800" cy="2871600"/>
          </a:xfrm>
          <a:prstGeom prst="rect">
            <a:avLst/>
          </a:prstGeom>
          <a:solidFill>
            <a:srgbClr val="C9DA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Ascending Order</a:t>
            </a:r>
            <a:r>
              <a:rPr lang="en" sz="1300"/>
              <a:t> is alphanumeric order a-z or 1-n.</a:t>
            </a:r>
            <a:endParaRPr sz="1300"/>
          </a:p>
          <a:p>
            <a:pPr indent="0" lvl="0" marL="0" rtl="0" algn="l">
              <a:spcBef>
                <a:spcPts val="0"/>
              </a:spcBef>
              <a:spcAft>
                <a:spcPts val="0"/>
              </a:spcAft>
              <a:buNone/>
            </a:pPr>
            <a:r>
              <a:t/>
            </a:r>
            <a:endParaRPr sz="1500"/>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SELECT name FROM country</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200">
                <a:latin typeface="Courier New"/>
                <a:ea typeface="Courier New"/>
                <a:cs typeface="Courier New"/>
                <a:sym typeface="Courier New"/>
              </a:rPr>
              <a:t>WHERE region = 'North America'</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sz="1200">
                <a:solidFill>
                  <a:srgbClr val="0000FF"/>
                </a:solidFill>
                <a:latin typeface="Courier New"/>
                <a:ea typeface="Courier New"/>
                <a:cs typeface="Courier New"/>
                <a:sym typeface="Courier New"/>
              </a:rPr>
              <a:t>ORDER BY name ASC;</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457200" rtl="0" algn="l">
              <a:spcBef>
                <a:spcPts val="0"/>
              </a:spcBef>
              <a:spcAft>
                <a:spcPts val="0"/>
              </a:spcAft>
              <a:buClr>
                <a:schemeClr val="dk1"/>
              </a:buClr>
              <a:buSzPts val="1100"/>
              <a:buFont typeface="Arial"/>
              <a:buNone/>
            </a:pPr>
            <a:r>
              <a:rPr lang="en"/>
              <a:t>Bermuda</a:t>
            </a:r>
            <a:endParaRPr/>
          </a:p>
          <a:p>
            <a:pPr indent="0" lvl="0" marL="457200" rtl="0" algn="l">
              <a:spcBef>
                <a:spcPts val="0"/>
              </a:spcBef>
              <a:spcAft>
                <a:spcPts val="0"/>
              </a:spcAft>
              <a:buClr>
                <a:schemeClr val="dk1"/>
              </a:buClr>
              <a:buSzPts val="1100"/>
              <a:buFont typeface="Arial"/>
              <a:buNone/>
            </a:pPr>
            <a:r>
              <a:rPr lang="en"/>
              <a:t>Canada</a:t>
            </a:r>
            <a:endParaRPr/>
          </a:p>
          <a:p>
            <a:pPr indent="0" lvl="0" marL="457200" rtl="0" algn="l">
              <a:spcBef>
                <a:spcPts val="0"/>
              </a:spcBef>
              <a:spcAft>
                <a:spcPts val="0"/>
              </a:spcAft>
              <a:buClr>
                <a:schemeClr val="dk1"/>
              </a:buClr>
              <a:buSzPts val="1100"/>
              <a:buFont typeface="Arial"/>
              <a:buNone/>
            </a:pPr>
            <a:r>
              <a:rPr lang="en"/>
              <a:t>Greenland</a:t>
            </a:r>
            <a:endParaRPr/>
          </a:p>
          <a:p>
            <a:pPr indent="0" lvl="0" marL="457200" rtl="0" algn="l">
              <a:spcBef>
                <a:spcPts val="0"/>
              </a:spcBef>
              <a:spcAft>
                <a:spcPts val="0"/>
              </a:spcAft>
              <a:buClr>
                <a:schemeClr val="dk1"/>
              </a:buClr>
              <a:buSzPts val="1100"/>
              <a:buFont typeface="Arial"/>
              <a:buNone/>
            </a:pPr>
            <a:r>
              <a:rPr lang="en"/>
              <a:t>Saint Pierre and Miquelon</a:t>
            </a:r>
            <a:endParaRPr/>
          </a:p>
          <a:p>
            <a:pPr indent="0" lvl="0" marL="457200" rtl="0" algn="l">
              <a:spcBef>
                <a:spcPts val="0"/>
              </a:spcBef>
              <a:spcAft>
                <a:spcPts val="0"/>
              </a:spcAft>
              <a:buClr>
                <a:schemeClr val="dk1"/>
              </a:buClr>
              <a:buSzPts val="1100"/>
              <a:buFont typeface="Arial"/>
              <a:buNone/>
            </a:pPr>
            <a:r>
              <a:rPr lang="en"/>
              <a:t>United States</a:t>
            </a:r>
            <a:endParaRPr/>
          </a:p>
          <a:p>
            <a:pPr indent="0" lvl="0" marL="0" rtl="0" algn="l">
              <a:spcBef>
                <a:spcPts val="0"/>
              </a:spcBef>
              <a:spcAft>
                <a:spcPts val="0"/>
              </a:spcAft>
              <a:buNone/>
            </a:pPr>
            <a:r>
              <a:t/>
            </a:r>
            <a:endParaRPr/>
          </a:p>
        </p:txBody>
      </p:sp>
      <p:sp>
        <p:nvSpPr>
          <p:cNvPr id="69" name="Google Shape;69;p15"/>
          <p:cNvSpPr txBox="1"/>
          <p:nvPr/>
        </p:nvSpPr>
        <p:spPr>
          <a:xfrm>
            <a:off x="4572000" y="1832900"/>
            <a:ext cx="3412800" cy="28716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Descending </a:t>
            </a:r>
            <a:r>
              <a:rPr b="1" lang="en" sz="1300"/>
              <a:t>Order</a:t>
            </a:r>
            <a:r>
              <a:rPr lang="en" sz="1300"/>
              <a:t> is reverse alphanumeric order z-a or n-1.</a:t>
            </a:r>
            <a:endParaRPr sz="1300"/>
          </a:p>
          <a:p>
            <a:pPr indent="0" lvl="0" marL="0" rtl="0" algn="l">
              <a:spcBef>
                <a:spcPts val="0"/>
              </a:spcBef>
              <a:spcAft>
                <a:spcPts val="0"/>
              </a:spcAft>
              <a:buNone/>
            </a:pPr>
            <a:r>
              <a:t/>
            </a:r>
            <a:endParaRPr sz="1500"/>
          </a:p>
          <a:p>
            <a:pPr indent="0" lvl="0" marL="0" rtl="0" algn="l">
              <a:spcBef>
                <a:spcPts val="0"/>
              </a:spcBef>
              <a:spcAft>
                <a:spcPts val="0"/>
              </a:spcAft>
              <a:buNone/>
            </a:pPr>
            <a:r>
              <a:rPr lang="en" sz="1200">
                <a:latin typeface="Courier New"/>
                <a:ea typeface="Courier New"/>
                <a:cs typeface="Courier New"/>
                <a:sym typeface="Courier New"/>
              </a:rPr>
              <a:t>SELECT name FROM country</a:t>
            </a:r>
            <a:endParaRPr sz="1200">
              <a:latin typeface="Courier New"/>
              <a:ea typeface="Courier New"/>
              <a:cs typeface="Courier New"/>
              <a:sym typeface="Courier New"/>
            </a:endParaRPr>
          </a:p>
          <a:p>
            <a:pPr indent="0" lvl="0" marL="0" rtl="0" algn="l">
              <a:spcBef>
                <a:spcPts val="0"/>
              </a:spcBef>
              <a:spcAft>
                <a:spcPts val="0"/>
              </a:spcAft>
              <a:buNone/>
            </a:pPr>
            <a:r>
              <a:rPr lang="en" sz="1200">
                <a:latin typeface="Courier New"/>
                <a:ea typeface="Courier New"/>
                <a:cs typeface="Courier New"/>
                <a:sym typeface="Courier New"/>
              </a:rPr>
              <a:t>WHERE region = 'North America'</a:t>
            </a:r>
            <a:endParaRPr sz="1200">
              <a:latin typeface="Courier New"/>
              <a:ea typeface="Courier New"/>
              <a:cs typeface="Courier New"/>
              <a:sym typeface="Courier New"/>
            </a:endParaRPr>
          </a:p>
          <a:p>
            <a:pPr indent="0" lvl="0" marL="0" rtl="0" algn="l">
              <a:spcBef>
                <a:spcPts val="0"/>
              </a:spcBef>
              <a:spcAft>
                <a:spcPts val="0"/>
              </a:spcAft>
              <a:buNone/>
            </a:pPr>
            <a:r>
              <a:rPr b="1" lang="en" sz="1200">
                <a:solidFill>
                  <a:srgbClr val="0000FF"/>
                </a:solidFill>
                <a:latin typeface="Courier New"/>
                <a:ea typeface="Courier New"/>
                <a:cs typeface="Courier New"/>
                <a:sym typeface="Courier New"/>
              </a:rPr>
              <a:t>ORDER BY name DESC;</a:t>
            </a:r>
            <a:endParaRPr b="1" sz="1200">
              <a:solidFill>
                <a:srgbClr val="0000FF"/>
              </a:solidFill>
              <a:latin typeface="Courier New"/>
              <a:ea typeface="Courier New"/>
              <a:cs typeface="Courier New"/>
              <a:sym typeface="Courier New"/>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457200" rtl="0" algn="l">
              <a:spcBef>
                <a:spcPts val="0"/>
              </a:spcBef>
              <a:spcAft>
                <a:spcPts val="0"/>
              </a:spcAft>
              <a:buNone/>
            </a:pPr>
            <a:r>
              <a:rPr lang="en"/>
              <a:t>United States</a:t>
            </a:r>
            <a:endParaRPr/>
          </a:p>
          <a:p>
            <a:pPr indent="0" lvl="0" marL="457200" rtl="0" algn="l">
              <a:spcBef>
                <a:spcPts val="0"/>
              </a:spcBef>
              <a:spcAft>
                <a:spcPts val="0"/>
              </a:spcAft>
              <a:buNone/>
            </a:pPr>
            <a:r>
              <a:rPr lang="en"/>
              <a:t>Saint Pierre and Miquelon</a:t>
            </a:r>
            <a:endParaRPr/>
          </a:p>
          <a:p>
            <a:pPr indent="0" lvl="0" marL="457200" rtl="0" algn="l">
              <a:spcBef>
                <a:spcPts val="0"/>
              </a:spcBef>
              <a:spcAft>
                <a:spcPts val="0"/>
              </a:spcAft>
              <a:buNone/>
            </a:pPr>
            <a:r>
              <a:rPr lang="en"/>
              <a:t>Greenland</a:t>
            </a:r>
            <a:endParaRPr/>
          </a:p>
          <a:p>
            <a:pPr indent="0" lvl="0" marL="457200" rtl="0" algn="l">
              <a:spcBef>
                <a:spcPts val="0"/>
              </a:spcBef>
              <a:spcAft>
                <a:spcPts val="0"/>
              </a:spcAft>
              <a:buNone/>
            </a:pPr>
            <a:r>
              <a:rPr lang="en"/>
              <a:t>Canada</a:t>
            </a:r>
            <a:endParaRPr/>
          </a:p>
          <a:p>
            <a:pPr indent="0" lvl="0" marL="457200" rtl="0" algn="l">
              <a:spcBef>
                <a:spcPts val="0"/>
              </a:spcBef>
              <a:spcAft>
                <a:spcPts val="0"/>
              </a:spcAft>
              <a:buNone/>
            </a:pPr>
            <a:r>
              <a:rPr lang="en"/>
              <a:t>Bermuda</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Limiting Results</a:t>
            </a:r>
            <a:endParaRPr/>
          </a:p>
        </p:txBody>
      </p:sp>
      <p:sp>
        <p:nvSpPr>
          <p:cNvPr id="75" name="Google Shape;75;p16"/>
          <p:cNvSpPr txBox="1"/>
          <p:nvPr>
            <p:ph idx="1" type="body"/>
          </p:nvPr>
        </p:nvSpPr>
        <p:spPr>
          <a:xfrm>
            <a:off x="311700" y="1152475"/>
            <a:ext cx="8520600" cy="80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a:t>
            </a:r>
            <a:r>
              <a:rPr b="1" lang="en"/>
              <a:t>LIMIT # </a:t>
            </a:r>
            <a:r>
              <a:rPr lang="en"/>
              <a:t>clause can be used to limit the number of rows returned.  The LIMIT clause is added at the end of the query.</a:t>
            </a:r>
            <a:endParaRPr/>
          </a:p>
        </p:txBody>
      </p:sp>
      <p:sp>
        <p:nvSpPr>
          <p:cNvPr id="76" name="Google Shape;76;p16"/>
          <p:cNvSpPr txBox="1"/>
          <p:nvPr/>
        </p:nvSpPr>
        <p:spPr>
          <a:xfrm>
            <a:off x="1120675" y="2092725"/>
            <a:ext cx="6294000" cy="26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This query will select the 5 countries in Asia with the largest population.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SELECT name </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FROM country</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WHERE continent = 'Asia'</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ORDER BY population DESC</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LIMIT 5;</a:t>
            </a:r>
            <a:endParaRPr b="1">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77" name="Google Shape;77;p16"/>
          <p:cNvSpPr txBox="1"/>
          <p:nvPr/>
        </p:nvSpPr>
        <p:spPr>
          <a:xfrm>
            <a:off x="4485225" y="2493975"/>
            <a:ext cx="2813400" cy="18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Results:</a:t>
            </a:r>
            <a:endParaRPr u="sng"/>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China</a:t>
            </a:r>
            <a:endParaRPr/>
          </a:p>
          <a:p>
            <a:pPr indent="0" lvl="0" marL="0" rtl="0" algn="l">
              <a:spcBef>
                <a:spcPts val="0"/>
              </a:spcBef>
              <a:spcAft>
                <a:spcPts val="0"/>
              </a:spcAft>
              <a:buClr>
                <a:schemeClr val="dk1"/>
              </a:buClr>
              <a:buSzPts val="1100"/>
              <a:buFont typeface="Arial"/>
              <a:buNone/>
            </a:pPr>
            <a:r>
              <a:rPr lang="en"/>
              <a:t>India</a:t>
            </a:r>
            <a:endParaRPr/>
          </a:p>
          <a:p>
            <a:pPr indent="0" lvl="0" marL="0" rtl="0" algn="l">
              <a:spcBef>
                <a:spcPts val="0"/>
              </a:spcBef>
              <a:spcAft>
                <a:spcPts val="0"/>
              </a:spcAft>
              <a:buClr>
                <a:schemeClr val="dk1"/>
              </a:buClr>
              <a:buSzPts val="1100"/>
              <a:buFont typeface="Arial"/>
              <a:buNone/>
            </a:pPr>
            <a:r>
              <a:rPr lang="en"/>
              <a:t>Indonesia</a:t>
            </a:r>
            <a:endParaRPr/>
          </a:p>
          <a:p>
            <a:pPr indent="0" lvl="0" marL="0" rtl="0" algn="l">
              <a:spcBef>
                <a:spcPts val="0"/>
              </a:spcBef>
              <a:spcAft>
                <a:spcPts val="0"/>
              </a:spcAft>
              <a:buClr>
                <a:schemeClr val="dk1"/>
              </a:buClr>
              <a:buSzPts val="1100"/>
              <a:buFont typeface="Arial"/>
              <a:buNone/>
            </a:pPr>
            <a:r>
              <a:rPr lang="en"/>
              <a:t>Pakistan</a:t>
            </a:r>
            <a:endParaRPr/>
          </a:p>
          <a:p>
            <a:pPr indent="0" lvl="0" marL="0" rtl="0" algn="l">
              <a:spcBef>
                <a:spcPts val="0"/>
              </a:spcBef>
              <a:spcAft>
                <a:spcPts val="0"/>
              </a:spcAft>
              <a:buClr>
                <a:schemeClr val="dk1"/>
              </a:buClr>
              <a:buSzPts val="1100"/>
              <a:buFont typeface="Arial"/>
              <a:buNone/>
            </a:pPr>
            <a:r>
              <a:rPr lang="en"/>
              <a:t>Bangladesh</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73025" y="222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 and String Operations</a:t>
            </a:r>
            <a:endParaRPr/>
          </a:p>
        </p:txBody>
      </p:sp>
      <p:sp>
        <p:nvSpPr>
          <p:cNvPr id="83" name="Google Shape;83;p17"/>
          <p:cNvSpPr txBox="1"/>
          <p:nvPr>
            <p:ph idx="1" type="body"/>
          </p:nvPr>
        </p:nvSpPr>
        <p:spPr>
          <a:xfrm>
            <a:off x="350375" y="795350"/>
            <a:ext cx="8520600" cy="177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round(value, scale)</a:t>
            </a:r>
            <a:r>
              <a:rPr lang="en"/>
              <a:t> rounds a floating point number to a set scale. </a:t>
            </a:r>
            <a:endParaRPr/>
          </a:p>
          <a:p>
            <a:pPr indent="0" lvl="0" marL="0" rtl="0" algn="l">
              <a:spcBef>
                <a:spcPts val="1600"/>
              </a:spcBef>
              <a:spcAft>
                <a:spcPts val="1600"/>
              </a:spcAft>
              <a:buNone/>
            </a:pPr>
            <a:r>
              <a:rPr lang="en"/>
              <a:t>	</a:t>
            </a:r>
            <a:r>
              <a:rPr lang="en" sz="1100">
                <a:solidFill>
                  <a:schemeClr val="dk1"/>
                </a:solidFill>
                <a:latin typeface="Courier New"/>
                <a:ea typeface="Courier New"/>
                <a:cs typeface="Courier New"/>
                <a:sym typeface="Courier New"/>
              </a:rPr>
              <a:t>select </a:t>
            </a:r>
            <a:r>
              <a:rPr b="1" lang="en" sz="1100">
                <a:solidFill>
                  <a:schemeClr val="dk1"/>
                </a:solidFill>
                <a:latin typeface="Courier New"/>
                <a:ea typeface="Courier New"/>
                <a:cs typeface="Courier New"/>
                <a:sym typeface="Courier New"/>
              </a:rPr>
              <a:t>round(gnp / population, 4)</a:t>
            </a:r>
            <a:r>
              <a:rPr lang="en" sz="1100">
                <a:solidFill>
                  <a:schemeClr val="dk1"/>
                </a:solidFill>
                <a:latin typeface="Courier New"/>
                <a:ea typeface="Courier New"/>
                <a:cs typeface="Courier New"/>
                <a:sym typeface="Courier New"/>
              </a:rPr>
              <a:t> from country WHERE gnp &gt; 0</a:t>
            </a:r>
            <a:endParaRPr>
              <a:latin typeface="Courier New"/>
              <a:ea typeface="Courier New"/>
              <a:cs typeface="Courier New"/>
              <a:sym typeface="Courier New"/>
            </a:endParaRPr>
          </a:p>
        </p:txBody>
      </p:sp>
      <p:sp>
        <p:nvSpPr>
          <p:cNvPr id="84" name="Google Shape;84;p17"/>
          <p:cNvSpPr txBox="1"/>
          <p:nvPr>
            <p:ph idx="1" type="body"/>
          </p:nvPr>
        </p:nvSpPr>
        <p:spPr>
          <a:xfrm>
            <a:off x="406100" y="2648400"/>
            <a:ext cx="8520600" cy="249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a:t>
            </a:r>
            <a:r>
              <a:rPr b="1" lang="en"/>
              <a:t> || </a:t>
            </a:r>
            <a:r>
              <a:rPr lang="en"/>
              <a:t>operator</a:t>
            </a:r>
            <a:r>
              <a:rPr b="1" lang="en"/>
              <a:t> </a:t>
            </a:r>
            <a:r>
              <a:rPr lang="en"/>
              <a:t>concatenates character data into 1 result</a:t>
            </a:r>
            <a:r>
              <a:rPr lang="en"/>
              <a:t>. </a:t>
            </a:r>
            <a:endParaRPr/>
          </a:p>
          <a:p>
            <a:pPr indent="0" lvl="0" marL="0" rtl="0" algn="l">
              <a:spcBef>
                <a:spcPts val="1600"/>
              </a:spcBef>
              <a:spcAft>
                <a:spcPts val="0"/>
              </a:spcAft>
              <a:buNone/>
            </a:pPr>
            <a:r>
              <a:rPr lang="en"/>
              <a:t>	</a:t>
            </a:r>
            <a:r>
              <a:rPr lang="en" sz="1050">
                <a:solidFill>
                  <a:schemeClr val="dk1"/>
                </a:solidFill>
                <a:latin typeface="Courier New"/>
                <a:ea typeface="Courier New"/>
                <a:cs typeface="Courier New"/>
                <a:sym typeface="Courier New"/>
              </a:rPr>
              <a:t>SELECT </a:t>
            </a:r>
            <a:r>
              <a:rPr b="1" lang="en" sz="1050">
                <a:solidFill>
                  <a:schemeClr val="dk1"/>
                </a:solidFill>
                <a:latin typeface="Courier New"/>
                <a:ea typeface="Courier New"/>
                <a:cs typeface="Courier New"/>
                <a:sym typeface="Courier New"/>
              </a:rPr>
              <a:t>(name || ', ' || district)</a:t>
            </a:r>
            <a:r>
              <a:rPr lang="en" sz="1050">
                <a:solidFill>
                  <a:schemeClr val="dk1"/>
                </a:solidFill>
                <a:latin typeface="Courier New"/>
                <a:ea typeface="Courier New"/>
                <a:cs typeface="Courier New"/>
                <a:sym typeface="Courier New"/>
              </a:rPr>
              <a:t> AS name_and_state</a:t>
            </a:r>
            <a:br>
              <a:rPr lang="en" sz="1050">
                <a:solidFill>
                  <a:schemeClr val="dk1"/>
                </a:solidFill>
                <a:latin typeface="Courier New"/>
                <a:ea typeface="Courier New"/>
                <a:cs typeface="Courier New"/>
                <a:sym typeface="Courier New"/>
              </a:rPr>
            </a:br>
            <a:r>
              <a:rPr lang="en" sz="1050">
                <a:solidFill>
                  <a:schemeClr val="dk1"/>
                </a:solidFill>
                <a:latin typeface="Courier New"/>
                <a:ea typeface="Courier New"/>
                <a:cs typeface="Courier New"/>
                <a:sym typeface="Courier New"/>
              </a:rPr>
              <a:t> 	FROM city</a:t>
            </a:r>
            <a:br>
              <a:rPr lang="en" sz="1050">
                <a:solidFill>
                  <a:schemeClr val="dk1"/>
                </a:solidFill>
                <a:latin typeface="Courier New"/>
                <a:ea typeface="Courier New"/>
                <a:cs typeface="Courier New"/>
                <a:sym typeface="Courier New"/>
              </a:rPr>
            </a:br>
            <a:r>
              <a:rPr lang="en" sz="1050">
                <a:solidFill>
                  <a:schemeClr val="dk1"/>
                </a:solidFill>
                <a:latin typeface="Courier New"/>
                <a:ea typeface="Courier New"/>
                <a:cs typeface="Courier New"/>
                <a:sym typeface="Courier New"/>
              </a:rPr>
              <a:t>	WHERE district = 'Ohio'</a:t>
            </a:r>
            <a:br>
              <a:rPr lang="en" sz="1050">
                <a:solidFill>
                  <a:schemeClr val="dk1"/>
                </a:solidFill>
                <a:latin typeface="Courier New"/>
                <a:ea typeface="Courier New"/>
                <a:cs typeface="Courier New"/>
                <a:sym typeface="Courier New"/>
              </a:rPr>
            </a:br>
            <a:r>
              <a:rPr lang="en" sz="1050">
                <a:solidFill>
                  <a:schemeClr val="dk1"/>
                </a:solidFill>
                <a:latin typeface="Courier New"/>
                <a:ea typeface="Courier New"/>
                <a:cs typeface="Courier New"/>
                <a:sym typeface="Courier New"/>
              </a:rPr>
              <a:t>	ORDER BY district, name;</a:t>
            </a:r>
            <a:endParaRPr sz="1050">
              <a:solidFill>
                <a:schemeClr val="dk1"/>
              </a:solidFill>
              <a:latin typeface="Courier New"/>
              <a:ea typeface="Courier New"/>
              <a:cs typeface="Courier New"/>
              <a:sym typeface="Courier New"/>
            </a:endParaRPr>
          </a:p>
          <a:p>
            <a:pPr indent="0" lvl="0" marL="0" rtl="0" algn="l">
              <a:spcBef>
                <a:spcPts val="1600"/>
              </a:spcBef>
              <a:spcAft>
                <a:spcPts val="1600"/>
              </a:spcAft>
              <a:buNone/>
            </a:pPr>
            <a:r>
              <a:t/>
            </a:r>
            <a:endParaRPr b="1" sz="1050">
              <a:solidFill>
                <a:schemeClr val="dk1"/>
              </a:solidFill>
              <a:latin typeface="Courier New"/>
              <a:ea typeface="Courier New"/>
              <a:cs typeface="Courier New"/>
              <a:sym typeface="Courier New"/>
            </a:endParaRPr>
          </a:p>
        </p:txBody>
      </p:sp>
      <p:sp>
        <p:nvSpPr>
          <p:cNvPr id="85" name="Google Shape;85;p17"/>
          <p:cNvSpPr txBox="1"/>
          <p:nvPr/>
        </p:nvSpPr>
        <p:spPr>
          <a:xfrm>
            <a:off x="6212150" y="3089150"/>
            <a:ext cx="2208000" cy="17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t>results</a:t>
            </a:r>
            <a:endParaRPr u="sng"/>
          </a:p>
          <a:p>
            <a:pPr indent="0" lvl="0" marL="0" rtl="0" algn="l">
              <a:spcBef>
                <a:spcPts val="0"/>
              </a:spcBef>
              <a:spcAft>
                <a:spcPts val="0"/>
              </a:spcAft>
              <a:buNone/>
            </a:pPr>
            <a:r>
              <a:t/>
            </a:r>
            <a:endParaRPr/>
          </a:p>
          <a:p>
            <a:pPr indent="0" lvl="0" marL="457200" rtl="0" algn="l">
              <a:spcBef>
                <a:spcPts val="0"/>
              </a:spcBef>
              <a:spcAft>
                <a:spcPts val="0"/>
              </a:spcAft>
              <a:buClr>
                <a:schemeClr val="dk1"/>
              </a:buClr>
              <a:buSzPts val="1100"/>
              <a:buFont typeface="Arial"/>
              <a:buNone/>
            </a:pPr>
            <a:r>
              <a:rPr lang="en"/>
              <a:t>Akron, Ohio</a:t>
            </a:r>
            <a:endParaRPr/>
          </a:p>
          <a:p>
            <a:pPr indent="0" lvl="0" marL="457200" rtl="0" algn="l">
              <a:spcBef>
                <a:spcPts val="0"/>
              </a:spcBef>
              <a:spcAft>
                <a:spcPts val="0"/>
              </a:spcAft>
              <a:buClr>
                <a:schemeClr val="dk1"/>
              </a:buClr>
              <a:buSzPts val="1100"/>
              <a:buFont typeface="Arial"/>
              <a:buNone/>
            </a:pPr>
            <a:r>
              <a:rPr lang="en"/>
              <a:t>Cincinnati, Ohio</a:t>
            </a:r>
            <a:endParaRPr/>
          </a:p>
          <a:p>
            <a:pPr indent="0" lvl="0" marL="457200" rtl="0" algn="l">
              <a:spcBef>
                <a:spcPts val="0"/>
              </a:spcBef>
              <a:spcAft>
                <a:spcPts val="0"/>
              </a:spcAft>
              <a:buClr>
                <a:schemeClr val="dk1"/>
              </a:buClr>
              <a:buSzPts val="1100"/>
              <a:buFont typeface="Arial"/>
              <a:buNone/>
            </a:pPr>
            <a:r>
              <a:rPr lang="en"/>
              <a:t>Cleveland, Ohio</a:t>
            </a:r>
            <a:endParaRPr/>
          </a:p>
          <a:p>
            <a:pPr indent="0" lvl="0" marL="457200" rtl="0" algn="l">
              <a:spcBef>
                <a:spcPts val="0"/>
              </a:spcBef>
              <a:spcAft>
                <a:spcPts val="0"/>
              </a:spcAft>
              <a:buClr>
                <a:schemeClr val="dk1"/>
              </a:buClr>
              <a:buSzPts val="1100"/>
              <a:buFont typeface="Arial"/>
              <a:buNone/>
            </a:pPr>
            <a:r>
              <a:rPr lang="en"/>
              <a:t>Columbus, Ohio</a:t>
            </a:r>
            <a:endParaRPr/>
          </a:p>
          <a:p>
            <a:pPr indent="0" lvl="0" marL="457200" rtl="0" algn="l">
              <a:spcBef>
                <a:spcPts val="0"/>
              </a:spcBef>
              <a:spcAft>
                <a:spcPts val="0"/>
              </a:spcAft>
              <a:buClr>
                <a:schemeClr val="dk1"/>
              </a:buClr>
              <a:buSzPts val="1100"/>
              <a:buFont typeface="Arial"/>
              <a:buNone/>
            </a:pPr>
            <a:r>
              <a:rPr lang="en"/>
              <a:t>Dayton, Ohio</a:t>
            </a:r>
            <a:endParaRPr/>
          </a:p>
          <a:p>
            <a:pPr indent="0" lvl="0" marL="0" rtl="0" algn="l">
              <a:spcBef>
                <a:spcPts val="0"/>
              </a:spcBef>
              <a:spcAft>
                <a:spcPts val="0"/>
              </a:spcAft>
              <a:buNone/>
            </a:pPr>
            <a:r>
              <a:t/>
            </a:r>
            <a:endParaRPr/>
          </a:p>
        </p:txBody>
      </p:sp>
      <p:sp>
        <p:nvSpPr>
          <p:cNvPr id="86" name="Google Shape;86;p17"/>
          <p:cNvSpPr txBox="1"/>
          <p:nvPr/>
        </p:nvSpPr>
        <p:spPr>
          <a:xfrm>
            <a:off x="1845775" y="1774250"/>
            <a:ext cx="4650300" cy="8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result without round():  		</a:t>
            </a:r>
            <a:r>
              <a:rPr lang="en" sz="1200"/>
              <a:t>0.03745926095937571724</a:t>
            </a:r>
            <a:endParaRPr sz="1200"/>
          </a:p>
          <a:p>
            <a:pPr indent="0" lvl="0" marL="0" rtl="0" algn="l">
              <a:spcBef>
                <a:spcPts val="0"/>
              </a:spcBef>
              <a:spcAft>
                <a:spcPts val="0"/>
              </a:spcAft>
              <a:buNone/>
            </a:pPr>
            <a:r>
              <a:rPr lang="en" sz="1200"/>
              <a:t>result with round(value, </a:t>
            </a:r>
            <a:r>
              <a:rPr b="1" lang="en" sz="1200"/>
              <a:t>4</a:t>
            </a:r>
            <a:r>
              <a:rPr lang="en" sz="1200"/>
              <a:t>) : 	</a:t>
            </a:r>
            <a:r>
              <a:rPr lang="en" sz="1200"/>
              <a:t>0.0375</a:t>
            </a:r>
            <a:endParaRPr sz="1200"/>
          </a:p>
          <a:p>
            <a:pPr indent="0" lvl="0" marL="0" rtl="0" algn="l">
              <a:spcBef>
                <a:spcPts val="0"/>
              </a:spcBef>
              <a:spcAft>
                <a:spcPts val="0"/>
              </a:spcAft>
              <a:buClr>
                <a:schemeClr val="dk1"/>
              </a:buClr>
              <a:buSzPts val="1100"/>
              <a:buFont typeface="Arial"/>
              <a:buNone/>
            </a:pPr>
            <a:r>
              <a:rPr lang="en" sz="1200">
                <a:solidFill>
                  <a:schemeClr val="dk1"/>
                </a:solidFill>
              </a:rPr>
              <a:t>result with round(value, </a:t>
            </a:r>
            <a:r>
              <a:rPr b="1" lang="en" sz="1200">
                <a:solidFill>
                  <a:schemeClr val="dk1"/>
                </a:solidFill>
              </a:rPr>
              <a:t>2</a:t>
            </a:r>
            <a:r>
              <a:rPr lang="en" sz="1200">
                <a:solidFill>
                  <a:schemeClr val="dk1"/>
                </a:solidFill>
              </a:rPr>
              <a:t>) : 	0.04</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50375" y="1839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Aggregate Functions</a:t>
            </a:r>
            <a:endParaRPr/>
          </a:p>
        </p:txBody>
      </p:sp>
      <p:sp>
        <p:nvSpPr>
          <p:cNvPr id="92" name="Google Shape;92;p18"/>
          <p:cNvSpPr txBox="1"/>
          <p:nvPr>
            <p:ph idx="1" type="body"/>
          </p:nvPr>
        </p:nvSpPr>
        <p:spPr>
          <a:xfrm>
            <a:off x="311700" y="801375"/>
            <a:ext cx="8520600" cy="116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Aggregate functions collapse a dataset into 1 result, like an Average, Sum, or Count.  The WHERE clause is applied first, which allows for aggregates of subgroups on a table.  </a:t>
            </a:r>
            <a:endParaRPr/>
          </a:p>
        </p:txBody>
      </p:sp>
      <p:graphicFrame>
        <p:nvGraphicFramePr>
          <p:cNvPr id="93" name="Google Shape;93;p18"/>
          <p:cNvGraphicFramePr/>
          <p:nvPr/>
        </p:nvGraphicFramePr>
        <p:xfrm>
          <a:off x="469075" y="2286575"/>
          <a:ext cx="3000000" cy="3000000"/>
        </p:xfrm>
        <a:graphic>
          <a:graphicData uri="http://schemas.openxmlformats.org/drawingml/2006/table">
            <a:tbl>
              <a:tblPr>
                <a:noFill/>
                <a:tableStyleId>{66228848-0173-4059-9C68-DD92E2E13D8D}</a:tableStyleId>
              </a:tblPr>
              <a:tblGrid>
                <a:gridCol w="870300"/>
                <a:gridCol w="3746950"/>
              </a:tblGrid>
              <a:tr h="381000">
                <a:tc>
                  <a:txBody>
                    <a:bodyPr/>
                    <a:lstStyle/>
                    <a:p>
                      <a:pPr indent="0" lvl="0" marL="0" rtl="0" algn="l">
                        <a:spcBef>
                          <a:spcPts val="0"/>
                        </a:spcBef>
                        <a:spcAft>
                          <a:spcPts val="0"/>
                        </a:spcAft>
                        <a:buNone/>
                      </a:pPr>
                      <a:r>
                        <a:rPr lang="en" sz="1100"/>
                        <a:t>AVG()</a:t>
                      </a:r>
                      <a:endParaRPr sz="1100"/>
                    </a:p>
                  </a:txBody>
                  <a:tcPr marT="91425" marB="91425" marR="91425" marL="91425"/>
                </a:tc>
                <a:tc>
                  <a:txBody>
                    <a:bodyPr/>
                    <a:lstStyle/>
                    <a:p>
                      <a:pPr indent="0" lvl="0" marL="0" rtl="0" algn="l">
                        <a:spcBef>
                          <a:spcPts val="0"/>
                        </a:spcBef>
                        <a:spcAft>
                          <a:spcPts val="0"/>
                        </a:spcAft>
                        <a:buNone/>
                      </a:pPr>
                      <a:r>
                        <a:rPr lang="en" sz="1100"/>
                        <a:t>returns the average value of a numeric set of data</a:t>
                      </a:r>
                      <a:endParaRPr sz="1100"/>
                    </a:p>
                  </a:txBody>
                  <a:tcPr marT="91425" marB="91425" marR="91425" marL="91425"/>
                </a:tc>
              </a:tr>
              <a:tr h="381000">
                <a:tc>
                  <a:txBody>
                    <a:bodyPr/>
                    <a:lstStyle/>
                    <a:p>
                      <a:pPr indent="0" lvl="0" marL="0" rtl="0" algn="l">
                        <a:spcBef>
                          <a:spcPts val="0"/>
                        </a:spcBef>
                        <a:spcAft>
                          <a:spcPts val="0"/>
                        </a:spcAft>
                        <a:buNone/>
                      </a:pPr>
                      <a:r>
                        <a:rPr lang="en" sz="1100"/>
                        <a:t>SUM()</a:t>
                      </a:r>
                      <a:endParaRPr sz="1100"/>
                    </a:p>
                  </a:txBody>
                  <a:tcPr marT="91425" marB="91425" marR="91425" marL="91425"/>
                </a:tc>
                <a:tc>
                  <a:txBody>
                    <a:bodyPr/>
                    <a:lstStyle/>
                    <a:p>
                      <a:pPr indent="0" lvl="0" marL="0" rtl="0" algn="l">
                        <a:spcBef>
                          <a:spcPts val="0"/>
                        </a:spcBef>
                        <a:spcAft>
                          <a:spcPts val="0"/>
                        </a:spcAft>
                        <a:buNone/>
                      </a:pPr>
                      <a:r>
                        <a:rPr lang="en" sz="1100"/>
                        <a:t>returns the total sum of a numeric set of data</a:t>
                      </a:r>
                      <a:endParaRPr sz="1100"/>
                    </a:p>
                  </a:txBody>
                  <a:tcPr marT="91425" marB="91425" marR="91425" marL="91425"/>
                </a:tc>
              </a:tr>
              <a:tr h="381000">
                <a:tc>
                  <a:txBody>
                    <a:bodyPr/>
                    <a:lstStyle/>
                    <a:p>
                      <a:pPr indent="0" lvl="0" marL="0" rtl="0" algn="l">
                        <a:spcBef>
                          <a:spcPts val="0"/>
                        </a:spcBef>
                        <a:spcAft>
                          <a:spcPts val="0"/>
                        </a:spcAft>
                        <a:buNone/>
                      </a:pPr>
                      <a:r>
                        <a:rPr lang="en" sz="1100"/>
                        <a:t>COUNT()</a:t>
                      </a:r>
                      <a:endParaRPr sz="1100"/>
                    </a:p>
                  </a:txBody>
                  <a:tcPr marT="91425" marB="91425" marR="91425" marL="91425"/>
                </a:tc>
                <a:tc>
                  <a:txBody>
                    <a:bodyPr/>
                    <a:lstStyle/>
                    <a:p>
                      <a:pPr indent="0" lvl="0" marL="0" rtl="0" algn="l">
                        <a:spcBef>
                          <a:spcPts val="0"/>
                        </a:spcBef>
                        <a:spcAft>
                          <a:spcPts val="0"/>
                        </a:spcAft>
                        <a:buNone/>
                      </a:pPr>
                      <a:r>
                        <a:rPr lang="en" sz="1100"/>
                        <a:t>returns the number of rows matching the criteria</a:t>
                      </a:r>
                      <a:endParaRPr sz="1100"/>
                    </a:p>
                  </a:txBody>
                  <a:tcPr marT="91425" marB="91425" marR="91425" marL="91425"/>
                </a:tc>
              </a:tr>
              <a:tr h="381000">
                <a:tc>
                  <a:txBody>
                    <a:bodyPr/>
                    <a:lstStyle/>
                    <a:p>
                      <a:pPr indent="0" lvl="0" marL="0" rtl="0" algn="l">
                        <a:spcBef>
                          <a:spcPts val="0"/>
                        </a:spcBef>
                        <a:spcAft>
                          <a:spcPts val="0"/>
                        </a:spcAft>
                        <a:buNone/>
                      </a:pPr>
                      <a:r>
                        <a:rPr lang="en" sz="1100"/>
                        <a:t>MIN()</a:t>
                      </a:r>
                      <a:endParaRPr sz="1100"/>
                    </a:p>
                  </a:txBody>
                  <a:tcPr marT="91425" marB="91425" marR="91425" marL="91425"/>
                </a:tc>
                <a:tc>
                  <a:txBody>
                    <a:bodyPr/>
                    <a:lstStyle/>
                    <a:p>
                      <a:pPr indent="0" lvl="0" marL="0" rtl="0" algn="l">
                        <a:spcBef>
                          <a:spcPts val="0"/>
                        </a:spcBef>
                        <a:spcAft>
                          <a:spcPts val="0"/>
                        </a:spcAft>
                        <a:buNone/>
                      </a:pPr>
                      <a:r>
                        <a:rPr lang="en" sz="1100"/>
                        <a:t>returns the smallest value from a numeric set of data</a:t>
                      </a:r>
                      <a:endParaRPr sz="1100"/>
                    </a:p>
                  </a:txBody>
                  <a:tcPr marT="91425" marB="91425" marR="91425" marL="91425"/>
                </a:tc>
              </a:tr>
              <a:tr h="381000">
                <a:tc>
                  <a:txBody>
                    <a:bodyPr/>
                    <a:lstStyle/>
                    <a:p>
                      <a:pPr indent="0" lvl="0" marL="0" rtl="0" algn="l">
                        <a:spcBef>
                          <a:spcPts val="0"/>
                        </a:spcBef>
                        <a:spcAft>
                          <a:spcPts val="0"/>
                        </a:spcAft>
                        <a:buNone/>
                      </a:pPr>
                      <a:r>
                        <a:rPr lang="en" sz="1100"/>
                        <a:t>MAX()</a:t>
                      </a:r>
                      <a:endParaRPr sz="1100"/>
                    </a:p>
                  </a:txBody>
                  <a:tcPr marT="91425" marB="91425" marR="91425" marL="91425"/>
                </a:tc>
                <a:tc>
                  <a:txBody>
                    <a:bodyPr/>
                    <a:lstStyle/>
                    <a:p>
                      <a:pPr indent="0" lvl="0" marL="0" rtl="0" algn="l">
                        <a:spcBef>
                          <a:spcPts val="0"/>
                        </a:spcBef>
                        <a:spcAft>
                          <a:spcPts val="0"/>
                        </a:spcAft>
                        <a:buNone/>
                      </a:pPr>
                      <a:r>
                        <a:rPr lang="en" sz="1100"/>
                        <a:t>returns the largest value from a numeric set of data</a:t>
                      </a:r>
                      <a:endParaRPr sz="11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273000" y="203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BY</a:t>
            </a:r>
            <a:endParaRPr/>
          </a:p>
        </p:txBody>
      </p:sp>
      <p:sp>
        <p:nvSpPr>
          <p:cNvPr id="99" name="Google Shape;99;p19"/>
          <p:cNvSpPr txBox="1"/>
          <p:nvPr>
            <p:ph idx="1" type="body"/>
          </p:nvPr>
        </p:nvSpPr>
        <p:spPr>
          <a:xfrm>
            <a:off x="311700" y="826775"/>
            <a:ext cx="8520600" cy="392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GROUP BY</a:t>
            </a:r>
            <a:r>
              <a:rPr lang="en"/>
              <a:t> groups records into summary rows and returns one record for each group.  </a:t>
            </a:r>
            <a:endParaRPr/>
          </a:p>
          <a:p>
            <a:pPr indent="0" lvl="0" marL="0" rtl="0" algn="l">
              <a:spcBef>
                <a:spcPts val="1600"/>
              </a:spcBef>
              <a:spcAft>
                <a:spcPts val="0"/>
              </a:spcAft>
              <a:buNone/>
            </a:pPr>
            <a:r>
              <a:rPr lang="en"/>
              <a:t>Used in conjunction with </a:t>
            </a:r>
            <a:r>
              <a:rPr lang="en">
                <a:solidFill>
                  <a:srgbClr val="980000"/>
                </a:solidFill>
              </a:rPr>
              <a:t>Aggregate Functions</a:t>
            </a:r>
            <a:r>
              <a:rPr lang="en"/>
              <a:t> to tell SQL how to group non-aggregate values.  All </a:t>
            </a:r>
            <a:r>
              <a:rPr lang="en">
                <a:solidFill>
                  <a:srgbClr val="0000FF"/>
                </a:solidFill>
              </a:rPr>
              <a:t>non-aggregate</a:t>
            </a:r>
            <a:r>
              <a:rPr lang="en"/>
              <a:t> columns in the SELECT must be in the GROUP BY clause.  </a:t>
            </a:r>
            <a:endParaRPr/>
          </a:p>
          <a:p>
            <a:pPr indent="0" lvl="0" marL="457200" rtl="0" algn="l">
              <a:spcBef>
                <a:spcPts val="160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SELECT </a:t>
            </a:r>
            <a:r>
              <a:rPr b="1" lang="en" sz="1200">
                <a:solidFill>
                  <a:srgbClr val="980000"/>
                </a:solidFill>
                <a:latin typeface="Courier New"/>
                <a:ea typeface="Courier New"/>
                <a:cs typeface="Courier New"/>
                <a:sym typeface="Courier New"/>
              </a:rPr>
              <a:t>min(population),</a:t>
            </a:r>
            <a:r>
              <a:rPr lang="en" sz="1200">
                <a:solidFill>
                  <a:schemeClr val="dk1"/>
                </a:solidFill>
                <a:latin typeface="Courier New"/>
                <a:ea typeface="Courier New"/>
                <a:cs typeface="Courier New"/>
                <a:sym typeface="Courier New"/>
              </a:rPr>
              <a:t> </a:t>
            </a:r>
            <a:r>
              <a:rPr b="1" lang="en" sz="1200">
                <a:solidFill>
                  <a:srgbClr val="980000"/>
                </a:solidFill>
                <a:latin typeface="Courier New"/>
                <a:ea typeface="Courier New"/>
                <a:cs typeface="Courier New"/>
                <a:sym typeface="Courier New"/>
              </a:rPr>
              <a:t>max(population)</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region</a:t>
            </a:r>
            <a:r>
              <a:rPr lang="en" sz="1200">
                <a:solidFill>
                  <a:schemeClr val="dk1"/>
                </a:solidFill>
                <a:latin typeface="Courier New"/>
                <a:ea typeface="Courier New"/>
                <a:cs typeface="Courier New"/>
                <a:sym typeface="Courier New"/>
              </a:rPr>
              <a:t>, </a:t>
            </a:r>
            <a:r>
              <a:rPr b="1" lang="en" sz="1200">
                <a:solidFill>
                  <a:srgbClr val="0000FF"/>
                </a:solidFill>
                <a:latin typeface="Courier New"/>
                <a:ea typeface="Courier New"/>
                <a:cs typeface="Courier New"/>
                <a:sym typeface="Courier New"/>
              </a:rPr>
              <a:t>name </a:t>
            </a:r>
            <a:r>
              <a:rPr lang="en" sz="1200">
                <a:solidFill>
                  <a:schemeClr val="dk1"/>
                </a:solidFill>
                <a:latin typeface="Courier New"/>
                <a:ea typeface="Courier New"/>
                <a:cs typeface="Courier New"/>
                <a:sym typeface="Courier New"/>
              </a:rPr>
              <a:t>FROM country </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Clr>
                <a:schemeClr val="dk1"/>
              </a:buClr>
              <a:buSzPts val="1100"/>
              <a:buFont typeface="Arial"/>
              <a:buNone/>
            </a:pPr>
            <a:r>
              <a:rPr b="1" lang="en" sz="1200">
                <a:solidFill>
                  <a:schemeClr val="dk1"/>
                </a:solidFill>
                <a:latin typeface="Courier New"/>
                <a:ea typeface="Courier New"/>
                <a:cs typeface="Courier New"/>
                <a:sym typeface="Courier New"/>
              </a:rPr>
              <a:t>GROUP BY r</a:t>
            </a:r>
            <a:r>
              <a:rPr b="1" lang="en" sz="1200">
                <a:solidFill>
                  <a:srgbClr val="0000FF"/>
                </a:solidFill>
                <a:latin typeface="Courier New"/>
                <a:ea typeface="Courier New"/>
                <a:cs typeface="Courier New"/>
                <a:sym typeface="Courier New"/>
              </a:rPr>
              <a:t>egion, name</a:t>
            </a:r>
            <a:endParaRPr b="1" sz="1200">
              <a:solidFill>
                <a:srgbClr val="0000FF"/>
              </a:solidFill>
              <a:latin typeface="Courier New"/>
              <a:ea typeface="Courier New"/>
              <a:cs typeface="Courier New"/>
              <a:sym typeface="Courier New"/>
            </a:endParaRPr>
          </a:p>
          <a:p>
            <a:pPr indent="0" lvl="0" marL="457200" rtl="0" algn="l">
              <a:spcBef>
                <a:spcPts val="0"/>
              </a:spcBef>
              <a:spcAft>
                <a:spcPts val="0"/>
              </a:spcAft>
              <a:buNone/>
            </a:pPr>
            <a:r>
              <a:rPr lang="en" sz="1200">
                <a:solidFill>
                  <a:schemeClr val="dk1"/>
                </a:solidFill>
                <a:latin typeface="Courier New"/>
                <a:ea typeface="Courier New"/>
                <a:cs typeface="Courier New"/>
                <a:sym typeface="Courier New"/>
              </a:rPr>
              <a:t>ORDER BY region, name</a:t>
            </a:r>
            <a:endParaRPr sz="1200">
              <a:solidFill>
                <a:schemeClr val="dk1"/>
              </a:solidFill>
              <a:latin typeface="Courier New"/>
              <a:ea typeface="Courier New"/>
              <a:cs typeface="Courier New"/>
              <a:sym typeface="Courier New"/>
            </a:endParaRPr>
          </a:p>
          <a:p>
            <a:pPr indent="0" lvl="0" marL="457200" rtl="0" algn="l">
              <a:spcBef>
                <a:spcPts val="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0"/>
              </a:spcBef>
              <a:spcAft>
                <a:spcPts val="1600"/>
              </a:spcAft>
              <a:buClr>
                <a:schemeClr val="dk1"/>
              </a:buClr>
              <a:buSzPts val="1100"/>
              <a:buFont typeface="Arial"/>
              <a:buNone/>
            </a:pPr>
            <a:r>
              <a:rPr lang="en"/>
              <a:t>Groups are applied in the order listed.  So first the data is grouped by region and then by name within each region, and then the min() and max() aggregate function is applied to each group. </a:t>
            </a:r>
            <a:endParaRPr sz="1200">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20"/>
          <p:cNvGraphicFramePr/>
          <p:nvPr/>
        </p:nvGraphicFramePr>
        <p:xfrm>
          <a:off x="113725" y="229795"/>
          <a:ext cx="3000000" cy="3000000"/>
        </p:xfrm>
        <a:graphic>
          <a:graphicData uri="http://schemas.openxmlformats.org/drawingml/2006/table">
            <a:tbl>
              <a:tblPr>
                <a:noFill/>
                <a:tableStyleId>{99F955D1-1CFF-4619-B471-F0711AF8B781}</a:tableStyleId>
              </a:tblPr>
              <a:tblGrid>
                <a:gridCol w="857250"/>
                <a:gridCol w="857250"/>
                <a:gridCol w="857250"/>
                <a:gridCol w="723900"/>
                <a:gridCol w="857250"/>
                <a:gridCol w="857250"/>
                <a:gridCol w="857250"/>
                <a:gridCol w="723900"/>
                <a:gridCol w="857250"/>
                <a:gridCol w="857250"/>
                <a:gridCol w="499525"/>
              </a:tblGrid>
              <a:tr h="413175">
                <a:tc gridSpan="3">
                  <a:txBody>
                    <a:bodyPr/>
                    <a:lstStyle/>
                    <a:p>
                      <a:pPr indent="0" lvl="0" marL="0" rtl="0" algn="l">
                        <a:lnSpc>
                          <a:spcPct val="115000"/>
                        </a:lnSpc>
                        <a:spcBef>
                          <a:spcPts val="0"/>
                        </a:spcBef>
                        <a:spcAft>
                          <a:spcPts val="0"/>
                        </a:spcAft>
                        <a:buNone/>
                      </a:pPr>
                      <a:r>
                        <a:rPr b="1" lang="en" sz="1100"/>
                        <a:t>Table: </a:t>
                      </a:r>
                      <a:r>
                        <a:rPr lang="en" sz="1100"/>
                        <a:t>Patients</a:t>
                      </a:r>
                      <a:endParaRPr sz="1100"/>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hMerge="1"/>
                <a:tc hMerge="1"/>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7">
                  <a:txBody>
                    <a:bodyPr/>
                    <a:lstStyle/>
                    <a:p>
                      <a:pPr indent="0" lvl="0" marL="0" rtl="0" algn="l">
                        <a:lnSpc>
                          <a:spcPct val="115000"/>
                        </a:lnSpc>
                        <a:spcBef>
                          <a:spcPts val="0"/>
                        </a:spcBef>
                        <a:spcAft>
                          <a:spcPts val="0"/>
                        </a:spcAft>
                        <a:buNone/>
                      </a:pPr>
                      <a:r>
                        <a:rPr b="1" lang="en" sz="1000"/>
                        <a:t>SELECT</a:t>
                      </a:r>
                      <a:r>
                        <a:rPr b="1" lang="en" sz="1000">
                          <a:solidFill>
                            <a:srgbClr val="0000FF"/>
                          </a:solidFill>
                        </a:rPr>
                        <a:t> last_name</a:t>
                      </a:r>
                      <a:r>
                        <a:rPr b="1" lang="en" sz="1000"/>
                        <a:t>, </a:t>
                      </a:r>
                      <a:r>
                        <a:rPr b="1" lang="en" sz="1000">
                          <a:solidFill>
                            <a:srgbClr val="980000"/>
                          </a:solidFill>
                        </a:rPr>
                        <a:t>AVG(age)</a:t>
                      </a:r>
                      <a:r>
                        <a:rPr b="1" lang="en" sz="1000"/>
                        <a:t> FROM patients </a:t>
                      </a:r>
                      <a:r>
                        <a:rPr b="1" lang="en" sz="1000">
                          <a:solidFill>
                            <a:srgbClr val="0000FF"/>
                          </a:solidFill>
                        </a:rPr>
                        <a:t>GROUP BY last_name</a:t>
                      </a:r>
                      <a:endParaRPr b="1" sz="1000">
                        <a:solidFill>
                          <a:srgbClr val="0000FF"/>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hMerge="1"/>
                <a:tc hMerge="1"/>
                <a:tc hMerge="1"/>
                <a:tc hMerge="1"/>
                <a:tc hMerge="1"/>
                <a:tc hMerge="1"/>
              </a:tr>
              <a:tr h="230600">
                <a:tc>
                  <a:txBody>
                    <a:bodyPr/>
                    <a:lstStyle/>
                    <a:p>
                      <a:pPr indent="0" lvl="0" marL="0" rtl="0" algn="l">
                        <a:lnSpc>
                          <a:spcPct val="115000"/>
                        </a:lnSpc>
                        <a:spcBef>
                          <a:spcPts val="0"/>
                        </a:spcBef>
                        <a:spcAft>
                          <a:spcPts val="0"/>
                        </a:spcAft>
                        <a:buNone/>
                      </a:pPr>
                      <a:r>
                        <a:rPr b="1" lang="en" sz="1100"/>
                        <a:t>first_name</a:t>
                      </a:r>
                      <a:endParaRPr b="1" sz="11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900"/>
                        <a:t>last_name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900"/>
                        <a:t>age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rowSpan="8">
                  <a:txBody>
                    <a:bodyPr/>
                    <a:lstStyle/>
                    <a:p>
                      <a:pPr indent="0" lvl="0" marL="0" rtl="0" algn="l">
                        <a:spcBef>
                          <a:spcPts val="0"/>
                        </a:spcBef>
                        <a:spcAft>
                          <a:spcPts val="0"/>
                        </a:spcAft>
                        <a:buNone/>
                      </a:pPr>
                      <a:r>
                        <a:t/>
                      </a:r>
                      <a:endParaRPr sz="1200"/>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t>first_name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900">
                          <a:solidFill>
                            <a:srgbClr val="0000FF"/>
                          </a:solidFill>
                        </a:rPr>
                        <a:t>last_name</a:t>
                      </a:r>
                      <a:endParaRPr b="1" sz="9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a:txBody>
                    <a:bodyPr/>
                    <a:lstStyle/>
                    <a:p>
                      <a:pPr indent="0" lvl="0" marL="0" rtl="0" algn="l">
                        <a:lnSpc>
                          <a:spcPct val="115000"/>
                        </a:lnSpc>
                        <a:spcBef>
                          <a:spcPts val="0"/>
                        </a:spcBef>
                        <a:spcAft>
                          <a:spcPts val="0"/>
                        </a:spcAft>
                        <a:buNone/>
                      </a:pPr>
                      <a:r>
                        <a:rPr b="1" lang="en" sz="900"/>
                        <a:t>age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CCCCC"/>
                    </a:solidFill>
                  </a:tcPr>
                </a:tc>
                <a:tc rowSpan="8">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900"/>
                        <a:t>first_name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900">
                          <a:solidFill>
                            <a:srgbClr val="0000FF"/>
                          </a:solidFill>
                        </a:rPr>
                        <a:t>last_name</a:t>
                      </a:r>
                      <a:endParaRPr b="1" sz="9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900"/>
                        <a:t>age</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r>
              <a:tr h="288250">
                <a:tc>
                  <a:txBody>
                    <a:bodyPr/>
                    <a:lstStyle/>
                    <a:p>
                      <a:pPr indent="0" lvl="0" marL="0" rtl="0" algn="l">
                        <a:lnSpc>
                          <a:spcPct val="115000"/>
                        </a:lnSpc>
                        <a:spcBef>
                          <a:spcPts val="0"/>
                        </a:spcBef>
                        <a:spcAft>
                          <a:spcPts val="0"/>
                        </a:spcAft>
                        <a:buNone/>
                      </a:pPr>
                      <a:r>
                        <a:rPr lang="en"/>
                        <a:t>Jane</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Jane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32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Jane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32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r>
              <a:tr h="288250">
                <a:tc>
                  <a:txBody>
                    <a:bodyPr/>
                    <a:lstStyle/>
                    <a:p>
                      <a:pPr indent="0" lvl="0" marL="0" rtl="0" algn="l">
                        <a:lnSpc>
                          <a:spcPct val="115000"/>
                        </a:lnSpc>
                        <a:spcBef>
                          <a:spcPts val="0"/>
                        </a:spcBef>
                        <a:spcAft>
                          <a:spcPts val="0"/>
                        </a:spcAft>
                        <a:buNone/>
                      </a:pPr>
                      <a:r>
                        <a:rPr lang="en"/>
                        <a:t>Joe</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15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Joe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15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Joe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15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r>
              <a:tr h="288250">
                <a:tc>
                  <a:txBody>
                    <a:bodyPr/>
                    <a:lstStyle/>
                    <a:p>
                      <a:pPr indent="0" lvl="0" marL="0" rtl="0" algn="l">
                        <a:lnSpc>
                          <a:spcPct val="115000"/>
                        </a:lnSpc>
                        <a:spcBef>
                          <a:spcPts val="0"/>
                        </a:spcBef>
                        <a:spcAft>
                          <a:spcPts val="0"/>
                        </a:spcAft>
                        <a:buNone/>
                      </a:pPr>
                      <a:r>
                        <a:rPr lang="en"/>
                        <a:t>Dave</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25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Dave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en" sz="1200"/>
                        <a:t>25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Bill</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72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r>
              <a:tr h="288250">
                <a:tc>
                  <a:txBody>
                    <a:bodyPr/>
                    <a:lstStyle/>
                    <a:p>
                      <a:pPr indent="0" lvl="0" marL="0" rtl="0" algn="l">
                        <a:lnSpc>
                          <a:spcPct val="115000"/>
                        </a:lnSpc>
                        <a:spcBef>
                          <a:spcPts val="0"/>
                        </a:spcBef>
                        <a:spcAft>
                          <a:spcPts val="0"/>
                        </a:spcAft>
                        <a:buNone/>
                      </a:pPr>
                      <a:r>
                        <a:rPr lang="en"/>
                        <a:t>Sam</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Davies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42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Sam</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Davies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lang="en" sz="1200"/>
                        <a:t>42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Dave</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en" sz="1200"/>
                        <a:t>25</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r>
              <a:tr h="288250">
                <a:tc>
                  <a:txBody>
                    <a:bodyPr/>
                    <a:lstStyle/>
                    <a:p>
                      <a:pPr indent="0" lvl="0" marL="0" rtl="0" algn="l">
                        <a:lnSpc>
                          <a:spcPct val="115000"/>
                        </a:lnSpc>
                        <a:spcBef>
                          <a:spcPts val="0"/>
                        </a:spcBef>
                        <a:spcAft>
                          <a:spcPts val="0"/>
                        </a:spcAft>
                        <a:buNone/>
                      </a:pPr>
                      <a:r>
                        <a:rPr lang="en"/>
                        <a:t>Bill</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72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Bill</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Smith</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lang="en" sz="1200"/>
                        <a:t>72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Jill</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en" sz="1200"/>
                        <a:t>54</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r>
              <a:tr h="288250">
                <a:tc>
                  <a:txBody>
                    <a:bodyPr/>
                    <a:lstStyle/>
                    <a:p>
                      <a:pPr indent="0" lvl="0" marL="0" rtl="0" algn="l">
                        <a:lnSpc>
                          <a:spcPct val="115000"/>
                        </a:lnSpc>
                        <a:spcBef>
                          <a:spcPts val="0"/>
                        </a:spcBef>
                        <a:spcAft>
                          <a:spcPts val="0"/>
                        </a:spcAft>
                        <a:buNone/>
                      </a:pPr>
                      <a:r>
                        <a:rPr lang="en"/>
                        <a:t>Jill</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54</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Jill</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Jones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lang="en" sz="1200"/>
                        <a:t>54</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Sam</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200"/>
                        <a:t>Davies</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lang="en" sz="1200"/>
                        <a:t>42</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r>
              <a:tr h="288250">
                <a:tc>
                  <a:txBody>
                    <a:bodyPr/>
                    <a:lstStyle/>
                    <a:p>
                      <a:pPr indent="0" lvl="0" marL="0" rtl="0" algn="l">
                        <a:lnSpc>
                          <a:spcPct val="115000"/>
                        </a:lnSpc>
                        <a:spcBef>
                          <a:spcPts val="0"/>
                        </a:spcBef>
                        <a:spcAft>
                          <a:spcPts val="0"/>
                        </a:spcAft>
                        <a:buNone/>
                      </a:pPr>
                      <a:r>
                        <a:rPr lang="en"/>
                        <a:t>Fred</a:t>
                      </a:r>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Hart</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200"/>
                        <a:t>38</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Fred</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t>Hart</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en" sz="1200"/>
                        <a:t>38</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en" sz="1200"/>
                        <a:t>Fred</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 sz="1200"/>
                        <a:t>Hart</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lang="en" sz="1200"/>
                        <a:t>38</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7">
                  <a:txBody>
                    <a:bodyPr/>
                    <a:lstStyle/>
                    <a:p>
                      <a:pPr indent="0" lvl="0" marL="0" rtl="0" algn="ctr">
                        <a:lnSpc>
                          <a:spcPct val="115000"/>
                        </a:lnSpc>
                        <a:spcBef>
                          <a:spcPts val="0"/>
                        </a:spcBef>
                        <a:spcAft>
                          <a:spcPts val="0"/>
                        </a:spcAft>
                        <a:buNone/>
                      </a:pPr>
                      <a:r>
                        <a:rPr lang="en" sz="1000"/>
                        <a:t>First the rows are grouped by unique values in the column in the GROUP BY.</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c hMerge="1"/>
                <a:tc hMerge="1"/>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7">
                  <a:txBody>
                    <a:bodyPr/>
                    <a:lstStyle/>
                    <a:p>
                      <a:pPr indent="0" lvl="0" marL="0" rtl="0" algn="ctr">
                        <a:lnSpc>
                          <a:spcPct val="115000"/>
                        </a:lnSpc>
                        <a:spcBef>
                          <a:spcPts val="0"/>
                        </a:spcBef>
                        <a:spcAft>
                          <a:spcPts val="0"/>
                        </a:spcAft>
                        <a:buNone/>
                      </a:pPr>
                      <a:r>
                        <a:rPr lang="en" sz="1000"/>
                        <a:t>For this table and data it creates 4 groups by last_name: Smith, Jones, Davies, Hart</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solidFill>
                      <a:srgbClr val="F3F3F3"/>
                    </a:solidFill>
                  </a:tcPr>
                </a:tc>
                <a:tc hMerge="1"/>
                <a:tc hMerge="1"/>
                <a:tc hMerge="1"/>
                <a:tc hMerge="1"/>
                <a:tc hMerge="1"/>
                <a:tc hMerge="1"/>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53675">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bl>
          </a:graphicData>
        </a:graphic>
      </p:graphicFrame>
      <p:sp>
        <p:nvSpPr>
          <p:cNvPr id="105" name="Google Shape;105;p20"/>
          <p:cNvSpPr/>
          <p:nvPr/>
        </p:nvSpPr>
        <p:spPr>
          <a:xfrm>
            <a:off x="2793275" y="1450075"/>
            <a:ext cx="512400" cy="5889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p:nvPr/>
        </p:nvSpPr>
        <p:spPr>
          <a:xfrm>
            <a:off x="6078175" y="1450075"/>
            <a:ext cx="512400" cy="5889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graphicFrame>
        <p:nvGraphicFramePr>
          <p:cNvPr id="111" name="Google Shape;111;p21"/>
          <p:cNvGraphicFramePr/>
          <p:nvPr/>
        </p:nvGraphicFramePr>
        <p:xfrm>
          <a:off x="75050" y="481125"/>
          <a:ext cx="3000000" cy="3000000"/>
        </p:xfrm>
        <a:graphic>
          <a:graphicData uri="http://schemas.openxmlformats.org/drawingml/2006/table">
            <a:tbl>
              <a:tblPr>
                <a:noFill/>
                <a:tableStyleId>{99F955D1-1CFF-4619-B471-F0711AF8B781}</a:tableStyleId>
              </a:tblPr>
              <a:tblGrid>
                <a:gridCol w="729775"/>
                <a:gridCol w="796675"/>
                <a:gridCol w="829175"/>
                <a:gridCol w="812925"/>
                <a:gridCol w="382850"/>
                <a:gridCol w="581975"/>
                <a:gridCol w="812925"/>
                <a:gridCol w="812925"/>
                <a:gridCol w="812925"/>
                <a:gridCol w="812925"/>
                <a:gridCol w="812925"/>
                <a:gridCol w="812925"/>
              </a:tblGrid>
              <a:tr h="40957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rowSpan="8">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t>first_name</a:t>
                      </a:r>
                      <a:endParaRPr b="1"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1000">
                          <a:solidFill>
                            <a:srgbClr val="0000FF"/>
                          </a:solidFill>
                        </a:rPr>
                        <a:t>last_name</a:t>
                      </a:r>
                      <a:endParaRPr b="1" sz="10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lnSpc>
                          <a:spcPct val="115000"/>
                        </a:lnSpc>
                        <a:spcBef>
                          <a:spcPts val="0"/>
                        </a:spcBef>
                        <a:spcAft>
                          <a:spcPts val="0"/>
                        </a:spcAft>
                        <a:buNone/>
                      </a:pPr>
                      <a:r>
                        <a:rPr b="1" lang="en" sz="1000"/>
                        <a:t>age</a:t>
                      </a:r>
                      <a:endParaRPr b="1"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12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 sz="900">
                          <a:solidFill>
                            <a:srgbClr val="980000"/>
                          </a:solidFill>
                        </a:rPr>
                        <a:t>AVG(age</a:t>
                      </a:r>
                      <a:r>
                        <a:rPr b="1" lang="en" sz="800"/>
                        <a:t>)</a:t>
                      </a:r>
                      <a:endParaRPr b="1" sz="800"/>
                    </a:p>
                  </a:txBody>
                  <a:tcPr marT="19050" marB="19050" marR="28575" marL="28575" anchor="b">
                    <a:lnL cap="flat" cmpd="sng" w="10575">
                      <a:solidFill>
                        <a:srgbClr val="CCCCCC"/>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en" sz="1000"/>
                        <a:t>Jane</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000"/>
                        <a:t>Smith</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b="1" lang="en" sz="1000">
                          <a:solidFill>
                            <a:srgbClr val="FF0000"/>
                          </a:solidFill>
                        </a:rPr>
                        <a:t>32</a:t>
                      </a:r>
                      <a:endParaRPr b="1" sz="1000">
                        <a:solidFill>
                          <a:srgbClr val="FF0000"/>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rowSpan="3">
                  <a:txBody>
                    <a:bodyPr/>
                    <a:lstStyle/>
                    <a:p>
                      <a:pPr indent="0" lvl="0" marL="0" rtl="0" algn="ctr">
                        <a:lnSpc>
                          <a:spcPct val="115000"/>
                        </a:lnSpc>
                        <a:spcBef>
                          <a:spcPts val="0"/>
                        </a:spcBef>
                        <a:spcAft>
                          <a:spcPts val="0"/>
                        </a:spcAft>
                        <a:buNone/>
                      </a:pPr>
                      <a:r>
                        <a:rPr lang="en" sz="3200"/>
                        <a:t>&gt;</a:t>
                      </a:r>
                      <a:endParaRPr sz="3200"/>
                    </a:p>
                  </a:txBody>
                  <a:tcPr marT="19050" marB="19050" marR="28575" marL="28575" anchor="ctr">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rowSpan="3">
                  <a:txBody>
                    <a:bodyPr/>
                    <a:lstStyle/>
                    <a:p>
                      <a:pPr indent="0" lvl="0" marL="0" rtl="0" algn="ctr">
                        <a:lnSpc>
                          <a:spcPct val="115000"/>
                        </a:lnSpc>
                        <a:spcBef>
                          <a:spcPts val="0"/>
                        </a:spcBef>
                        <a:spcAft>
                          <a:spcPts val="0"/>
                        </a:spcAft>
                        <a:buNone/>
                      </a:pPr>
                      <a:r>
                        <a:rPr b="1" lang="en" sz="1000">
                          <a:solidFill>
                            <a:srgbClr val="FF0000"/>
                          </a:solidFill>
                        </a:rPr>
                        <a:t>39.6</a:t>
                      </a:r>
                      <a:endParaRPr b="1" sz="1000">
                        <a:solidFill>
                          <a:srgbClr val="FF0000"/>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rowSpan="7">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b="1" lang="en" sz="900"/>
                        <a:t>RETURNED RESULT</a:t>
                      </a:r>
                      <a:endParaRPr b="1"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00"/>
                      </a:solidFill>
                      <a:prstDash val="solid"/>
                      <a:round/>
                      <a:headEnd len="sm" w="sm" type="none"/>
                      <a:tailEnd len="sm" w="sm" type="none"/>
                    </a:lnB>
                  </a:tcPr>
                </a:tc>
                <a:tc hMerge="1"/>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en" sz="1000"/>
                        <a:t>Joe</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000"/>
                        <a:t>Smith</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b="1" lang="en" sz="1000">
                          <a:solidFill>
                            <a:srgbClr val="FF0000"/>
                          </a:solidFill>
                        </a:rPr>
                        <a:t>15</a:t>
                      </a:r>
                      <a:endParaRPr b="1" sz="1000">
                        <a:solidFill>
                          <a:srgbClr val="FF0000"/>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vMerge="1"/>
                <a:tc vMerge="1"/>
                <a:tc vMerge="1"/>
                <a:tc>
                  <a:txBody>
                    <a:bodyPr/>
                    <a:lstStyle/>
                    <a:p>
                      <a:pPr indent="0" lvl="0" marL="0" rtl="0" algn="l">
                        <a:lnSpc>
                          <a:spcPct val="115000"/>
                        </a:lnSpc>
                        <a:spcBef>
                          <a:spcPts val="0"/>
                        </a:spcBef>
                        <a:spcAft>
                          <a:spcPts val="0"/>
                        </a:spcAft>
                        <a:buNone/>
                      </a:pPr>
                      <a:r>
                        <a:rPr b="1" lang="en" sz="1000">
                          <a:solidFill>
                            <a:srgbClr val="0000FF"/>
                          </a:solidFill>
                        </a:rPr>
                        <a:t>last_name</a:t>
                      </a:r>
                      <a:endParaRPr b="1" sz="10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ctr">
                        <a:lnSpc>
                          <a:spcPct val="115000"/>
                        </a:lnSpc>
                        <a:spcBef>
                          <a:spcPts val="0"/>
                        </a:spcBef>
                        <a:spcAft>
                          <a:spcPts val="0"/>
                        </a:spcAft>
                        <a:buNone/>
                      </a:pPr>
                      <a:r>
                        <a:rPr b="1" lang="en" sz="900">
                          <a:solidFill>
                            <a:srgbClr val="980000"/>
                          </a:solidFill>
                        </a:rPr>
                        <a:t>AVG(age</a:t>
                      </a:r>
                      <a:r>
                        <a:rPr b="1" lang="en" sz="900"/>
                        <a:t>)</a:t>
                      </a:r>
                      <a:endParaRPr b="1" sz="9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D9D9"/>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vMerge="1"/>
                <a:tc>
                  <a:txBody>
                    <a:bodyPr/>
                    <a:lstStyle/>
                    <a:p>
                      <a:pPr indent="0" lvl="0" marL="0" rtl="0" algn="l">
                        <a:lnSpc>
                          <a:spcPct val="115000"/>
                        </a:lnSpc>
                        <a:spcBef>
                          <a:spcPts val="0"/>
                        </a:spcBef>
                        <a:spcAft>
                          <a:spcPts val="0"/>
                        </a:spcAft>
                        <a:buNone/>
                      </a:pPr>
                      <a:r>
                        <a:rPr lang="en" sz="1000"/>
                        <a:t>Bill</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en" sz="1000"/>
                        <a:t>Smith</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r">
                        <a:lnSpc>
                          <a:spcPct val="115000"/>
                        </a:lnSpc>
                        <a:spcBef>
                          <a:spcPts val="0"/>
                        </a:spcBef>
                        <a:spcAft>
                          <a:spcPts val="0"/>
                        </a:spcAft>
                        <a:buNone/>
                      </a:pPr>
                      <a:r>
                        <a:rPr b="1" lang="en" sz="1000">
                          <a:solidFill>
                            <a:srgbClr val="FF0000"/>
                          </a:solidFill>
                        </a:rPr>
                        <a:t>72</a:t>
                      </a:r>
                      <a:endParaRPr b="1" sz="1000">
                        <a:solidFill>
                          <a:srgbClr val="FF0000"/>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vMerge="1"/>
                <a:tc vMerge="1"/>
                <a:tc vMerge="1"/>
                <a:tc>
                  <a:txBody>
                    <a:bodyPr/>
                    <a:lstStyle/>
                    <a:p>
                      <a:pPr indent="0" lvl="0" marL="0" rtl="0" algn="l">
                        <a:lnSpc>
                          <a:spcPct val="115000"/>
                        </a:lnSpc>
                        <a:spcBef>
                          <a:spcPts val="0"/>
                        </a:spcBef>
                        <a:spcAft>
                          <a:spcPts val="0"/>
                        </a:spcAft>
                        <a:buNone/>
                      </a:pPr>
                      <a:r>
                        <a:rPr lang="en" sz="1000"/>
                        <a:t>Smith</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ctr">
                        <a:lnSpc>
                          <a:spcPct val="115000"/>
                        </a:lnSpc>
                        <a:spcBef>
                          <a:spcPts val="0"/>
                        </a:spcBef>
                        <a:spcAft>
                          <a:spcPts val="0"/>
                        </a:spcAft>
                        <a:buNone/>
                      </a:pPr>
                      <a:r>
                        <a:rPr lang="en" sz="1000"/>
                        <a:t>39.6</a:t>
                      </a:r>
                      <a:endParaRPr sz="1000"/>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D9EAD3"/>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9550">
                <a:tc vMerge="1"/>
                <a:tc>
                  <a:txBody>
                    <a:bodyPr/>
                    <a:lstStyle/>
                    <a:p>
                      <a:pPr indent="0" lvl="0" marL="0" rtl="0" algn="l">
                        <a:lnSpc>
                          <a:spcPct val="115000"/>
                        </a:lnSpc>
                        <a:spcBef>
                          <a:spcPts val="0"/>
                        </a:spcBef>
                        <a:spcAft>
                          <a:spcPts val="0"/>
                        </a:spcAft>
                        <a:buNone/>
                      </a:pPr>
                      <a:r>
                        <a:rPr lang="en" sz="1000"/>
                        <a:t>Dave</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Jones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solidFill>
                            <a:srgbClr val="0000FF"/>
                          </a:solidFill>
                        </a:rPr>
                        <a:t>25</a:t>
                      </a:r>
                      <a:endParaRPr b="1" sz="10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rowSpan="2">
                  <a:txBody>
                    <a:bodyPr/>
                    <a:lstStyle/>
                    <a:p>
                      <a:pPr indent="0" lvl="0" marL="0" rtl="0" algn="ctr">
                        <a:lnSpc>
                          <a:spcPct val="115000"/>
                        </a:lnSpc>
                        <a:spcBef>
                          <a:spcPts val="0"/>
                        </a:spcBef>
                        <a:spcAft>
                          <a:spcPts val="0"/>
                        </a:spcAft>
                        <a:buNone/>
                      </a:pPr>
                      <a:r>
                        <a:rPr lang="en" sz="3200"/>
                        <a:t>&gt;</a:t>
                      </a:r>
                      <a:endParaRPr sz="3200"/>
                    </a:p>
                  </a:txBody>
                  <a:tcPr marT="19050" marB="19050" marR="28575" marL="28575" anchor="ctr">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rowSpan="2">
                  <a:txBody>
                    <a:bodyPr/>
                    <a:lstStyle/>
                    <a:p>
                      <a:pPr indent="0" lvl="0" marL="0" rtl="0" algn="ctr">
                        <a:lnSpc>
                          <a:spcPct val="115000"/>
                        </a:lnSpc>
                        <a:spcBef>
                          <a:spcPts val="0"/>
                        </a:spcBef>
                        <a:spcAft>
                          <a:spcPts val="0"/>
                        </a:spcAft>
                        <a:buNone/>
                      </a:pPr>
                      <a:r>
                        <a:rPr b="1" lang="en" sz="1000">
                          <a:solidFill>
                            <a:srgbClr val="0000FF"/>
                          </a:solidFill>
                        </a:rPr>
                        <a:t>39.5</a:t>
                      </a:r>
                      <a:endParaRPr b="1" sz="1000">
                        <a:solidFill>
                          <a:srgbClr val="0000FF"/>
                        </a:solidFill>
                      </a:endParaRPr>
                    </a:p>
                  </a:txBody>
                  <a:tcPr marT="19050" marB="19050" marR="28575" marL="28575" anchor="ctr">
                    <a:lnL cap="flat" cmpd="sng" w="10575">
                      <a:solidFill>
                        <a:srgbClr val="CCCCCC"/>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vMerge="1"/>
                <a:tc>
                  <a:txBody>
                    <a:bodyPr/>
                    <a:lstStyle/>
                    <a:p>
                      <a:pPr indent="0" lvl="0" marL="0" rtl="0" algn="l">
                        <a:lnSpc>
                          <a:spcPct val="115000"/>
                        </a:lnSpc>
                        <a:spcBef>
                          <a:spcPts val="0"/>
                        </a:spcBef>
                        <a:spcAft>
                          <a:spcPts val="0"/>
                        </a:spcAft>
                        <a:buNone/>
                      </a:pPr>
                      <a:r>
                        <a:rPr lang="en" sz="1000"/>
                        <a:t>Jones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ctr">
                        <a:lnSpc>
                          <a:spcPct val="115000"/>
                        </a:lnSpc>
                        <a:spcBef>
                          <a:spcPts val="0"/>
                        </a:spcBef>
                        <a:spcAft>
                          <a:spcPts val="0"/>
                        </a:spcAft>
                        <a:buNone/>
                      </a:pPr>
                      <a:r>
                        <a:rPr lang="en" sz="1000"/>
                        <a:t>39.5</a:t>
                      </a:r>
                      <a:endParaRPr sz="1000"/>
                    </a:p>
                  </a:txBody>
                  <a:tcPr marT="19050" marB="19050" marR="28575" marL="28575" anchor="ctr">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19075">
                <a:tc vMerge="1"/>
                <a:tc>
                  <a:txBody>
                    <a:bodyPr/>
                    <a:lstStyle/>
                    <a:p>
                      <a:pPr indent="0" lvl="0" marL="0" rtl="0" algn="l">
                        <a:lnSpc>
                          <a:spcPct val="115000"/>
                        </a:lnSpc>
                        <a:spcBef>
                          <a:spcPts val="0"/>
                        </a:spcBef>
                        <a:spcAft>
                          <a:spcPts val="0"/>
                        </a:spcAft>
                        <a:buNone/>
                      </a:pPr>
                      <a:r>
                        <a:rPr lang="en" sz="1000"/>
                        <a:t>Jill</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l">
                        <a:lnSpc>
                          <a:spcPct val="115000"/>
                        </a:lnSpc>
                        <a:spcBef>
                          <a:spcPts val="0"/>
                        </a:spcBef>
                        <a:spcAft>
                          <a:spcPts val="0"/>
                        </a:spcAft>
                        <a:buNone/>
                      </a:pPr>
                      <a:r>
                        <a:rPr lang="en" sz="1000"/>
                        <a:t>Jones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a:txBody>
                    <a:bodyPr/>
                    <a:lstStyle/>
                    <a:p>
                      <a:pPr indent="0" lvl="0" marL="0" rtl="0" algn="r">
                        <a:lnSpc>
                          <a:spcPct val="115000"/>
                        </a:lnSpc>
                        <a:spcBef>
                          <a:spcPts val="0"/>
                        </a:spcBef>
                        <a:spcAft>
                          <a:spcPts val="0"/>
                        </a:spcAft>
                        <a:buNone/>
                      </a:pPr>
                      <a:r>
                        <a:rPr b="1" lang="en" sz="1000">
                          <a:solidFill>
                            <a:srgbClr val="0000FF"/>
                          </a:solidFill>
                        </a:rPr>
                        <a:t>54</a:t>
                      </a:r>
                      <a:endParaRPr b="1" sz="1000">
                        <a:solidFill>
                          <a:srgbClr val="00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CFE2F3"/>
                    </a:solidFill>
                  </a:tcPr>
                </a:tc>
                <a:tc vMerge="1"/>
                <a:tc vMerge="1"/>
                <a:tc vMerge="1"/>
                <a:tc>
                  <a:txBody>
                    <a:bodyPr/>
                    <a:lstStyle/>
                    <a:p>
                      <a:pPr indent="0" lvl="0" marL="0" rtl="0" algn="l">
                        <a:lnSpc>
                          <a:spcPct val="115000"/>
                        </a:lnSpc>
                        <a:spcBef>
                          <a:spcPts val="0"/>
                        </a:spcBef>
                        <a:spcAft>
                          <a:spcPts val="0"/>
                        </a:spcAft>
                        <a:buNone/>
                      </a:pPr>
                      <a:r>
                        <a:rPr lang="en" sz="1000"/>
                        <a:t>Davies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lang="en" sz="1000"/>
                        <a:t>42</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304800">
                <a:tc vMerge="1"/>
                <a:tc>
                  <a:txBody>
                    <a:bodyPr/>
                    <a:lstStyle/>
                    <a:p>
                      <a:pPr indent="0" lvl="0" marL="0" rtl="0" algn="l">
                        <a:lnSpc>
                          <a:spcPct val="115000"/>
                        </a:lnSpc>
                        <a:spcBef>
                          <a:spcPts val="0"/>
                        </a:spcBef>
                        <a:spcAft>
                          <a:spcPts val="0"/>
                        </a:spcAft>
                        <a:buNone/>
                      </a:pPr>
                      <a:r>
                        <a:rPr lang="en" sz="1000"/>
                        <a:t>Sam</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en" sz="1000"/>
                        <a:t>Davies</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r">
                        <a:lnSpc>
                          <a:spcPct val="115000"/>
                        </a:lnSpc>
                        <a:spcBef>
                          <a:spcPts val="0"/>
                        </a:spcBef>
                        <a:spcAft>
                          <a:spcPts val="0"/>
                        </a:spcAft>
                        <a:buNone/>
                      </a:pPr>
                      <a:r>
                        <a:rPr b="1" lang="en" sz="1000">
                          <a:solidFill>
                            <a:srgbClr val="9900FF"/>
                          </a:solidFill>
                        </a:rPr>
                        <a:t>42</a:t>
                      </a:r>
                      <a:endParaRPr b="1" sz="1000">
                        <a:solidFill>
                          <a:srgbClr val="9900FF"/>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b="1" lang="en"/>
                        <a:t>&gt;</a:t>
                      </a:r>
                      <a:endParaRPr b="1"/>
                    </a:p>
                  </a:txBody>
                  <a:tcPr marT="19050" marB="19050" marR="28575" marL="28575" anchor="ctr">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a:txBody>
                    <a:bodyPr/>
                    <a:lstStyle/>
                    <a:p>
                      <a:pPr indent="0" lvl="0" marL="0" rtl="0" algn="ctr">
                        <a:lnSpc>
                          <a:spcPct val="115000"/>
                        </a:lnSpc>
                        <a:spcBef>
                          <a:spcPts val="0"/>
                        </a:spcBef>
                        <a:spcAft>
                          <a:spcPts val="0"/>
                        </a:spcAft>
                        <a:buNone/>
                      </a:pPr>
                      <a:r>
                        <a:rPr b="1" lang="en" sz="1000">
                          <a:solidFill>
                            <a:srgbClr val="9900FF"/>
                          </a:solidFill>
                        </a:rPr>
                        <a:t>42</a:t>
                      </a:r>
                      <a:endParaRPr b="1" sz="1000">
                        <a:solidFill>
                          <a:srgbClr val="9900FF"/>
                        </a:solidFill>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CE5CD"/>
                    </a:solidFill>
                  </a:tcPr>
                </a:tc>
                <a:tc vMerge="1"/>
                <a:tc>
                  <a:txBody>
                    <a:bodyPr/>
                    <a:lstStyle/>
                    <a:p>
                      <a:pPr indent="0" lvl="0" marL="0" rtl="0" algn="l">
                        <a:lnSpc>
                          <a:spcPct val="115000"/>
                        </a:lnSpc>
                        <a:spcBef>
                          <a:spcPts val="0"/>
                        </a:spcBef>
                        <a:spcAft>
                          <a:spcPts val="0"/>
                        </a:spcAft>
                        <a:buNone/>
                      </a:pPr>
                      <a:r>
                        <a:rPr lang="en" sz="1000"/>
                        <a:t>Hart</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lang="en" sz="1000"/>
                        <a:t>38</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304800">
                <a:tc vMerge="1"/>
                <a:tc>
                  <a:txBody>
                    <a:bodyPr/>
                    <a:lstStyle/>
                    <a:p>
                      <a:pPr indent="0" lvl="0" marL="0" rtl="0" algn="l">
                        <a:lnSpc>
                          <a:spcPct val="115000"/>
                        </a:lnSpc>
                        <a:spcBef>
                          <a:spcPts val="0"/>
                        </a:spcBef>
                        <a:spcAft>
                          <a:spcPts val="0"/>
                        </a:spcAft>
                        <a:buNone/>
                      </a:pPr>
                      <a:r>
                        <a:rPr lang="en" sz="1000"/>
                        <a:t>Fred</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en" sz="1000"/>
                        <a:t>Hart</a:t>
                      </a:r>
                      <a:endParaRPr sz="1000"/>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r">
                        <a:lnSpc>
                          <a:spcPct val="115000"/>
                        </a:lnSpc>
                        <a:spcBef>
                          <a:spcPts val="0"/>
                        </a:spcBef>
                        <a:spcAft>
                          <a:spcPts val="0"/>
                        </a:spcAft>
                        <a:buNone/>
                      </a:pPr>
                      <a:r>
                        <a:rPr b="1" lang="en" sz="1000">
                          <a:solidFill>
                            <a:srgbClr val="980000"/>
                          </a:solidFill>
                        </a:rPr>
                        <a:t>38</a:t>
                      </a:r>
                      <a:endParaRPr b="1" sz="1000">
                        <a:solidFill>
                          <a:srgbClr val="980000"/>
                        </a:solidFill>
                      </a:endParaRPr>
                    </a:p>
                  </a:txBody>
                  <a:tcPr marT="19050" marB="19050" marR="28575" marL="28575" anchor="b">
                    <a:lnL cap="flat" cmpd="sng" w="10575">
                      <a:solidFill>
                        <a:srgbClr val="000000"/>
                      </a:solidFill>
                      <a:prstDash val="solid"/>
                      <a:round/>
                      <a:headEnd len="sm" w="sm" type="none"/>
                      <a:tailEnd len="sm" w="sm" type="none"/>
                    </a:lnL>
                    <a:lnR cap="flat" cmpd="sng" w="10575">
                      <a:solidFill>
                        <a:srgbClr val="000000"/>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
                        <a:t>&gt;</a:t>
                      </a:r>
                      <a:endParaRPr b="1"/>
                    </a:p>
                  </a:txBody>
                  <a:tcPr marT="19050" marB="19050" marR="28575" marL="28575" anchor="ctr">
                    <a:lnL cap="flat" cmpd="sng" w="10575">
                      <a:solidFill>
                        <a:srgbClr val="000000"/>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a:txBody>
                    <a:bodyPr/>
                    <a:lstStyle/>
                    <a:p>
                      <a:pPr indent="0" lvl="0" marL="0" rtl="0" algn="ctr">
                        <a:lnSpc>
                          <a:spcPct val="115000"/>
                        </a:lnSpc>
                        <a:spcBef>
                          <a:spcPts val="0"/>
                        </a:spcBef>
                        <a:spcAft>
                          <a:spcPts val="0"/>
                        </a:spcAft>
                        <a:buNone/>
                      </a:pPr>
                      <a:r>
                        <a:rPr b="1" lang="en" sz="1000">
                          <a:solidFill>
                            <a:srgbClr val="980000"/>
                          </a:solidFill>
                        </a:rPr>
                        <a:t>38</a:t>
                      </a:r>
                      <a:endParaRPr b="1" sz="1000">
                        <a:solidFill>
                          <a:srgbClr val="980000"/>
                        </a:solidFill>
                      </a:endParaRPr>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00"/>
                      </a:solidFill>
                      <a:prstDash val="solid"/>
                      <a:round/>
                      <a:headEnd len="sm" w="sm" type="none"/>
                      <a:tailEnd len="sm" w="sm" type="none"/>
                    </a:lnB>
                    <a:solidFill>
                      <a:srgbClr val="F4CCCC"/>
                    </a:solidFill>
                  </a:tcPr>
                </a:tc>
                <a:tc vMerge="1"/>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r>
              <a:tr h="20002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10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00"/>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tcPr>
                </a:tc>
              </a:tr>
              <a:tr h="37147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The Aggregate Function, in this case AVG(), is applied</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The return is 1 row for each group with the aggregate (AVG) performed</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r>
              <a:tr h="20002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to the values in each GROUP.</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solidFill>
                      <a:srgbClr val="F3F3F3"/>
                    </a:solidFill>
                  </a:tcPr>
                </a:tc>
                <a:tc hMerge="1"/>
                <a:tc hMerge="1"/>
                <a:tc hMerge="1"/>
                <a:tc hMerge="1"/>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for the data in each group, in this case the age. Since the items are</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r>
              <a:tr h="37147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0000FF"/>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grouped by last_name, then there will be 1 row returned for each unique</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r>
              <a:tr h="20002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last_name in the data set, with the average done for the set of ages</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solidFill>
                      <a:srgbClr val="F3F3F3"/>
                    </a:solidFill>
                  </a:tcPr>
                </a:tc>
                <a:tc hMerge="1"/>
                <a:tc hMerge="1"/>
                <a:tc hMerge="1"/>
                <a:tc hMerge="1"/>
              </a:tr>
              <a:tr h="200025">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CCCCCC"/>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t/>
                      </a:r>
                      <a:endParaRPr sz="900"/>
                    </a:p>
                  </a:txBody>
                  <a:tcPr marT="19050" marB="19050" marR="28575" marL="28575" anchor="b">
                    <a:lnL cap="flat" cmpd="sng" w="10575">
                      <a:solidFill>
                        <a:srgbClr val="CCCCCC"/>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CCCCCC"/>
                      </a:solidFill>
                      <a:prstDash val="solid"/>
                      <a:round/>
                      <a:headEnd len="sm" w="sm" type="none"/>
                      <a:tailEnd len="sm" w="sm" type="none"/>
                    </a:lnB>
                  </a:tcPr>
                </a:tc>
                <a:tc gridSpan="5">
                  <a:txBody>
                    <a:bodyPr/>
                    <a:lstStyle/>
                    <a:p>
                      <a:pPr indent="0" lvl="0" marL="0" rtl="0" algn="ctr">
                        <a:lnSpc>
                          <a:spcPct val="115000"/>
                        </a:lnSpc>
                        <a:spcBef>
                          <a:spcPts val="0"/>
                        </a:spcBef>
                        <a:spcAft>
                          <a:spcPts val="0"/>
                        </a:spcAft>
                        <a:buNone/>
                      </a:pPr>
                      <a:r>
                        <a:rPr lang="en" sz="1000"/>
                        <a:t>associated with the last name.</a:t>
                      </a:r>
                      <a:endParaRPr sz="1000"/>
                    </a:p>
                  </a:txBody>
                  <a:tcPr marT="19050" marB="19050" marR="28575" marL="28575" anchor="b">
                    <a:lnL cap="flat" cmpd="sng" w="10575">
                      <a:solidFill>
                        <a:srgbClr val="0000FF"/>
                      </a:solidFill>
                      <a:prstDash val="solid"/>
                      <a:round/>
                      <a:headEnd len="sm" w="sm" type="none"/>
                      <a:tailEnd len="sm" w="sm" type="none"/>
                    </a:lnL>
                    <a:lnR cap="flat" cmpd="sng" w="10575">
                      <a:solidFill>
                        <a:srgbClr val="0000FF"/>
                      </a:solidFill>
                      <a:prstDash val="solid"/>
                      <a:round/>
                      <a:headEnd len="sm" w="sm" type="none"/>
                      <a:tailEnd len="sm" w="sm" type="none"/>
                    </a:lnR>
                    <a:lnT cap="flat" cmpd="sng" w="10575">
                      <a:solidFill>
                        <a:srgbClr val="CCCCCC"/>
                      </a:solidFill>
                      <a:prstDash val="solid"/>
                      <a:round/>
                      <a:headEnd len="sm" w="sm" type="none"/>
                      <a:tailEnd len="sm" w="sm" type="none"/>
                    </a:lnT>
                    <a:lnB cap="flat" cmpd="sng" w="10575">
                      <a:solidFill>
                        <a:srgbClr val="0000FF"/>
                      </a:solidFill>
                      <a:prstDash val="solid"/>
                      <a:round/>
                      <a:headEnd len="sm" w="sm" type="none"/>
                      <a:tailEnd len="sm" w="sm" type="none"/>
                    </a:lnB>
                    <a:solidFill>
                      <a:srgbClr val="F3F3F3"/>
                    </a:solidFill>
                  </a:tcPr>
                </a:tc>
                <a:tc hMerge="1"/>
                <a:tc hMerge="1"/>
                <a:tc hMerge="1"/>
                <a:tc hMerge="1"/>
              </a:tr>
            </a:tbl>
          </a:graphicData>
        </a:graphic>
      </p:graphicFrame>
      <p:sp>
        <p:nvSpPr>
          <p:cNvPr id="112" name="Google Shape;112;p21"/>
          <p:cNvSpPr/>
          <p:nvPr/>
        </p:nvSpPr>
        <p:spPr>
          <a:xfrm>
            <a:off x="219225" y="1556425"/>
            <a:ext cx="512400" cy="5889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p:nvPr/>
        </p:nvSpPr>
        <p:spPr>
          <a:xfrm>
            <a:off x="4324313" y="1602475"/>
            <a:ext cx="512400" cy="5889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