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394CC2-B814-47E9-818F-895CC6A9D6B0}">
  <a:tblStyle styleId="{59394CC2-B814-47E9-818F-895CC6A9D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886DA56-40E2-4595-9D7A-F30A6D928B5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958278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958278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958278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958278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9582784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9582784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958278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958278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958278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958278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9582784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9582784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9582784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9582784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9582784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9582784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89582784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89582784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89582784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89582784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958278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958278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582784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582784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9582784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89582784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9582784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89582784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958278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958278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958278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958278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958278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958278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958278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958278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9582784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958278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9582784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9582784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9582784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9582784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Keys, Join, and Union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8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90250" y="828550"/>
            <a:ext cx="8520600" cy="4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72B4D"/>
                </a:solidFill>
              </a:rPr>
              <a:t>SQL JOINs allow us to create queries that produce data from one or more tables.</a:t>
            </a:r>
            <a:endParaRPr sz="1600">
              <a:solidFill>
                <a:srgbClr val="172B4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72B4D"/>
                </a:solidFill>
              </a:rPr>
              <a:t>Related records are "joined" into a single result.</a:t>
            </a:r>
            <a:endParaRPr sz="1600">
              <a:solidFill>
                <a:srgbClr val="172B4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i="1" lang="en" sz="1600">
                <a:solidFill>
                  <a:srgbClr val="172B4D"/>
                </a:solidFill>
              </a:rPr>
              <a:t>Joins are referred to as </a:t>
            </a:r>
            <a:r>
              <a:rPr b="1" i="1" lang="en" sz="1600">
                <a:solidFill>
                  <a:srgbClr val="172B4D"/>
                </a:solidFill>
              </a:rPr>
              <a:t>INNER</a:t>
            </a:r>
            <a:r>
              <a:rPr i="1" lang="en" sz="1600">
                <a:solidFill>
                  <a:srgbClr val="172B4D"/>
                </a:solidFill>
              </a:rPr>
              <a:t> and </a:t>
            </a:r>
            <a:r>
              <a:rPr b="1" i="1" lang="en" sz="1600">
                <a:solidFill>
                  <a:srgbClr val="172B4D"/>
                </a:solidFill>
              </a:rPr>
              <a:t>OUTER</a:t>
            </a:r>
            <a:r>
              <a:rPr i="1" lang="en" sz="1600">
                <a:solidFill>
                  <a:srgbClr val="172B4D"/>
                </a:solidFill>
              </a:rPr>
              <a:t>. </a:t>
            </a:r>
            <a:endParaRPr i="1" sz="1600">
              <a:solidFill>
                <a:srgbClr val="172B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72B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72B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72B4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i="1" lang="en" sz="1600">
                <a:solidFill>
                  <a:srgbClr val="172B4D"/>
                </a:solidFill>
              </a:rPr>
              <a:t>The tables involved in a JOIN are referred to as </a:t>
            </a:r>
            <a:r>
              <a:rPr b="1" i="1" lang="en" sz="1600">
                <a:solidFill>
                  <a:srgbClr val="172B4D"/>
                </a:solidFill>
              </a:rPr>
              <a:t>LEFT </a:t>
            </a:r>
            <a:r>
              <a:rPr i="1" lang="en" sz="1600">
                <a:solidFill>
                  <a:srgbClr val="172B4D"/>
                </a:solidFill>
              </a:rPr>
              <a:t>and </a:t>
            </a:r>
            <a:r>
              <a:rPr b="1" i="1" lang="en" sz="1600">
                <a:solidFill>
                  <a:srgbClr val="172B4D"/>
                </a:solidFill>
              </a:rPr>
              <a:t>RIGHT</a:t>
            </a:r>
            <a:r>
              <a:rPr i="1" lang="en" sz="16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925" y="1937750"/>
            <a:ext cx="1737400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850" y="1906900"/>
            <a:ext cx="1831125" cy="11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124425" y="2267450"/>
            <a:ext cx="775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INNER</a:t>
            </a:r>
            <a:endParaRPr b="1" i="1"/>
          </a:p>
        </p:txBody>
      </p:sp>
      <p:sp>
        <p:nvSpPr>
          <p:cNvPr id="137" name="Google Shape;137;p22"/>
          <p:cNvSpPr txBox="1"/>
          <p:nvPr/>
        </p:nvSpPr>
        <p:spPr>
          <a:xfrm>
            <a:off x="4592850" y="2260625"/>
            <a:ext cx="903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OUTER</a:t>
            </a:r>
            <a:endParaRPr b="1" i="1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4850" y="3675125"/>
            <a:ext cx="1737400" cy="109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180375" y="4045163"/>
            <a:ext cx="66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LEFT</a:t>
            </a:r>
            <a:endParaRPr b="1" i="1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2713" y="3673550"/>
            <a:ext cx="1737400" cy="1096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4796425" y="4045150"/>
            <a:ext cx="775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RIGHT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417725" y="435500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1146325" y="134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71550"/>
                <a:gridCol w="127635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 one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23"/>
          <p:cNvGraphicFramePr/>
          <p:nvPr/>
        </p:nvGraphicFramePr>
        <p:xfrm>
          <a:off x="5493025" y="134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42875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 two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4"/>
          <p:cNvGraphicFramePr/>
          <p:nvPr/>
        </p:nvGraphicFramePr>
        <p:xfrm>
          <a:off x="2305875" y="2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1052425"/>
                <a:gridCol w="1199775"/>
                <a:gridCol w="1052425"/>
                <a:gridCol w="1231350"/>
              </a:tblGrid>
              <a:tr h="2310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Inner Join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(Default)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two ON one.number = two.number</a:t>
            </a:r>
            <a:endParaRPr b="1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25" y="2556150"/>
            <a:ext cx="2490325" cy="1580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5"/>
          <p:cNvGraphicFramePr/>
          <p:nvPr/>
        </p:nvGraphicFramePr>
        <p:xfrm>
          <a:off x="457200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Left Join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Left Outer Join )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5" y="2571750"/>
            <a:ext cx="2708750" cy="170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6"/>
          <p:cNvGraphicFramePr/>
          <p:nvPr/>
        </p:nvGraphicFramePr>
        <p:xfrm>
          <a:off x="464205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Right Join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Right Outer Join )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172275" y="10593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5" y="2393050"/>
            <a:ext cx="3062300" cy="1932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27"/>
          <p:cNvGraphicFramePr/>
          <p:nvPr/>
        </p:nvGraphicFramePr>
        <p:xfrm>
          <a:off x="457200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Interview Question...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Question: </a:t>
            </a:r>
            <a:r>
              <a:rPr lang="en">
                <a:solidFill>
                  <a:srgbClr val="000000"/>
                </a:solidFill>
              </a:rPr>
              <a:t>What is the difference between a </a:t>
            </a:r>
            <a:r>
              <a:rPr b="1" lang="en">
                <a:solidFill>
                  <a:srgbClr val="000000"/>
                </a:solidFill>
              </a:rPr>
              <a:t>LEFT JOIN</a:t>
            </a:r>
            <a:r>
              <a:rPr lang="en">
                <a:solidFill>
                  <a:srgbClr val="000000"/>
                </a:solidFill>
              </a:rPr>
              <a:t> and a </a:t>
            </a:r>
            <a:r>
              <a:rPr b="1" lang="en">
                <a:solidFill>
                  <a:srgbClr val="000000"/>
                </a:solidFill>
              </a:rPr>
              <a:t>LEFT OUTER JOIN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Answer: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 </a:t>
            </a:r>
            <a:r>
              <a:rPr i="1" lang="en">
                <a:solidFill>
                  <a:srgbClr val="000000"/>
                </a:solidFill>
              </a:rPr>
              <a:t>Nothing, they are the same!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Question: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What is the difference between a </a:t>
            </a:r>
            <a:r>
              <a:rPr b="1" lang="en">
                <a:solidFill>
                  <a:srgbClr val="000000"/>
                </a:solidFill>
              </a:rPr>
              <a:t>RIGHT JOIN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RIGHT OUTER JOIN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80000"/>
                </a:solidFill>
              </a:rPr>
              <a:t>Answer: </a:t>
            </a:r>
            <a:r>
              <a:rPr i="1" lang="en">
                <a:solidFill>
                  <a:srgbClr val="000000"/>
                </a:solidFill>
              </a:rPr>
              <a:t>Nothing, they are the same!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Full Outer Join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00" y="2417850"/>
            <a:ext cx="3201400" cy="2017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457200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Only the Left Table Values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(Unnamed)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two.number IS NULL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25" y="2571750"/>
            <a:ext cx="3082967" cy="196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30"/>
          <p:cNvGraphicFramePr/>
          <p:nvPr/>
        </p:nvGraphicFramePr>
        <p:xfrm>
          <a:off x="457200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Only the Right Table Values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(Unnamed)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one.number IS NULL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0" y="2526025"/>
            <a:ext cx="3282506" cy="206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31"/>
          <p:cNvGraphicFramePr/>
          <p:nvPr/>
        </p:nvGraphicFramePr>
        <p:xfrm>
          <a:off x="474015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	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Cardinality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357800" y="344550"/>
            <a:ext cx="3935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the LEFT or RIGHT, but not both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(Unnamed)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one.number IS NULL OR two.number IS NULL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75" y="2649600"/>
            <a:ext cx="2735375" cy="173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32"/>
          <p:cNvGraphicFramePr/>
          <p:nvPr/>
        </p:nvGraphicFramePr>
        <p:xfrm>
          <a:off x="457200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{9886DA56-40E2-4595-9D7A-F30A6D928B5E}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the DVDStore Database </a:t>
            </a:r>
            <a:r>
              <a:rPr b="1" lang="en"/>
              <a:t>(Required)</a:t>
            </a:r>
            <a:endParaRPr b="1"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terminal, CD to the directory with the dvdstore.sql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latin typeface="Courier New"/>
                <a:ea typeface="Courier New"/>
                <a:cs typeface="Courier New"/>
                <a:sym typeface="Courier New"/>
              </a:rPr>
              <a:t>yourname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-java-blue/module-2/03_Joins/lecture-student/database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the Database </a:t>
            </a:r>
            <a:r>
              <a:rPr i="1" lang="en"/>
              <a:t>(don’t cut and paste the quotes)</a:t>
            </a:r>
            <a:endParaRPr i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psql -U postgres -c “CREATE DATABASE dvdstore”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structure and data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psql -U postgres -d dvdstore -f dvdstore.sql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password:  postgres1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172B4D"/>
                </a:solidFill>
              </a:rPr>
              <a:t>A SQL UNION combines the results of two or more queries into a single result set.</a:t>
            </a:r>
            <a:endParaRPr sz="1350">
              <a:solidFill>
                <a:srgbClr val="172B4D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172B4D"/>
                </a:solidFill>
              </a:rPr>
              <a:t>The number of columns involved must match exactly and data types must be identical.</a:t>
            </a:r>
            <a:endParaRPr b="1" sz="1350">
              <a:solidFill>
                <a:srgbClr val="172B4D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172B4D"/>
                </a:solidFill>
              </a:rPr>
              <a:t>Duplicate rows are removed.</a:t>
            </a:r>
            <a:endParaRPr b="1" sz="13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172B4D"/>
                </a:solidFill>
              </a:rPr>
              <a:t>A good example for this is a database that might have faculty and students separated into different tables but we want to return all people who attend or work at a school.</a:t>
            </a:r>
            <a:endParaRPr sz="1350">
              <a:solidFill>
                <a:srgbClr val="172B4D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 expression1, expression2, ... expression_n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 tables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[WHERE conditions]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 expression1, expression2, ... expression_n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 tables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[WHERE conditions]</a:t>
            </a:r>
            <a:endParaRPr sz="1100">
              <a:solidFill>
                <a:srgbClr val="172B4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90100"/>
            <a:ext cx="8520600" cy="4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Primary Keys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Primary Keys </a:t>
            </a:r>
            <a:r>
              <a:rPr lang="en" sz="1900">
                <a:solidFill>
                  <a:schemeClr val="dk1"/>
                </a:solidFill>
              </a:rPr>
              <a:t> are </a:t>
            </a:r>
            <a:r>
              <a:rPr lang="en">
                <a:solidFill>
                  <a:schemeClr val="dk1"/>
                </a:solidFill>
              </a:rPr>
              <a:t>used to uniquely identify a row on a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Natural Key </a:t>
            </a:r>
            <a:r>
              <a:rPr lang="en">
                <a:solidFill>
                  <a:schemeClr val="dk1"/>
                </a:solidFill>
              </a:rPr>
              <a:t>- a unique value </a:t>
            </a:r>
            <a:r>
              <a:rPr i="1" lang="en">
                <a:solidFill>
                  <a:schemeClr val="dk1"/>
                </a:solidFill>
              </a:rPr>
              <a:t>in the data </a:t>
            </a:r>
            <a:r>
              <a:rPr lang="en">
                <a:solidFill>
                  <a:schemeClr val="dk1"/>
                </a:solidFill>
              </a:rPr>
              <a:t>that can be used to identify a specific row on the table.  (example a student id)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Surrogate Key </a:t>
            </a:r>
            <a:r>
              <a:rPr lang="en">
                <a:solidFill>
                  <a:schemeClr val="dk1"/>
                </a:solidFill>
              </a:rPr>
              <a:t>- a </a:t>
            </a:r>
            <a:r>
              <a:rPr i="1" lang="en">
                <a:solidFill>
                  <a:schemeClr val="dk1"/>
                </a:solidFill>
              </a:rPr>
              <a:t>generated</a:t>
            </a:r>
            <a:r>
              <a:rPr lang="en">
                <a:solidFill>
                  <a:schemeClr val="dk1"/>
                </a:solidFill>
              </a:rPr>
              <a:t> unique value that is used when no natural key is available  (example a sequentially generated number)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Composite Key</a:t>
            </a:r>
            <a:r>
              <a:rPr lang="en">
                <a:solidFill>
                  <a:schemeClr val="dk1"/>
                </a:solidFill>
              </a:rPr>
              <a:t> - when a </a:t>
            </a:r>
            <a:r>
              <a:rPr i="1" lang="en">
                <a:solidFill>
                  <a:schemeClr val="dk1"/>
                </a:solidFill>
              </a:rPr>
              <a:t>2 or more columns are used as the key</a:t>
            </a:r>
            <a:r>
              <a:rPr lang="en">
                <a:solidFill>
                  <a:schemeClr val="dk1"/>
                </a:solidFill>
              </a:rPr>
              <a:t> to identify a unique row on a table.  (example a card suit and rank)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490325" y="258425"/>
            <a:ext cx="53100" cy="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15625" y="443950"/>
            <a:ext cx="41214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{59394CC2-B814-47E9-818F-895CC6A9D6B0}</a:tableStyleId>
              </a:tblPr>
              <a:tblGrid>
                <a:gridCol w="1019975"/>
                <a:gridCol w="877575"/>
                <a:gridCol w="1350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suit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times_played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Hearts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Diamonds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Hearts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Spades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47146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{59394CC2-B814-47E9-818F-895CC6A9D6B0}</a:tableStyleId>
              </a:tblPr>
              <a:tblGrid>
                <a:gridCol w="1184450"/>
                <a:gridCol w="1184450"/>
                <a:gridCol w="1184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Burton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Gracie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Eddie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952500" y="443950"/>
            <a:ext cx="331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Natural Composite Primary Key</a:t>
            </a:r>
            <a:endParaRPr b="1"/>
          </a:p>
        </p:txBody>
      </p:sp>
      <p:sp>
        <p:nvSpPr>
          <p:cNvPr id="76" name="Google Shape;76;p16"/>
          <p:cNvSpPr txBox="1"/>
          <p:nvPr/>
        </p:nvSpPr>
        <p:spPr>
          <a:xfrm>
            <a:off x="4785050" y="443950"/>
            <a:ext cx="2795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Surrogate Primary Key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1081125" y="3411925"/>
            <a:ext cx="21294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primary key - composite natural key.  One column is not enough to identify a unique value, but together they form a unique key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1343200" y="2767650"/>
            <a:ext cx="109200" cy="655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6"/>
          <p:cNvCxnSpPr/>
          <p:nvPr/>
        </p:nvCxnSpPr>
        <p:spPr>
          <a:xfrm flipH="1" rot="10800000">
            <a:off x="1703575" y="2789500"/>
            <a:ext cx="491400" cy="655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0" name="Google Shape;80;p16"/>
          <p:cNvSpPr txBox="1"/>
          <p:nvPr/>
        </p:nvSpPr>
        <p:spPr>
          <a:xfrm>
            <a:off x="4954100" y="3083825"/>
            <a:ext cx="21294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primary key - surrogate key.  There is no value in the data that identifies a unique value, so a unique value is generated for each row.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 rot="10800000">
            <a:off x="5383750" y="2363425"/>
            <a:ext cx="218400" cy="77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39750" y="207025"/>
            <a:ext cx="74100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Foreign Key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rgbClr val="0000FF"/>
                </a:solidFill>
              </a:rPr>
              <a:t>foreign key</a:t>
            </a:r>
            <a:r>
              <a:rPr lang="en"/>
              <a:t> </a:t>
            </a:r>
            <a:r>
              <a:rPr lang="en"/>
              <a:t>Exist in other tables to reference a unique related row in the source table.   Used to create relationships between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References a </a:t>
            </a:r>
            <a:r>
              <a:rPr b="1" lang="en">
                <a:solidFill>
                  <a:srgbClr val="980000"/>
                </a:solidFill>
              </a:rPr>
              <a:t>primary key</a:t>
            </a:r>
            <a:r>
              <a:rPr lang="en"/>
              <a:t>, but can reference any column that contains a unique value that can be used to identify a specific row.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reference a composite key, but all columns that make up the primary key on the source table must be referenced on the table.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582000" y="274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{59394CC2-B814-47E9-818F-895CC6A9D6B0}</a:tableStyleId>
              </a:tblPr>
              <a:tblGrid>
                <a:gridCol w="829825"/>
                <a:gridCol w="1875975"/>
              </a:tblGrid>
              <a:tr h="3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2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USA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United States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GBR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 Britain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653825" y="2386650"/>
            <a:ext cx="1710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Country</a:t>
            </a:r>
            <a:endParaRPr b="1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4423125" y="270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{59394CC2-B814-47E9-818F-895CC6A9D6B0}</a:tableStyleId>
              </a:tblPr>
              <a:tblGrid>
                <a:gridCol w="788375"/>
                <a:gridCol w="1780025"/>
                <a:gridCol w="1270725"/>
              </a:tblGrid>
              <a:tr h="3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countrycode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USA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United States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GBR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 Britain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4423125" y="2386650"/>
            <a:ext cx="1710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City</a:t>
            </a:r>
            <a:endParaRPr b="1"/>
          </a:p>
        </p:txBody>
      </p:sp>
      <p:sp>
        <p:nvSpPr>
          <p:cNvPr id="91" name="Google Shape;91;p17"/>
          <p:cNvSpPr txBox="1"/>
          <p:nvPr/>
        </p:nvSpPr>
        <p:spPr>
          <a:xfrm>
            <a:off x="980750" y="4316750"/>
            <a:ext cx="6669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country table’s </a:t>
            </a:r>
            <a:r>
              <a:rPr b="1" lang="en">
                <a:solidFill>
                  <a:srgbClr val="980000"/>
                </a:solidFill>
              </a:rPr>
              <a:t>primary key</a:t>
            </a:r>
            <a:r>
              <a:rPr lang="en"/>
              <a:t>, code, is a </a:t>
            </a:r>
            <a:r>
              <a:rPr b="1" lang="en">
                <a:solidFill>
                  <a:srgbClr val="0000FF"/>
                </a:solidFill>
              </a:rPr>
              <a:t>foreign key</a:t>
            </a:r>
            <a:r>
              <a:rPr lang="en"/>
              <a:t> on the City table to reference what country a city is in.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262850" y="2461860"/>
            <a:ext cx="4008175" cy="870200"/>
          </a:xfrm>
          <a:custGeom>
            <a:rect b="b" l="l" r="r" t="t"/>
            <a:pathLst>
              <a:path extrusionOk="0" h="34808" w="160327">
                <a:moveTo>
                  <a:pt x="0" y="34808"/>
                </a:moveTo>
                <a:cubicBezTo>
                  <a:pt x="11847" y="29016"/>
                  <a:pt x="44360" y="519"/>
                  <a:pt x="71081" y="58"/>
                </a:cubicBezTo>
                <a:cubicBezTo>
                  <a:pt x="97802" y="-403"/>
                  <a:pt x="145453" y="26713"/>
                  <a:pt x="160327" y="32044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Degrees of Cardinality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One-to-One (1:1)</a:t>
            </a:r>
            <a:r>
              <a:rPr lang="en"/>
              <a:t> - One entity of data on a table relates to a single entity of data on another table.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(1:N)</a:t>
            </a:r>
            <a:r>
              <a:rPr lang="en"/>
              <a:t> - One entity of data on a table relates to a multiple entities of data on another table.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Many</a:t>
            </a:r>
            <a:r>
              <a:rPr b="1" lang="en">
                <a:solidFill>
                  <a:schemeClr val="dk1"/>
                </a:solidFill>
              </a:rPr>
              <a:t>-to-Many (M:N)</a:t>
            </a:r>
            <a:r>
              <a:rPr lang="en"/>
              <a:t> - Multiple entities of data on a table relates to a multiple entities of data on another table.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One-to-One (1:1) Cardinality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entity on one table relates to a single entity on a second table. 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75" y="1952625"/>
            <a:ext cx="65341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55150" y="4024500"/>
            <a:ext cx="7754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no extra tables, a foreign key can be used either way without duplicating data.</a:t>
            </a:r>
            <a:endParaRPr sz="1900"/>
          </a:p>
        </p:txBody>
      </p:sp>
      <p:sp>
        <p:nvSpPr>
          <p:cNvPr id="107" name="Google Shape;107;p19"/>
          <p:cNvSpPr txBox="1"/>
          <p:nvPr/>
        </p:nvSpPr>
        <p:spPr>
          <a:xfrm>
            <a:off x="1114650" y="3190875"/>
            <a:ext cx="6753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student can have one student contact, and a student contact can only be related to one student.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One-to-Many (1:N) Cardinality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entity on one table can relate to multiple entities on a second table.  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55150" y="4024500"/>
            <a:ext cx="7754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no extra table, the table on the 1 side’s primary key can be added to the table with the M relationships without duplication of data</a:t>
            </a:r>
            <a:endParaRPr sz="2300"/>
          </a:p>
        </p:txBody>
      </p:sp>
      <p:sp>
        <p:nvSpPr>
          <p:cNvPr id="115" name="Google Shape;115;p20"/>
          <p:cNvSpPr txBox="1"/>
          <p:nvPr/>
        </p:nvSpPr>
        <p:spPr>
          <a:xfrm>
            <a:off x="1114650" y="3190875"/>
            <a:ext cx="6753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School can have multiple classes, but a class can only be related to one school. </a:t>
            </a:r>
            <a:r>
              <a:rPr lang="en" sz="13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7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50" y="1877575"/>
            <a:ext cx="6125980" cy="1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62625" y="17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</a:t>
            </a:r>
            <a:r>
              <a:rPr lang="en"/>
              <a:t>-to-Many (M:N) Cardinality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74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entity on a table</a:t>
            </a:r>
            <a:r>
              <a:rPr lang="en"/>
              <a:t> can relate to multiple entities on a second table.  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55375" y="3243350"/>
            <a:ext cx="33078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a join table that contains just the primary keys of both tables to avoid duplicating data</a:t>
            </a:r>
            <a:endParaRPr sz="2300"/>
          </a:p>
        </p:txBody>
      </p:sp>
      <p:sp>
        <p:nvSpPr>
          <p:cNvPr id="124" name="Google Shape;124;p21"/>
          <p:cNvSpPr txBox="1"/>
          <p:nvPr/>
        </p:nvSpPr>
        <p:spPr>
          <a:xfrm>
            <a:off x="1146275" y="2192000"/>
            <a:ext cx="67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class can have multiple students, and a student may have multiple classes. </a:t>
            </a:r>
            <a:endParaRPr sz="17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00" y="1232050"/>
            <a:ext cx="6079217" cy="11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175" y="3165350"/>
            <a:ext cx="4920050" cy="17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17725" y="4544725"/>
            <a:ext cx="46332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A Many-to-Many Relationship REQUIRES a join table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