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Lst>
  <p:sldSz cy="5143500" cx="9144000"/>
  <p:notesSz cx="6858000" cy="9144000"/>
  <p:embeddedFontLst>
    <p:embeddedFont>
      <p:font typeface="Roboto Mon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FFE821C-B719-477F-A0FB-076CDA97A345}">
  <a:tblStyle styleId="{EFFE821C-B719-477F-A0FB-076CDA97A345}"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Mono-bold.fntdata"/><Relationship Id="rId11" Type="http://schemas.openxmlformats.org/officeDocument/2006/relationships/slide" Target="slides/slide5.xml"/><Relationship Id="rId22" Type="http://schemas.openxmlformats.org/officeDocument/2006/relationships/font" Target="fonts/RobotoMono-boldItalic.fntdata"/><Relationship Id="rId10" Type="http://schemas.openxmlformats.org/officeDocument/2006/relationships/slide" Target="slides/slide4.xml"/><Relationship Id="rId21" Type="http://schemas.openxmlformats.org/officeDocument/2006/relationships/font" Target="fonts/RobotoMono-italic.fntdata"/><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font" Target="fonts/RobotoMono-regular.fntdata"/><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89a0adf5eb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89a0adf5eb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89a0adf5eb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89a0adf5eb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89a0adf5eb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89a0adf5eb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89a0adf5eb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89a0adf5eb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89a0adf5eb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89a0adf5eb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89a0adf5eb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89a0adf5eb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89a0adf5eb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89a0adf5eb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89a0adf5eb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89a0adf5eb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89a0adf5eb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89a0adf5eb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89a0adf5eb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89a0adf5eb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89a0adf5eb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89a0adf5eb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png"/><Relationship Id="rId4" Type="http://schemas.openxmlformats.org/officeDocument/2006/relationships/image" Target="../media/image1.png"/><Relationship Id="rId5"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Insert, Update, Delete, RI, and Constraints</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500">
                <a:solidFill>
                  <a:srgbClr val="434343"/>
                </a:solidFill>
              </a:rPr>
              <a:t>Module 2: 04</a:t>
            </a:r>
            <a:endParaRPr sz="1100">
              <a:solidFill>
                <a:srgbClr val="434343"/>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2"/>
          <p:cNvSpPr txBox="1"/>
          <p:nvPr>
            <p:ph type="title"/>
          </p:nvPr>
        </p:nvSpPr>
        <p:spPr>
          <a:xfrm>
            <a:off x="364075" y="1726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ACID Test</a:t>
            </a:r>
            <a:endParaRPr/>
          </a:p>
        </p:txBody>
      </p:sp>
      <p:sp>
        <p:nvSpPr>
          <p:cNvPr id="111" name="Google Shape;111;p22"/>
          <p:cNvSpPr txBox="1"/>
          <p:nvPr>
            <p:ph idx="1" type="body"/>
          </p:nvPr>
        </p:nvSpPr>
        <p:spPr>
          <a:xfrm>
            <a:off x="311700" y="817250"/>
            <a:ext cx="8520600" cy="4127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a:t>
            </a:r>
            <a:r>
              <a:rPr b="1" lang="en"/>
              <a:t>ACID Test</a:t>
            </a:r>
            <a:r>
              <a:rPr lang="en"/>
              <a:t> is used to determine whether a series of actions should be a transaction.  </a:t>
            </a:r>
            <a:endParaRPr/>
          </a:p>
          <a:p>
            <a:pPr indent="-342900" lvl="0" marL="457200" rtl="0" algn="l">
              <a:spcBef>
                <a:spcPts val="1600"/>
              </a:spcBef>
              <a:spcAft>
                <a:spcPts val="0"/>
              </a:spcAft>
              <a:buSzPts val="1800"/>
              <a:buAutoNum type="arabicPeriod"/>
            </a:pPr>
            <a:r>
              <a:rPr b="1" lang="en"/>
              <a:t>Atomic</a:t>
            </a:r>
            <a:r>
              <a:rPr b="1" lang="en"/>
              <a:t>ity (Atomic)</a:t>
            </a:r>
            <a:r>
              <a:rPr b="1" lang="en"/>
              <a:t>:</a:t>
            </a:r>
            <a:r>
              <a:rPr lang="en"/>
              <a:t>  Must the actions occur as all or none</a:t>
            </a:r>
            <a:endParaRPr/>
          </a:p>
          <a:p>
            <a:pPr indent="-342900" lvl="0" marL="457200" rtl="0" algn="l">
              <a:spcBef>
                <a:spcPts val="0"/>
              </a:spcBef>
              <a:spcAft>
                <a:spcPts val="0"/>
              </a:spcAft>
              <a:buSzPts val="1800"/>
              <a:buAutoNum type="arabicPeriod"/>
            </a:pPr>
            <a:r>
              <a:rPr b="1" lang="en"/>
              <a:t>Consistency (Consistent):</a:t>
            </a:r>
            <a:r>
              <a:rPr lang="en"/>
              <a:t> Once the series of actions is complete is the data left in a consistent state, meaning that saved data cannot violate the integrity of the </a:t>
            </a:r>
            <a:r>
              <a:rPr lang="en"/>
              <a:t>database</a:t>
            </a:r>
            <a:r>
              <a:rPr lang="en"/>
              <a:t> so any rules that pass before the transaction still pass after the transaction.</a:t>
            </a:r>
            <a:endParaRPr/>
          </a:p>
          <a:p>
            <a:pPr indent="-342900" lvl="0" marL="457200" rtl="0" algn="l">
              <a:spcBef>
                <a:spcPts val="0"/>
              </a:spcBef>
              <a:spcAft>
                <a:spcPts val="0"/>
              </a:spcAft>
              <a:buSzPts val="1800"/>
              <a:buAutoNum type="arabicPeriod"/>
            </a:pPr>
            <a:r>
              <a:rPr b="1" lang="en"/>
              <a:t>Isolation: </a:t>
            </a:r>
            <a:r>
              <a:rPr lang="en"/>
              <a:t>Does the final result of the transaction leave the data in the same state as they would have if executed serially.  Other transactions don’t affect the outcome and must wait for this one to complete before they are applied.</a:t>
            </a:r>
            <a:endParaRPr/>
          </a:p>
          <a:p>
            <a:pPr indent="-342900" lvl="0" marL="457200" rtl="0" algn="l">
              <a:spcBef>
                <a:spcPts val="0"/>
              </a:spcBef>
              <a:spcAft>
                <a:spcPts val="0"/>
              </a:spcAft>
              <a:buSzPts val="1800"/>
              <a:buAutoNum type="arabicPeriod"/>
            </a:pPr>
            <a:r>
              <a:rPr b="1" lang="en"/>
              <a:t>Durability: </a:t>
            </a:r>
            <a:r>
              <a:rPr lang="en"/>
              <a:t>Once the transaction has been committed, will it remain so even after an error, system crash, or power loss.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Transaction </a:t>
            </a:r>
            <a:r>
              <a:rPr lang="en"/>
              <a:t>Syntax</a:t>
            </a:r>
            <a:endParaRPr/>
          </a:p>
        </p:txBody>
      </p:sp>
      <p:sp>
        <p:nvSpPr>
          <p:cNvPr id="117" name="Google Shape;117;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urier New"/>
                <a:ea typeface="Courier New"/>
                <a:cs typeface="Courier New"/>
                <a:sym typeface="Courier New"/>
              </a:rPr>
              <a:t>START TRANSACTION</a:t>
            </a:r>
            <a:endParaRPr>
              <a:latin typeface="Courier New"/>
              <a:ea typeface="Courier New"/>
              <a:cs typeface="Courier New"/>
              <a:sym typeface="Courier New"/>
            </a:endParaRPr>
          </a:p>
          <a:p>
            <a:pPr indent="0" lvl="0" marL="0" rtl="0" algn="l">
              <a:spcBef>
                <a:spcPts val="1600"/>
              </a:spcBef>
              <a:spcAft>
                <a:spcPts val="0"/>
              </a:spcAft>
              <a:buNone/>
            </a:pPr>
            <a:r>
              <a:rPr lang="en"/>
              <a:t>	Do the UPDATE/INSERT/DELETE statements</a:t>
            </a:r>
            <a:endParaRPr/>
          </a:p>
          <a:p>
            <a:pPr indent="0" lvl="0" marL="0" rtl="0" algn="l">
              <a:spcBef>
                <a:spcPts val="1600"/>
              </a:spcBef>
              <a:spcAft>
                <a:spcPts val="0"/>
              </a:spcAft>
              <a:buNone/>
            </a:pPr>
            <a:r>
              <a:rPr lang="en">
                <a:latin typeface="Courier New"/>
                <a:ea typeface="Courier New"/>
                <a:cs typeface="Courier New"/>
                <a:sym typeface="Courier New"/>
              </a:rPr>
              <a:t>COMMIT  </a:t>
            </a:r>
            <a:r>
              <a:rPr lang="en" sz="1600"/>
              <a:t>(ends the transaction and saves the changes)</a:t>
            </a:r>
            <a:endParaRPr sz="1600"/>
          </a:p>
          <a:p>
            <a:pPr indent="0" lvl="0" marL="0" rtl="0" algn="l">
              <a:spcBef>
                <a:spcPts val="1600"/>
              </a:spcBef>
              <a:spcAft>
                <a:spcPts val="0"/>
              </a:spcAft>
              <a:buNone/>
            </a:pPr>
            <a:r>
              <a:rPr lang="en">
                <a:latin typeface="Courier New"/>
                <a:ea typeface="Courier New"/>
                <a:cs typeface="Courier New"/>
                <a:sym typeface="Courier New"/>
              </a:rPr>
              <a:t>	</a:t>
            </a:r>
            <a:r>
              <a:rPr lang="en"/>
              <a:t>OR</a:t>
            </a:r>
            <a:endParaRPr/>
          </a:p>
          <a:p>
            <a:pPr indent="0" lvl="0" marL="0" rtl="0" algn="l">
              <a:spcBef>
                <a:spcPts val="1600"/>
              </a:spcBef>
              <a:spcAft>
                <a:spcPts val="1600"/>
              </a:spcAft>
              <a:buNone/>
            </a:pPr>
            <a:r>
              <a:rPr lang="en">
                <a:latin typeface="Courier New"/>
                <a:ea typeface="Courier New"/>
                <a:cs typeface="Courier New"/>
                <a:sym typeface="Courier New"/>
              </a:rPr>
              <a:t>ROLLBACK  </a:t>
            </a:r>
            <a:r>
              <a:rPr lang="en" sz="1600"/>
              <a:t>(ends the transaction without saving the changes)</a:t>
            </a:r>
            <a:endParaRPr sz="1600"/>
          </a:p>
        </p:txBody>
      </p:sp>
      <p:sp>
        <p:nvSpPr>
          <p:cNvPr id="118" name="Google Shape;118;p23"/>
          <p:cNvSpPr txBox="1"/>
          <p:nvPr/>
        </p:nvSpPr>
        <p:spPr>
          <a:xfrm>
            <a:off x="3254175" y="4142450"/>
            <a:ext cx="5029500" cy="702300"/>
          </a:xfrm>
          <a:prstGeom prst="rect">
            <a:avLst/>
          </a:prstGeom>
          <a:solidFill>
            <a:srgbClr val="FFF2CC"/>
          </a:solid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Transactions can be used to safely test a statement that changes the database during development/testing.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pic>
        <p:nvPicPr>
          <p:cNvPr id="123" name="Google Shape;123;p24"/>
          <p:cNvPicPr preferRelativeResize="0"/>
          <p:nvPr/>
        </p:nvPicPr>
        <p:blipFill>
          <a:blip r:embed="rId3">
            <a:alphaModFix/>
          </a:blip>
          <a:stretch>
            <a:fillRect/>
          </a:stretch>
        </p:blipFill>
        <p:spPr>
          <a:xfrm>
            <a:off x="5225075" y="2571750"/>
            <a:ext cx="3635981" cy="2506300"/>
          </a:xfrm>
          <a:prstGeom prst="rect">
            <a:avLst/>
          </a:prstGeom>
          <a:noFill/>
          <a:ln>
            <a:noFill/>
          </a:ln>
        </p:spPr>
      </p:pic>
      <p:sp>
        <p:nvSpPr>
          <p:cNvPr id="124" name="Google Shape;124;p24"/>
          <p:cNvSpPr txBox="1"/>
          <p:nvPr>
            <p:ph type="title"/>
          </p:nvPr>
        </p:nvSpPr>
        <p:spPr>
          <a:xfrm>
            <a:off x="159850" y="255225"/>
            <a:ext cx="4138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300"/>
              <a:t>Transactions and Connections</a:t>
            </a:r>
            <a:endParaRPr sz="2300"/>
          </a:p>
        </p:txBody>
      </p:sp>
      <p:pic>
        <p:nvPicPr>
          <p:cNvPr id="125" name="Google Shape;125;p24"/>
          <p:cNvPicPr preferRelativeResize="0"/>
          <p:nvPr/>
        </p:nvPicPr>
        <p:blipFill>
          <a:blip r:embed="rId4">
            <a:alphaModFix/>
          </a:blip>
          <a:stretch>
            <a:fillRect/>
          </a:stretch>
        </p:blipFill>
        <p:spPr>
          <a:xfrm>
            <a:off x="350350" y="1919800"/>
            <a:ext cx="4489050" cy="2713246"/>
          </a:xfrm>
          <a:prstGeom prst="rect">
            <a:avLst/>
          </a:prstGeom>
          <a:noFill/>
          <a:ln>
            <a:noFill/>
          </a:ln>
        </p:spPr>
      </p:pic>
      <p:pic>
        <p:nvPicPr>
          <p:cNvPr id="126" name="Google Shape;126;p24"/>
          <p:cNvPicPr preferRelativeResize="0"/>
          <p:nvPr/>
        </p:nvPicPr>
        <p:blipFill>
          <a:blip r:embed="rId5">
            <a:alphaModFix/>
          </a:blip>
          <a:stretch>
            <a:fillRect/>
          </a:stretch>
        </p:blipFill>
        <p:spPr>
          <a:xfrm>
            <a:off x="5069075" y="0"/>
            <a:ext cx="3718600" cy="2664259"/>
          </a:xfrm>
          <a:prstGeom prst="rect">
            <a:avLst/>
          </a:prstGeom>
          <a:noFill/>
          <a:ln>
            <a:noFill/>
          </a:ln>
        </p:spPr>
      </p:pic>
      <p:sp>
        <p:nvSpPr>
          <p:cNvPr id="127" name="Google Shape;127;p24"/>
          <p:cNvSpPr txBox="1"/>
          <p:nvPr/>
        </p:nvSpPr>
        <p:spPr>
          <a:xfrm>
            <a:off x="350350" y="754575"/>
            <a:ext cx="3947700" cy="95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Transactions happen on the connection.  Each application has its own connection(s).  The results of a transaction cannot be seen by other connections until it is committed.</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Objectives</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58775" lvl="0" marL="457200" rtl="0" algn="l">
              <a:spcBef>
                <a:spcPts val="900"/>
              </a:spcBef>
              <a:spcAft>
                <a:spcPts val="0"/>
              </a:spcAft>
              <a:buClr>
                <a:srgbClr val="172B4D"/>
              </a:buClr>
              <a:buSzPts val="2050"/>
              <a:buFont typeface="Arial"/>
              <a:buAutoNum type="arabicPeriod"/>
            </a:pPr>
            <a:r>
              <a:rPr lang="en" sz="2050">
                <a:solidFill>
                  <a:srgbClr val="172B4D"/>
                </a:solidFill>
              </a:rPr>
              <a:t>Inserts</a:t>
            </a:r>
            <a:endParaRPr sz="2050">
              <a:solidFill>
                <a:srgbClr val="172B4D"/>
              </a:solidFill>
            </a:endParaRPr>
          </a:p>
          <a:p>
            <a:pPr indent="-358775" lvl="0" marL="457200" rtl="0" algn="l">
              <a:spcBef>
                <a:spcPts val="0"/>
              </a:spcBef>
              <a:spcAft>
                <a:spcPts val="0"/>
              </a:spcAft>
              <a:buClr>
                <a:srgbClr val="172B4D"/>
              </a:buClr>
              <a:buSzPts val="2050"/>
              <a:buFont typeface="Arial"/>
              <a:buAutoNum type="arabicPeriod"/>
            </a:pPr>
            <a:r>
              <a:rPr lang="en" sz="2050">
                <a:solidFill>
                  <a:srgbClr val="172B4D"/>
                </a:solidFill>
              </a:rPr>
              <a:t>Deletes</a:t>
            </a:r>
            <a:endParaRPr sz="2050">
              <a:solidFill>
                <a:srgbClr val="172B4D"/>
              </a:solidFill>
            </a:endParaRPr>
          </a:p>
          <a:p>
            <a:pPr indent="-358775" lvl="0" marL="457200" rtl="0" algn="l">
              <a:spcBef>
                <a:spcPts val="0"/>
              </a:spcBef>
              <a:spcAft>
                <a:spcPts val="0"/>
              </a:spcAft>
              <a:buClr>
                <a:srgbClr val="172B4D"/>
              </a:buClr>
              <a:buSzPts val="2050"/>
              <a:buFont typeface="Arial"/>
              <a:buAutoNum type="arabicPeriod"/>
            </a:pPr>
            <a:r>
              <a:rPr lang="en" sz="2050">
                <a:solidFill>
                  <a:srgbClr val="172B4D"/>
                </a:solidFill>
              </a:rPr>
              <a:t>Updates</a:t>
            </a:r>
            <a:endParaRPr sz="2050">
              <a:solidFill>
                <a:srgbClr val="172B4D"/>
              </a:solidFill>
            </a:endParaRPr>
          </a:p>
          <a:p>
            <a:pPr indent="-358775" lvl="0" marL="457200" rtl="0" algn="l">
              <a:spcBef>
                <a:spcPts val="0"/>
              </a:spcBef>
              <a:spcAft>
                <a:spcPts val="0"/>
              </a:spcAft>
              <a:buClr>
                <a:srgbClr val="172B4D"/>
              </a:buClr>
              <a:buSzPts val="2050"/>
              <a:buFont typeface="Arial"/>
              <a:buAutoNum type="arabicPeriod"/>
            </a:pPr>
            <a:r>
              <a:rPr lang="en" sz="2050">
                <a:solidFill>
                  <a:srgbClr val="172B4D"/>
                </a:solidFill>
              </a:rPr>
              <a:t>Constraints and referential integrity</a:t>
            </a:r>
            <a:endParaRPr sz="2050">
              <a:solidFill>
                <a:srgbClr val="172B4D"/>
              </a:solidFill>
            </a:endParaRPr>
          </a:p>
          <a:p>
            <a:pPr indent="-358775" lvl="0" marL="457200" rtl="0" algn="l">
              <a:spcBef>
                <a:spcPts val="0"/>
              </a:spcBef>
              <a:spcAft>
                <a:spcPts val="0"/>
              </a:spcAft>
              <a:buClr>
                <a:srgbClr val="172B4D"/>
              </a:buClr>
              <a:buSzPts val="2050"/>
              <a:buFont typeface="Arial"/>
              <a:buAutoNum type="arabicPeriod"/>
            </a:pPr>
            <a:r>
              <a:rPr lang="en" sz="2050">
                <a:solidFill>
                  <a:srgbClr val="172B4D"/>
                </a:solidFill>
              </a:rPr>
              <a:t>Transactions</a:t>
            </a:r>
            <a:endParaRPr sz="2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Operations - The CRUD</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t>C - Create  (INSERT)</a:t>
            </a:r>
            <a:endParaRPr sz="2200"/>
          </a:p>
          <a:p>
            <a:pPr indent="0" lvl="0" marL="0" rtl="0" algn="l">
              <a:spcBef>
                <a:spcPts val="1600"/>
              </a:spcBef>
              <a:spcAft>
                <a:spcPts val="0"/>
              </a:spcAft>
              <a:buNone/>
            </a:pPr>
            <a:r>
              <a:rPr lang="en" sz="2200"/>
              <a:t>R - Read  (SELECT)</a:t>
            </a:r>
            <a:endParaRPr sz="2200"/>
          </a:p>
          <a:p>
            <a:pPr indent="0" lvl="0" marL="0" rtl="0" algn="l">
              <a:spcBef>
                <a:spcPts val="1600"/>
              </a:spcBef>
              <a:spcAft>
                <a:spcPts val="0"/>
              </a:spcAft>
              <a:buNone/>
            </a:pPr>
            <a:r>
              <a:rPr lang="en" sz="2200"/>
              <a:t>U - Update  (UPDATE)</a:t>
            </a:r>
            <a:endParaRPr sz="2200"/>
          </a:p>
          <a:p>
            <a:pPr indent="0" lvl="0" marL="0" rtl="0" algn="l">
              <a:spcBef>
                <a:spcPts val="1600"/>
              </a:spcBef>
              <a:spcAft>
                <a:spcPts val="1600"/>
              </a:spcAft>
              <a:buNone/>
            </a:pPr>
            <a:r>
              <a:rPr lang="en" sz="2200"/>
              <a:t>D - Delete  (DELETE)</a:t>
            </a:r>
            <a:endParaRPr sz="22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INSERT</a:t>
            </a:r>
            <a:endParaRPr/>
          </a:p>
        </p:txBody>
      </p:sp>
      <p:sp>
        <p:nvSpPr>
          <p:cNvPr id="73" name="Google Shape;73;p16"/>
          <p:cNvSpPr txBox="1"/>
          <p:nvPr>
            <p:ph idx="1" type="body"/>
          </p:nvPr>
        </p:nvSpPr>
        <p:spPr>
          <a:xfrm>
            <a:off x="311700" y="1152475"/>
            <a:ext cx="8520600" cy="2566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Adds a new row of data to a table</a:t>
            </a:r>
            <a:endParaRPr/>
          </a:p>
          <a:p>
            <a:pPr indent="0" lvl="0" marL="457200" rtl="0" algn="l">
              <a:lnSpc>
                <a:spcPct val="140000"/>
              </a:lnSpc>
              <a:spcBef>
                <a:spcPts val="1600"/>
              </a:spcBef>
              <a:spcAft>
                <a:spcPts val="0"/>
              </a:spcAft>
              <a:buNone/>
            </a:pPr>
            <a:r>
              <a:rPr lang="en" sz="1200">
                <a:solidFill>
                  <a:srgbClr val="172B4D"/>
                </a:solidFill>
                <a:highlight>
                  <a:srgbClr val="F5F5F5"/>
                </a:highlight>
                <a:latin typeface="Roboto Mono"/>
                <a:ea typeface="Roboto Mono"/>
                <a:cs typeface="Roboto Mono"/>
                <a:sym typeface="Roboto Mono"/>
              </a:rPr>
              <a:t>INSERT INTO table_name (column1, column2, ..., column_n) </a:t>
            </a:r>
            <a:br>
              <a:rPr lang="en" sz="1200">
                <a:solidFill>
                  <a:srgbClr val="172B4D"/>
                </a:solidFill>
                <a:highlight>
                  <a:srgbClr val="F5F5F5"/>
                </a:highlight>
                <a:latin typeface="Roboto Mono"/>
                <a:ea typeface="Roboto Mono"/>
                <a:cs typeface="Roboto Mono"/>
                <a:sym typeface="Roboto Mono"/>
              </a:rPr>
            </a:br>
            <a:r>
              <a:rPr lang="en" sz="1200">
                <a:solidFill>
                  <a:srgbClr val="172B4D"/>
                </a:solidFill>
                <a:highlight>
                  <a:srgbClr val="F5F5F5"/>
                </a:highlight>
                <a:latin typeface="Roboto Mono"/>
                <a:ea typeface="Roboto Mono"/>
                <a:cs typeface="Roboto Mono"/>
                <a:sym typeface="Roboto Mono"/>
              </a:rPr>
              <a:t>VALUES (value1, value2, ... value_n);</a:t>
            </a:r>
            <a:endParaRPr sz="1200">
              <a:solidFill>
                <a:srgbClr val="172B4D"/>
              </a:solidFill>
              <a:highlight>
                <a:srgbClr val="F5F5F5"/>
              </a:highlight>
              <a:latin typeface="Roboto Mono"/>
              <a:ea typeface="Roboto Mono"/>
              <a:cs typeface="Roboto Mono"/>
              <a:sym typeface="Roboto Mono"/>
            </a:endParaRPr>
          </a:p>
          <a:p>
            <a:pPr indent="0" lvl="0" marL="0" rtl="0" algn="l">
              <a:spcBef>
                <a:spcPts val="0"/>
              </a:spcBef>
              <a:spcAft>
                <a:spcPts val="0"/>
              </a:spcAft>
              <a:buNone/>
            </a:pPr>
            <a:br>
              <a:rPr lang="en"/>
            </a:br>
            <a:r>
              <a:rPr lang="en"/>
              <a:t>Can be shortened to insert every column: </a:t>
            </a:r>
            <a:endParaRPr/>
          </a:p>
          <a:p>
            <a:pPr indent="0" lvl="0" marL="457200" rtl="0" algn="l">
              <a:lnSpc>
                <a:spcPct val="140000"/>
              </a:lnSpc>
              <a:spcBef>
                <a:spcPts val="1600"/>
              </a:spcBef>
              <a:spcAft>
                <a:spcPts val="0"/>
              </a:spcAft>
              <a:buClr>
                <a:schemeClr val="dk1"/>
              </a:buClr>
              <a:buSzPts val="1100"/>
              <a:buFont typeface="Arial"/>
              <a:buNone/>
            </a:pPr>
            <a:r>
              <a:rPr lang="en" sz="1200">
                <a:solidFill>
                  <a:srgbClr val="172B4D"/>
                </a:solidFill>
                <a:highlight>
                  <a:srgbClr val="F5F5F5"/>
                </a:highlight>
                <a:latin typeface="Roboto Mono"/>
                <a:ea typeface="Roboto Mono"/>
                <a:cs typeface="Roboto Mono"/>
                <a:sym typeface="Roboto Mono"/>
              </a:rPr>
              <a:t>INSERT INTO table_name VALUES (value1, value2, ... value_n);</a:t>
            </a:r>
            <a:endParaRPr sz="1200">
              <a:solidFill>
                <a:srgbClr val="172B4D"/>
              </a:solidFill>
              <a:highlight>
                <a:srgbClr val="F5F5F5"/>
              </a:highlight>
              <a:latin typeface="Roboto Mono"/>
              <a:ea typeface="Roboto Mono"/>
              <a:cs typeface="Roboto Mono"/>
              <a:sym typeface="Roboto Mono"/>
            </a:endParaRPr>
          </a:p>
          <a:p>
            <a:pPr indent="0" lvl="0" marL="457200" rtl="0" algn="l">
              <a:lnSpc>
                <a:spcPct val="140000"/>
              </a:lnSpc>
              <a:spcBef>
                <a:spcPts val="800"/>
              </a:spcBef>
              <a:spcAft>
                <a:spcPts val="0"/>
              </a:spcAft>
              <a:buClr>
                <a:schemeClr val="dk1"/>
              </a:buClr>
              <a:buSzPts val="1100"/>
              <a:buFont typeface="Arial"/>
              <a:buNone/>
            </a:pPr>
            <a:r>
              <a:t/>
            </a:r>
            <a:endParaRPr sz="1200">
              <a:solidFill>
                <a:srgbClr val="172B4D"/>
              </a:solidFill>
              <a:highlight>
                <a:srgbClr val="F5F5F5"/>
              </a:highlight>
              <a:latin typeface="Roboto Mono"/>
              <a:ea typeface="Roboto Mono"/>
              <a:cs typeface="Roboto Mono"/>
              <a:sym typeface="Roboto Mono"/>
            </a:endParaRPr>
          </a:p>
          <a:p>
            <a:pPr indent="0" lvl="0" marL="457200" rtl="0" algn="l">
              <a:lnSpc>
                <a:spcPct val="140000"/>
              </a:lnSpc>
              <a:spcBef>
                <a:spcPts val="800"/>
              </a:spcBef>
              <a:spcAft>
                <a:spcPts val="0"/>
              </a:spcAft>
              <a:buClr>
                <a:schemeClr val="dk1"/>
              </a:buClr>
              <a:buSzPts val="1100"/>
              <a:buFont typeface="Arial"/>
              <a:buNone/>
            </a:pPr>
            <a:r>
              <a:t/>
            </a:r>
            <a:endParaRPr/>
          </a:p>
          <a:p>
            <a:pPr indent="0" lvl="0" marL="0" rtl="0" algn="l">
              <a:spcBef>
                <a:spcPts val="0"/>
              </a:spcBef>
              <a:spcAft>
                <a:spcPts val="1600"/>
              </a:spcAft>
              <a:buClr>
                <a:schemeClr val="dk1"/>
              </a:buClr>
              <a:buSzPts val="1100"/>
              <a:buFont typeface="Arial"/>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UPDATE	</a:t>
            </a:r>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Updates the value of columns on an existing row of data for the specific rows. </a:t>
            </a:r>
            <a:endParaRPr/>
          </a:p>
          <a:p>
            <a:pPr indent="0" lvl="0" marL="457200" rtl="0" algn="l">
              <a:lnSpc>
                <a:spcPct val="140000"/>
              </a:lnSpc>
              <a:spcBef>
                <a:spcPts val="1600"/>
              </a:spcBef>
              <a:spcAft>
                <a:spcPts val="0"/>
              </a:spcAft>
              <a:buClr>
                <a:schemeClr val="dk1"/>
              </a:buClr>
              <a:buSzPts val="1100"/>
              <a:buFont typeface="Arial"/>
              <a:buNone/>
            </a:pPr>
            <a:r>
              <a:rPr lang="en" sz="1200">
                <a:solidFill>
                  <a:srgbClr val="172B4D"/>
                </a:solidFill>
                <a:highlight>
                  <a:srgbClr val="F5F5F5"/>
                </a:highlight>
                <a:latin typeface="Roboto Mono"/>
                <a:ea typeface="Roboto Mono"/>
                <a:cs typeface="Roboto Mono"/>
                <a:sym typeface="Roboto Mono"/>
              </a:rPr>
              <a:t>UPDATE table_name</a:t>
            </a:r>
            <a:br>
              <a:rPr lang="en" sz="1200">
                <a:solidFill>
                  <a:srgbClr val="172B4D"/>
                </a:solidFill>
                <a:highlight>
                  <a:srgbClr val="F5F5F5"/>
                </a:highlight>
                <a:latin typeface="Roboto Mono"/>
                <a:ea typeface="Roboto Mono"/>
                <a:cs typeface="Roboto Mono"/>
                <a:sym typeface="Roboto Mono"/>
              </a:rPr>
            </a:br>
            <a:r>
              <a:rPr lang="en" sz="1200">
                <a:solidFill>
                  <a:srgbClr val="172B4D"/>
                </a:solidFill>
                <a:highlight>
                  <a:srgbClr val="F5F5F5"/>
                </a:highlight>
                <a:latin typeface="Roboto Mono"/>
                <a:ea typeface="Roboto Mono"/>
                <a:cs typeface="Roboto Mono"/>
                <a:sym typeface="Roboto Mono"/>
              </a:rPr>
              <a:t>SET column = value</a:t>
            </a:r>
            <a:br>
              <a:rPr lang="en" sz="1200">
                <a:solidFill>
                  <a:srgbClr val="172B4D"/>
                </a:solidFill>
                <a:highlight>
                  <a:srgbClr val="F5F5F5"/>
                </a:highlight>
                <a:latin typeface="Roboto Mono"/>
                <a:ea typeface="Roboto Mono"/>
                <a:cs typeface="Roboto Mono"/>
                <a:sym typeface="Roboto Mono"/>
              </a:rPr>
            </a:br>
            <a:r>
              <a:rPr lang="en" sz="1200">
                <a:solidFill>
                  <a:srgbClr val="172B4D"/>
                </a:solidFill>
                <a:highlight>
                  <a:srgbClr val="F5F5F5"/>
                </a:highlight>
                <a:latin typeface="Roboto Mono"/>
                <a:ea typeface="Roboto Mono"/>
                <a:cs typeface="Roboto Mono"/>
                <a:sym typeface="Roboto Mono"/>
              </a:rPr>
              <a:t>WHERE column = value;</a:t>
            </a:r>
            <a:endParaRPr sz="2100"/>
          </a:p>
          <a:p>
            <a:pPr indent="0" lvl="0" marL="0" rtl="0" algn="l">
              <a:spcBef>
                <a:spcPts val="0"/>
              </a:spcBef>
              <a:spcAft>
                <a:spcPts val="0"/>
              </a:spcAft>
              <a:buNone/>
            </a:pPr>
            <a:r>
              <a:t/>
            </a:r>
            <a:endParaRPr/>
          </a:p>
          <a:p>
            <a:pPr indent="0" lvl="0" marL="0" rtl="0" algn="l">
              <a:spcBef>
                <a:spcPts val="1600"/>
              </a:spcBef>
              <a:spcAft>
                <a:spcPts val="0"/>
              </a:spcAft>
              <a:buNone/>
            </a:pPr>
            <a:r>
              <a:rPr lang="en"/>
              <a:t>Can update multiple columns in a since update statement.</a:t>
            </a:r>
            <a:endParaRPr/>
          </a:p>
          <a:p>
            <a:pPr indent="0" lvl="0" marL="457200" rtl="0" algn="l">
              <a:lnSpc>
                <a:spcPct val="140000"/>
              </a:lnSpc>
              <a:spcBef>
                <a:spcPts val="1600"/>
              </a:spcBef>
              <a:spcAft>
                <a:spcPts val="0"/>
              </a:spcAft>
              <a:buClr>
                <a:schemeClr val="dk1"/>
              </a:buClr>
              <a:buSzPts val="1100"/>
              <a:buFont typeface="Arial"/>
              <a:buNone/>
            </a:pPr>
            <a:r>
              <a:rPr lang="en" sz="1200">
                <a:solidFill>
                  <a:srgbClr val="172B4D"/>
                </a:solidFill>
                <a:highlight>
                  <a:srgbClr val="F5F5F5"/>
                </a:highlight>
                <a:latin typeface="Roboto Mono"/>
                <a:ea typeface="Roboto Mono"/>
                <a:cs typeface="Roboto Mono"/>
                <a:sym typeface="Roboto Mono"/>
              </a:rPr>
              <a:t>UPDATE table_name</a:t>
            </a:r>
            <a:br>
              <a:rPr lang="en" sz="1200">
                <a:solidFill>
                  <a:srgbClr val="172B4D"/>
                </a:solidFill>
                <a:highlight>
                  <a:srgbClr val="F5F5F5"/>
                </a:highlight>
                <a:latin typeface="Roboto Mono"/>
                <a:ea typeface="Roboto Mono"/>
                <a:cs typeface="Roboto Mono"/>
                <a:sym typeface="Roboto Mono"/>
              </a:rPr>
            </a:br>
            <a:r>
              <a:rPr lang="en" sz="1200">
                <a:solidFill>
                  <a:srgbClr val="172B4D"/>
                </a:solidFill>
                <a:highlight>
                  <a:srgbClr val="F5F5F5"/>
                </a:highlight>
                <a:latin typeface="Roboto Mono"/>
                <a:ea typeface="Roboto Mono"/>
                <a:cs typeface="Roboto Mono"/>
                <a:sym typeface="Roboto Mono"/>
              </a:rPr>
              <a:t>SET column1 = value1, column2 = value2</a:t>
            </a:r>
            <a:br>
              <a:rPr lang="en" sz="1200">
                <a:solidFill>
                  <a:srgbClr val="172B4D"/>
                </a:solidFill>
                <a:highlight>
                  <a:srgbClr val="F5F5F5"/>
                </a:highlight>
                <a:latin typeface="Roboto Mono"/>
                <a:ea typeface="Roboto Mono"/>
                <a:cs typeface="Roboto Mono"/>
                <a:sym typeface="Roboto Mono"/>
              </a:rPr>
            </a:br>
            <a:r>
              <a:rPr lang="en" sz="1200">
                <a:solidFill>
                  <a:srgbClr val="172B4D"/>
                </a:solidFill>
                <a:highlight>
                  <a:srgbClr val="F5F5F5"/>
                </a:highlight>
                <a:latin typeface="Roboto Mono"/>
                <a:ea typeface="Roboto Mono"/>
                <a:cs typeface="Roboto Mono"/>
                <a:sym typeface="Roboto Mono"/>
              </a:rPr>
              <a:t>WHERE column = value;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DELETE	</a:t>
            </a:r>
            <a:endParaRPr/>
          </a:p>
        </p:txBody>
      </p:sp>
      <p:sp>
        <p:nvSpPr>
          <p:cNvPr id="85" name="Google Shape;85;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Deletes row(s) of data from a table.</a:t>
            </a:r>
            <a:endParaRPr/>
          </a:p>
          <a:p>
            <a:pPr indent="0" lvl="0" marL="457200" rtl="0" algn="l">
              <a:lnSpc>
                <a:spcPct val="140000"/>
              </a:lnSpc>
              <a:spcBef>
                <a:spcPts val="1600"/>
              </a:spcBef>
              <a:spcAft>
                <a:spcPts val="0"/>
              </a:spcAft>
              <a:buClr>
                <a:schemeClr val="dk1"/>
              </a:buClr>
              <a:buSzPts val="1100"/>
              <a:buFont typeface="Arial"/>
              <a:buNone/>
            </a:pPr>
            <a:r>
              <a:rPr lang="en" sz="1200">
                <a:solidFill>
                  <a:srgbClr val="172B4D"/>
                </a:solidFill>
                <a:highlight>
                  <a:srgbClr val="F5F5F5"/>
                </a:highlight>
                <a:latin typeface="Roboto Mono"/>
                <a:ea typeface="Roboto Mono"/>
                <a:cs typeface="Roboto Mono"/>
                <a:sym typeface="Roboto Mono"/>
              </a:rPr>
              <a:t>DELETE FROM table_name</a:t>
            </a:r>
            <a:br>
              <a:rPr lang="en" sz="1200">
                <a:solidFill>
                  <a:srgbClr val="172B4D"/>
                </a:solidFill>
                <a:highlight>
                  <a:srgbClr val="F5F5F5"/>
                </a:highlight>
                <a:latin typeface="Roboto Mono"/>
                <a:ea typeface="Roboto Mono"/>
                <a:cs typeface="Roboto Mono"/>
                <a:sym typeface="Roboto Mono"/>
              </a:rPr>
            </a:br>
            <a:r>
              <a:rPr lang="en" sz="1200">
                <a:solidFill>
                  <a:srgbClr val="172B4D"/>
                </a:solidFill>
                <a:highlight>
                  <a:srgbClr val="F5F5F5"/>
                </a:highlight>
                <a:latin typeface="Roboto Mono"/>
                <a:ea typeface="Roboto Mono"/>
                <a:cs typeface="Roboto Mono"/>
                <a:sym typeface="Roboto Mono"/>
              </a:rPr>
              <a:t>WHERE column=value;</a:t>
            </a:r>
            <a:endParaRPr sz="2100"/>
          </a:p>
          <a:p>
            <a:pPr indent="0" lvl="0" marL="0" rtl="0" algn="l">
              <a:spcBef>
                <a:spcPts val="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Referential Integrity</a:t>
            </a:r>
            <a:endParaRPr/>
          </a:p>
        </p:txBody>
      </p:sp>
      <p:sp>
        <p:nvSpPr>
          <p:cNvPr id="91" name="Google Shape;91;p19"/>
          <p:cNvSpPr txBox="1"/>
          <p:nvPr>
            <p:ph idx="1" type="body"/>
          </p:nvPr>
        </p:nvSpPr>
        <p:spPr>
          <a:xfrm>
            <a:off x="311700" y="1152475"/>
            <a:ext cx="8520600" cy="119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Referential Integrity is a property of the data stating whether or not references within it are valid.  For example, to use a foreign key on a table, the value must exist on the primary table.  </a:t>
            </a:r>
            <a:endParaRPr/>
          </a:p>
        </p:txBody>
      </p:sp>
      <p:pic>
        <p:nvPicPr>
          <p:cNvPr id="92" name="Google Shape;92;p19"/>
          <p:cNvPicPr preferRelativeResize="0"/>
          <p:nvPr/>
        </p:nvPicPr>
        <p:blipFill>
          <a:blip r:embed="rId3">
            <a:alphaModFix/>
          </a:blip>
          <a:stretch>
            <a:fillRect/>
          </a:stretch>
        </p:blipFill>
        <p:spPr>
          <a:xfrm>
            <a:off x="2572325" y="2388725"/>
            <a:ext cx="5144417" cy="24898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0"/>
          <p:cNvSpPr txBox="1"/>
          <p:nvPr>
            <p:ph type="title"/>
          </p:nvPr>
        </p:nvSpPr>
        <p:spPr>
          <a:xfrm>
            <a:off x="311700" y="1793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Constraints</a:t>
            </a:r>
            <a:endParaRPr/>
          </a:p>
        </p:txBody>
      </p:sp>
      <p:sp>
        <p:nvSpPr>
          <p:cNvPr id="98" name="Google Shape;98;p20"/>
          <p:cNvSpPr txBox="1"/>
          <p:nvPr>
            <p:ph idx="1" type="body"/>
          </p:nvPr>
        </p:nvSpPr>
        <p:spPr>
          <a:xfrm>
            <a:off x="311700" y="752000"/>
            <a:ext cx="8520600" cy="75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a:t>
            </a:r>
            <a:r>
              <a:rPr b="1" lang="en"/>
              <a:t>constraint</a:t>
            </a:r>
            <a:r>
              <a:rPr lang="en"/>
              <a:t> on a table defines properties that the column data must comply with.  It sets a rule that must be obeyed to maintain the integrity of the data.  </a:t>
            </a:r>
            <a:endParaRPr/>
          </a:p>
          <a:p>
            <a:pPr indent="0" lvl="0" marL="0" rtl="0" algn="l">
              <a:spcBef>
                <a:spcPts val="1600"/>
              </a:spcBef>
              <a:spcAft>
                <a:spcPts val="1600"/>
              </a:spcAft>
              <a:buNone/>
            </a:pPr>
            <a:r>
              <a:t/>
            </a:r>
            <a:endParaRPr/>
          </a:p>
        </p:txBody>
      </p:sp>
      <p:graphicFrame>
        <p:nvGraphicFramePr>
          <p:cNvPr id="99" name="Google Shape;99;p20"/>
          <p:cNvGraphicFramePr/>
          <p:nvPr/>
        </p:nvGraphicFramePr>
        <p:xfrm>
          <a:off x="952500" y="1609050"/>
          <a:ext cx="3000000" cy="3000000"/>
        </p:xfrm>
        <a:graphic>
          <a:graphicData uri="http://schemas.openxmlformats.org/drawingml/2006/table">
            <a:tbl>
              <a:tblPr>
                <a:noFill/>
                <a:tableStyleId>{EFFE821C-B719-477F-A0FB-076CDA97A345}</a:tableStyleId>
              </a:tblPr>
              <a:tblGrid>
                <a:gridCol w="1854375"/>
                <a:gridCol w="5384625"/>
              </a:tblGrid>
              <a:tr h="381000">
                <a:tc>
                  <a:txBody>
                    <a:bodyPr/>
                    <a:lstStyle/>
                    <a:p>
                      <a:pPr indent="0" lvl="0" marL="0" rtl="0" algn="l">
                        <a:spcBef>
                          <a:spcPts val="0"/>
                        </a:spcBef>
                        <a:spcAft>
                          <a:spcPts val="0"/>
                        </a:spcAft>
                        <a:buNone/>
                      </a:pPr>
                      <a:r>
                        <a:rPr lang="en"/>
                        <a:t>NOT NULL</a:t>
                      </a:r>
                      <a:endParaRPr/>
                    </a:p>
                  </a:txBody>
                  <a:tcPr marT="91425" marB="91425" marR="91425" marL="91425"/>
                </a:tc>
                <a:tc>
                  <a:txBody>
                    <a:bodyPr/>
                    <a:lstStyle/>
                    <a:p>
                      <a:pPr indent="0" lvl="0" marL="0" rtl="0" algn="l">
                        <a:spcBef>
                          <a:spcPts val="0"/>
                        </a:spcBef>
                        <a:spcAft>
                          <a:spcPts val="0"/>
                        </a:spcAft>
                        <a:buNone/>
                      </a:pPr>
                      <a:r>
                        <a:rPr lang="en"/>
                        <a:t>The column cannot contain a null value</a:t>
                      </a:r>
                      <a:endParaRPr/>
                    </a:p>
                  </a:txBody>
                  <a:tcPr marT="91425" marB="91425" marR="91425" marL="91425"/>
                </a:tc>
              </a:tr>
              <a:tr h="381000">
                <a:tc>
                  <a:txBody>
                    <a:bodyPr/>
                    <a:lstStyle/>
                    <a:p>
                      <a:pPr indent="0" lvl="0" marL="0" rtl="0" algn="l">
                        <a:spcBef>
                          <a:spcPts val="0"/>
                        </a:spcBef>
                        <a:spcAft>
                          <a:spcPts val="0"/>
                        </a:spcAft>
                        <a:buNone/>
                      </a:pPr>
                      <a:r>
                        <a:rPr lang="en"/>
                        <a:t>UNIQUE</a:t>
                      </a:r>
                      <a:endParaRPr/>
                    </a:p>
                  </a:txBody>
                  <a:tcPr marT="91425" marB="91425" marR="91425" marL="91425"/>
                </a:tc>
                <a:tc>
                  <a:txBody>
                    <a:bodyPr/>
                    <a:lstStyle/>
                    <a:p>
                      <a:pPr indent="0" lvl="0" marL="0" rtl="0" algn="l">
                        <a:spcBef>
                          <a:spcPts val="0"/>
                        </a:spcBef>
                        <a:spcAft>
                          <a:spcPts val="0"/>
                        </a:spcAft>
                        <a:buNone/>
                      </a:pPr>
                      <a:r>
                        <a:rPr lang="en"/>
                        <a:t>The column can only contain unique values</a:t>
                      </a:r>
                      <a:endParaRPr/>
                    </a:p>
                  </a:txBody>
                  <a:tcPr marT="91425" marB="91425" marR="91425" marL="91425"/>
                </a:tc>
              </a:tr>
              <a:tr h="381000">
                <a:tc>
                  <a:txBody>
                    <a:bodyPr/>
                    <a:lstStyle/>
                    <a:p>
                      <a:pPr indent="0" lvl="0" marL="0" rtl="0" algn="l">
                        <a:spcBef>
                          <a:spcPts val="0"/>
                        </a:spcBef>
                        <a:spcAft>
                          <a:spcPts val="0"/>
                        </a:spcAft>
                        <a:buNone/>
                      </a:pPr>
                      <a:r>
                        <a:rPr lang="en"/>
                        <a:t>PRIMARY KEY</a:t>
                      </a:r>
                      <a:endParaRPr/>
                    </a:p>
                  </a:txBody>
                  <a:tcPr marT="91425" marB="91425" marR="91425" marL="91425"/>
                </a:tc>
                <a:tc>
                  <a:txBody>
                    <a:bodyPr/>
                    <a:lstStyle/>
                    <a:p>
                      <a:pPr indent="0" lvl="0" marL="0" rtl="0" algn="l">
                        <a:spcBef>
                          <a:spcPts val="0"/>
                        </a:spcBef>
                        <a:spcAft>
                          <a:spcPts val="0"/>
                        </a:spcAft>
                        <a:buNone/>
                      </a:pPr>
                      <a:r>
                        <a:rPr lang="en"/>
                        <a:t>Enforces NOT NULL and UNIQUE.  Allows Foreign Key relationships to be established.</a:t>
                      </a:r>
                      <a:endParaRPr/>
                    </a:p>
                  </a:txBody>
                  <a:tcPr marT="91425" marB="91425" marR="91425" marL="91425"/>
                </a:tc>
              </a:tr>
              <a:tr h="381000">
                <a:tc>
                  <a:txBody>
                    <a:bodyPr/>
                    <a:lstStyle/>
                    <a:p>
                      <a:pPr indent="0" lvl="0" marL="0" rtl="0" algn="l">
                        <a:spcBef>
                          <a:spcPts val="0"/>
                        </a:spcBef>
                        <a:spcAft>
                          <a:spcPts val="0"/>
                        </a:spcAft>
                        <a:buNone/>
                      </a:pPr>
                      <a:r>
                        <a:rPr lang="en"/>
                        <a:t>FOREIGN KEY</a:t>
                      </a:r>
                      <a:endParaRPr/>
                    </a:p>
                  </a:txBody>
                  <a:tcPr marT="91425" marB="91425" marR="91425" marL="91425"/>
                </a:tc>
                <a:tc>
                  <a:txBody>
                    <a:bodyPr/>
                    <a:lstStyle/>
                    <a:p>
                      <a:pPr indent="0" lvl="0" marL="0" rtl="0" algn="l">
                        <a:spcBef>
                          <a:spcPts val="0"/>
                        </a:spcBef>
                        <a:spcAft>
                          <a:spcPts val="0"/>
                        </a:spcAft>
                        <a:buNone/>
                      </a:pPr>
                      <a:r>
                        <a:rPr lang="en"/>
                        <a:t>Only allows values where the value exists on the related table.  Does not allow the related value to be removed from the related table as long as the foreign key value is in use.  </a:t>
                      </a:r>
                      <a:endParaRPr/>
                    </a:p>
                  </a:txBody>
                  <a:tcPr marT="91425" marB="91425" marR="91425" marL="91425"/>
                </a:tc>
              </a:tr>
              <a:tr h="381000">
                <a:tc>
                  <a:txBody>
                    <a:bodyPr/>
                    <a:lstStyle/>
                    <a:p>
                      <a:pPr indent="0" lvl="0" marL="0" rtl="0" algn="l">
                        <a:spcBef>
                          <a:spcPts val="0"/>
                        </a:spcBef>
                        <a:spcAft>
                          <a:spcPts val="0"/>
                        </a:spcAft>
                        <a:buNone/>
                      </a:pPr>
                      <a:r>
                        <a:rPr lang="en"/>
                        <a:t>CHECK</a:t>
                      </a:r>
                      <a:endParaRPr/>
                    </a:p>
                  </a:txBody>
                  <a:tcPr marT="91425" marB="91425" marR="91425" marL="91425"/>
                </a:tc>
                <a:tc>
                  <a:txBody>
                    <a:bodyPr/>
                    <a:lstStyle/>
                    <a:p>
                      <a:pPr indent="0" lvl="0" marL="0" rtl="0" algn="l">
                        <a:spcBef>
                          <a:spcPts val="0"/>
                        </a:spcBef>
                        <a:spcAft>
                          <a:spcPts val="0"/>
                        </a:spcAft>
                        <a:buNone/>
                      </a:pPr>
                      <a:r>
                        <a:rPr lang="en"/>
                        <a:t>Specifies a list of acceptable values that can be added into a column</a:t>
                      </a:r>
                      <a:endParaRPr/>
                    </a:p>
                  </a:txBody>
                  <a:tcPr marT="91425" marB="91425" marR="91425" marL="91425"/>
                </a:tc>
              </a:tr>
              <a:tr h="381000">
                <a:tc>
                  <a:txBody>
                    <a:bodyPr/>
                    <a:lstStyle/>
                    <a:p>
                      <a:pPr indent="0" lvl="0" marL="0" rtl="0" algn="l">
                        <a:spcBef>
                          <a:spcPts val="0"/>
                        </a:spcBef>
                        <a:spcAft>
                          <a:spcPts val="0"/>
                        </a:spcAft>
                        <a:buNone/>
                      </a:pPr>
                      <a:r>
                        <a:rPr lang="en"/>
                        <a:t>DEFAULT</a:t>
                      </a:r>
                      <a:endParaRPr/>
                    </a:p>
                  </a:txBody>
                  <a:tcPr marT="91425" marB="91425" marR="91425" marL="91425"/>
                </a:tc>
                <a:tc>
                  <a:txBody>
                    <a:bodyPr/>
                    <a:lstStyle/>
                    <a:p>
                      <a:pPr indent="0" lvl="0" marL="0" rtl="0" algn="l">
                        <a:spcBef>
                          <a:spcPts val="0"/>
                        </a:spcBef>
                        <a:spcAft>
                          <a:spcPts val="0"/>
                        </a:spcAft>
                        <a:buNone/>
                      </a:pPr>
                      <a:r>
                        <a:rPr lang="en"/>
                        <a:t>Provides a default value for a column, if no value is provided. </a:t>
                      </a:r>
                      <a:endParaRPr/>
                    </a:p>
                  </a:txBody>
                  <a:tcPr marT="91425" marB="91425" marR="91425" marL="91425"/>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Transactions</a:t>
            </a:r>
            <a:endParaRPr/>
          </a:p>
        </p:txBody>
      </p:sp>
      <p:sp>
        <p:nvSpPr>
          <p:cNvPr id="105" name="Google Shape;105;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transaction is a single unit of work made up of multiple SQL statements that must all succeed or fail as one.  </a:t>
            </a:r>
            <a:endParaRPr/>
          </a:p>
          <a:p>
            <a:pPr indent="0" lvl="0" marL="457200" rtl="0" algn="l">
              <a:spcBef>
                <a:spcPts val="1600"/>
              </a:spcBef>
              <a:spcAft>
                <a:spcPts val="0"/>
              </a:spcAft>
              <a:buNone/>
            </a:pPr>
            <a:r>
              <a:rPr lang="en"/>
              <a:t>When a transaction is successful it is </a:t>
            </a:r>
            <a:r>
              <a:rPr b="1" i="1" lang="en"/>
              <a:t>committed </a:t>
            </a:r>
            <a:r>
              <a:rPr lang="en"/>
              <a:t>and the data is saved in the new state.  </a:t>
            </a:r>
            <a:endParaRPr/>
          </a:p>
          <a:p>
            <a:pPr indent="0" lvl="0" marL="457200" rtl="0" algn="l">
              <a:spcBef>
                <a:spcPts val="1600"/>
              </a:spcBef>
              <a:spcAft>
                <a:spcPts val="1600"/>
              </a:spcAft>
              <a:buNone/>
            </a:pPr>
            <a:r>
              <a:rPr lang="en"/>
              <a:t>When a transaction fails it is </a:t>
            </a:r>
            <a:r>
              <a:rPr b="1" i="1" lang="en"/>
              <a:t>rolled back</a:t>
            </a:r>
            <a:r>
              <a:rPr lang="en"/>
              <a:t> and all the data is left in the original state.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