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6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8b71b6f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8b71b6f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8b71b6f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8b71b6f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8b71b6f8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8b71b6f8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8b71b6f8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8b71b6f8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8b71b6f8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8b71b6f8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8b71b6f8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8b71b6f8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8b71b6f8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8b71b6f8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8b71b6f8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8b71b6f8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2: 05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5125" lvl="0" marL="457200" rtl="0" algn="l">
              <a:spcBef>
                <a:spcPts val="900"/>
              </a:spcBef>
              <a:spcAft>
                <a:spcPts val="0"/>
              </a:spcAft>
              <a:buClr>
                <a:srgbClr val="172B4D"/>
              </a:buClr>
              <a:buSzPts val="2150"/>
              <a:buFont typeface="Arial"/>
              <a:buAutoNum type="arabicPeriod"/>
            </a:pPr>
            <a:r>
              <a:rPr lang="en" sz="2150">
                <a:solidFill>
                  <a:srgbClr val="172B4D"/>
                </a:solidFill>
              </a:rPr>
              <a:t>Database Definition Language (DDL)</a:t>
            </a:r>
            <a:endParaRPr sz="2150">
              <a:solidFill>
                <a:srgbClr val="172B4D"/>
              </a:solidFill>
            </a:endParaRPr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50"/>
              <a:buAutoNum type="alphaLcPeriod"/>
            </a:pPr>
            <a:r>
              <a:rPr lang="en" sz="1850">
                <a:solidFill>
                  <a:srgbClr val="172B4D"/>
                </a:solidFill>
              </a:rPr>
              <a:t>Working with Databases and Tables</a:t>
            </a:r>
            <a:endParaRPr sz="1850">
              <a:solidFill>
                <a:srgbClr val="172B4D"/>
              </a:solidFill>
            </a:endParaRPr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50"/>
              <a:buAutoNum type="alphaLcPeriod"/>
            </a:pPr>
            <a:r>
              <a:rPr lang="en" sz="1850">
                <a:solidFill>
                  <a:srgbClr val="172B4D"/>
                </a:solidFill>
              </a:rPr>
              <a:t>Sequences</a:t>
            </a:r>
            <a:endParaRPr sz="1850">
              <a:solidFill>
                <a:srgbClr val="172B4D"/>
              </a:solidFill>
            </a:endParaRPr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50"/>
              <a:buAutoNum type="alphaLcPeriod"/>
            </a:pPr>
            <a:r>
              <a:rPr lang="en" sz="1850">
                <a:solidFill>
                  <a:srgbClr val="172B4D"/>
                </a:solidFill>
              </a:rPr>
              <a:t>Schema</a:t>
            </a:r>
            <a:endParaRPr sz="1850">
              <a:solidFill>
                <a:srgbClr val="172B4D"/>
              </a:solidFill>
            </a:endParaRPr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150"/>
              <a:buFont typeface="Arial"/>
              <a:buAutoNum type="arabicPeriod"/>
            </a:pPr>
            <a:r>
              <a:rPr lang="en" sz="2150">
                <a:solidFill>
                  <a:srgbClr val="172B4D"/>
                </a:solidFill>
              </a:rPr>
              <a:t>Database Control Language  (DCL)</a:t>
            </a:r>
            <a:endParaRPr sz="2150">
              <a:solidFill>
                <a:srgbClr val="172B4D"/>
              </a:solidFill>
            </a:endParaRPr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50"/>
              <a:buAutoNum type="alphaLcPeriod"/>
            </a:pPr>
            <a:r>
              <a:rPr lang="en" sz="1850">
                <a:solidFill>
                  <a:srgbClr val="172B4D"/>
                </a:solidFill>
              </a:rPr>
              <a:t>Users and Permissions</a:t>
            </a:r>
            <a:endParaRPr sz="1850">
              <a:solidFill>
                <a:srgbClr val="172B4D"/>
              </a:solidFill>
            </a:endParaRPr>
          </a:p>
          <a:p>
            <a:pPr indent="-365125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2150"/>
              <a:buFont typeface="Arial"/>
              <a:buAutoNum type="arabicPeriod"/>
            </a:pPr>
            <a:r>
              <a:rPr lang="en" sz="2150">
                <a:solidFill>
                  <a:srgbClr val="172B4D"/>
                </a:solidFill>
              </a:rPr>
              <a:t>Normalization</a:t>
            </a:r>
            <a:endParaRPr sz="2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DDL (Database Definition Language)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Database Definition Language (DDL)</a:t>
            </a:r>
            <a:r>
              <a:rPr lang="en"/>
              <a:t> is a sublanguage of SQL that consists of a set of commands used to define the database, tables, indexes, keys, constraints, and other metadata that comprise a database </a:t>
            </a:r>
            <a:r>
              <a:rPr b="1" i="1" lang="en"/>
              <a:t>schema</a:t>
            </a:r>
            <a:r>
              <a:rPr lang="en"/>
              <a:t>.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</a:t>
            </a:r>
            <a:r>
              <a:rPr b="1" i="1" lang="en"/>
              <a:t>schema</a:t>
            </a:r>
            <a:r>
              <a:rPr i="1" lang="en"/>
              <a:t> </a:t>
            </a:r>
            <a:r>
              <a:rPr lang="en"/>
              <a:t>is a skeletal structure of the database that focuses on the tables and constraints without the data. 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DDL Database Commands	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CREATE DATABASE database_name;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Deleting a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DROP DATABASE database_name;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5408075" y="1420275"/>
            <a:ext cx="3309600" cy="2315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DROP </a:t>
            </a:r>
            <a:r>
              <a:rPr lang="en" sz="1600"/>
              <a:t>is the term used by DDL to indicate that something is being removed.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Data </a:t>
            </a:r>
            <a:r>
              <a:rPr lang="en"/>
              <a:t>from the table </a:t>
            </a:r>
            <a:r>
              <a:rPr b="1" i="1" lang="en"/>
              <a:t>is DELETED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Structure</a:t>
            </a:r>
            <a:r>
              <a:rPr lang="en"/>
              <a:t>, like a </a:t>
            </a:r>
            <a:r>
              <a:rPr lang="en"/>
              <a:t>database</a:t>
            </a:r>
            <a:r>
              <a:rPr lang="en"/>
              <a:t>, table, column, or sequence, </a:t>
            </a:r>
            <a:r>
              <a:rPr b="1" i="1" lang="en"/>
              <a:t>is DROPPED</a:t>
            </a:r>
            <a:endParaRPr b="1"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0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Tables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863550"/>
            <a:ext cx="8520600" cy="10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The CREATE TABLE statement creates a new table and defines its structure.  The columns and data types are required.  The Primary Key, Foreign Keys, and other constraints are typically included, but can be added later. </a:t>
            </a:r>
            <a:endParaRPr sz="1500"/>
          </a:p>
        </p:txBody>
      </p:sp>
      <p:sp>
        <p:nvSpPr>
          <p:cNvPr id="81" name="Google Shape;81;p17"/>
          <p:cNvSpPr txBox="1"/>
          <p:nvPr/>
        </p:nvSpPr>
        <p:spPr>
          <a:xfrm>
            <a:off x="526000" y="1724125"/>
            <a:ext cx="8266200" cy="20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72B4D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CREATE TABLE table_name ( </a:t>
            </a:r>
            <a:br>
              <a:rPr lang="en" sz="1200">
                <a:solidFill>
                  <a:srgbClr val="172B4D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172B4D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200">
                <a:solidFill>
                  <a:srgbClr val="0000F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column_name1</a:t>
            </a:r>
            <a:r>
              <a:rPr lang="en" sz="1200">
                <a:solidFill>
                  <a:srgbClr val="172B4D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980000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data_type</a:t>
            </a:r>
            <a:r>
              <a:rPr lang="en" sz="1200">
                <a:solidFill>
                  <a:srgbClr val="9900F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(size)</a:t>
            </a:r>
            <a:r>
              <a:rPr lang="en" sz="1200">
                <a:solidFill>
                  <a:srgbClr val="172B4D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br>
              <a:rPr lang="en" sz="1200">
                <a:solidFill>
                  <a:srgbClr val="172B4D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172B4D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200">
                <a:solidFill>
                  <a:srgbClr val="0000F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column_name2</a:t>
            </a:r>
            <a:r>
              <a:rPr lang="en" sz="1200">
                <a:solidFill>
                  <a:srgbClr val="172B4D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980000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data_type</a:t>
            </a:r>
            <a:r>
              <a:rPr lang="en" sz="1200">
                <a:solidFill>
                  <a:srgbClr val="9900F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(size)</a:t>
            </a:r>
            <a:r>
              <a:rPr lang="en" sz="1200">
                <a:solidFill>
                  <a:srgbClr val="172B4D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NOT NULL, </a:t>
            </a:r>
            <a:br>
              <a:rPr lang="en" sz="1200">
                <a:solidFill>
                  <a:srgbClr val="172B4D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172B4D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200">
                <a:solidFill>
                  <a:srgbClr val="0000FF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column_name3</a:t>
            </a:r>
            <a:r>
              <a:rPr lang="en" sz="1200">
                <a:solidFill>
                  <a:srgbClr val="172B4D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980000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data_type</a:t>
            </a:r>
            <a:r>
              <a:rPr lang="en" sz="1200">
                <a:solidFill>
                  <a:srgbClr val="172B4D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br>
              <a:rPr lang="en" sz="1200">
                <a:solidFill>
                  <a:srgbClr val="172B4D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172B4D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	CONSTRAINT pk_column_1 PRIMARY KEY (column_name1), </a:t>
            </a:r>
            <a:br>
              <a:rPr lang="en" sz="1200">
                <a:solidFill>
                  <a:srgbClr val="172B4D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172B4D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	CONSTRAINT fk_column_2 FOREIGN KEY (column_name2) REFERENCES table_name(column_1) </a:t>
            </a:r>
            <a:br>
              <a:rPr lang="en" sz="1200">
                <a:solidFill>
                  <a:srgbClr val="172B4D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172B4D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700"/>
          </a:p>
        </p:txBody>
      </p:sp>
      <p:sp>
        <p:nvSpPr>
          <p:cNvPr id="82" name="Google Shape;82;p17"/>
          <p:cNvSpPr txBox="1"/>
          <p:nvPr/>
        </p:nvSpPr>
        <p:spPr>
          <a:xfrm>
            <a:off x="602625" y="3836200"/>
            <a:ext cx="480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602625" y="3750025"/>
            <a:ext cx="7576500" cy="13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172B4D"/>
              </a:buClr>
              <a:buSzPts val="1350"/>
              <a:buFont typeface="Roboto"/>
              <a:buChar char="●"/>
            </a:pP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35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column name</a:t>
            </a: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 specifies the exact name of the column.</a:t>
            </a:r>
            <a:endParaRPr sz="13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350"/>
              <a:buFont typeface="Roboto"/>
              <a:buChar char="●"/>
            </a:pP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35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data type</a:t>
            </a: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 indicates what it holds.</a:t>
            </a:r>
            <a:endParaRPr sz="13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350"/>
              <a:buFont typeface="Roboto"/>
              <a:buChar char="●"/>
            </a:pP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35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size </a:t>
            </a:r>
            <a:r>
              <a:rPr lang="en" sz="13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specifies the maximum length of the column, when required by the data type.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196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Tables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768700"/>
            <a:ext cx="8520600" cy="38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 TABLE removes a table.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300">
                <a:solidFill>
                  <a:srgbClr val="172B4D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DROP TABLE table_name</a:t>
            </a:r>
            <a:endParaRPr sz="1300">
              <a:solidFill>
                <a:srgbClr val="172B4D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ALTER</a:t>
            </a:r>
            <a:r>
              <a:rPr lang="en"/>
              <a:t> TABLE can change the structure of a table or add a constraint.</a:t>
            </a:r>
            <a:endParaRPr/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72B4D"/>
                </a:solidFill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ALTER TABLE table_name ADD CONSTRAINT pk_constraint_name PRIMARY KEY (column_name(s));</a:t>
            </a:r>
            <a:endParaRPr sz="1000">
              <a:solidFill>
                <a:srgbClr val="172B4D"/>
              </a:solidFill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72B4D"/>
                </a:solidFill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ALTER TABLE table_name ADD CONSTRAINT fk_constraint_name FOREIGN KEY (column_name) REFERENCES table(column_name);</a:t>
            </a:r>
            <a:endParaRPr sz="1000">
              <a:solidFill>
                <a:srgbClr val="172B4D"/>
              </a:solidFill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72B4D"/>
                </a:solidFill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ALTER TABLE table_name ADD CONSTRAINT chk_constraint_name CHECK (column_name = 'value' OR column_name IN (values));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167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855775"/>
            <a:ext cx="8520600" cy="18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Sequences are incrementing numbers that are commonly used as Surrogate Primary Keys.  Start at 0, unless given a starting value.  Never stops incrementing.</a:t>
            </a:r>
            <a:endParaRPr sz="15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172B4D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4822975" y="1642150"/>
            <a:ext cx="3814500" cy="29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Creating a when creating a table: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3F3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column_name</a:t>
            </a:r>
            <a:r>
              <a:rPr lang="en" sz="110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serial</a:t>
            </a:r>
            <a:endParaRPr sz="1100"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Getting the next number automatically: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INSERT… (serial_col) VALUES (DEFAULT);</a:t>
            </a:r>
            <a:endParaRPr sz="1100"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</a:rPr>
              <a:t>Or don’t include the column in the Insert, and it will create and populate it automatically.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369050" y="1606200"/>
            <a:ext cx="3814500" cy="19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</a:rPr>
              <a:t>Creating a Sequence manually:</a:t>
            </a:r>
            <a:endParaRPr sz="1500">
              <a:solidFill>
                <a:schemeClr val="dk2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100">
                <a:solidFill>
                  <a:srgbClr val="172B4D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CREATE SEQUENCE custom_seq;</a:t>
            </a:r>
            <a:endParaRPr sz="1100">
              <a:solidFill>
                <a:srgbClr val="172B4D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Getting the next number manually:</a:t>
            </a:r>
            <a:endParaRPr sz="1500">
              <a:solidFill>
                <a:schemeClr val="dk2"/>
              </a:solidFill>
            </a:endParaRPr>
          </a:p>
          <a:p>
            <a:pPr indent="0" lvl="0" marL="190500" rtl="0" algn="l">
              <a:lnSpc>
                <a:spcPct val="115000"/>
              </a:lnSpc>
              <a:spcBef>
                <a:spcPts val="16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72B4D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SELECT nextval('custom_seq');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295575" y="3905550"/>
            <a:ext cx="3470400" cy="669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Sequences are not affected by a </a:t>
            </a:r>
            <a:r>
              <a:rPr i="1" lang="en"/>
              <a:t>rollback </a:t>
            </a:r>
            <a:r>
              <a:rPr lang="en"/>
              <a:t>of a transaction.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DCL (Database Control Language)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Control Language (DCL) is used to administer the database, users, and permissions.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>
                <a:solidFill>
                  <a:srgbClr val="000000"/>
                </a:solidFill>
              </a:rPr>
              <a:t>GRANT </a:t>
            </a:r>
            <a:r>
              <a:rPr lang="en"/>
              <a:t>- gives access to a specific action for a resource to a user.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b="1" lang="en">
                <a:solidFill>
                  <a:srgbClr val="000000"/>
                </a:solidFill>
              </a:rPr>
              <a:t>REVOKE </a:t>
            </a:r>
            <a:r>
              <a:rPr lang="en"/>
              <a:t>- removes access to specific action for a resource from a user.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 of improving a database design in steps, called forms of normalization.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Normalization has 4 goals:</a:t>
            </a:r>
            <a:endParaRPr/>
          </a:p>
          <a:p>
            <a:pPr indent="-320675" lvl="0" marL="914400" rtl="0" algn="l"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450"/>
              <a:buAutoNum type="arabicPeriod"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arranging data into logical groupings such that each group describes a small part of the whole; 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0675" lvl="0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AutoNum type="arabicPeriod"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minimizing the amount of duplicate data stored in a database; 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0675" lvl="0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AutoNum type="arabicPeriod"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organizing the data such that, when you modify it, you make the change in only one place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0675" lvl="0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AutoNum type="arabicPeriod"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</a:rPr>
              <a:t> building a database in which you can access and manipulate the data quickly and efficiently without compromising the integrity of the data in storage.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