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8f3050df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8f3050df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8f3050df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8f3050df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8f3050df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8f3050df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8f3050df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8f3050df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8f3050df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8f3050df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8f3050df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8f3050df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8f3050df3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8f3050df3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8f3050df3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8f3050df3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8f3050d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8f3050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8f3050d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8f3050d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8f3050d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8f3050d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8f3050df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8f3050df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8f3050df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8f3050df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8f3050d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8f3050d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8f3050df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8f3050df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8f3050df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8f3050df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open?id=1r3gbsquHeS8h-GY3RWDpdOg4H5nPaMY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Integration Testing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2: 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4287550" y="315750"/>
            <a:ext cx="4675350" cy="4675350"/>
          </a:xfrm>
          <a:prstGeom prst="rect">
            <a:avLst/>
          </a:prstGeom>
          <a:noFill/>
          <a:ln>
            <a:noFill/>
          </a:ln>
        </p:spPr>
      </p:pic>
      <p:sp>
        <p:nvSpPr>
          <p:cNvPr id="118" name="Google Shape;118;p22"/>
          <p:cNvSpPr txBox="1"/>
          <p:nvPr>
            <p:ph type="title"/>
          </p:nvPr>
        </p:nvSpPr>
        <p:spPr>
          <a:xfrm>
            <a:off x="311700" y="222700"/>
            <a:ext cx="519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Testing UPDATE</a:t>
            </a:r>
            <a:endParaRPr/>
          </a:p>
        </p:txBody>
      </p:sp>
      <p:sp>
        <p:nvSpPr>
          <p:cNvPr id="119" name="Google Shape;119;p22"/>
          <p:cNvSpPr txBox="1"/>
          <p:nvPr>
            <p:ph idx="1" type="body"/>
          </p:nvPr>
        </p:nvSpPr>
        <p:spPr>
          <a:xfrm>
            <a:off x="311700" y="974850"/>
            <a:ext cx="3054900" cy="39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ARRANGE:</a:t>
            </a:r>
            <a:r>
              <a:rPr lang="en">
                <a:solidFill>
                  <a:srgbClr val="000000"/>
                </a:solidFill>
              </a:rPr>
              <a:t> Insert dummy data using the DAO or JdbcTemplate.</a:t>
            </a:r>
            <a:endParaRPr>
              <a:solidFill>
                <a:srgbClr val="000000"/>
              </a:solidFill>
            </a:endParaRPr>
          </a:p>
          <a:p>
            <a:pPr indent="0" lvl="0" marL="0" rtl="0" algn="l">
              <a:spcBef>
                <a:spcPts val="1600"/>
              </a:spcBef>
              <a:spcAft>
                <a:spcPts val="0"/>
              </a:spcAft>
              <a:buNone/>
            </a:pPr>
            <a:r>
              <a:rPr b="1" lang="en">
                <a:solidFill>
                  <a:srgbClr val="000000"/>
                </a:solidFill>
              </a:rPr>
              <a:t>ACT:</a:t>
            </a:r>
            <a:r>
              <a:rPr lang="en">
                <a:solidFill>
                  <a:srgbClr val="000000"/>
                </a:solidFill>
              </a:rPr>
              <a:t> Update the dummy data using the DAO</a:t>
            </a:r>
            <a:endParaRPr>
              <a:solidFill>
                <a:srgbClr val="000000"/>
              </a:solidFill>
            </a:endParaRPr>
          </a:p>
          <a:p>
            <a:pPr indent="0" lvl="0" marL="0" rtl="0" algn="l">
              <a:spcBef>
                <a:spcPts val="1600"/>
              </a:spcBef>
              <a:spcAft>
                <a:spcPts val="1600"/>
              </a:spcAft>
              <a:buNone/>
            </a:pPr>
            <a:r>
              <a:rPr b="1" lang="en">
                <a:solidFill>
                  <a:srgbClr val="000000"/>
                </a:solidFill>
              </a:rPr>
              <a:t>ASSERT:</a:t>
            </a:r>
            <a:r>
              <a:rPr lang="en">
                <a:solidFill>
                  <a:srgbClr val="000000"/>
                </a:solidFill>
              </a:rPr>
              <a:t> Select dummy data using either the DAO or JdbcTemplate and verify the change was made.</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4318900" y="378475"/>
            <a:ext cx="4534200" cy="4534200"/>
          </a:xfrm>
          <a:prstGeom prst="rect">
            <a:avLst/>
          </a:prstGeom>
          <a:noFill/>
          <a:ln>
            <a:noFill/>
          </a:ln>
        </p:spPr>
      </p:pic>
      <p:sp>
        <p:nvSpPr>
          <p:cNvPr id="125" name="Google Shape;125;p23"/>
          <p:cNvSpPr txBox="1"/>
          <p:nvPr>
            <p:ph type="title"/>
          </p:nvPr>
        </p:nvSpPr>
        <p:spPr>
          <a:xfrm>
            <a:off x="311700" y="222700"/>
            <a:ext cx="519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Testing DELETE</a:t>
            </a:r>
            <a:endParaRPr/>
          </a:p>
        </p:txBody>
      </p:sp>
      <p:sp>
        <p:nvSpPr>
          <p:cNvPr id="126" name="Google Shape;126;p23"/>
          <p:cNvSpPr txBox="1"/>
          <p:nvPr>
            <p:ph idx="1" type="body"/>
          </p:nvPr>
        </p:nvSpPr>
        <p:spPr>
          <a:xfrm>
            <a:off x="311700" y="974850"/>
            <a:ext cx="3054900" cy="39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ARRANGE:</a:t>
            </a:r>
            <a:r>
              <a:rPr lang="en">
                <a:solidFill>
                  <a:srgbClr val="000000"/>
                </a:solidFill>
              </a:rPr>
              <a:t> Insert dummy data using the DAO or JdbcTemplate.</a:t>
            </a:r>
            <a:endParaRPr>
              <a:solidFill>
                <a:srgbClr val="000000"/>
              </a:solidFill>
            </a:endParaRPr>
          </a:p>
          <a:p>
            <a:pPr indent="0" lvl="0" marL="0" rtl="0" algn="l">
              <a:spcBef>
                <a:spcPts val="1600"/>
              </a:spcBef>
              <a:spcAft>
                <a:spcPts val="0"/>
              </a:spcAft>
              <a:buNone/>
            </a:pPr>
            <a:r>
              <a:rPr b="1" lang="en">
                <a:solidFill>
                  <a:srgbClr val="000000"/>
                </a:solidFill>
              </a:rPr>
              <a:t>ACT:</a:t>
            </a:r>
            <a:r>
              <a:rPr lang="en">
                <a:solidFill>
                  <a:srgbClr val="000000"/>
                </a:solidFill>
              </a:rPr>
              <a:t> Delete the dummy data using the DAO</a:t>
            </a:r>
            <a:endParaRPr>
              <a:solidFill>
                <a:srgbClr val="000000"/>
              </a:solidFill>
            </a:endParaRPr>
          </a:p>
          <a:p>
            <a:pPr indent="0" lvl="0" marL="0" rtl="0" algn="l">
              <a:spcBef>
                <a:spcPts val="1600"/>
              </a:spcBef>
              <a:spcAft>
                <a:spcPts val="1600"/>
              </a:spcAft>
              <a:buNone/>
            </a:pPr>
            <a:r>
              <a:rPr b="1" lang="en">
                <a:solidFill>
                  <a:srgbClr val="000000"/>
                </a:solidFill>
              </a:rPr>
              <a:t>ASSERT:</a:t>
            </a:r>
            <a:r>
              <a:rPr lang="en">
                <a:solidFill>
                  <a:srgbClr val="000000"/>
                </a:solidFill>
              </a:rPr>
              <a:t> Select dummy data using either the DAO or JdbcTemplate and verify that it no longer exists.</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62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Test Data</a:t>
            </a:r>
            <a:endParaRPr/>
          </a:p>
        </p:txBody>
      </p:sp>
      <p:sp>
        <p:nvSpPr>
          <p:cNvPr id="132" name="Google Shape;132;p24"/>
          <p:cNvSpPr txBox="1"/>
          <p:nvPr>
            <p:ph idx="1" type="body"/>
          </p:nvPr>
        </p:nvSpPr>
        <p:spPr>
          <a:xfrm>
            <a:off x="311700" y="790325"/>
            <a:ext cx="8520600" cy="42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0000FF"/>
                </a:solidFill>
              </a:rPr>
              <a:t>Integration Tests should NEVER use existing data!  </a:t>
            </a:r>
            <a:endParaRPr b="1" i="1">
              <a:solidFill>
                <a:srgbClr val="000000"/>
              </a:solidFill>
            </a:endParaRPr>
          </a:p>
          <a:p>
            <a:pPr indent="0" lvl="0" marL="0" rtl="0" algn="l">
              <a:spcBef>
                <a:spcPts val="1600"/>
              </a:spcBef>
              <a:spcAft>
                <a:spcPts val="0"/>
              </a:spcAft>
              <a:buNone/>
            </a:pPr>
            <a:r>
              <a:rPr lang="en" sz="1400"/>
              <a:t>Dummy data required for the test should be inserted into the database as part of the Arrange of the test.  </a:t>
            </a:r>
            <a:r>
              <a:rPr i="1" lang="en" sz="1400">
                <a:solidFill>
                  <a:srgbClr val="9900FF"/>
                </a:solidFill>
              </a:rPr>
              <a:t>Methods in the DAO being tested can be used</a:t>
            </a:r>
            <a:r>
              <a:rPr lang="en" sz="1400"/>
              <a:t>, however, </a:t>
            </a:r>
            <a:r>
              <a:rPr i="1" lang="en" sz="1400">
                <a:solidFill>
                  <a:srgbClr val="980000"/>
                </a:solidFill>
              </a:rPr>
              <a:t>methods from </a:t>
            </a:r>
            <a:r>
              <a:rPr b="1" i="1" lang="en" sz="1400">
                <a:solidFill>
                  <a:srgbClr val="980000"/>
                </a:solidFill>
              </a:rPr>
              <a:t>other </a:t>
            </a:r>
            <a:r>
              <a:rPr i="1" lang="en" sz="1400">
                <a:solidFill>
                  <a:srgbClr val="980000"/>
                </a:solidFill>
              </a:rPr>
              <a:t>DAOs may not be used</a:t>
            </a:r>
            <a:r>
              <a:rPr lang="en" sz="1400"/>
              <a:t>.  </a:t>
            </a:r>
            <a:r>
              <a:rPr i="1" lang="en" sz="1400">
                <a:solidFill>
                  <a:srgbClr val="FF9900"/>
                </a:solidFill>
              </a:rPr>
              <a:t>If no method exists in the DAO being tested then the JdbcTemplate should be used</a:t>
            </a:r>
            <a:r>
              <a:rPr lang="en" sz="1400">
                <a:solidFill>
                  <a:srgbClr val="FF9900"/>
                </a:solidFill>
              </a:rPr>
              <a:t>.</a:t>
            </a:r>
            <a:endParaRPr sz="1400">
              <a:solidFill>
                <a:srgbClr val="FF9900"/>
              </a:solidFill>
            </a:endParaRPr>
          </a:p>
          <a:p>
            <a:pPr indent="0" lvl="0" marL="0" rtl="0" algn="l">
              <a:spcBef>
                <a:spcPts val="1600"/>
              </a:spcBef>
              <a:spcAft>
                <a:spcPts val="0"/>
              </a:spcAft>
              <a:buNone/>
            </a:pPr>
            <a:r>
              <a:rPr b="1" i="1" lang="en" sz="1400"/>
              <a:t>If a test needs a list of items, then </a:t>
            </a:r>
            <a:r>
              <a:rPr b="1" i="1" lang="en" sz="1400"/>
              <a:t>multiple</a:t>
            </a:r>
            <a:r>
              <a:rPr b="1" i="1" lang="en" sz="1400"/>
              <a:t> dummy entries should be added.</a:t>
            </a:r>
            <a:endParaRPr b="1" i="1" sz="1400"/>
          </a:p>
          <a:p>
            <a:pPr indent="0" lvl="0" marL="0" rtl="0" algn="l">
              <a:spcBef>
                <a:spcPts val="1600"/>
              </a:spcBef>
              <a:spcAft>
                <a:spcPts val="0"/>
              </a:spcAft>
              <a:buNone/>
            </a:pPr>
            <a:r>
              <a:rPr b="1" i="1" lang="en" sz="1400">
                <a:solidFill>
                  <a:srgbClr val="000000"/>
                </a:solidFill>
              </a:rPr>
              <a:t>If dummy data has a foreign key relationship, then a dummy related item should be created to use as the foreign key.</a:t>
            </a:r>
            <a:r>
              <a:rPr b="1" i="1" lang="en" sz="1400"/>
              <a:t> </a:t>
            </a:r>
            <a:r>
              <a:rPr lang="en" sz="1400"/>
              <a:t>And if the related entry has a foreign key of its own, then dummy data for that key should be inserted, and so on….</a:t>
            </a:r>
            <a:endParaRPr sz="1400"/>
          </a:p>
          <a:p>
            <a:pPr indent="0" lvl="0" marL="457200" rtl="0" algn="l">
              <a:spcBef>
                <a:spcPts val="1600"/>
              </a:spcBef>
              <a:spcAft>
                <a:spcPts val="1600"/>
              </a:spcAft>
              <a:buNone/>
            </a:pPr>
            <a:r>
              <a:rPr b="1" lang="en" sz="1500"/>
              <a:t>For example: </a:t>
            </a:r>
            <a:r>
              <a:rPr lang="en" sz="1500"/>
              <a:t> </a:t>
            </a:r>
            <a:r>
              <a:rPr lang="en" sz="1300"/>
              <a:t>To test a City in the World database, then a dummy city should be inserted, but city has a foreign key relationship on country, so a dummy country should be inserted to use as the foreign key for the city.  Now imagine if country had a foreign key relationship on region, then a dummy region should be inserted to use as the foreign key on the dummy  country.</a:t>
            </a:r>
            <a:r>
              <a:rPr lang="en" sz="1400"/>
              <a:t>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 Scope</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000000"/>
                </a:solidFill>
              </a:rPr>
              <a:t>After the test is run the database and data should be in the same state as before the test was run.</a:t>
            </a:r>
            <a:endParaRPr b="1" i="1">
              <a:solidFill>
                <a:srgbClr val="000000"/>
              </a:solidFill>
            </a:endParaRPr>
          </a:p>
          <a:p>
            <a:pPr indent="0" lvl="0" marL="0" rtl="0" algn="l">
              <a:spcBef>
                <a:spcPts val="1600"/>
              </a:spcBef>
              <a:spcAft>
                <a:spcPts val="1600"/>
              </a:spcAft>
              <a:buClr>
                <a:schemeClr val="dk1"/>
              </a:buClr>
              <a:buSzPts val="1100"/>
              <a:buFont typeface="Arial"/>
              <a:buNone/>
            </a:pPr>
            <a:r>
              <a:rPr i="1" lang="en">
                <a:solidFill>
                  <a:srgbClr val="434343"/>
                </a:solidFill>
              </a:rPr>
              <a:t>Transactions</a:t>
            </a:r>
            <a:r>
              <a:rPr lang="en">
                <a:solidFill>
                  <a:srgbClr val="434343"/>
                </a:solidFill>
              </a:rPr>
              <a:t> will be used to create an automatic transaction scope that will start a transaction before each test is run and </a:t>
            </a:r>
            <a:r>
              <a:rPr i="1" lang="en">
                <a:solidFill>
                  <a:srgbClr val="434343"/>
                </a:solidFill>
              </a:rPr>
              <a:t>rollback </a:t>
            </a:r>
            <a:r>
              <a:rPr lang="en">
                <a:solidFill>
                  <a:srgbClr val="434343"/>
                </a:solidFill>
              </a:rPr>
              <a:t>after each test has completed.  This will prevent the database from being permanently changed during testing.</a:t>
            </a:r>
            <a:endParaRPr>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Test Data Source</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DAOs used the </a:t>
            </a:r>
            <a:r>
              <a:rPr i="1" lang="en"/>
              <a:t>BasicDataSource </a:t>
            </a:r>
            <a:r>
              <a:rPr lang="en"/>
              <a:t>from Apache’s DBCP2 library, which provided a </a:t>
            </a:r>
            <a:r>
              <a:rPr i="1" lang="en"/>
              <a:t>connection pool</a:t>
            </a:r>
            <a:r>
              <a:rPr lang="en"/>
              <a:t>.  Since we need to create a </a:t>
            </a:r>
            <a:r>
              <a:rPr i="1" lang="en"/>
              <a:t>Transaction scope</a:t>
            </a:r>
            <a:r>
              <a:rPr lang="en"/>
              <a:t>, a connection pool will not allow steps in our tests to see the changes made by other steps.  </a:t>
            </a:r>
            <a:endParaRPr/>
          </a:p>
          <a:p>
            <a:pPr indent="0" lvl="0" marL="0" rtl="0" algn="l">
              <a:spcBef>
                <a:spcPts val="1600"/>
              </a:spcBef>
              <a:spcAft>
                <a:spcPts val="0"/>
              </a:spcAft>
              <a:buNone/>
            </a:pPr>
            <a:r>
              <a:rPr lang="en"/>
              <a:t>For testing we will use the </a:t>
            </a:r>
            <a:r>
              <a:rPr b="1" i="1" lang="en"/>
              <a:t>SingleConnectionDataSource</a:t>
            </a:r>
            <a:r>
              <a:rPr lang="en"/>
              <a:t>, which will create a direct connection </a:t>
            </a:r>
            <a:r>
              <a:rPr i="1" lang="en"/>
              <a:t>without a connection pool</a:t>
            </a:r>
            <a:r>
              <a:rPr lang="en"/>
              <a:t>, allowing steps to share the connection, and see changes being made by other steps. </a:t>
            </a:r>
            <a:endParaRPr/>
          </a:p>
          <a:p>
            <a:pPr indent="0" lvl="0" marL="0" rtl="0" algn="l">
              <a:spcBef>
                <a:spcPts val="1600"/>
              </a:spcBef>
              <a:spcAft>
                <a:spcPts val="1600"/>
              </a:spcAft>
              <a:buNone/>
            </a:pPr>
            <a:r>
              <a:rPr lang="en"/>
              <a:t>Since the SingleConnectionDataSource is not a connection pool, </a:t>
            </a:r>
            <a:r>
              <a:rPr b="1" i="1" lang="en"/>
              <a:t>the connection must be closed</a:t>
            </a:r>
            <a:r>
              <a:rPr lang="en"/>
              <a:t> after all tests have been run.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233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Test Life Cycle</a:t>
            </a:r>
            <a:endParaRPr/>
          </a:p>
        </p:txBody>
      </p:sp>
      <p:sp>
        <p:nvSpPr>
          <p:cNvPr id="150" name="Google Shape;150;p27"/>
          <p:cNvSpPr txBox="1"/>
          <p:nvPr>
            <p:ph idx="1" type="body"/>
          </p:nvPr>
        </p:nvSpPr>
        <p:spPr>
          <a:xfrm>
            <a:off x="272500" y="995625"/>
            <a:ext cx="4260300" cy="38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@BeforeClass </a:t>
            </a:r>
            <a:r>
              <a:rPr lang="en" sz="1700"/>
              <a:t>-</a:t>
            </a:r>
            <a:r>
              <a:rPr lang="en" sz="1500"/>
              <a:t> runs once before all tests.  Creates the DataSource and enables Transaction Scope</a:t>
            </a:r>
            <a:r>
              <a:rPr lang="en" sz="1300"/>
              <a:t> (autocommit=false)</a:t>
            </a:r>
            <a:endParaRPr sz="1300"/>
          </a:p>
          <a:p>
            <a:pPr indent="0" lvl="0" marL="0" rtl="0" algn="l">
              <a:spcBef>
                <a:spcPts val="1600"/>
              </a:spcBef>
              <a:spcAft>
                <a:spcPts val="0"/>
              </a:spcAft>
              <a:buNone/>
            </a:pPr>
            <a:r>
              <a:rPr b="1" lang="en" sz="1600">
                <a:solidFill>
                  <a:srgbClr val="000000"/>
                </a:solidFill>
              </a:rPr>
              <a:t>@Before</a:t>
            </a:r>
            <a:r>
              <a:rPr lang="en" sz="1600"/>
              <a:t> -</a:t>
            </a:r>
            <a:r>
              <a:rPr lang="en" sz="1500"/>
              <a:t> runs before each test for common Arrange steps</a:t>
            </a:r>
            <a:endParaRPr sz="1500"/>
          </a:p>
          <a:p>
            <a:pPr indent="0" lvl="0" marL="0" rtl="0" algn="l">
              <a:spcBef>
                <a:spcPts val="1600"/>
              </a:spcBef>
              <a:spcAft>
                <a:spcPts val="0"/>
              </a:spcAft>
              <a:buNone/>
            </a:pPr>
            <a:r>
              <a:rPr b="1" lang="en" sz="1600">
                <a:solidFill>
                  <a:srgbClr val="000000"/>
                </a:solidFill>
              </a:rPr>
              <a:t>@Test</a:t>
            </a:r>
            <a:r>
              <a:rPr lang="en" sz="1600"/>
              <a:t> - </a:t>
            </a:r>
            <a:r>
              <a:rPr lang="en" sz="1500"/>
              <a:t>the test</a:t>
            </a:r>
            <a:endParaRPr sz="1500"/>
          </a:p>
          <a:p>
            <a:pPr indent="0" lvl="0" marL="0" rtl="0" algn="l">
              <a:spcBef>
                <a:spcPts val="1600"/>
              </a:spcBef>
              <a:spcAft>
                <a:spcPts val="0"/>
              </a:spcAft>
              <a:buNone/>
            </a:pPr>
            <a:r>
              <a:rPr b="1" lang="en" sz="1600">
                <a:solidFill>
                  <a:srgbClr val="000000"/>
                </a:solidFill>
              </a:rPr>
              <a:t>@After</a:t>
            </a:r>
            <a:r>
              <a:rPr lang="en" sz="1600"/>
              <a:t> - </a:t>
            </a:r>
            <a:r>
              <a:rPr lang="en" sz="1500"/>
              <a:t>runs after each test.  </a:t>
            </a:r>
            <a:r>
              <a:rPr b="1" lang="en" sz="1500"/>
              <a:t>Rollback transaction</a:t>
            </a:r>
            <a:endParaRPr b="1" sz="1500"/>
          </a:p>
          <a:p>
            <a:pPr indent="0" lvl="0" marL="0" rtl="0" algn="l">
              <a:spcBef>
                <a:spcPts val="1600"/>
              </a:spcBef>
              <a:spcAft>
                <a:spcPts val="1600"/>
              </a:spcAft>
              <a:buNone/>
            </a:pPr>
            <a:r>
              <a:rPr b="1" lang="en" sz="1600">
                <a:solidFill>
                  <a:srgbClr val="000000"/>
                </a:solidFill>
              </a:rPr>
              <a:t>@AfterClass</a:t>
            </a:r>
            <a:r>
              <a:rPr lang="en" sz="1600"/>
              <a:t> - </a:t>
            </a:r>
            <a:r>
              <a:rPr lang="en" sz="1500"/>
              <a:t>runs once after all tests complete.  Destroy the DataSource. </a:t>
            </a:r>
            <a:endParaRPr sz="1500"/>
          </a:p>
        </p:txBody>
      </p:sp>
      <p:pic>
        <p:nvPicPr>
          <p:cNvPr id="151" name="Google Shape;151;p27"/>
          <p:cNvPicPr preferRelativeResize="0"/>
          <p:nvPr/>
        </p:nvPicPr>
        <p:blipFill>
          <a:blip r:embed="rId3">
            <a:alphaModFix/>
          </a:blip>
          <a:stretch>
            <a:fillRect/>
          </a:stretch>
        </p:blipFill>
        <p:spPr>
          <a:xfrm>
            <a:off x="4904075" y="747900"/>
            <a:ext cx="4039317"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Verifying Results (Assert)</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During Integration testing we must be careful to test our DAO and NOT THE RDBMS (Database) or DATA. </a:t>
            </a:r>
            <a:endParaRPr i="1"/>
          </a:p>
          <a:p>
            <a:pPr indent="0" lvl="0" marL="0" rtl="0" algn="l">
              <a:spcBef>
                <a:spcPts val="1600"/>
              </a:spcBef>
              <a:spcAft>
                <a:spcPts val="0"/>
              </a:spcAft>
              <a:buNone/>
            </a:pPr>
            <a:r>
              <a:rPr lang="en" sz="1600"/>
              <a:t>In Unit Testing methods are being tested which have an absolute value that maybe asserted.  Often in Integration testing absolute values will be tedious and quickly lead us to testing the RDBMS.  To avoid this we look for what we can Assert that reasonable proves that our test worked.  </a:t>
            </a:r>
            <a:endParaRPr sz="1600"/>
          </a:p>
          <a:p>
            <a:pPr indent="0" lvl="0" marL="457200" rtl="0" algn="l">
              <a:spcBef>
                <a:spcPts val="1600"/>
              </a:spcBef>
              <a:spcAft>
                <a:spcPts val="1600"/>
              </a:spcAft>
              <a:buNone/>
            </a:pPr>
            <a:r>
              <a:rPr b="1" lang="en" sz="1400"/>
              <a:t>For example,</a:t>
            </a:r>
            <a:r>
              <a:rPr lang="en" sz="1400"/>
              <a:t> if testing an method that inserts 5 items.  We may get the count of rows on the table before the insert.  Call the methods that inserts the 5 items for the test, then to Assert that it happened, get a count of rows on the table after the method ran and Assert that it is the original row count + 5.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186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Truncating Data</a:t>
            </a:r>
            <a:endParaRPr/>
          </a:p>
        </p:txBody>
      </p:sp>
      <p:sp>
        <p:nvSpPr>
          <p:cNvPr id="163" name="Google Shape;163;p29"/>
          <p:cNvSpPr txBox="1"/>
          <p:nvPr>
            <p:ph idx="1" type="body"/>
          </p:nvPr>
        </p:nvSpPr>
        <p:spPr>
          <a:xfrm>
            <a:off x="343075" y="807425"/>
            <a:ext cx="8520600" cy="27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Sometimes the unknown data on a table may cause problems for our tests.  In this case, we can truncate the data from the table.  Truncate is like the DML delete, but it is a DDL command, but it can remove all the data without maintaining integrity of the table.   DELETE should be used when specific records need to be removed, and TRUNCATE when all records need to be removed. </a:t>
            </a:r>
            <a:endParaRPr sz="1500"/>
          </a:p>
          <a:p>
            <a:pPr indent="0" lvl="0" marL="0" rtl="0" algn="l">
              <a:spcBef>
                <a:spcPts val="1600"/>
              </a:spcBef>
              <a:spcAft>
                <a:spcPts val="1600"/>
              </a:spcAft>
              <a:buNone/>
            </a:pPr>
            <a:r>
              <a:rPr lang="en" sz="1500"/>
              <a:t>	</a:t>
            </a:r>
            <a:r>
              <a:rPr lang="en" sz="1400">
                <a:latin typeface="Courier New"/>
                <a:ea typeface="Courier New"/>
                <a:cs typeface="Courier New"/>
                <a:sym typeface="Courier New"/>
              </a:rPr>
              <a:t>TRUNCATE city;</a:t>
            </a:r>
            <a:r>
              <a:rPr lang="en" sz="1500">
                <a:latin typeface="Courier New"/>
                <a:ea typeface="Courier New"/>
                <a:cs typeface="Courier New"/>
                <a:sym typeface="Courier New"/>
              </a:rPr>
              <a:t> </a:t>
            </a:r>
            <a:r>
              <a:rPr lang="en" sz="1500"/>
              <a:t>   ← removes all records from the city table.  </a:t>
            </a:r>
            <a:br>
              <a:rPr lang="en" sz="1500"/>
            </a:br>
            <a:r>
              <a:rPr lang="en" sz="1500"/>
              <a:t>					 It will have an error if a foreign key relationship exists.</a:t>
            </a:r>
            <a:br>
              <a:rPr lang="en" sz="1500"/>
            </a:br>
            <a:br>
              <a:rPr lang="en" sz="1500"/>
            </a:br>
            <a:r>
              <a:rPr lang="en" sz="1500"/>
              <a:t>	</a:t>
            </a:r>
            <a:r>
              <a:rPr lang="en" sz="1400">
                <a:latin typeface="Courier New"/>
                <a:ea typeface="Courier New"/>
                <a:cs typeface="Courier New"/>
                <a:sym typeface="Courier New"/>
              </a:rPr>
              <a:t>TRUNCATE city CASCADE;</a:t>
            </a:r>
            <a:r>
              <a:rPr lang="en" sz="1500"/>
              <a:t>  ← removes all records from the city table, and all records from</a:t>
            </a:r>
            <a:br>
              <a:rPr lang="en" sz="1500"/>
            </a:br>
            <a:r>
              <a:rPr lang="en" sz="1500"/>
              <a:t>                                                            other tables that have a foreign key relationship. </a:t>
            </a:r>
            <a:endParaRPr sz="1500"/>
          </a:p>
        </p:txBody>
      </p:sp>
      <p:sp>
        <p:nvSpPr>
          <p:cNvPr id="164" name="Google Shape;164;p29"/>
          <p:cNvSpPr txBox="1"/>
          <p:nvPr/>
        </p:nvSpPr>
        <p:spPr>
          <a:xfrm>
            <a:off x="603125" y="3752575"/>
            <a:ext cx="3764400" cy="1262700"/>
          </a:xfrm>
          <a:prstGeom prst="rect">
            <a:avLst/>
          </a:prstGeom>
          <a:solidFill>
            <a:srgbClr val="F3F3F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TRUNCATE… CASCADE</a:t>
            </a:r>
            <a:r>
              <a:rPr lang="en"/>
              <a:t> can have undesired results.  </a:t>
            </a:r>
            <a:r>
              <a:rPr i="1" lang="en"/>
              <a:t>For example</a:t>
            </a:r>
            <a:r>
              <a:rPr lang="en"/>
              <a:t>, in the City database, if you </a:t>
            </a:r>
            <a:r>
              <a:rPr lang="en">
                <a:latin typeface="Courier New"/>
                <a:ea typeface="Courier New"/>
                <a:cs typeface="Courier New"/>
                <a:sym typeface="Courier New"/>
              </a:rPr>
              <a:t>TRUNCATE country CASCADE</a:t>
            </a:r>
            <a:r>
              <a:rPr lang="en"/>
              <a:t> </a:t>
            </a:r>
            <a:r>
              <a:rPr lang="en"/>
              <a:t>it will remove all records from every table in the database!</a:t>
            </a:r>
            <a:endParaRPr/>
          </a:p>
        </p:txBody>
      </p:sp>
      <p:sp>
        <p:nvSpPr>
          <p:cNvPr id="165" name="Google Shape;165;p29"/>
          <p:cNvSpPr txBox="1"/>
          <p:nvPr/>
        </p:nvSpPr>
        <p:spPr>
          <a:xfrm>
            <a:off x="4892800" y="3744725"/>
            <a:ext cx="3939600" cy="12705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In a working environment ALWAYS check with your team if TRUNCATE is allowed</a:t>
            </a:r>
            <a:r>
              <a:rPr lang="en" sz="1300"/>
              <a:t> as part of integration testing.  Many teams do not allow its use due to an increase risk of data loss if the Transaction is not properly rolled back.</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AutoNum type="arabicPeriod"/>
            </a:pPr>
            <a:r>
              <a:rPr lang="en" sz="2300"/>
              <a:t>Integration Testing</a:t>
            </a:r>
            <a:endParaRPr sz="2300"/>
          </a:p>
          <a:p>
            <a:pPr indent="-342900" lvl="1" marL="914400" rtl="0" algn="l">
              <a:spcBef>
                <a:spcPts val="0"/>
              </a:spcBef>
              <a:spcAft>
                <a:spcPts val="0"/>
              </a:spcAft>
              <a:buSzPts val="1800"/>
              <a:buAutoNum type="alphaLcPeriod"/>
            </a:pPr>
            <a:r>
              <a:rPr lang="en" sz="1800"/>
              <a:t>Common Test Database Approaches</a:t>
            </a:r>
            <a:endParaRPr sz="1800"/>
          </a:p>
          <a:p>
            <a:pPr indent="-374650" lvl="0" marL="457200" rtl="0" algn="l">
              <a:spcBef>
                <a:spcPts val="0"/>
              </a:spcBef>
              <a:spcAft>
                <a:spcPts val="0"/>
              </a:spcAft>
              <a:buSzPts val="2300"/>
              <a:buAutoNum type="arabicPeriod"/>
            </a:pPr>
            <a:r>
              <a:rPr lang="en" sz="2300"/>
              <a:t>Testing DAOs</a:t>
            </a:r>
            <a:endParaRPr sz="2300"/>
          </a:p>
          <a:p>
            <a:pPr indent="-342900" lvl="1" marL="914400" rtl="0" algn="l">
              <a:spcBef>
                <a:spcPts val="0"/>
              </a:spcBef>
              <a:spcAft>
                <a:spcPts val="0"/>
              </a:spcAft>
              <a:buSzPts val="1800"/>
              <a:buAutoNum type="alphaLcPeriod"/>
            </a:pPr>
            <a:r>
              <a:rPr lang="en" sz="1800"/>
              <a:t>DAO Testing Workflows</a:t>
            </a:r>
            <a:endParaRPr sz="1800"/>
          </a:p>
          <a:p>
            <a:pPr indent="-342900" lvl="1" marL="914400" rtl="0" algn="l">
              <a:spcBef>
                <a:spcPts val="0"/>
              </a:spcBef>
              <a:spcAft>
                <a:spcPts val="0"/>
              </a:spcAft>
              <a:buSzPts val="1800"/>
              <a:buAutoNum type="alphaLcPeriod"/>
            </a:pPr>
            <a:r>
              <a:rPr lang="en" sz="1800"/>
              <a:t>Handling Test Data</a:t>
            </a:r>
            <a:endParaRPr sz="1800"/>
          </a:p>
          <a:p>
            <a:pPr indent="-342900" lvl="1" marL="914400" rtl="0" algn="l">
              <a:spcBef>
                <a:spcPts val="0"/>
              </a:spcBef>
              <a:spcAft>
                <a:spcPts val="0"/>
              </a:spcAft>
              <a:buSzPts val="1800"/>
              <a:buAutoNum type="alphaLcPeriod"/>
            </a:pPr>
            <a:r>
              <a:rPr lang="en" sz="1800"/>
              <a:t>Transaction Scope</a:t>
            </a:r>
            <a:endParaRPr sz="1800"/>
          </a:p>
          <a:p>
            <a:pPr indent="-342900" lvl="2" marL="1371600" rtl="0" algn="l">
              <a:spcBef>
                <a:spcPts val="0"/>
              </a:spcBef>
              <a:spcAft>
                <a:spcPts val="0"/>
              </a:spcAft>
              <a:buSzPts val="1800"/>
              <a:buAutoNum type="romanLcPeriod"/>
            </a:pPr>
            <a:r>
              <a:rPr lang="en" sz="1800"/>
              <a:t>DataSource</a:t>
            </a:r>
            <a:endParaRPr sz="1800"/>
          </a:p>
          <a:p>
            <a:pPr indent="-342900" lvl="1" marL="914400" rtl="0" algn="l">
              <a:spcBef>
                <a:spcPts val="0"/>
              </a:spcBef>
              <a:spcAft>
                <a:spcPts val="0"/>
              </a:spcAft>
              <a:buSzPts val="1800"/>
              <a:buAutoNum type="alphaLcPeriod"/>
            </a:pPr>
            <a:r>
              <a:rPr lang="en" sz="1800"/>
              <a:t>Integration Testing Life Cycle</a:t>
            </a:r>
            <a:endParaRPr sz="1800"/>
          </a:p>
          <a:p>
            <a:pPr indent="-342900" lvl="1" marL="914400" rtl="0" algn="l">
              <a:spcBef>
                <a:spcPts val="0"/>
              </a:spcBef>
              <a:spcAft>
                <a:spcPts val="0"/>
              </a:spcAft>
              <a:buSzPts val="1800"/>
              <a:buAutoNum type="alphaLcPeriod"/>
            </a:pPr>
            <a:r>
              <a:rPr lang="en" sz="1800"/>
              <a:t>Verifying Results</a:t>
            </a:r>
            <a:endParaRPr sz="1800"/>
          </a:p>
          <a:p>
            <a:pPr indent="-342900" lvl="1" marL="914400" rtl="0" algn="l">
              <a:spcBef>
                <a:spcPts val="0"/>
              </a:spcBef>
              <a:spcAft>
                <a:spcPts val="0"/>
              </a:spcAft>
              <a:buSzPts val="1800"/>
              <a:buAutoNum type="alphaLcPeriod"/>
            </a:pPr>
            <a:r>
              <a:rPr lang="en" sz="1800"/>
              <a:t>Truncating Data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Testing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 sz="1650">
                <a:solidFill>
                  <a:srgbClr val="434343"/>
                </a:solidFill>
                <a:latin typeface="Roboto"/>
                <a:ea typeface="Roboto"/>
                <a:cs typeface="Roboto"/>
                <a:sym typeface="Roboto"/>
              </a:rPr>
              <a:t>Integration Testing</a:t>
            </a:r>
            <a:r>
              <a:rPr lang="en" sz="1650">
                <a:solidFill>
                  <a:srgbClr val="434343"/>
                </a:solidFill>
                <a:latin typeface="Roboto"/>
                <a:ea typeface="Roboto"/>
                <a:cs typeface="Roboto"/>
                <a:sym typeface="Roboto"/>
              </a:rPr>
              <a:t> is a broad category of tests that validate the integration between units of code or code and outside dependencies such as databases or network resources.</a:t>
            </a:r>
            <a:endParaRPr sz="1650">
              <a:solidFill>
                <a:srgbClr val="434343"/>
              </a:solidFill>
              <a:latin typeface="Roboto"/>
              <a:ea typeface="Roboto"/>
              <a:cs typeface="Roboto"/>
              <a:sym typeface="Roboto"/>
            </a:endParaRPr>
          </a:p>
          <a:p>
            <a:pPr indent="0" lvl="0" marL="0" rtl="0" algn="l">
              <a:spcBef>
                <a:spcPts val="900"/>
              </a:spcBef>
              <a:spcAft>
                <a:spcPts val="0"/>
              </a:spcAft>
              <a:buNone/>
            </a:pPr>
            <a:r>
              <a:t/>
            </a:r>
            <a:endParaRPr sz="1650">
              <a:solidFill>
                <a:srgbClr val="434343"/>
              </a:solidFill>
              <a:latin typeface="Roboto"/>
              <a:ea typeface="Roboto"/>
              <a:cs typeface="Roboto"/>
              <a:sym typeface="Roboto"/>
            </a:endParaRPr>
          </a:p>
          <a:p>
            <a:pPr indent="0" lvl="0" marL="457200" rtl="0" algn="l">
              <a:spcBef>
                <a:spcPts val="900"/>
              </a:spcBef>
              <a:spcAft>
                <a:spcPts val="0"/>
              </a:spcAft>
              <a:buNone/>
            </a:pPr>
            <a:r>
              <a:rPr b="1" lang="en" sz="1650">
                <a:solidFill>
                  <a:srgbClr val="434343"/>
                </a:solidFill>
                <a:latin typeface="Roboto"/>
                <a:ea typeface="Roboto"/>
                <a:cs typeface="Roboto"/>
                <a:sym typeface="Roboto"/>
              </a:rPr>
              <a:t>Integration tests in Java</a:t>
            </a:r>
            <a:endParaRPr b="1" sz="1650">
              <a:solidFill>
                <a:srgbClr val="434343"/>
              </a:solidFill>
              <a:latin typeface="Roboto"/>
              <a:ea typeface="Roboto"/>
              <a:cs typeface="Roboto"/>
              <a:sym typeface="Roboto"/>
            </a:endParaRPr>
          </a:p>
          <a:p>
            <a:pPr indent="-333375" lvl="1" marL="914400" rtl="0" algn="l">
              <a:spcBef>
                <a:spcPts val="900"/>
              </a:spcBef>
              <a:spcAft>
                <a:spcPts val="0"/>
              </a:spcAft>
              <a:buClr>
                <a:srgbClr val="434343"/>
              </a:buClr>
              <a:buSzPts val="1650"/>
              <a:buFont typeface="Roboto"/>
              <a:buChar char="○"/>
            </a:pPr>
            <a:r>
              <a:rPr lang="en" sz="1650">
                <a:solidFill>
                  <a:srgbClr val="434343"/>
                </a:solidFill>
                <a:latin typeface="Roboto"/>
                <a:ea typeface="Roboto"/>
                <a:cs typeface="Roboto"/>
                <a:sym typeface="Roboto"/>
              </a:rPr>
              <a:t>Use the same tools as unit tests (i.e. JUnit)</a:t>
            </a:r>
            <a:endParaRPr sz="1650">
              <a:solidFill>
                <a:srgbClr val="434343"/>
              </a:solidFill>
              <a:latin typeface="Roboto"/>
              <a:ea typeface="Roboto"/>
              <a:cs typeface="Roboto"/>
              <a:sym typeface="Roboto"/>
            </a:endParaRPr>
          </a:p>
          <a:p>
            <a:pPr indent="-333375" lvl="1" marL="914400" rtl="0" algn="l">
              <a:spcBef>
                <a:spcPts val="0"/>
              </a:spcBef>
              <a:spcAft>
                <a:spcPts val="0"/>
              </a:spcAft>
              <a:buClr>
                <a:srgbClr val="434343"/>
              </a:buClr>
              <a:buSzPts val="1650"/>
              <a:buFont typeface="Roboto"/>
              <a:buChar char="○"/>
            </a:pPr>
            <a:r>
              <a:rPr lang="en" sz="1650">
                <a:solidFill>
                  <a:srgbClr val="434343"/>
                </a:solidFill>
                <a:latin typeface="Roboto"/>
                <a:ea typeface="Roboto"/>
                <a:cs typeface="Roboto"/>
                <a:sym typeface="Roboto"/>
              </a:rPr>
              <a:t>Usually slower than unit tests </a:t>
            </a:r>
            <a:endParaRPr sz="1650">
              <a:solidFill>
                <a:srgbClr val="434343"/>
              </a:solidFill>
              <a:latin typeface="Roboto"/>
              <a:ea typeface="Roboto"/>
              <a:cs typeface="Roboto"/>
              <a:sym typeface="Roboto"/>
            </a:endParaRPr>
          </a:p>
          <a:p>
            <a:pPr indent="-333375" lvl="1" marL="914400" rtl="0" algn="l">
              <a:spcBef>
                <a:spcPts val="0"/>
              </a:spcBef>
              <a:spcAft>
                <a:spcPts val="0"/>
              </a:spcAft>
              <a:buClr>
                <a:srgbClr val="434343"/>
              </a:buClr>
              <a:buSzPts val="1650"/>
              <a:buFont typeface="Roboto"/>
              <a:buChar char="○"/>
            </a:pPr>
            <a:r>
              <a:rPr lang="en" sz="1650">
                <a:solidFill>
                  <a:srgbClr val="434343"/>
                </a:solidFill>
                <a:latin typeface="Roboto"/>
                <a:ea typeface="Roboto"/>
                <a:cs typeface="Roboto"/>
                <a:sym typeface="Roboto"/>
              </a:rPr>
              <a:t>More complex to write and debug</a:t>
            </a:r>
            <a:endParaRPr sz="1650">
              <a:solidFill>
                <a:srgbClr val="434343"/>
              </a:solidFill>
              <a:latin typeface="Roboto"/>
              <a:ea typeface="Roboto"/>
              <a:cs typeface="Roboto"/>
              <a:sym typeface="Roboto"/>
            </a:endParaRPr>
          </a:p>
          <a:p>
            <a:pPr indent="-333375" lvl="1" marL="914400" rtl="0" algn="l">
              <a:spcBef>
                <a:spcPts val="0"/>
              </a:spcBef>
              <a:spcAft>
                <a:spcPts val="0"/>
              </a:spcAft>
              <a:buClr>
                <a:srgbClr val="434343"/>
              </a:buClr>
              <a:buSzPts val="1650"/>
              <a:buFont typeface="Roboto"/>
              <a:buChar char="○"/>
            </a:pPr>
            <a:r>
              <a:rPr lang="en" sz="1650">
                <a:solidFill>
                  <a:srgbClr val="434343"/>
                </a:solidFill>
                <a:latin typeface="Roboto"/>
                <a:ea typeface="Roboto"/>
                <a:cs typeface="Roboto"/>
                <a:sym typeface="Roboto"/>
              </a:rPr>
              <a:t>Can have dependencies on outside resources like files or a database</a:t>
            </a:r>
            <a:endParaRPr sz="1650">
              <a:solidFill>
                <a:srgbClr val="43434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32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Database Approaches - Shared Database</a:t>
            </a:r>
            <a:endParaRPr/>
          </a:p>
        </p:txBody>
      </p:sp>
      <p:sp>
        <p:nvSpPr>
          <p:cNvPr id="73" name="Google Shape;73;p16"/>
          <p:cNvSpPr txBox="1"/>
          <p:nvPr>
            <p:ph idx="1" type="body"/>
          </p:nvPr>
        </p:nvSpPr>
        <p:spPr>
          <a:xfrm>
            <a:off x="311700" y="1561400"/>
            <a:ext cx="3922200" cy="32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Pros:</a:t>
            </a:r>
            <a:endParaRPr b="1" sz="1400"/>
          </a:p>
          <a:p>
            <a:pPr indent="-317500" lvl="0" marL="457200" rtl="0" algn="l">
              <a:spcBef>
                <a:spcPts val="1600"/>
              </a:spcBef>
              <a:spcAft>
                <a:spcPts val="0"/>
              </a:spcAft>
              <a:buSzPts val="1400"/>
              <a:buChar char="●"/>
            </a:pPr>
            <a:r>
              <a:rPr lang="en" sz="1400"/>
              <a:t>Easy Developer setup</a:t>
            </a:r>
            <a:endParaRPr sz="1400"/>
          </a:p>
          <a:p>
            <a:pPr indent="-317500" lvl="0" marL="457200" rtl="0" algn="l">
              <a:spcBef>
                <a:spcPts val="0"/>
              </a:spcBef>
              <a:spcAft>
                <a:spcPts val="0"/>
              </a:spcAft>
              <a:buSzPts val="1400"/>
              <a:buChar char="●"/>
            </a:pPr>
            <a:r>
              <a:rPr lang="en" sz="1400"/>
              <a:t>1 Setup for all developers</a:t>
            </a:r>
            <a:endParaRPr sz="1400"/>
          </a:p>
          <a:p>
            <a:pPr indent="-317500" lvl="0" marL="457200" rtl="0" algn="l">
              <a:spcBef>
                <a:spcPts val="0"/>
              </a:spcBef>
              <a:spcAft>
                <a:spcPts val="0"/>
              </a:spcAft>
              <a:buSzPts val="1400"/>
              <a:buChar char="●"/>
            </a:pPr>
            <a:r>
              <a:rPr lang="en" sz="1400"/>
              <a:t>Production-like software and hardware</a:t>
            </a:r>
            <a:endParaRPr sz="1400"/>
          </a:p>
          <a:p>
            <a:pPr indent="-317500" lvl="0" marL="457200" rtl="0" algn="l">
              <a:spcBef>
                <a:spcPts val="0"/>
              </a:spcBef>
              <a:spcAft>
                <a:spcPts val="0"/>
              </a:spcAft>
              <a:buSzPts val="1400"/>
              <a:buChar char="●"/>
            </a:pPr>
            <a:r>
              <a:rPr lang="en" sz="1400"/>
              <a:t>Can be managed by DBAs</a:t>
            </a:r>
            <a:endParaRPr sz="1400"/>
          </a:p>
          <a:p>
            <a:pPr indent="0" lvl="0" marL="0" rtl="0" algn="l">
              <a:spcBef>
                <a:spcPts val="1600"/>
              </a:spcBef>
              <a:spcAft>
                <a:spcPts val="0"/>
              </a:spcAft>
              <a:buNone/>
            </a:pPr>
            <a:r>
              <a:rPr b="1" lang="en" sz="1400"/>
              <a:t>Cons:</a:t>
            </a:r>
            <a:endParaRPr b="1" sz="1400"/>
          </a:p>
          <a:p>
            <a:pPr indent="-317500" lvl="0" marL="457200" rtl="0" algn="l">
              <a:spcBef>
                <a:spcPts val="1600"/>
              </a:spcBef>
              <a:spcAft>
                <a:spcPts val="0"/>
              </a:spcAft>
              <a:buSzPts val="1400"/>
              <a:buChar char="●"/>
            </a:pPr>
            <a:r>
              <a:rPr lang="en" sz="1400"/>
              <a:t>Unreliable</a:t>
            </a:r>
            <a:endParaRPr sz="1400"/>
          </a:p>
          <a:p>
            <a:pPr indent="-317500" lvl="0" marL="457200" rtl="0" algn="l">
              <a:spcBef>
                <a:spcPts val="0"/>
              </a:spcBef>
              <a:spcAft>
                <a:spcPts val="0"/>
              </a:spcAft>
              <a:buSzPts val="1400"/>
              <a:buChar char="●"/>
            </a:pPr>
            <a:r>
              <a:rPr lang="en" sz="1400"/>
              <a:t>Brittle</a:t>
            </a:r>
            <a:endParaRPr sz="1400"/>
          </a:p>
          <a:p>
            <a:pPr indent="-317500" lvl="0" marL="457200" rtl="0" algn="l">
              <a:spcBef>
                <a:spcPts val="0"/>
              </a:spcBef>
              <a:spcAft>
                <a:spcPts val="0"/>
              </a:spcAft>
              <a:buSzPts val="1400"/>
              <a:buChar char="●"/>
            </a:pPr>
            <a:r>
              <a:rPr lang="en" sz="1400"/>
              <a:t>No Isolation</a:t>
            </a:r>
            <a:endParaRPr sz="1400"/>
          </a:p>
          <a:p>
            <a:pPr indent="-317500" lvl="0" marL="457200" rtl="0" algn="l">
              <a:spcBef>
                <a:spcPts val="0"/>
              </a:spcBef>
              <a:spcAft>
                <a:spcPts val="0"/>
              </a:spcAft>
              <a:buSzPts val="1400"/>
              <a:buChar char="●"/>
            </a:pPr>
            <a:r>
              <a:rPr lang="en" sz="1400"/>
              <a:t>Temptation to rely on existing data</a:t>
            </a:r>
            <a:endParaRPr sz="1400"/>
          </a:p>
        </p:txBody>
      </p:sp>
      <p:sp>
        <p:nvSpPr>
          <p:cNvPr id="74" name="Google Shape;74;p16"/>
          <p:cNvSpPr txBox="1"/>
          <p:nvPr/>
        </p:nvSpPr>
        <p:spPr>
          <a:xfrm>
            <a:off x="393150" y="823700"/>
            <a:ext cx="818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All Developers share a remote test database on the network.</a:t>
            </a:r>
            <a:endParaRPr/>
          </a:p>
        </p:txBody>
      </p:sp>
      <p:pic>
        <p:nvPicPr>
          <p:cNvPr id="75" name="Google Shape;75;p16"/>
          <p:cNvPicPr preferRelativeResize="0"/>
          <p:nvPr/>
        </p:nvPicPr>
        <p:blipFill>
          <a:blip r:embed="rId3">
            <a:alphaModFix/>
          </a:blip>
          <a:stretch>
            <a:fillRect/>
          </a:stretch>
        </p:blipFill>
        <p:spPr>
          <a:xfrm>
            <a:off x="4572000" y="1414575"/>
            <a:ext cx="4190946" cy="3442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32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Database Approaches - Local Database</a:t>
            </a:r>
            <a:endParaRPr/>
          </a:p>
        </p:txBody>
      </p:sp>
      <p:sp>
        <p:nvSpPr>
          <p:cNvPr id="81" name="Google Shape;81;p17"/>
          <p:cNvSpPr txBox="1"/>
          <p:nvPr>
            <p:ph idx="1" type="body"/>
          </p:nvPr>
        </p:nvSpPr>
        <p:spPr>
          <a:xfrm>
            <a:off x="311700" y="1396400"/>
            <a:ext cx="3860700" cy="35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Pros:</a:t>
            </a:r>
            <a:endParaRPr b="1" sz="1400"/>
          </a:p>
          <a:p>
            <a:pPr indent="-317500" lvl="0" marL="457200" rtl="0" algn="l">
              <a:spcBef>
                <a:spcPts val="1600"/>
              </a:spcBef>
              <a:spcAft>
                <a:spcPts val="0"/>
              </a:spcAft>
              <a:buSzPts val="1400"/>
              <a:buChar char="●"/>
            </a:pPr>
            <a:r>
              <a:rPr lang="en" sz="1400"/>
              <a:t>Production-like software</a:t>
            </a:r>
            <a:endParaRPr sz="1400"/>
          </a:p>
          <a:p>
            <a:pPr indent="-317500" lvl="0" marL="457200" rtl="0" algn="l">
              <a:spcBef>
                <a:spcPts val="0"/>
              </a:spcBef>
              <a:spcAft>
                <a:spcPts val="0"/>
              </a:spcAft>
              <a:buSzPts val="1400"/>
              <a:buChar char="●"/>
            </a:pPr>
            <a:r>
              <a:rPr lang="en" sz="1400"/>
              <a:t>Reliable</a:t>
            </a:r>
            <a:endParaRPr sz="1400"/>
          </a:p>
          <a:p>
            <a:pPr indent="-317500" lvl="0" marL="457200" rtl="0" algn="l">
              <a:spcBef>
                <a:spcPts val="0"/>
              </a:spcBef>
              <a:spcAft>
                <a:spcPts val="0"/>
              </a:spcAft>
              <a:buSzPts val="1400"/>
              <a:buChar char="●"/>
            </a:pPr>
            <a:r>
              <a:rPr lang="en" sz="1400"/>
              <a:t>Isolation</a:t>
            </a:r>
            <a:endParaRPr sz="1400"/>
          </a:p>
          <a:p>
            <a:pPr indent="0" lvl="0" marL="0" rtl="0" algn="l">
              <a:spcBef>
                <a:spcPts val="1600"/>
              </a:spcBef>
              <a:spcAft>
                <a:spcPts val="0"/>
              </a:spcAft>
              <a:buNone/>
            </a:pPr>
            <a:r>
              <a:rPr b="1" lang="en" sz="1400"/>
              <a:t>Cons:</a:t>
            </a:r>
            <a:endParaRPr b="1" sz="1400"/>
          </a:p>
          <a:p>
            <a:pPr indent="-317500" lvl="0" marL="457200" rtl="0" algn="l">
              <a:spcBef>
                <a:spcPts val="1600"/>
              </a:spcBef>
              <a:spcAft>
                <a:spcPts val="0"/>
              </a:spcAft>
              <a:buSzPts val="1400"/>
              <a:buChar char="●"/>
            </a:pPr>
            <a:r>
              <a:rPr lang="en" sz="1400"/>
              <a:t>Requires developer to act as DBA</a:t>
            </a:r>
            <a:endParaRPr sz="1400"/>
          </a:p>
          <a:p>
            <a:pPr indent="-317500" lvl="0" marL="457200" rtl="0" algn="l">
              <a:spcBef>
                <a:spcPts val="0"/>
              </a:spcBef>
              <a:spcAft>
                <a:spcPts val="0"/>
              </a:spcAft>
              <a:buSzPts val="1400"/>
              <a:buChar char="●"/>
            </a:pPr>
            <a:r>
              <a:rPr lang="en" sz="1400"/>
              <a:t>RDBMS needs to be installed locally, requiring additional licences</a:t>
            </a:r>
            <a:endParaRPr sz="1400"/>
          </a:p>
          <a:p>
            <a:pPr indent="-317500" lvl="0" marL="457200" rtl="0" algn="l">
              <a:spcBef>
                <a:spcPts val="0"/>
              </a:spcBef>
              <a:spcAft>
                <a:spcPts val="0"/>
              </a:spcAft>
              <a:buSzPts val="1400"/>
              <a:buChar char="●"/>
            </a:pPr>
            <a:r>
              <a:rPr lang="en" sz="1400"/>
              <a:t>Hardware is not production like</a:t>
            </a:r>
            <a:endParaRPr sz="1400"/>
          </a:p>
          <a:p>
            <a:pPr indent="-317500" lvl="0" marL="457200" rtl="0" algn="l">
              <a:spcBef>
                <a:spcPts val="0"/>
              </a:spcBef>
              <a:spcAft>
                <a:spcPts val="0"/>
              </a:spcAft>
              <a:buSzPts val="1400"/>
              <a:buChar char="●"/>
            </a:pPr>
            <a:r>
              <a:rPr lang="en" sz="1400"/>
              <a:t>Production like data can be difficult</a:t>
            </a:r>
            <a:endParaRPr sz="1400"/>
          </a:p>
          <a:p>
            <a:pPr indent="-317500" lvl="0" marL="457200" rtl="0" algn="l">
              <a:spcBef>
                <a:spcPts val="0"/>
              </a:spcBef>
              <a:spcAft>
                <a:spcPts val="0"/>
              </a:spcAft>
              <a:buSzPts val="1400"/>
              <a:buChar char="●"/>
            </a:pPr>
            <a:r>
              <a:rPr lang="en" sz="1400"/>
              <a:t>Inconsistent across machines</a:t>
            </a:r>
            <a:endParaRPr sz="1400"/>
          </a:p>
        </p:txBody>
      </p:sp>
      <p:sp>
        <p:nvSpPr>
          <p:cNvPr id="82" name="Google Shape;82;p17"/>
          <p:cNvSpPr txBox="1"/>
          <p:nvPr/>
        </p:nvSpPr>
        <p:spPr>
          <a:xfrm>
            <a:off x="393150" y="823700"/>
            <a:ext cx="818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Each developer has their own copy of the database on their computer</a:t>
            </a:r>
            <a:r>
              <a:rPr lang="en"/>
              <a:t>.</a:t>
            </a:r>
            <a:endParaRPr/>
          </a:p>
        </p:txBody>
      </p:sp>
      <p:pic>
        <p:nvPicPr>
          <p:cNvPr id="83" name="Google Shape;83;p17"/>
          <p:cNvPicPr preferRelativeResize="0"/>
          <p:nvPr/>
        </p:nvPicPr>
        <p:blipFill>
          <a:blip r:embed="rId3">
            <a:alphaModFix/>
          </a:blip>
          <a:stretch>
            <a:fillRect/>
          </a:stretch>
        </p:blipFill>
        <p:spPr>
          <a:xfrm>
            <a:off x="4254050" y="1414575"/>
            <a:ext cx="4666801" cy="3423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32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Database Approaches - Embedded Database</a:t>
            </a:r>
            <a:endParaRPr/>
          </a:p>
        </p:txBody>
      </p:sp>
      <p:sp>
        <p:nvSpPr>
          <p:cNvPr id="89" name="Google Shape;89;p18"/>
          <p:cNvSpPr txBox="1"/>
          <p:nvPr>
            <p:ph idx="1" type="body"/>
          </p:nvPr>
        </p:nvSpPr>
        <p:spPr>
          <a:xfrm>
            <a:off x="311700" y="1561400"/>
            <a:ext cx="38607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Pros:</a:t>
            </a:r>
            <a:endParaRPr b="1" sz="1400"/>
          </a:p>
          <a:p>
            <a:pPr indent="-317500" lvl="0" marL="457200" rtl="0" algn="l">
              <a:spcBef>
                <a:spcPts val="1600"/>
              </a:spcBef>
              <a:spcAft>
                <a:spcPts val="0"/>
              </a:spcAft>
              <a:buSzPts val="1400"/>
              <a:buChar char="●"/>
            </a:pPr>
            <a:r>
              <a:rPr lang="en" sz="1400"/>
              <a:t>Very reliable</a:t>
            </a:r>
            <a:endParaRPr sz="1400"/>
          </a:p>
          <a:p>
            <a:pPr indent="-317500" lvl="0" marL="457200" rtl="0" algn="l">
              <a:spcBef>
                <a:spcPts val="0"/>
              </a:spcBef>
              <a:spcAft>
                <a:spcPts val="0"/>
              </a:spcAft>
              <a:buSzPts val="1400"/>
              <a:buChar char="●"/>
            </a:pPr>
            <a:r>
              <a:rPr lang="en" sz="1400"/>
              <a:t>Consistent across machines</a:t>
            </a:r>
            <a:endParaRPr sz="1400"/>
          </a:p>
          <a:p>
            <a:pPr indent="-317500" lvl="0" marL="457200" rtl="0" algn="l">
              <a:spcBef>
                <a:spcPts val="0"/>
              </a:spcBef>
              <a:spcAft>
                <a:spcPts val="0"/>
              </a:spcAft>
              <a:buSzPts val="1400"/>
              <a:buChar char="●"/>
            </a:pPr>
            <a:r>
              <a:rPr lang="en" sz="1400"/>
              <a:t>Lightweight</a:t>
            </a:r>
            <a:endParaRPr sz="1400"/>
          </a:p>
          <a:p>
            <a:pPr indent="-317500" lvl="0" marL="457200" rtl="0" algn="l">
              <a:spcBef>
                <a:spcPts val="0"/>
              </a:spcBef>
              <a:spcAft>
                <a:spcPts val="0"/>
              </a:spcAft>
              <a:buSzPts val="1400"/>
              <a:buChar char="●"/>
            </a:pPr>
            <a:r>
              <a:rPr lang="en" sz="1400"/>
              <a:t>Supports Continuous Integration</a:t>
            </a:r>
            <a:endParaRPr sz="1400"/>
          </a:p>
          <a:p>
            <a:pPr indent="0" lvl="0" marL="0" rtl="0" algn="l">
              <a:spcBef>
                <a:spcPts val="1600"/>
              </a:spcBef>
              <a:spcAft>
                <a:spcPts val="0"/>
              </a:spcAft>
              <a:buNone/>
            </a:pPr>
            <a:r>
              <a:rPr b="1" lang="en" sz="1400"/>
              <a:t>Cons:</a:t>
            </a:r>
            <a:endParaRPr b="1" sz="1400"/>
          </a:p>
          <a:p>
            <a:pPr indent="-317500" lvl="0" marL="457200" rtl="0" algn="l">
              <a:spcBef>
                <a:spcPts val="1600"/>
              </a:spcBef>
              <a:spcAft>
                <a:spcPts val="0"/>
              </a:spcAft>
              <a:buSzPts val="1400"/>
              <a:buChar char="●"/>
            </a:pPr>
            <a:r>
              <a:rPr lang="en" sz="1400"/>
              <a:t>Software and hardware is not production like</a:t>
            </a:r>
            <a:endParaRPr sz="1400"/>
          </a:p>
          <a:p>
            <a:pPr indent="-317500" lvl="0" marL="457200" rtl="0" algn="l">
              <a:spcBef>
                <a:spcPts val="0"/>
              </a:spcBef>
              <a:spcAft>
                <a:spcPts val="0"/>
              </a:spcAft>
              <a:buSzPts val="1400"/>
              <a:buChar char="●"/>
            </a:pPr>
            <a:r>
              <a:rPr lang="en" sz="1400"/>
              <a:t>Can not use proprietary features of an RDBMS</a:t>
            </a:r>
            <a:endParaRPr sz="1400"/>
          </a:p>
          <a:p>
            <a:pPr indent="-317500" lvl="0" marL="457200" rtl="0" algn="l">
              <a:spcBef>
                <a:spcPts val="0"/>
              </a:spcBef>
              <a:spcAft>
                <a:spcPts val="0"/>
              </a:spcAft>
              <a:buSzPts val="1400"/>
              <a:buChar char="●"/>
            </a:pPr>
            <a:r>
              <a:rPr lang="en" sz="1400"/>
              <a:t>Production like data can be difficult</a:t>
            </a:r>
            <a:endParaRPr sz="1400"/>
          </a:p>
        </p:txBody>
      </p:sp>
      <p:sp>
        <p:nvSpPr>
          <p:cNvPr id="90" name="Google Shape;90;p18"/>
          <p:cNvSpPr txBox="1"/>
          <p:nvPr/>
        </p:nvSpPr>
        <p:spPr>
          <a:xfrm>
            <a:off x="393150" y="823700"/>
            <a:ext cx="818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 in-memory database server is started and managed by test code and run inside the application</a:t>
            </a:r>
            <a:endParaRPr/>
          </a:p>
        </p:txBody>
      </p:sp>
      <p:pic>
        <p:nvPicPr>
          <p:cNvPr id="91" name="Google Shape;91;p18"/>
          <p:cNvPicPr preferRelativeResize="0"/>
          <p:nvPr/>
        </p:nvPicPr>
        <p:blipFill>
          <a:blip r:embed="rId3">
            <a:alphaModFix/>
          </a:blip>
          <a:stretch>
            <a:fillRect/>
          </a:stretch>
        </p:blipFill>
        <p:spPr>
          <a:xfrm>
            <a:off x="4172400" y="1762893"/>
            <a:ext cx="4659900" cy="16177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88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DAO Testing</a:t>
            </a:r>
            <a:endParaRPr/>
          </a:p>
        </p:txBody>
      </p:sp>
      <p:sp>
        <p:nvSpPr>
          <p:cNvPr id="97" name="Google Shape;97;p19"/>
          <p:cNvSpPr txBox="1"/>
          <p:nvPr>
            <p:ph idx="1" type="body"/>
          </p:nvPr>
        </p:nvSpPr>
        <p:spPr>
          <a:xfrm>
            <a:off x="311700" y="761200"/>
            <a:ext cx="8520600" cy="40587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 sz="1850">
                <a:solidFill>
                  <a:srgbClr val="172B4D"/>
                </a:solidFill>
                <a:latin typeface="Roboto"/>
                <a:ea typeface="Roboto"/>
                <a:cs typeface="Roboto"/>
                <a:sym typeface="Roboto"/>
              </a:rPr>
              <a:t>Integration tests should be:</a:t>
            </a:r>
            <a:endParaRPr b="1" sz="1850">
              <a:solidFill>
                <a:srgbClr val="172B4D"/>
              </a:solidFill>
              <a:latin typeface="Roboto"/>
              <a:ea typeface="Roboto"/>
              <a:cs typeface="Roboto"/>
              <a:sym typeface="Roboto"/>
            </a:endParaRPr>
          </a:p>
          <a:p>
            <a:pPr indent="-327025" lvl="1" marL="914400" rtl="0" algn="l">
              <a:spcBef>
                <a:spcPts val="900"/>
              </a:spcBef>
              <a:spcAft>
                <a:spcPts val="0"/>
              </a:spcAft>
              <a:buClr>
                <a:srgbClr val="172B4D"/>
              </a:buClr>
              <a:buSzPts val="1550"/>
              <a:buFont typeface="Roboto"/>
              <a:buChar char="○"/>
            </a:pPr>
            <a:r>
              <a:rPr i="1" lang="en" sz="1750">
                <a:solidFill>
                  <a:srgbClr val="172B4D"/>
                </a:solidFill>
                <a:latin typeface="Roboto"/>
                <a:ea typeface="Roboto"/>
                <a:cs typeface="Roboto"/>
                <a:sym typeface="Roboto"/>
              </a:rPr>
              <a:t>Repeatable:</a:t>
            </a:r>
            <a:r>
              <a:rPr lang="en" sz="1550">
                <a:solidFill>
                  <a:srgbClr val="172B4D"/>
                </a:solidFill>
                <a:latin typeface="Roboto"/>
                <a:ea typeface="Roboto"/>
                <a:cs typeface="Roboto"/>
                <a:sym typeface="Roboto"/>
              </a:rPr>
              <a:t> If the test passes/fails on first execution, it should pass/fail on second execution if no code has changed.</a:t>
            </a:r>
            <a:endParaRPr sz="1550">
              <a:solidFill>
                <a:srgbClr val="172B4D"/>
              </a:solidFill>
              <a:latin typeface="Roboto"/>
              <a:ea typeface="Roboto"/>
              <a:cs typeface="Roboto"/>
              <a:sym typeface="Roboto"/>
            </a:endParaRPr>
          </a:p>
          <a:p>
            <a:pPr indent="-327025" lvl="1" marL="914400" rtl="0" algn="l">
              <a:spcBef>
                <a:spcPts val="0"/>
              </a:spcBef>
              <a:spcAft>
                <a:spcPts val="0"/>
              </a:spcAft>
              <a:buClr>
                <a:srgbClr val="172B4D"/>
              </a:buClr>
              <a:buSzPts val="1550"/>
              <a:buFont typeface="Roboto"/>
              <a:buChar char="○"/>
            </a:pPr>
            <a:r>
              <a:rPr i="1" lang="en" sz="1750">
                <a:solidFill>
                  <a:srgbClr val="172B4D"/>
                </a:solidFill>
                <a:latin typeface="Roboto"/>
                <a:ea typeface="Roboto"/>
                <a:cs typeface="Roboto"/>
                <a:sym typeface="Roboto"/>
              </a:rPr>
              <a:t>Independent:</a:t>
            </a:r>
            <a:r>
              <a:rPr lang="en" sz="1550">
                <a:solidFill>
                  <a:srgbClr val="172B4D"/>
                </a:solidFill>
                <a:latin typeface="Roboto"/>
                <a:ea typeface="Roboto"/>
                <a:cs typeface="Roboto"/>
                <a:sym typeface="Roboto"/>
              </a:rPr>
              <a:t> A test should be able to be run on it's own, independently of other tests, </a:t>
            </a:r>
            <a:r>
              <a:rPr b="1" lang="en" sz="1550">
                <a:solidFill>
                  <a:srgbClr val="172B4D"/>
                </a:solidFill>
                <a:latin typeface="Roboto"/>
                <a:ea typeface="Roboto"/>
                <a:cs typeface="Roboto"/>
                <a:sym typeface="Roboto"/>
              </a:rPr>
              <a:t>OR </a:t>
            </a:r>
            <a:r>
              <a:rPr lang="en" sz="1550">
                <a:solidFill>
                  <a:srgbClr val="172B4D"/>
                </a:solidFill>
                <a:latin typeface="Roboto"/>
                <a:ea typeface="Roboto"/>
                <a:cs typeface="Roboto"/>
                <a:sym typeface="Roboto"/>
              </a:rPr>
              <a:t>together with other tests and have the same result either way.</a:t>
            </a:r>
            <a:endParaRPr sz="1550">
              <a:solidFill>
                <a:srgbClr val="172B4D"/>
              </a:solidFill>
              <a:latin typeface="Roboto"/>
              <a:ea typeface="Roboto"/>
              <a:cs typeface="Roboto"/>
              <a:sym typeface="Roboto"/>
            </a:endParaRPr>
          </a:p>
          <a:p>
            <a:pPr indent="-327025" lvl="1" marL="914400" rtl="0" algn="l">
              <a:spcBef>
                <a:spcPts val="0"/>
              </a:spcBef>
              <a:spcAft>
                <a:spcPts val="0"/>
              </a:spcAft>
              <a:buClr>
                <a:srgbClr val="172B4D"/>
              </a:buClr>
              <a:buSzPts val="1550"/>
              <a:buFont typeface="Roboto"/>
              <a:buChar char="○"/>
            </a:pPr>
            <a:r>
              <a:rPr i="1" lang="en" sz="1750">
                <a:solidFill>
                  <a:srgbClr val="172B4D"/>
                </a:solidFill>
                <a:latin typeface="Roboto"/>
                <a:ea typeface="Roboto"/>
                <a:cs typeface="Roboto"/>
                <a:sym typeface="Roboto"/>
              </a:rPr>
              <a:t>Obvious:</a:t>
            </a:r>
            <a:r>
              <a:rPr lang="en" sz="1550">
                <a:solidFill>
                  <a:srgbClr val="172B4D"/>
                </a:solidFill>
                <a:latin typeface="Roboto"/>
                <a:ea typeface="Roboto"/>
                <a:cs typeface="Roboto"/>
                <a:sym typeface="Roboto"/>
              </a:rPr>
              <a:t> When a test fails, it should be as obvious as possible why it failed.</a:t>
            </a:r>
            <a:endParaRPr sz="1550">
              <a:solidFill>
                <a:srgbClr val="172B4D"/>
              </a:solidFill>
              <a:latin typeface="Roboto"/>
              <a:ea typeface="Roboto"/>
              <a:cs typeface="Roboto"/>
              <a:sym typeface="Roboto"/>
            </a:endParaRPr>
          </a:p>
          <a:p>
            <a:pPr indent="0" lvl="0" marL="457200" rtl="0" algn="l">
              <a:spcBef>
                <a:spcPts val="900"/>
              </a:spcBef>
              <a:spcAft>
                <a:spcPts val="0"/>
              </a:spcAft>
              <a:buNone/>
            </a:pPr>
            <a:r>
              <a:t/>
            </a:r>
            <a:endParaRPr sz="1550">
              <a:solidFill>
                <a:srgbClr val="172B4D"/>
              </a:solidFill>
              <a:latin typeface="Roboto"/>
              <a:ea typeface="Roboto"/>
              <a:cs typeface="Roboto"/>
              <a:sym typeface="Roboto"/>
            </a:endParaRPr>
          </a:p>
          <a:p>
            <a:pPr indent="0" lvl="0" marL="0" rtl="0" algn="l">
              <a:spcBef>
                <a:spcPts val="900"/>
              </a:spcBef>
              <a:spcAft>
                <a:spcPts val="0"/>
              </a:spcAft>
              <a:buNone/>
            </a:pPr>
            <a:r>
              <a:rPr b="1" lang="en" sz="1850">
                <a:solidFill>
                  <a:srgbClr val="172B4D"/>
                </a:solidFill>
                <a:latin typeface="Roboto"/>
                <a:ea typeface="Roboto"/>
                <a:cs typeface="Roboto"/>
                <a:sym typeface="Roboto"/>
              </a:rPr>
              <a:t>Integration should </a:t>
            </a:r>
            <a:r>
              <a:rPr b="1" i="1" lang="en" sz="1850">
                <a:solidFill>
                  <a:srgbClr val="172B4D"/>
                </a:solidFill>
                <a:latin typeface="Roboto"/>
                <a:ea typeface="Roboto"/>
                <a:cs typeface="Roboto"/>
                <a:sym typeface="Roboto"/>
              </a:rPr>
              <a:t>never use existing data</a:t>
            </a:r>
            <a:r>
              <a:rPr b="1" lang="en" sz="1850">
                <a:solidFill>
                  <a:srgbClr val="172B4D"/>
                </a:solidFill>
                <a:latin typeface="Roboto"/>
                <a:ea typeface="Roboto"/>
                <a:cs typeface="Roboto"/>
                <a:sym typeface="Roboto"/>
              </a:rPr>
              <a:t>.  </a:t>
            </a:r>
            <a:r>
              <a:rPr lang="en" sz="1850">
                <a:solidFill>
                  <a:srgbClr val="172B4D"/>
                </a:solidFill>
                <a:latin typeface="Roboto"/>
                <a:ea typeface="Roboto"/>
                <a:cs typeface="Roboto"/>
                <a:sym typeface="Roboto"/>
              </a:rPr>
              <a:t>It should always provide its own.</a:t>
            </a:r>
            <a:endParaRPr sz="1850">
              <a:solidFill>
                <a:srgbClr val="172B4D"/>
              </a:solidFill>
              <a:latin typeface="Roboto"/>
              <a:ea typeface="Roboto"/>
              <a:cs typeface="Roboto"/>
              <a:sym typeface="Roboto"/>
            </a:endParaRPr>
          </a:p>
          <a:p>
            <a:pPr indent="0" lvl="0" marL="0" rtl="0" algn="l">
              <a:spcBef>
                <a:spcPts val="900"/>
              </a:spcBef>
              <a:spcAft>
                <a:spcPts val="800"/>
              </a:spcAft>
              <a:buClr>
                <a:schemeClr val="dk1"/>
              </a:buClr>
              <a:buSzPts val="1100"/>
              <a:buFont typeface="Arial"/>
              <a:buNone/>
            </a:pPr>
            <a:r>
              <a:rPr b="1" lang="en" sz="1850">
                <a:solidFill>
                  <a:srgbClr val="172B4D"/>
                </a:solidFill>
                <a:latin typeface="Roboto"/>
                <a:ea typeface="Roboto"/>
                <a:cs typeface="Roboto"/>
                <a:sym typeface="Roboto"/>
              </a:rPr>
              <a:t>Integration can use other DAO methods to Arrange or Assert, but only from the DAO being tested. </a:t>
            </a:r>
            <a:r>
              <a:rPr lang="en" sz="1850">
                <a:solidFill>
                  <a:srgbClr val="172B4D"/>
                </a:solidFill>
                <a:latin typeface="Roboto"/>
                <a:ea typeface="Roboto"/>
                <a:cs typeface="Roboto"/>
                <a:sym typeface="Roboto"/>
              </a:rPr>
              <a:t> If a method doesn’t exist in the DAO being tested them the </a:t>
            </a:r>
            <a:r>
              <a:rPr i="1" lang="en" sz="1850">
                <a:solidFill>
                  <a:srgbClr val="172B4D"/>
                </a:solidFill>
                <a:latin typeface="Roboto"/>
                <a:ea typeface="Roboto"/>
                <a:cs typeface="Roboto"/>
                <a:sym typeface="Roboto"/>
              </a:rPr>
              <a:t>JdbcTemplate </a:t>
            </a:r>
            <a:r>
              <a:rPr lang="en" sz="1850">
                <a:solidFill>
                  <a:srgbClr val="172B4D"/>
                </a:solidFill>
                <a:latin typeface="Roboto"/>
                <a:ea typeface="Roboto"/>
                <a:cs typeface="Roboto"/>
                <a:sym typeface="Roboto"/>
              </a:rPr>
              <a:t>should be used.</a:t>
            </a:r>
            <a:endParaRPr sz="1850">
              <a:solidFill>
                <a:srgbClr val="172B4D"/>
              </a:solidFill>
              <a:latin typeface="Roboto"/>
              <a:ea typeface="Roboto"/>
              <a:cs typeface="Roboto"/>
              <a:sym typeface="Roboto"/>
            </a:endParaRPr>
          </a:p>
        </p:txBody>
      </p:sp>
      <p:sp>
        <p:nvSpPr>
          <p:cNvPr id="98" name="Google Shape;98;p19"/>
          <p:cNvSpPr txBox="1"/>
          <p:nvPr/>
        </p:nvSpPr>
        <p:spPr>
          <a:xfrm>
            <a:off x="4759475" y="290500"/>
            <a:ext cx="40074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3"/>
              </a:rPr>
              <a:t>Integration Testing Workflow Cheat Sheet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22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Testing SELECT</a:t>
            </a:r>
            <a:endParaRPr/>
          </a:p>
        </p:txBody>
      </p:sp>
      <p:sp>
        <p:nvSpPr>
          <p:cNvPr id="104" name="Google Shape;104;p20"/>
          <p:cNvSpPr txBox="1"/>
          <p:nvPr>
            <p:ph idx="1" type="body"/>
          </p:nvPr>
        </p:nvSpPr>
        <p:spPr>
          <a:xfrm>
            <a:off x="311700" y="974850"/>
            <a:ext cx="30549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ARRANGE:</a:t>
            </a:r>
            <a:r>
              <a:rPr lang="en">
                <a:solidFill>
                  <a:srgbClr val="000000"/>
                </a:solidFill>
              </a:rPr>
              <a:t> Insert dummy data using either the DAO or the JdbcTemplate</a:t>
            </a:r>
            <a:endParaRPr>
              <a:solidFill>
                <a:srgbClr val="000000"/>
              </a:solidFill>
            </a:endParaRPr>
          </a:p>
          <a:p>
            <a:pPr indent="0" lvl="0" marL="0" rtl="0" algn="l">
              <a:spcBef>
                <a:spcPts val="1600"/>
              </a:spcBef>
              <a:spcAft>
                <a:spcPts val="0"/>
              </a:spcAft>
              <a:buNone/>
            </a:pPr>
            <a:r>
              <a:rPr b="1" lang="en">
                <a:solidFill>
                  <a:srgbClr val="000000"/>
                </a:solidFill>
              </a:rPr>
              <a:t>ACT:</a:t>
            </a:r>
            <a:r>
              <a:rPr lang="en">
                <a:solidFill>
                  <a:srgbClr val="000000"/>
                </a:solidFill>
              </a:rPr>
              <a:t> Select the dummy data using the DAO</a:t>
            </a:r>
            <a:endParaRPr>
              <a:solidFill>
                <a:srgbClr val="000000"/>
              </a:solidFill>
            </a:endParaRPr>
          </a:p>
          <a:p>
            <a:pPr indent="0" lvl="0" marL="0" rtl="0" algn="l">
              <a:spcBef>
                <a:spcPts val="1600"/>
              </a:spcBef>
              <a:spcAft>
                <a:spcPts val="1600"/>
              </a:spcAft>
              <a:buNone/>
            </a:pPr>
            <a:r>
              <a:rPr b="1" lang="en">
                <a:solidFill>
                  <a:srgbClr val="000000"/>
                </a:solidFill>
              </a:rPr>
              <a:t>ASSERT:</a:t>
            </a:r>
            <a:r>
              <a:rPr lang="en">
                <a:solidFill>
                  <a:srgbClr val="000000"/>
                </a:solidFill>
              </a:rPr>
              <a:t> Verify the data returned is the same as what was inserted.</a:t>
            </a:r>
            <a:endParaRPr>
              <a:solidFill>
                <a:srgbClr val="000000"/>
              </a:solidFill>
            </a:endParaRPr>
          </a:p>
        </p:txBody>
      </p:sp>
      <p:pic>
        <p:nvPicPr>
          <p:cNvPr id="105" name="Google Shape;105;p20"/>
          <p:cNvPicPr preferRelativeResize="0"/>
          <p:nvPr/>
        </p:nvPicPr>
        <p:blipFill>
          <a:blip r:embed="rId3">
            <a:alphaModFix/>
          </a:blip>
          <a:stretch>
            <a:fillRect/>
          </a:stretch>
        </p:blipFill>
        <p:spPr>
          <a:xfrm>
            <a:off x="3546050" y="737450"/>
            <a:ext cx="5445549" cy="410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22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Testing INSERT</a:t>
            </a:r>
            <a:endParaRPr/>
          </a:p>
        </p:txBody>
      </p:sp>
      <p:sp>
        <p:nvSpPr>
          <p:cNvPr id="111" name="Google Shape;111;p21"/>
          <p:cNvSpPr txBox="1"/>
          <p:nvPr>
            <p:ph idx="1" type="body"/>
          </p:nvPr>
        </p:nvSpPr>
        <p:spPr>
          <a:xfrm>
            <a:off x="311700" y="974850"/>
            <a:ext cx="3054900" cy="37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ARRANGE:</a:t>
            </a:r>
            <a:r>
              <a:rPr lang="en">
                <a:solidFill>
                  <a:srgbClr val="000000"/>
                </a:solidFill>
              </a:rPr>
              <a:t> Create a Data Object with dummy data</a:t>
            </a:r>
            <a:endParaRPr>
              <a:solidFill>
                <a:srgbClr val="000000"/>
              </a:solidFill>
            </a:endParaRPr>
          </a:p>
          <a:p>
            <a:pPr indent="0" lvl="0" marL="0" rtl="0" algn="l">
              <a:spcBef>
                <a:spcPts val="1600"/>
              </a:spcBef>
              <a:spcAft>
                <a:spcPts val="0"/>
              </a:spcAft>
              <a:buNone/>
            </a:pPr>
            <a:r>
              <a:rPr b="1" lang="en">
                <a:solidFill>
                  <a:srgbClr val="000000"/>
                </a:solidFill>
              </a:rPr>
              <a:t>ACT:</a:t>
            </a:r>
            <a:r>
              <a:rPr lang="en">
                <a:solidFill>
                  <a:srgbClr val="000000"/>
                </a:solidFill>
              </a:rPr>
              <a:t> Insert the dummy data using the DAO</a:t>
            </a:r>
            <a:endParaRPr>
              <a:solidFill>
                <a:srgbClr val="000000"/>
              </a:solidFill>
            </a:endParaRPr>
          </a:p>
          <a:p>
            <a:pPr indent="0" lvl="0" marL="0" rtl="0" algn="l">
              <a:spcBef>
                <a:spcPts val="1600"/>
              </a:spcBef>
              <a:spcAft>
                <a:spcPts val="1600"/>
              </a:spcAft>
              <a:buNone/>
            </a:pPr>
            <a:r>
              <a:rPr b="1" lang="en">
                <a:solidFill>
                  <a:srgbClr val="000000"/>
                </a:solidFill>
              </a:rPr>
              <a:t>ASSERT:</a:t>
            </a:r>
            <a:r>
              <a:rPr lang="en">
                <a:solidFill>
                  <a:srgbClr val="000000"/>
                </a:solidFill>
              </a:rPr>
              <a:t> Select the inserted data either using the DAO or the JdbcTemplate.  Verify that what was selected matches what was inserted</a:t>
            </a:r>
            <a:endParaRPr>
              <a:solidFill>
                <a:srgbClr val="000000"/>
              </a:solidFill>
            </a:endParaRPr>
          </a:p>
        </p:txBody>
      </p:sp>
      <p:pic>
        <p:nvPicPr>
          <p:cNvPr id="112" name="Google Shape;112;p21"/>
          <p:cNvPicPr preferRelativeResize="0"/>
          <p:nvPr/>
        </p:nvPicPr>
        <p:blipFill>
          <a:blip r:embed="rId3">
            <a:alphaModFix/>
          </a:blip>
          <a:stretch>
            <a:fillRect/>
          </a:stretch>
        </p:blipFill>
        <p:spPr>
          <a:xfrm>
            <a:off x="3452189" y="795400"/>
            <a:ext cx="5560798" cy="414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