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1E435B-611A-4801-A986-C71657FAC42E}">
  <a:tblStyle styleId="{9E1E435B-611A-4801-A986-C71657FAC4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9094c02d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9094c02d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9094c02d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9094c02d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9094c02d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9094c02d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9094c02d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9094c02d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9094c02d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9094c02d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9094c02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9094c02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094c02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094c02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9094c02d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9094c02d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9094c02d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9094c02d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094c02d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9094c02d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9094c02d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9094c02d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9094c02d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9094c02d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9094c02d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9094c02d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owasp.org/index.php/Guide_to_Cryptograph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ashboard.techelevator.com" TargetMode="External"/><Relationship Id="rId4" Type="http://schemas.openxmlformats.org/officeDocument/2006/relationships/hyperlink" Target="https://dashboard.techelevator.com" TargetMode="External"/><Relationship Id="rId5" Type="http://schemas.openxmlformats.org/officeDocument/2006/relationships/hyperlink" Target="https://www.bouncycastle.org/java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www.owasp.org/index.php/SQL_Injection" TargetMode="External"/><Relationship Id="rId5" Type="http://schemas.openxmlformats.org/officeDocument/2006/relationships/hyperlink" Target="https://www.hacksplaining.com/" TargetMode="External"/><Relationship Id="rId6" Type="http://schemas.openxmlformats.org/officeDocument/2006/relationships/hyperlink" Target="https://www.youtube.com/watch?v=KnQIbyK779I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md5hashgenerator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Security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2: 09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7A869A"/>
                </a:solidFill>
                <a:latin typeface="Roboto"/>
                <a:ea typeface="Roboto"/>
                <a:cs typeface="Roboto"/>
                <a:sym typeface="Roboto"/>
              </a:rPr>
              <a:t>Encryption is the most effective way to achieve data security. When data is sent between two parties or stored, it is stored in an encrypted non-human readable format that requires the key to properly decrypt and understand.</a:t>
            </a:r>
            <a:endParaRPr sz="1450">
              <a:solidFill>
                <a:srgbClr val="7A869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 u="sng">
                <a:solidFill>
                  <a:srgbClr val="0052CC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OWASP Guide to Cryptography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222850" y="237700"/>
            <a:ext cx="876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Encrypting Data at Rest 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222850" y="691050"/>
            <a:ext cx="4857000" cy="3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1" marL="914400" rtl="0" algn="l">
              <a:spcBef>
                <a:spcPts val="2400"/>
              </a:spcBef>
              <a:spcAft>
                <a:spcPts val="0"/>
              </a:spcAft>
              <a:buClr>
                <a:srgbClr val="172B4D"/>
              </a:buClr>
              <a:buSzPts val="1550"/>
              <a:buFont typeface="Roboto"/>
              <a:buAutoNum type="arabicPeriod"/>
            </a:pPr>
            <a:r>
              <a:rPr lang="en" sz="15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Data at rest can use a form of encryption called </a:t>
            </a:r>
            <a:r>
              <a:rPr b="1" lang="en" sz="15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symmetric key encryption</a:t>
            </a:r>
            <a:endParaRPr b="1" sz="15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550"/>
              <a:buFont typeface="Roboto"/>
              <a:buAutoNum type="arabicPeriod"/>
            </a:pPr>
            <a:r>
              <a:rPr lang="en" sz="15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Requires both parties to use the key to encrypt and decrypt data.</a:t>
            </a:r>
            <a:endParaRPr sz="15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550"/>
              <a:buFont typeface="Roboto"/>
              <a:buAutoNum type="arabicPeriod"/>
            </a:pPr>
            <a:r>
              <a:rPr lang="en" sz="15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Any party possessing the key can read the data.</a:t>
            </a:r>
            <a:endParaRPr sz="15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550"/>
              <a:buFont typeface="Roboto"/>
              <a:buAutoNum type="arabicPeriod"/>
            </a:pPr>
            <a:r>
              <a:rPr lang="en" sz="15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Has difficulties securing the symmetric key amongst multiple parties.</a:t>
            </a:r>
            <a:endParaRPr sz="15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7A869A"/>
                </a:solidFill>
                <a:latin typeface="Roboto"/>
                <a:ea typeface="Roboto"/>
                <a:cs typeface="Roboto"/>
                <a:sym typeface="Roboto"/>
              </a:rPr>
              <a:t>Symmetric cryptography involves the parties sharing a common secret passphrase or key. Data is encrypted and decrypted using the same key.</a:t>
            </a:r>
            <a:endParaRPr sz="2300"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175" y="1050775"/>
            <a:ext cx="3914350" cy="374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Securing Data in Transit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143300" y="1017725"/>
            <a:ext cx="4806300" cy="40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spcBef>
                <a:spcPts val="2400"/>
              </a:spcBef>
              <a:spcAft>
                <a:spcPts val="0"/>
              </a:spcAft>
              <a:buClr>
                <a:srgbClr val="172B4D"/>
              </a:buClr>
              <a:buSzPts val="1550"/>
              <a:buFont typeface="Roboto"/>
              <a:buAutoNum type="arabicPeriod"/>
            </a:pPr>
            <a:r>
              <a:rPr lang="en" sz="15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Data in transit can use a form of encryption called </a:t>
            </a:r>
            <a:r>
              <a:rPr b="1" lang="en" sz="15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asymmetric key encryption</a:t>
            </a:r>
            <a:endParaRPr b="1" sz="15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550"/>
              <a:buFont typeface="Roboto"/>
              <a:buAutoNum type="arabicPeriod"/>
            </a:pPr>
            <a:r>
              <a:rPr lang="en" sz="15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Uses a Private and Public Key</a:t>
            </a:r>
            <a:endParaRPr sz="15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550"/>
              <a:buFont typeface="Roboto"/>
              <a:buAutoNum type="arabicPeriod"/>
            </a:pPr>
            <a:r>
              <a:rPr lang="en" sz="15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Any party can be sent the public key.  It can encrypt the data, but not decrypt it.</a:t>
            </a:r>
            <a:endParaRPr sz="15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550"/>
              <a:buFont typeface="Roboto"/>
              <a:buAutoNum type="arabicPeriod"/>
            </a:pPr>
            <a:r>
              <a:rPr lang="en" sz="15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Only the key owner has the private key.  It can decrypt data encrypted by the public key.  </a:t>
            </a:r>
            <a:endParaRPr sz="15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550"/>
              <a:buFont typeface="Roboto"/>
              <a:buAutoNum type="arabicPeriod"/>
            </a:pPr>
            <a:r>
              <a:rPr lang="en" sz="15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Has difficulties securing the symmetric key amongst multiple parties.</a:t>
            </a:r>
            <a:endParaRPr sz="15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7A869A"/>
                </a:solidFill>
                <a:latin typeface="Roboto"/>
                <a:ea typeface="Roboto"/>
                <a:cs typeface="Roboto"/>
                <a:sym typeface="Roboto"/>
              </a:rPr>
              <a:t>Asymmetric cryptography uses two keys: one to encrypt the data and the other to decrypt.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600" y="739125"/>
            <a:ext cx="3919150" cy="38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Asymmetric</a:t>
            </a:r>
            <a:r>
              <a:rPr lang="en"/>
              <a:t> Encryption Common Usages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Communication/Network Security: </a:t>
            </a:r>
            <a:r>
              <a:rPr lang="en"/>
              <a:t>Digital Certificates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Normally a paid subscription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OpenSSL - Open Source / Free Certificates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>
                <a:solidFill>
                  <a:srgbClr val="0052CC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(insecure)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vs </a:t>
            </a:r>
            <a:r>
              <a:rPr b="1" lang="en">
                <a:solidFill>
                  <a:srgbClr val="0052CC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</a:t>
            </a:r>
            <a:r>
              <a:rPr lang="en"/>
              <a:t> (secure)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Web: </a:t>
            </a:r>
            <a:r>
              <a:rPr lang="en"/>
              <a:t>HTTPS (SSL </a:t>
            </a:r>
            <a:r>
              <a:rPr lang="en" sz="1500"/>
              <a:t>(Secure Socket Layer)</a:t>
            </a:r>
            <a:r>
              <a:rPr lang="en" sz="1600"/>
              <a:t> </a:t>
            </a:r>
            <a:r>
              <a:rPr lang="en"/>
              <a:t>/TLS </a:t>
            </a:r>
            <a:r>
              <a:rPr lang="en" sz="1500"/>
              <a:t>(Transport Layer Security)</a:t>
            </a:r>
            <a:r>
              <a:rPr lang="en"/>
              <a:t> 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HTTPS Everywhere Project - movement to make all communication on the internet encrypted using OpenSSL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Java: </a:t>
            </a:r>
            <a:r>
              <a:rPr lang="en" u="sng">
                <a:solidFill>
                  <a:schemeClr val="hlink"/>
                </a:solidFill>
                <a:hlinkClick r:id="rId5"/>
              </a:rPr>
              <a:t>Bouncy Castle</a:t>
            </a:r>
            <a:r>
              <a:rPr lang="en"/>
              <a:t>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open source library that provides asymmetric encryption for Java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 In the Middle Attack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3981000" cy="3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Performed</a:t>
            </a:r>
            <a:r>
              <a:rPr lang="en" sz="1400"/>
              <a:t> by a local malicious network connection, for example, in a coffee shop or hotel. 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Attacker provides a fake wifi connection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Victim connects and establishes a secure connection with the fake wifi connection.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attacker establishes a secure connection on behalf of the victim to the intended destination.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Communication then transmits encrypted from the user to the attackers device and from the attackers device to the destination, but is unencrypted while on the attackers device.</a:t>
            </a:r>
            <a:endParaRPr sz="1400"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050" y="1494400"/>
            <a:ext cx="4853150" cy="268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SQL Injection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Hashing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Salting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Hashing Passwords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Encryption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Data at Rest with Symmetric Encryption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Data in Transit with Asymmetric Encryption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Man In the Middle Attack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Injection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“SELECT * FROM app_user WHERE UPPER(user_name) = '" +userName.toUpperCase()</a:t>
            </a:r>
            <a:b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+ "' "+ "AND password =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'" </a:t>
            </a: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+ password +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"'"</a:t>
            </a:r>
            <a:endParaRPr sz="1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What if I enter a valid username (Bill) and then the password as: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‘ OR 1=1--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app_user WHERE UPPER(user_name) = 'BILL’ </a:t>
            </a:r>
            <a:b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AND password = </a:t>
            </a: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'’ OR 1=1--'</a:t>
            </a:r>
            <a:endParaRPr b="1" sz="1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What is the result of this query?</a:t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It returns the row of data were user_name = “Bill” regardless of the password, because OR 1=1 is always TRUE.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The trailing -- changes the remainder of the SQL statement into a comment, ending the query after OR 1=1.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SQL Injection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Query Modification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The attacker modifies the original query and then Ignores the rest of the original by adding -- at the end of their addition to comment it out.</a:t>
            </a:r>
            <a:endParaRPr sz="15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Union Attack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The attacker creates a UNION with an existing query that returns results from their query mixed with results of a legitimate query.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Stacked Queries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The attacker ends the original query with a ; and then appends their own query onto the original..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Preventing SQL Injection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spcBef>
                <a:spcPts val="1800"/>
              </a:spcBef>
              <a:spcAft>
                <a:spcPts val="0"/>
              </a:spcAft>
              <a:buClr>
                <a:srgbClr val="172B4D"/>
              </a:buClr>
              <a:buSzPts val="1450"/>
              <a:buFont typeface="Roboto"/>
              <a:buAutoNum type="arabicPeriod"/>
            </a:pPr>
            <a:r>
              <a:rPr b="1" lang="en" sz="14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Parameterized Queries</a:t>
            </a:r>
            <a:r>
              <a:rPr lang="en" sz="14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 - The single most effective thing you can do to prevent SQL injection is to use parameterized queries. </a:t>
            </a:r>
            <a:r>
              <a:rPr b="1" i="1" lang="en" sz="14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If this is done consistently, SQL injection will not be possible</a:t>
            </a:r>
            <a:r>
              <a:rPr b="1" lang="en" sz="14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b="1" lang="en" sz="14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14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450"/>
              <a:buFont typeface="Roboto"/>
              <a:buAutoNum type="arabicPeriod"/>
            </a:pPr>
            <a:r>
              <a:rPr b="1" lang="en" sz="14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Input Validation</a:t>
            </a:r>
            <a:r>
              <a:rPr lang="en" sz="14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 - Limiting the data that can be input by a user can certainly be helpful in preventing SQL Injection, but is by no means an effective prevention by itself.</a:t>
            </a:r>
            <a:br>
              <a:rPr lang="en" sz="14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4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450"/>
              <a:buFont typeface="Roboto"/>
              <a:buAutoNum type="arabicPeriod"/>
            </a:pPr>
            <a:r>
              <a:rPr b="1" lang="en" sz="14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Limit Database User Privileges</a:t>
            </a:r>
            <a:r>
              <a:rPr lang="en" sz="14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 - A web application should always use a database user to connect to the database that has as few permissions as necessary. 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00" y="2084900"/>
            <a:ext cx="8668575" cy="2667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" name="Google Shape;85;p18"/>
          <p:cNvGraphicFramePr/>
          <p:nvPr/>
        </p:nvGraphicFramePr>
        <p:xfrm>
          <a:off x="1625438" y="24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{9E1E435B-611A-4801-A986-C71657FAC42E}</a:tableStyleId>
              </a:tblPr>
              <a:tblGrid>
                <a:gridCol w="5377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SQL Injection/Security Resources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OWASP (Open Web Security Project) - SQL Injection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5"/>
                        </a:rPr>
                        <a:t>Hacksplaining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6"/>
                        </a:rPr>
                        <a:t>Past Student suggested Video on SQL Injection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Hashing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29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Hash Function is one that can map input data of arbitrary size to a fixed size output.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Hashing is 1-way, meaning that once data is hashed, the hash cannot be reversed back into the original data.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Commonly used to store passwords.  </a:t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3566925" y="4306200"/>
            <a:ext cx="2200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MD5 Hash Generator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Salting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Salt is a fixed-length </a:t>
            </a:r>
            <a:r>
              <a:rPr lang="en"/>
              <a:t>cryptographically</a:t>
            </a:r>
            <a:r>
              <a:rPr lang="en"/>
              <a:t>-strong random value that is added to a password as input to a hash function.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Dictionary attacks make passwords hashed with common algorithms vulnerable, salting reduces the effectiveness of dictionary attacks by making all input values for passwords unique.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272200" y="17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Salting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738" y="1035225"/>
            <a:ext cx="8622524" cy="35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