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4151F9-599A-46F0-9C53-640F0D0504B5}">
  <a:tblStyle styleId="{CE4151F9-599A-46F0-9C53-640F0D0504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RobotoMono-bold.fntdata"/><Relationship Id="rId10" Type="http://schemas.openxmlformats.org/officeDocument/2006/relationships/slide" Target="slides/slide4.xml"/><Relationship Id="rId32" Type="http://schemas.openxmlformats.org/officeDocument/2006/relationships/font" Target="fonts/RobotoMono-regular.fntdata"/><Relationship Id="rId13" Type="http://schemas.openxmlformats.org/officeDocument/2006/relationships/slide" Target="slides/slide7.xml"/><Relationship Id="rId35" Type="http://schemas.openxmlformats.org/officeDocument/2006/relationships/font" Target="fonts/RobotoMono-boldItalic.fntdata"/><Relationship Id="rId12" Type="http://schemas.openxmlformats.org/officeDocument/2006/relationships/slide" Target="slides/slide6.xml"/><Relationship Id="rId34" Type="http://schemas.openxmlformats.org/officeDocument/2006/relationships/font" Target="fonts/RobotoMon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93361f27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93361f27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93361f27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93361f27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93361f27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93361f27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93361f27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93361f27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ecb1c0fd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ecb1c0fd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ecb1c0fd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ecb1c0fd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1f111c0e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1f111c0e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ecb1c0fd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ecb1c0fd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93361f27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93361f27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1f111c0e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1f111c0e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91d6486b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91d6486b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1f111c0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1f111c0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1f111c0e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1f111c0e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91d6486b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91d6486b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93361f27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93361f27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93361f27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93361f27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93361f2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93361f2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93361f27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93361f27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93361f27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93361f27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93361f2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93361f2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restapitutorial.com/lessons/whatisrest.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HTTP Web Services</a:t>
            </a:r>
            <a:br>
              <a:rPr lang="en"/>
            </a:br>
            <a:r>
              <a:rPr lang="en"/>
              <a:t> GET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2: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238350" y="14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(HyperText Transfer Protocol)</a:t>
            </a:r>
            <a:endParaRPr/>
          </a:p>
        </p:txBody>
      </p:sp>
      <p:sp>
        <p:nvSpPr>
          <p:cNvPr id="119" name="Google Shape;119;p22"/>
          <p:cNvSpPr txBox="1"/>
          <p:nvPr>
            <p:ph idx="1" type="body"/>
          </p:nvPr>
        </p:nvSpPr>
        <p:spPr>
          <a:xfrm>
            <a:off x="348375" y="675700"/>
            <a:ext cx="8520600" cy="22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a:t>
            </a:r>
            <a:r>
              <a:rPr b="1" lang="en" sz="1600"/>
              <a:t>Protocol </a:t>
            </a:r>
            <a:r>
              <a:rPr lang="en" sz="1600"/>
              <a:t>defines the rules governing how clients and servers will communicate.  It is a defined language and process they will use when the client makes a request and the server returns a response.  </a:t>
            </a:r>
            <a:endParaRPr sz="1600"/>
          </a:p>
          <a:p>
            <a:pPr indent="0" lvl="0" marL="0" rtl="0" algn="l">
              <a:spcBef>
                <a:spcPts val="1600"/>
              </a:spcBef>
              <a:spcAft>
                <a:spcPts val="0"/>
              </a:spcAft>
              <a:buNone/>
            </a:pPr>
            <a:r>
              <a:rPr b="1" lang="en" sz="1600"/>
              <a:t>HTTP </a:t>
            </a:r>
            <a:r>
              <a:rPr lang="en" sz="1600"/>
              <a:t>and </a:t>
            </a:r>
            <a:r>
              <a:rPr b="1" lang="en" sz="1600"/>
              <a:t>HTTPS </a:t>
            </a:r>
            <a:r>
              <a:rPr lang="en" sz="1600"/>
              <a:t>(HyperText Transfer Protocol Secure) are the two main protocols used for the World Wide Web and is how browsers and web servers communicate.  </a:t>
            </a:r>
            <a:r>
              <a:rPr i="1" lang="en" sz="1600"/>
              <a:t>HTTPS is encrypted with asymmetric encryption called TLS (Transport Layer Security) or often by its original name SSL (Secure Socket Layer)</a:t>
            </a:r>
            <a:endParaRPr i="1" sz="1600"/>
          </a:p>
          <a:p>
            <a:pPr indent="0" lvl="0" marL="0" rtl="0" algn="l">
              <a:spcBef>
                <a:spcPts val="1600"/>
              </a:spcBef>
              <a:spcAft>
                <a:spcPts val="1600"/>
              </a:spcAft>
              <a:buNone/>
            </a:pPr>
            <a:r>
              <a:t/>
            </a:r>
            <a:endParaRPr sz="1600"/>
          </a:p>
        </p:txBody>
      </p:sp>
      <p:sp>
        <p:nvSpPr>
          <p:cNvPr id="120" name="Google Shape;120;p22"/>
          <p:cNvSpPr txBox="1"/>
          <p:nvPr/>
        </p:nvSpPr>
        <p:spPr>
          <a:xfrm>
            <a:off x="542575" y="3134000"/>
            <a:ext cx="3391500" cy="1733100"/>
          </a:xfrm>
          <a:prstGeom prst="rect">
            <a:avLst/>
          </a:prstGeom>
          <a:solidFill>
            <a:srgbClr val="F3F3F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t>Parts of an HTTP Request</a:t>
            </a:r>
            <a:endParaRPr sz="1600"/>
          </a:p>
          <a:p>
            <a:pPr indent="-330200" lvl="0" marL="457200" rtl="0" algn="l">
              <a:lnSpc>
                <a:spcPct val="115000"/>
              </a:lnSpc>
              <a:spcBef>
                <a:spcPts val="1600"/>
              </a:spcBef>
              <a:spcAft>
                <a:spcPts val="0"/>
              </a:spcAft>
              <a:buClr>
                <a:srgbClr val="000000"/>
              </a:buClr>
              <a:buSzPts val="1600"/>
              <a:buAutoNum type="arabicPeriod"/>
            </a:pPr>
            <a:r>
              <a:rPr lang="en" sz="1600"/>
              <a:t>Method</a:t>
            </a:r>
            <a:endParaRPr sz="1600"/>
          </a:p>
          <a:p>
            <a:pPr indent="-330200" lvl="0" marL="457200" rtl="0" algn="l">
              <a:lnSpc>
                <a:spcPct val="115000"/>
              </a:lnSpc>
              <a:spcBef>
                <a:spcPts val="0"/>
              </a:spcBef>
              <a:spcAft>
                <a:spcPts val="0"/>
              </a:spcAft>
              <a:buClr>
                <a:srgbClr val="000000"/>
              </a:buClr>
              <a:buSzPts val="1600"/>
              <a:buAutoNum type="arabicPeriod"/>
            </a:pPr>
            <a:r>
              <a:rPr lang="en" sz="1600"/>
              <a:t>Requested Resource</a:t>
            </a:r>
            <a:endParaRPr sz="1600"/>
          </a:p>
          <a:p>
            <a:pPr indent="-330200" lvl="0" marL="457200" rtl="0" algn="l">
              <a:lnSpc>
                <a:spcPct val="115000"/>
              </a:lnSpc>
              <a:spcBef>
                <a:spcPts val="0"/>
              </a:spcBef>
              <a:spcAft>
                <a:spcPts val="0"/>
              </a:spcAft>
              <a:buClr>
                <a:srgbClr val="000000"/>
              </a:buClr>
              <a:buSzPts val="1600"/>
              <a:buAutoNum type="arabicPeriod"/>
            </a:pPr>
            <a:r>
              <a:rPr lang="en" sz="1600"/>
              <a:t>Header</a:t>
            </a:r>
            <a:endParaRPr sz="1600"/>
          </a:p>
          <a:p>
            <a:pPr indent="-330200" lvl="0" marL="457200" rtl="0" algn="l">
              <a:lnSpc>
                <a:spcPct val="115000"/>
              </a:lnSpc>
              <a:spcBef>
                <a:spcPts val="0"/>
              </a:spcBef>
              <a:spcAft>
                <a:spcPts val="0"/>
              </a:spcAft>
              <a:buClr>
                <a:srgbClr val="000000"/>
              </a:buClr>
              <a:buSzPts val="1600"/>
              <a:buAutoNum type="arabicPeriod"/>
            </a:pPr>
            <a:r>
              <a:rPr lang="en" sz="1600"/>
              <a:t>Parameters</a:t>
            </a:r>
            <a:endParaRPr/>
          </a:p>
        </p:txBody>
      </p:sp>
      <p:sp>
        <p:nvSpPr>
          <p:cNvPr id="121" name="Google Shape;121;p22"/>
          <p:cNvSpPr txBox="1"/>
          <p:nvPr/>
        </p:nvSpPr>
        <p:spPr>
          <a:xfrm>
            <a:off x="4648625" y="3129575"/>
            <a:ext cx="3391500" cy="1733100"/>
          </a:xfrm>
          <a:prstGeom prst="rect">
            <a:avLst/>
          </a:prstGeom>
          <a:solidFill>
            <a:srgbClr val="D9D9D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t>Parts of an HTTP Response</a:t>
            </a:r>
            <a:endParaRPr sz="1600"/>
          </a:p>
          <a:p>
            <a:pPr indent="-330200" lvl="0" marL="457200" rtl="0" algn="l">
              <a:lnSpc>
                <a:spcPct val="115000"/>
              </a:lnSpc>
              <a:spcBef>
                <a:spcPts val="1600"/>
              </a:spcBef>
              <a:spcAft>
                <a:spcPts val="0"/>
              </a:spcAft>
              <a:buClr>
                <a:srgbClr val="000000"/>
              </a:buClr>
              <a:buSzPts val="1600"/>
              <a:buAutoNum type="arabicPeriod"/>
            </a:pPr>
            <a:r>
              <a:rPr lang="en" sz="1600"/>
              <a:t>Status Code</a:t>
            </a:r>
            <a:endParaRPr sz="1600"/>
          </a:p>
          <a:p>
            <a:pPr indent="-330200" lvl="0" marL="457200" rtl="0" algn="l">
              <a:lnSpc>
                <a:spcPct val="115000"/>
              </a:lnSpc>
              <a:spcBef>
                <a:spcPts val="0"/>
              </a:spcBef>
              <a:spcAft>
                <a:spcPts val="0"/>
              </a:spcAft>
              <a:buClr>
                <a:srgbClr val="000000"/>
              </a:buClr>
              <a:buSzPts val="1600"/>
              <a:buAutoNum type="arabicPeriod"/>
            </a:pPr>
            <a:r>
              <a:rPr lang="en" sz="1600"/>
              <a:t>Header</a:t>
            </a:r>
            <a:endParaRPr sz="1600"/>
          </a:p>
          <a:p>
            <a:pPr indent="-330200" lvl="0" marL="457200" rtl="0" algn="l">
              <a:lnSpc>
                <a:spcPct val="115000"/>
              </a:lnSpc>
              <a:spcBef>
                <a:spcPts val="0"/>
              </a:spcBef>
              <a:spcAft>
                <a:spcPts val="0"/>
              </a:spcAft>
              <a:buClr>
                <a:srgbClr val="000000"/>
              </a:buClr>
              <a:buSzPts val="1600"/>
              <a:buAutoNum type="arabicPeriod"/>
            </a:pPr>
            <a:r>
              <a:rPr lang="en" sz="1600"/>
              <a:t>Content Type</a:t>
            </a:r>
            <a:endParaRPr sz="1600"/>
          </a:p>
          <a:p>
            <a:pPr indent="-330200" lvl="0" marL="457200" rtl="0" algn="l">
              <a:lnSpc>
                <a:spcPct val="115000"/>
              </a:lnSpc>
              <a:spcBef>
                <a:spcPts val="0"/>
              </a:spcBef>
              <a:spcAft>
                <a:spcPts val="0"/>
              </a:spcAft>
              <a:buClr>
                <a:srgbClr val="000000"/>
              </a:buClr>
              <a:buSzPts val="1600"/>
              <a:buAutoNum type="arabicPeriod"/>
            </a:pPr>
            <a:r>
              <a:rPr lang="en" sz="1600"/>
              <a:t>Content (Body)</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76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Parts of a HTTP Request</a:t>
            </a:r>
            <a:endParaRPr/>
          </a:p>
        </p:txBody>
      </p:sp>
      <p:sp>
        <p:nvSpPr>
          <p:cNvPr id="127" name="Google Shape;127;p23"/>
          <p:cNvSpPr txBox="1"/>
          <p:nvPr>
            <p:ph idx="1" type="body"/>
          </p:nvPr>
        </p:nvSpPr>
        <p:spPr>
          <a:xfrm>
            <a:off x="259900" y="794525"/>
            <a:ext cx="4609800" cy="400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AutoNum type="arabicPeriod"/>
            </a:pPr>
            <a:r>
              <a:rPr b="1" lang="en" sz="1300">
                <a:solidFill>
                  <a:schemeClr val="dk1"/>
                </a:solidFill>
              </a:rPr>
              <a:t>Method (VERB)</a:t>
            </a:r>
            <a:endParaRPr b="1"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GET - Retrieves information</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POST - Adds information</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PUT - Updates information</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DELETE - Deletes information</a:t>
            </a:r>
            <a:endParaRPr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Requested Resource</a:t>
            </a:r>
            <a:br>
              <a:rPr b="1" lang="en" sz="1300">
                <a:solidFill>
                  <a:schemeClr val="dk1"/>
                </a:solidFill>
              </a:rPr>
            </a:br>
            <a:r>
              <a:rPr lang="en" sz="1300">
                <a:solidFill>
                  <a:schemeClr val="dk1"/>
                </a:solidFill>
              </a:rPr>
              <a:t>A resource is something shared by the client.  It can be an HTML page, CSS, a file like an image or pdf document, information from a database, access to a stream, or anything else the server can deliver</a:t>
            </a:r>
            <a:endParaRPr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Header</a:t>
            </a:r>
            <a:br>
              <a:rPr b="1" lang="en" sz="1300">
                <a:solidFill>
                  <a:schemeClr val="dk1"/>
                </a:solidFill>
              </a:rPr>
            </a:br>
            <a:r>
              <a:rPr lang="en" sz="1300">
                <a:solidFill>
                  <a:schemeClr val="dk1"/>
                </a:solidFill>
              </a:rPr>
              <a:t>The header contains details about the request, such as the browser, IP address, prefered language, etc. </a:t>
            </a:r>
            <a:endParaRPr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Parameters</a:t>
            </a:r>
            <a:br>
              <a:rPr b="1" lang="en" sz="1300">
                <a:solidFill>
                  <a:schemeClr val="dk1"/>
                </a:solidFill>
              </a:rPr>
            </a:br>
            <a:r>
              <a:rPr lang="en" sz="1300">
                <a:solidFill>
                  <a:schemeClr val="dk1"/>
                </a:solidFill>
              </a:rPr>
              <a:t>Parameters include data to be used to fulfill the request.  Similar to arguments sent to a Java method.</a:t>
            </a:r>
            <a:endParaRPr sz="1500"/>
          </a:p>
        </p:txBody>
      </p:sp>
      <p:pic>
        <p:nvPicPr>
          <p:cNvPr id="128" name="Google Shape;128;p23"/>
          <p:cNvPicPr preferRelativeResize="0"/>
          <p:nvPr/>
        </p:nvPicPr>
        <p:blipFill>
          <a:blip r:embed="rId3">
            <a:alphaModFix/>
          </a:blip>
          <a:stretch>
            <a:fillRect/>
          </a:stretch>
        </p:blipFill>
        <p:spPr>
          <a:xfrm>
            <a:off x="5488800" y="221650"/>
            <a:ext cx="2668825" cy="2475750"/>
          </a:xfrm>
          <a:prstGeom prst="rect">
            <a:avLst/>
          </a:prstGeom>
          <a:noFill/>
          <a:ln>
            <a:noFill/>
          </a:ln>
        </p:spPr>
      </p:pic>
      <p:pic>
        <p:nvPicPr>
          <p:cNvPr id="129" name="Google Shape;129;p23"/>
          <p:cNvPicPr preferRelativeResize="0"/>
          <p:nvPr/>
        </p:nvPicPr>
        <p:blipFill>
          <a:blip r:embed="rId4">
            <a:alphaModFix/>
          </a:blip>
          <a:stretch>
            <a:fillRect/>
          </a:stretch>
        </p:blipFill>
        <p:spPr>
          <a:xfrm>
            <a:off x="4995398" y="2979000"/>
            <a:ext cx="4105750" cy="148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10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Parts of a HTTP Response</a:t>
            </a:r>
            <a:endParaRPr/>
          </a:p>
        </p:txBody>
      </p:sp>
      <p:sp>
        <p:nvSpPr>
          <p:cNvPr id="135" name="Google Shape;135;p24"/>
          <p:cNvSpPr txBox="1"/>
          <p:nvPr>
            <p:ph idx="1" type="body"/>
          </p:nvPr>
        </p:nvSpPr>
        <p:spPr>
          <a:xfrm>
            <a:off x="103175" y="628650"/>
            <a:ext cx="5439900" cy="4455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AutoNum type="arabicPeriod"/>
            </a:pPr>
            <a:r>
              <a:rPr b="1" lang="en" sz="1300">
                <a:solidFill>
                  <a:schemeClr val="dk1"/>
                </a:solidFill>
              </a:rPr>
              <a:t>Status Code</a:t>
            </a:r>
            <a:br>
              <a:rPr lang="en" sz="1300">
                <a:solidFill>
                  <a:schemeClr val="dk1"/>
                </a:solidFill>
              </a:rPr>
            </a:br>
            <a:r>
              <a:rPr lang="en" sz="1300">
                <a:solidFill>
                  <a:schemeClr val="dk1"/>
                </a:solidFill>
              </a:rPr>
              <a:t>The HTTP response code indicates the state of the request.</a:t>
            </a:r>
            <a:br>
              <a:rPr lang="en" sz="1600">
                <a:solidFill>
                  <a:schemeClr val="dk1"/>
                </a:solidFill>
              </a:rPr>
            </a:br>
            <a:endParaRPr sz="1600">
              <a:solidFill>
                <a:schemeClr val="dk1"/>
              </a:solidFill>
            </a:endParaRPr>
          </a:p>
          <a:p>
            <a:pPr indent="0" lvl="0" marL="0" rtl="0" algn="l">
              <a:spcBef>
                <a:spcPts val="1600"/>
              </a:spcBef>
              <a:spcAft>
                <a:spcPts val="0"/>
              </a:spcAft>
              <a:buNone/>
            </a:pPr>
            <a:r>
              <a:t/>
            </a:r>
            <a:endParaRPr sz="1600">
              <a:solidFill>
                <a:schemeClr val="dk1"/>
              </a:solidFill>
            </a:endParaRPr>
          </a:p>
          <a:p>
            <a:pPr indent="0" lvl="0" marL="0" rtl="0" algn="l">
              <a:spcBef>
                <a:spcPts val="1600"/>
              </a:spcBef>
              <a:spcAft>
                <a:spcPts val="0"/>
              </a:spcAft>
              <a:buNone/>
            </a:pPr>
            <a:r>
              <a:t/>
            </a:r>
            <a:endParaRPr sz="1600">
              <a:solidFill>
                <a:schemeClr val="dk1"/>
              </a:solidFill>
            </a:endParaRPr>
          </a:p>
          <a:p>
            <a:pPr indent="0" lvl="0" marL="0" rtl="0" algn="l">
              <a:spcBef>
                <a:spcPts val="1600"/>
              </a:spcBef>
              <a:spcAft>
                <a:spcPts val="0"/>
              </a:spcAft>
              <a:buNone/>
            </a:pPr>
            <a:br>
              <a:rPr lang="en" sz="1600">
                <a:solidFill>
                  <a:schemeClr val="dk1"/>
                </a:solidFill>
              </a:rPr>
            </a:br>
            <a:endParaRPr sz="1600">
              <a:solidFill>
                <a:schemeClr val="dk1"/>
              </a:solidFill>
            </a:endParaRPr>
          </a:p>
          <a:p>
            <a:pPr indent="-311150" lvl="0" marL="457200" rtl="0" algn="l">
              <a:spcBef>
                <a:spcPts val="1600"/>
              </a:spcBef>
              <a:spcAft>
                <a:spcPts val="0"/>
              </a:spcAft>
              <a:buClr>
                <a:schemeClr val="dk1"/>
              </a:buClr>
              <a:buSzPts val="1300"/>
              <a:buAutoNum type="arabicPeriod"/>
            </a:pPr>
            <a:r>
              <a:rPr b="1" lang="en" sz="1300">
                <a:solidFill>
                  <a:schemeClr val="dk1"/>
                </a:solidFill>
              </a:rPr>
              <a:t>Header</a:t>
            </a:r>
            <a:br>
              <a:rPr lang="en" sz="1300">
                <a:solidFill>
                  <a:schemeClr val="dk1"/>
                </a:solidFill>
              </a:rPr>
            </a:br>
            <a:r>
              <a:rPr lang="en" sz="1300">
                <a:solidFill>
                  <a:schemeClr val="dk1"/>
                </a:solidFill>
              </a:rPr>
              <a:t>Meta Information about the response.  </a:t>
            </a:r>
            <a:endParaRPr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Content Type</a:t>
            </a:r>
            <a:br>
              <a:rPr lang="en" sz="1300">
                <a:solidFill>
                  <a:schemeClr val="dk1"/>
                </a:solidFill>
              </a:rPr>
            </a:br>
            <a:r>
              <a:rPr lang="en" sz="1300">
                <a:solidFill>
                  <a:schemeClr val="dk1"/>
                </a:solidFill>
              </a:rPr>
              <a:t>The type of content being returned:  text, json, image, stream, etc.</a:t>
            </a:r>
            <a:endParaRPr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Content (Body)</a:t>
            </a:r>
            <a:br>
              <a:rPr b="1" lang="en" sz="1300">
                <a:solidFill>
                  <a:schemeClr val="dk1"/>
                </a:solidFill>
              </a:rPr>
            </a:br>
            <a:r>
              <a:rPr lang="en" sz="1300">
                <a:solidFill>
                  <a:schemeClr val="dk1"/>
                </a:solidFill>
              </a:rPr>
              <a:t>The output of the response.  HTML, image, data, etc.</a:t>
            </a:r>
            <a:endParaRPr sz="1300">
              <a:solidFill>
                <a:schemeClr val="dk1"/>
              </a:solidFill>
            </a:endParaRPr>
          </a:p>
        </p:txBody>
      </p:sp>
      <p:graphicFrame>
        <p:nvGraphicFramePr>
          <p:cNvPr id="136" name="Google Shape;136;p24"/>
          <p:cNvGraphicFramePr/>
          <p:nvPr/>
        </p:nvGraphicFramePr>
        <p:xfrm>
          <a:off x="1280425" y="1385000"/>
          <a:ext cx="3000000" cy="3000000"/>
        </p:xfrm>
        <a:graphic>
          <a:graphicData uri="http://schemas.openxmlformats.org/drawingml/2006/table">
            <a:tbl>
              <a:tblPr>
                <a:noFill/>
                <a:tableStyleId>{CE4151F9-599A-46F0-9C53-640F0D0504B5}</a:tableStyleId>
              </a:tblPr>
              <a:tblGrid>
                <a:gridCol w="452650"/>
                <a:gridCol w="3559675"/>
              </a:tblGrid>
              <a:tr h="219425">
                <a:tc>
                  <a:txBody>
                    <a:bodyPr/>
                    <a:lstStyle/>
                    <a:p>
                      <a:pPr indent="0" lvl="0" marL="0" rtl="0" algn="l">
                        <a:spcBef>
                          <a:spcPts val="0"/>
                        </a:spcBef>
                        <a:spcAft>
                          <a:spcPts val="0"/>
                        </a:spcAft>
                        <a:buNone/>
                      </a:pPr>
                      <a:r>
                        <a:rPr lang="en" sz="1100"/>
                        <a:t>1xx</a:t>
                      </a:r>
                      <a:endParaRPr sz="1100"/>
                    </a:p>
                  </a:txBody>
                  <a:tcPr marT="91425" marB="91425" marR="91425" marL="91425"/>
                </a:tc>
                <a:tc>
                  <a:txBody>
                    <a:bodyPr/>
                    <a:lstStyle/>
                    <a:p>
                      <a:pPr indent="0" lvl="0" marL="0" rtl="0" algn="l">
                        <a:spcBef>
                          <a:spcPts val="0"/>
                        </a:spcBef>
                        <a:spcAft>
                          <a:spcPts val="0"/>
                        </a:spcAft>
                        <a:buNone/>
                      </a:pPr>
                      <a:r>
                        <a:rPr lang="en" sz="1100"/>
                        <a:t>Informational</a:t>
                      </a:r>
                      <a:endParaRPr sz="1100"/>
                    </a:p>
                  </a:txBody>
                  <a:tcPr marT="91425" marB="91425" marR="91425" marL="91425"/>
                </a:tc>
              </a:tr>
              <a:tr h="219425">
                <a:tc>
                  <a:txBody>
                    <a:bodyPr/>
                    <a:lstStyle/>
                    <a:p>
                      <a:pPr indent="0" lvl="0" marL="0" rtl="0" algn="l">
                        <a:spcBef>
                          <a:spcPts val="0"/>
                        </a:spcBef>
                        <a:spcAft>
                          <a:spcPts val="0"/>
                        </a:spcAft>
                        <a:buNone/>
                      </a:pPr>
                      <a:r>
                        <a:rPr lang="en" sz="1100"/>
                        <a:t>2xx</a:t>
                      </a:r>
                      <a:endParaRPr sz="1100"/>
                    </a:p>
                  </a:txBody>
                  <a:tcPr marT="91425" marB="91425" marR="91425" marL="91425"/>
                </a:tc>
                <a:tc>
                  <a:txBody>
                    <a:bodyPr/>
                    <a:lstStyle/>
                    <a:p>
                      <a:pPr indent="0" lvl="0" marL="0" rtl="0" algn="l">
                        <a:spcBef>
                          <a:spcPts val="0"/>
                        </a:spcBef>
                        <a:spcAft>
                          <a:spcPts val="0"/>
                        </a:spcAft>
                        <a:buNone/>
                      </a:pPr>
                      <a:r>
                        <a:rPr lang="en" sz="1100"/>
                        <a:t>Success:  200 - OK, 201 - Created</a:t>
                      </a:r>
                      <a:endParaRPr sz="1100"/>
                    </a:p>
                  </a:txBody>
                  <a:tcPr marT="91425" marB="91425" marR="91425" marL="91425"/>
                </a:tc>
              </a:tr>
              <a:tr h="219425">
                <a:tc>
                  <a:txBody>
                    <a:bodyPr/>
                    <a:lstStyle/>
                    <a:p>
                      <a:pPr indent="0" lvl="0" marL="0" rtl="0" algn="l">
                        <a:spcBef>
                          <a:spcPts val="0"/>
                        </a:spcBef>
                        <a:spcAft>
                          <a:spcPts val="0"/>
                        </a:spcAft>
                        <a:buNone/>
                      </a:pPr>
                      <a:r>
                        <a:rPr lang="en" sz="1100"/>
                        <a:t>3xx</a:t>
                      </a:r>
                      <a:endParaRPr sz="1100"/>
                    </a:p>
                  </a:txBody>
                  <a:tcPr marT="91425" marB="91425" marR="91425" marL="91425"/>
                </a:tc>
                <a:tc>
                  <a:txBody>
                    <a:bodyPr/>
                    <a:lstStyle/>
                    <a:p>
                      <a:pPr indent="0" lvl="0" marL="0" rtl="0" algn="l">
                        <a:spcBef>
                          <a:spcPts val="0"/>
                        </a:spcBef>
                        <a:spcAft>
                          <a:spcPts val="0"/>
                        </a:spcAft>
                        <a:buNone/>
                      </a:pPr>
                      <a:r>
                        <a:rPr lang="en" sz="1100"/>
                        <a:t>Redirected:  301 - Moved Permanently</a:t>
                      </a:r>
                      <a:endParaRPr sz="1100"/>
                    </a:p>
                  </a:txBody>
                  <a:tcPr marT="91425" marB="91425" marR="91425" marL="91425"/>
                </a:tc>
              </a:tr>
              <a:tr h="219425">
                <a:tc>
                  <a:txBody>
                    <a:bodyPr/>
                    <a:lstStyle/>
                    <a:p>
                      <a:pPr indent="0" lvl="0" marL="0" rtl="0" algn="l">
                        <a:spcBef>
                          <a:spcPts val="0"/>
                        </a:spcBef>
                        <a:spcAft>
                          <a:spcPts val="0"/>
                        </a:spcAft>
                        <a:buNone/>
                      </a:pPr>
                      <a:r>
                        <a:rPr lang="en" sz="1100"/>
                        <a:t>4xx</a:t>
                      </a:r>
                      <a:endParaRPr sz="1100"/>
                    </a:p>
                  </a:txBody>
                  <a:tcPr marT="91425" marB="91425" marR="91425" marL="91425"/>
                </a:tc>
                <a:tc>
                  <a:txBody>
                    <a:bodyPr/>
                    <a:lstStyle/>
                    <a:p>
                      <a:pPr indent="0" lvl="0" marL="0" rtl="0" algn="l">
                        <a:spcBef>
                          <a:spcPts val="0"/>
                        </a:spcBef>
                        <a:spcAft>
                          <a:spcPts val="0"/>
                        </a:spcAft>
                        <a:buNone/>
                      </a:pPr>
                      <a:r>
                        <a:rPr lang="en" sz="1100"/>
                        <a:t>Client Error: 400 - Bad Request, 401 - Unauthorized, 403 - Forbidden, 404 - Resource Not Found</a:t>
                      </a:r>
                      <a:endParaRPr sz="1100"/>
                    </a:p>
                  </a:txBody>
                  <a:tcPr marT="91425" marB="91425" marR="91425" marL="91425"/>
                </a:tc>
              </a:tr>
              <a:tr h="219425">
                <a:tc>
                  <a:txBody>
                    <a:bodyPr/>
                    <a:lstStyle/>
                    <a:p>
                      <a:pPr indent="0" lvl="0" marL="0" rtl="0" algn="l">
                        <a:spcBef>
                          <a:spcPts val="0"/>
                        </a:spcBef>
                        <a:spcAft>
                          <a:spcPts val="0"/>
                        </a:spcAft>
                        <a:buNone/>
                      </a:pPr>
                      <a:r>
                        <a:rPr lang="en" sz="1100"/>
                        <a:t>5xx</a:t>
                      </a:r>
                      <a:endParaRPr sz="1100"/>
                    </a:p>
                  </a:txBody>
                  <a:tcPr marT="91425" marB="91425" marR="91425" marL="91425"/>
                </a:tc>
                <a:tc>
                  <a:txBody>
                    <a:bodyPr/>
                    <a:lstStyle/>
                    <a:p>
                      <a:pPr indent="0" lvl="0" marL="0" rtl="0" algn="l">
                        <a:spcBef>
                          <a:spcPts val="0"/>
                        </a:spcBef>
                        <a:spcAft>
                          <a:spcPts val="0"/>
                        </a:spcAft>
                        <a:buNone/>
                      </a:pPr>
                      <a:r>
                        <a:rPr lang="en" sz="1100"/>
                        <a:t>Server Error:  500 - Server Exception</a:t>
                      </a:r>
                      <a:endParaRPr sz="1100"/>
                    </a:p>
                  </a:txBody>
                  <a:tcPr marT="91425" marB="91425" marR="91425" marL="91425"/>
                </a:tc>
              </a:tr>
            </a:tbl>
          </a:graphicData>
        </a:graphic>
      </p:graphicFrame>
      <p:pic>
        <p:nvPicPr>
          <p:cNvPr id="137" name="Google Shape;137;p24"/>
          <p:cNvPicPr preferRelativeResize="0"/>
          <p:nvPr/>
        </p:nvPicPr>
        <p:blipFill>
          <a:blip r:embed="rId3">
            <a:alphaModFix/>
          </a:blip>
          <a:stretch>
            <a:fillRect/>
          </a:stretch>
        </p:blipFill>
        <p:spPr>
          <a:xfrm>
            <a:off x="6065525" y="361925"/>
            <a:ext cx="2324100" cy="2085975"/>
          </a:xfrm>
          <a:prstGeom prst="rect">
            <a:avLst/>
          </a:prstGeom>
          <a:noFill/>
          <a:ln>
            <a:noFill/>
          </a:ln>
        </p:spPr>
      </p:pic>
      <p:pic>
        <p:nvPicPr>
          <p:cNvPr id="138" name="Google Shape;138;p24"/>
          <p:cNvPicPr preferRelativeResize="0"/>
          <p:nvPr/>
        </p:nvPicPr>
        <p:blipFill>
          <a:blip r:embed="rId4">
            <a:alphaModFix/>
          </a:blip>
          <a:stretch>
            <a:fillRect/>
          </a:stretch>
        </p:blipFill>
        <p:spPr>
          <a:xfrm>
            <a:off x="5643675" y="2711300"/>
            <a:ext cx="3296125" cy="19848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3">
            <a:alphaModFix/>
          </a:blip>
          <a:stretch>
            <a:fillRect/>
          </a:stretch>
        </p:blipFill>
        <p:spPr>
          <a:xfrm>
            <a:off x="182200" y="239025"/>
            <a:ext cx="8779600" cy="4544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a:t>
            </a:r>
            <a:endParaRPr/>
          </a:p>
        </p:txBody>
      </p:sp>
      <p:sp>
        <p:nvSpPr>
          <p:cNvPr id="149" name="Google Shape;149;p26"/>
          <p:cNvSpPr txBox="1"/>
          <p:nvPr>
            <p:ph idx="1" type="body"/>
          </p:nvPr>
        </p:nvSpPr>
        <p:spPr>
          <a:xfrm>
            <a:off x="311700" y="1152475"/>
            <a:ext cx="8520600" cy="38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a:t>
            </a:r>
            <a:r>
              <a:rPr lang="en"/>
              <a:t>pplication </a:t>
            </a:r>
            <a:r>
              <a:rPr b="1" lang="en"/>
              <a:t>P</a:t>
            </a:r>
            <a:r>
              <a:rPr lang="en"/>
              <a:t>rogramming </a:t>
            </a:r>
            <a:r>
              <a:rPr b="1" lang="en"/>
              <a:t>I</a:t>
            </a:r>
            <a:r>
              <a:rPr lang="en"/>
              <a:t>nterface</a:t>
            </a:r>
            <a:endParaRPr/>
          </a:p>
          <a:p>
            <a:pPr indent="0" lvl="0" marL="0" rtl="0" algn="l">
              <a:spcBef>
                <a:spcPts val="1600"/>
              </a:spcBef>
              <a:spcAft>
                <a:spcPts val="0"/>
              </a:spcAft>
              <a:buNone/>
            </a:pPr>
            <a:r>
              <a:rPr lang="en"/>
              <a:t>An API is a way for software components to talk to each other.  The methods and properties in our classes that are exposed as public are the API of the object.  </a:t>
            </a:r>
            <a:endParaRPr/>
          </a:p>
          <a:p>
            <a:pPr indent="0" lvl="0" marL="0" rtl="0" algn="l">
              <a:spcBef>
                <a:spcPts val="1600"/>
              </a:spcBef>
              <a:spcAft>
                <a:spcPts val="0"/>
              </a:spcAft>
              <a:buNone/>
            </a:pPr>
            <a:r>
              <a:rPr lang="en"/>
              <a:t>APIs allow </a:t>
            </a:r>
            <a:r>
              <a:rPr lang="en"/>
              <a:t>communication</a:t>
            </a:r>
            <a:r>
              <a:rPr lang="en"/>
              <a:t> between any software components, not just the ones in the same application.  For example, browsers have an API that allows their functionality to be communicated with from JavaScript programs running inside them.  When we use File.createNewFile() in Java it is calling the Operating System’s API to create the file.  </a:t>
            </a:r>
            <a:endParaRPr/>
          </a:p>
          <a:p>
            <a:pPr indent="0" lvl="0" marL="0" rtl="0" algn="l">
              <a:spcBef>
                <a:spcPts val="1600"/>
              </a:spcBef>
              <a:spcAft>
                <a:spcPts val="1600"/>
              </a:spcAft>
              <a:buNone/>
            </a:pPr>
            <a:r>
              <a:rPr lang="en"/>
              <a:t>APIs commonly allow 2 applications to communicate.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18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Service  (Web API)</a:t>
            </a:r>
            <a:endParaRPr/>
          </a:p>
        </p:txBody>
      </p:sp>
      <p:sp>
        <p:nvSpPr>
          <p:cNvPr id="155" name="Google Shape;155;p27"/>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Web Service or Web API is an API that allows for applications to communicate with each other across the internet.  </a:t>
            </a:r>
            <a:r>
              <a:rPr i="1" lang="en"/>
              <a:t> All Web Services are APIs, however, not all APIs are Web Services.</a:t>
            </a:r>
            <a:endParaRPr i="1"/>
          </a:p>
          <a:p>
            <a:pPr indent="0" lvl="0" marL="0" rtl="0" algn="l">
              <a:spcBef>
                <a:spcPts val="1600"/>
              </a:spcBef>
              <a:spcAft>
                <a:spcPts val="1600"/>
              </a:spcAft>
              <a:buNone/>
            </a:pPr>
            <a:r>
              <a:rPr lang="en"/>
              <a:t>A set of rules and technologies that enable two or more components on the web to talk to each other.</a:t>
            </a:r>
            <a:endParaRPr/>
          </a:p>
        </p:txBody>
      </p:sp>
      <p:pic>
        <p:nvPicPr>
          <p:cNvPr id="156" name="Google Shape;156;p27"/>
          <p:cNvPicPr preferRelativeResize="0"/>
          <p:nvPr/>
        </p:nvPicPr>
        <p:blipFill>
          <a:blip r:embed="rId3">
            <a:alphaModFix/>
          </a:blip>
          <a:stretch>
            <a:fillRect/>
          </a:stretch>
        </p:blipFill>
        <p:spPr>
          <a:xfrm>
            <a:off x="2760455" y="2474150"/>
            <a:ext cx="4021249" cy="2607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14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REST?</a:t>
            </a:r>
            <a:endParaRPr/>
          </a:p>
        </p:txBody>
      </p:sp>
      <p:sp>
        <p:nvSpPr>
          <p:cNvPr id="162" name="Google Shape;162;p28"/>
          <p:cNvSpPr txBox="1"/>
          <p:nvPr>
            <p:ph idx="1" type="body"/>
          </p:nvPr>
        </p:nvSpPr>
        <p:spPr>
          <a:xfrm>
            <a:off x="311700" y="774426"/>
            <a:ext cx="8520600" cy="37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a:t>
            </a:r>
            <a:r>
              <a:rPr b="1" lang="en"/>
              <a:t>RE</a:t>
            </a:r>
            <a:r>
              <a:rPr lang="en"/>
              <a:t>presentational </a:t>
            </a:r>
            <a:r>
              <a:rPr b="1" lang="en"/>
              <a:t>S</a:t>
            </a:r>
            <a:r>
              <a:rPr lang="en"/>
              <a:t>tate </a:t>
            </a:r>
            <a:r>
              <a:rPr b="1" lang="en"/>
              <a:t>T</a:t>
            </a:r>
            <a:r>
              <a:rPr lang="en"/>
              <a:t>ransfer) is a </a:t>
            </a:r>
            <a:r>
              <a:rPr i="1" lang="en"/>
              <a:t>software </a:t>
            </a:r>
            <a:r>
              <a:rPr i="1" lang="en"/>
              <a:t>architectural</a:t>
            </a:r>
            <a:r>
              <a:rPr i="1" lang="en"/>
              <a:t> pattern </a:t>
            </a:r>
            <a:r>
              <a:rPr lang="en"/>
              <a:t>that defines a set of constraints and standards for how 2 applications on a network should communicate.  How communication the web is supposed to work.</a:t>
            </a:r>
            <a:endParaRPr/>
          </a:p>
          <a:p>
            <a:pPr indent="0" lvl="0" marL="0" rtl="0" algn="l">
              <a:spcBef>
                <a:spcPts val="1600"/>
              </a:spcBef>
              <a:spcAft>
                <a:spcPts val="0"/>
              </a:spcAft>
              <a:buNone/>
            </a:pPr>
            <a:r>
              <a:rPr lang="en"/>
              <a:t>Rules of REST:</a:t>
            </a:r>
            <a:endParaRPr/>
          </a:p>
          <a:p>
            <a:pPr indent="-342900" lvl="0" marL="457200" rtl="0" algn="l">
              <a:spcBef>
                <a:spcPts val="1600"/>
              </a:spcBef>
              <a:spcAft>
                <a:spcPts val="0"/>
              </a:spcAft>
              <a:buSzPts val="1800"/>
              <a:buAutoNum type="arabicPeriod"/>
            </a:pPr>
            <a:r>
              <a:rPr lang="en"/>
              <a:t>Uniform Interface (URI, URL)</a:t>
            </a:r>
            <a:endParaRPr/>
          </a:p>
          <a:p>
            <a:pPr indent="-342900" lvl="0" marL="457200" rtl="0" algn="l">
              <a:spcBef>
                <a:spcPts val="0"/>
              </a:spcBef>
              <a:spcAft>
                <a:spcPts val="0"/>
              </a:spcAft>
              <a:buSzPts val="1800"/>
              <a:buAutoNum type="arabicPeriod"/>
            </a:pPr>
            <a:r>
              <a:rPr lang="en"/>
              <a:t>Stateless</a:t>
            </a:r>
            <a:endParaRPr/>
          </a:p>
          <a:p>
            <a:pPr indent="-342900" lvl="0" marL="457200" rtl="0" algn="l">
              <a:spcBef>
                <a:spcPts val="0"/>
              </a:spcBef>
              <a:spcAft>
                <a:spcPts val="0"/>
              </a:spcAft>
              <a:buSzPts val="1800"/>
              <a:buAutoNum type="arabicPeriod"/>
            </a:pPr>
            <a:r>
              <a:rPr lang="en"/>
              <a:t>Cacheable</a:t>
            </a:r>
            <a:endParaRPr/>
          </a:p>
          <a:p>
            <a:pPr indent="-342900" lvl="0" marL="457200" rtl="0" algn="l">
              <a:spcBef>
                <a:spcPts val="0"/>
              </a:spcBef>
              <a:spcAft>
                <a:spcPts val="0"/>
              </a:spcAft>
              <a:buSzPts val="1800"/>
              <a:buAutoNum type="arabicPeriod"/>
            </a:pPr>
            <a:r>
              <a:rPr lang="en"/>
              <a:t>Client-Server</a:t>
            </a:r>
            <a:endParaRPr/>
          </a:p>
          <a:p>
            <a:pPr indent="-342900" lvl="0" marL="457200" rtl="0" algn="l">
              <a:spcBef>
                <a:spcPts val="0"/>
              </a:spcBef>
              <a:spcAft>
                <a:spcPts val="0"/>
              </a:spcAft>
              <a:buSzPts val="1800"/>
              <a:buAutoNum type="arabicPeriod"/>
            </a:pPr>
            <a:r>
              <a:rPr lang="en"/>
              <a:t>Layered System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3" name="Google Shape;163;p28"/>
          <p:cNvSpPr txBox="1"/>
          <p:nvPr/>
        </p:nvSpPr>
        <p:spPr>
          <a:xfrm>
            <a:off x="5666550" y="4243525"/>
            <a:ext cx="29814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3"/>
              </a:rPr>
              <a:t>Do you want to know more?</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Web Service (Web API)</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Services that implement the REST standard are said to be RESTful.  A REST Web Service (REST API, REST Web API) are Web Services that follow ALL of the REST rules, such as a uniform interface, uniform responses, and properly using HTTP Methods.</a:t>
            </a:r>
            <a:endParaRPr/>
          </a:p>
          <a:p>
            <a:pPr indent="0" lvl="0" marL="0" rtl="0" algn="l">
              <a:spcBef>
                <a:spcPts val="1600"/>
              </a:spcBef>
              <a:spcAft>
                <a:spcPts val="0"/>
              </a:spcAft>
              <a:buNone/>
            </a:pPr>
            <a:r>
              <a:rPr lang="en"/>
              <a:t>Most commonly use HTTP(S) as the application protocol.</a:t>
            </a:r>
            <a:endParaRPr/>
          </a:p>
          <a:p>
            <a:pPr indent="0" lvl="0" marL="0" rtl="0" algn="l">
              <a:spcBef>
                <a:spcPts val="1600"/>
              </a:spcBef>
              <a:spcAft>
                <a:spcPts val="0"/>
              </a:spcAft>
              <a:buNone/>
            </a:pPr>
            <a:r>
              <a:rPr lang="en"/>
              <a:t>Commonly uses JSON as a response.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182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a:t>
            </a:r>
            <a:endParaRPr/>
          </a:p>
        </p:txBody>
      </p:sp>
      <p:sp>
        <p:nvSpPr>
          <p:cNvPr id="175" name="Google Shape;175;p30"/>
          <p:cNvSpPr txBox="1"/>
          <p:nvPr>
            <p:ph idx="1" type="body"/>
          </p:nvPr>
        </p:nvSpPr>
        <p:spPr>
          <a:xfrm>
            <a:off x="311700" y="755400"/>
            <a:ext cx="4659600" cy="41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JSON (JavaScript Object Notation) is a messaging format that is commonly used by </a:t>
            </a:r>
            <a:r>
              <a:rPr b="1" lang="en" sz="1500"/>
              <a:t>RESTful </a:t>
            </a:r>
            <a:r>
              <a:rPr lang="en" sz="1500"/>
              <a:t>Web Services.  </a:t>
            </a:r>
            <a:endParaRPr sz="1500"/>
          </a:p>
          <a:p>
            <a:pPr indent="0" lvl="0" marL="0" rtl="0" algn="l">
              <a:spcBef>
                <a:spcPts val="1600"/>
              </a:spcBef>
              <a:spcAft>
                <a:spcPts val="0"/>
              </a:spcAft>
              <a:buNone/>
            </a:pPr>
            <a:r>
              <a:rPr lang="en" sz="1500"/>
              <a:t>JSON uses </a:t>
            </a:r>
            <a:r>
              <a:rPr lang="en" sz="1500">
                <a:solidFill>
                  <a:srgbClr val="0000FF"/>
                </a:solidFill>
              </a:rPr>
              <a:t>key</a:t>
            </a:r>
            <a:r>
              <a:rPr lang="en" sz="1500"/>
              <a:t>/</a:t>
            </a:r>
            <a:r>
              <a:rPr lang="en" sz="1500">
                <a:solidFill>
                  <a:srgbClr val="9900FF"/>
                </a:solidFill>
              </a:rPr>
              <a:t>value</a:t>
            </a:r>
            <a:r>
              <a:rPr lang="en" sz="1500"/>
              <a:t> pairs to represent objects.  </a:t>
            </a:r>
            <a:endParaRPr sz="1500"/>
          </a:p>
          <a:p>
            <a:pPr indent="0" lvl="0" marL="0" rtl="0" algn="l">
              <a:spcBef>
                <a:spcPts val="1600"/>
              </a:spcBef>
              <a:spcAft>
                <a:spcPts val="0"/>
              </a:spcAft>
              <a:buNone/>
            </a:pPr>
            <a:r>
              <a:rPr lang="en" sz="1500"/>
              <a:t>Objects are identified by</a:t>
            </a:r>
            <a:r>
              <a:rPr b="1" lang="en" sz="1500">
                <a:solidFill>
                  <a:srgbClr val="980000"/>
                </a:solidFill>
              </a:rPr>
              <a:t> { }</a:t>
            </a:r>
            <a:r>
              <a:rPr lang="en" sz="1500"/>
              <a:t>, Arrays by</a:t>
            </a:r>
            <a:r>
              <a:rPr b="1" lang="en" sz="1500">
                <a:solidFill>
                  <a:srgbClr val="FF0000"/>
                </a:solidFill>
              </a:rPr>
              <a:t> </a:t>
            </a:r>
            <a:r>
              <a:rPr b="1" lang="en" sz="1500">
                <a:solidFill>
                  <a:srgbClr val="FF9900"/>
                </a:solidFill>
              </a:rPr>
              <a:t>[ ]</a:t>
            </a:r>
            <a:endParaRPr b="1" sz="1500">
              <a:solidFill>
                <a:srgbClr val="FF9900"/>
              </a:solidFill>
            </a:endParaRPr>
          </a:p>
          <a:p>
            <a:pPr indent="0" lvl="0" marL="0" rtl="0" algn="l">
              <a:spcBef>
                <a:spcPts val="1600"/>
              </a:spcBef>
              <a:spcAft>
                <a:spcPts val="0"/>
              </a:spcAft>
              <a:buNone/>
            </a:pPr>
            <a:r>
              <a:rPr lang="en" sz="1500"/>
              <a:t>Objects have </a:t>
            </a:r>
            <a:r>
              <a:rPr b="1" lang="en" sz="1500">
                <a:solidFill>
                  <a:srgbClr val="0000FF"/>
                </a:solidFill>
              </a:rPr>
              <a:t>properties </a:t>
            </a:r>
            <a:r>
              <a:rPr lang="en" sz="1500"/>
              <a:t>and </a:t>
            </a:r>
            <a:r>
              <a:rPr b="1" lang="en" sz="1500">
                <a:solidFill>
                  <a:srgbClr val="9900FF"/>
                </a:solidFill>
              </a:rPr>
              <a:t>values </a:t>
            </a:r>
            <a:r>
              <a:rPr lang="en" sz="1500"/>
              <a:t>separated by a </a:t>
            </a:r>
            <a:r>
              <a:rPr b="1" lang="en" sz="1500">
                <a:solidFill>
                  <a:srgbClr val="38761D"/>
                </a:solidFill>
              </a:rPr>
              <a:t>colon</a:t>
            </a:r>
            <a:r>
              <a:rPr lang="en" sz="1500"/>
              <a:t>.   The property names are Strings in double quotes.  The value can be a number, String (with double quotes), Array, or Object.  	</a:t>
            </a:r>
            <a:endParaRPr sz="1500"/>
          </a:p>
          <a:p>
            <a:pPr indent="0" lvl="0" marL="0" rtl="0" algn="l">
              <a:spcBef>
                <a:spcPts val="1600"/>
              </a:spcBef>
              <a:spcAft>
                <a:spcPts val="1600"/>
              </a:spcAft>
              <a:buNone/>
            </a:pPr>
            <a:r>
              <a:rPr lang="en" sz="1500"/>
              <a:t>Each property/value pair, object, or array is separated by a </a:t>
            </a:r>
            <a:r>
              <a:rPr b="1" lang="en" sz="1500">
                <a:solidFill>
                  <a:srgbClr val="FF0000"/>
                </a:solidFill>
              </a:rPr>
              <a:t>comma</a:t>
            </a:r>
            <a:r>
              <a:rPr lang="en" sz="1500"/>
              <a:t>.</a:t>
            </a:r>
            <a:endParaRPr sz="1500"/>
          </a:p>
        </p:txBody>
      </p:sp>
      <p:sp>
        <p:nvSpPr>
          <p:cNvPr id="176" name="Google Shape;176;p30"/>
          <p:cNvSpPr txBox="1"/>
          <p:nvPr/>
        </p:nvSpPr>
        <p:spPr>
          <a:xfrm>
            <a:off x="5041500" y="140400"/>
            <a:ext cx="3958800" cy="48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80000"/>
                </a:solidFill>
              </a:rPr>
              <a:t>{</a:t>
            </a:r>
            <a:endParaRPr b="1" sz="1200">
              <a:solidFill>
                <a:srgbClr val="980000"/>
              </a:solidFill>
            </a:endParaRPr>
          </a:p>
          <a:p>
            <a:pPr indent="0" lvl="0" marL="0" rtl="0" algn="l">
              <a:lnSpc>
                <a:spcPct val="135714"/>
              </a:lnSpc>
              <a:spcBef>
                <a:spcPts val="0"/>
              </a:spcBef>
              <a:spcAft>
                <a:spcPts val="0"/>
              </a:spcAft>
              <a:buNone/>
            </a:pPr>
            <a:r>
              <a:rPr b="1" lang="en" sz="1000">
                <a:solidFill>
                  <a:srgbClr val="0000FF"/>
                </a:solidFill>
                <a:latin typeface="Courier New"/>
                <a:ea typeface="Courier New"/>
                <a:cs typeface="Courier New"/>
                <a:sym typeface="Courier New"/>
              </a:rPr>
              <a:t>  </a:t>
            </a:r>
            <a:r>
              <a:rPr b="1" lang="en" sz="1000">
                <a:solidFill>
                  <a:srgbClr val="0000FF"/>
                </a:solidFill>
                <a:latin typeface="Courier New"/>
                <a:ea typeface="Courier New"/>
                <a:cs typeface="Courier New"/>
                <a:sym typeface="Courier New"/>
              </a:rPr>
              <a:t>"reviews"</a:t>
            </a:r>
            <a:r>
              <a:rPr b="1" lang="en" sz="1200">
                <a:solidFill>
                  <a:srgbClr val="38761D"/>
                </a:solidFill>
                <a:latin typeface="Courier New"/>
                <a:ea typeface="Courier New"/>
                <a:cs typeface="Courier New"/>
                <a:sym typeface="Courier New"/>
              </a:rPr>
              <a:t>:</a:t>
            </a:r>
            <a:r>
              <a:rPr b="1" lang="en" sz="1000">
                <a:latin typeface="Courier New"/>
                <a:ea typeface="Courier New"/>
                <a:cs typeface="Courier New"/>
                <a:sym typeface="Courier New"/>
              </a:rPr>
              <a:t> </a:t>
            </a:r>
            <a:r>
              <a:rPr b="1" lang="en" sz="1200">
                <a:solidFill>
                  <a:srgbClr val="FF9900"/>
                </a:solidFill>
                <a:latin typeface="Courier New"/>
                <a:ea typeface="Courier New"/>
                <a:cs typeface="Courier New"/>
                <a:sym typeface="Courier New"/>
              </a:rPr>
              <a:t>[</a:t>
            </a:r>
            <a:endParaRPr b="1" sz="1200">
              <a:solidFill>
                <a:srgbClr val="FF99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000">
                <a:latin typeface="Courier New"/>
                <a:ea typeface="Courier New"/>
                <a:cs typeface="Courier New"/>
                <a:sym typeface="Courier New"/>
              </a:rPr>
              <a:t>    </a:t>
            </a:r>
            <a:r>
              <a:rPr b="1" lang="en" sz="1200">
                <a:solidFill>
                  <a:srgbClr val="980000"/>
                </a:solidFill>
                <a:latin typeface="Courier New"/>
                <a:ea typeface="Courier New"/>
                <a:cs typeface="Courier New"/>
                <a:sym typeface="Courier New"/>
              </a:rPr>
              <a:t>{</a:t>
            </a:r>
            <a:endParaRPr b="1" sz="1200">
              <a:solidFill>
                <a:srgbClr val="98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000">
                <a:latin typeface="Courier New"/>
                <a:ea typeface="Courier New"/>
                <a:cs typeface="Courier New"/>
                <a:sym typeface="Courier New"/>
              </a:rPr>
              <a:t>     </a:t>
            </a:r>
            <a:r>
              <a:rPr b="1" lang="en" sz="1000">
                <a:solidFill>
                  <a:srgbClr val="0000FF"/>
                </a:solidFill>
                <a:latin typeface="Courier New"/>
                <a:ea typeface="Courier New"/>
                <a:cs typeface="Courier New"/>
                <a:sym typeface="Courier New"/>
              </a:rPr>
              <a:t>"hotelID"</a:t>
            </a:r>
            <a:r>
              <a:rPr b="1" lang="en" sz="1200">
                <a:solidFill>
                  <a:srgbClr val="38761D"/>
                </a:solidFill>
                <a:latin typeface="Courier New"/>
                <a:ea typeface="Courier New"/>
                <a:cs typeface="Courier New"/>
                <a:sym typeface="Courier New"/>
              </a:rPr>
              <a:t>:</a:t>
            </a:r>
            <a:r>
              <a:rPr b="1" lang="en" sz="1000">
                <a:latin typeface="Courier New"/>
                <a:ea typeface="Courier New"/>
                <a:cs typeface="Courier New"/>
                <a:sym typeface="Courier New"/>
              </a:rPr>
              <a:t> </a:t>
            </a:r>
            <a:r>
              <a:rPr b="1" lang="en" sz="1000">
                <a:solidFill>
                  <a:srgbClr val="9900FF"/>
                </a:solidFill>
                <a:latin typeface="Courier New"/>
                <a:ea typeface="Courier New"/>
                <a:cs typeface="Courier New"/>
                <a:sym typeface="Courier New"/>
              </a:rPr>
              <a:t>1</a:t>
            </a:r>
            <a:r>
              <a:rPr b="1" lang="en" sz="1200">
                <a:solidFill>
                  <a:srgbClr val="FF0000"/>
                </a:solidFill>
                <a:latin typeface="Courier New"/>
                <a:ea typeface="Courier New"/>
                <a:cs typeface="Courier New"/>
                <a:sym typeface="Courier New"/>
              </a:rPr>
              <a:t>,</a:t>
            </a:r>
            <a:endParaRPr b="1" sz="1200">
              <a:solidFill>
                <a:srgbClr val="FF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000">
                <a:latin typeface="Courier New"/>
                <a:ea typeface="Courier New"/>
                <a:cs typeface="Courier New"/>
                <a:sym typeface="Courier New"/>
              </a:rPr>
              <a:t>     </a:t>
            </a:r>
            <a:r>
              <a:rPr b="1" lang="en" sz="1000">
                <a:solidFill>
                  <a:srgbClr val="0000FF"/>
                </a:solidFill>
                <a:latin typeface="Courier New"/>
                <a:ea typeface="Courier New"/>
                <a:cs typeface="Courier New"/>
                <a:sym typeface="Courier New"/>
              </a:rPr>
              <a:t>"title"</a:t>
            </a:r>
            <a:r>
              <a:rPr b="1" lang="en" sz="1200">
                <a:solidFill>
                  <a:srgbClr val="274E13"/>
                </a:solidFill>
                <a:latin typeface="Courier New"/>
                <a:ea typeface="Courier New"/>
                <a:cs typeface="Courier New"/>
                <a:sym typeface="Courier New"/>
              </a:rPr>
              <a:t>:</a:t>
            </a:r>
            <a:r>
              <a:rPr b="1" lang="en" sz="1000">
                <a:latin typeface="Courier New"/>
                <a:ea typeface="Courier New"/>
                <a:cs typeface="Courier New"/>
                <a:sym typeface="Courier New"/>
              </a:rPr>
              <a:t> </a:t>
            </a:r>
            <a:r>
              <a:rPr b="1" lang="en" sz="1000">
                <a:solidFill>
                  <a:srgbClr val="9900FF"/>
                </a:solidFill>
                <a:latin typeface="Courier New"/>
                <a:ea typeface="Courier New"/>
                <a:cs typeface="Courier New"/>
                <a:sym typeface="Courier New"/>
              </a:rPr>
              <a:t>"What a great hotel!"</a:t>
            </a:r>
            <a:r>
              <a:rPr b="1" lang="en" sz="1200">
                <a:solidFill>
                  <a:srgbClr val="FF0000"/>
                </a:solidFill>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lnSpc>
                <a:spcPct val="135714"/>
              </a:lnSpc>
              <a:spcBef>
                <a:spcPts val="0"/>
              </a:spcBef>
              <a:spcAft>
                <a:spcPts val="0"/>
              </a:spcAft>
              <a:buNone/>
            </a:pPr>
            <a:r>
              <a:rPr b="1" lang="en" sz="1000">
                <a:latin typeface="Courier New"/>
                <a:ea typeface="Courier New"/>
                <a:cs typeface="Courier New"/>
                <a:sym typeface="Courier New"/>
              </a:rPr>
              <a:t>     </a:t>
            </a:r>
            <a:r>
              <a:rPr b="1" lang="en" sz="1000">
                <a:solidFill>
                  <a:srgbClr val="0000FF"/>
                </a:solidFill>
                <a:latin typeface="Courier New"/>
                <a:ea typeface="Courier New"/>
                <a:cs typeface="Courier New"/>
                <a:sym typeface="Courier New"/>
              </a:rPr>
              <a:t>"review"</a:t>
            </a:r>
            <a:r>
              <a:rPr b="1" lang="en" sz="1200">
                <a:solidFill>
                  <a:srgbClr val="274E13"/>
                </a:solidFill>
                <a:latin typeface="Courier New"/>
                <a:ea typeface="Courier New"/>
                <a:cs typeface="Courier New"/>
                <a:sym typeface="Courier New"/>
              </a:rPr>
              <a:t>:</a:t>
            </a:r>
            <a:r>
              <a:rPr b="1" lang="en" sz="1000">
                <a:latin typeface="Courier New"/>
                <a:ea typeface="Courier New"/>
                <a:cs typeface="Courier New"/>
                <a:sym typeface="Courier New"/>
              </a:rPr>
              <a:t> </a:t>
            </a:r>
            <a:r>
              <a:rPr b="1" lang="en" sz="1000">
                <a:solidFill>
                  <a:srgbClr val="9900FF"/>
                </a:solidFill>
                <a:latin typeface="Courier New"/>
                <a:ea typeface="Courier New"/>
                <a:cs typeface="Courier New"/>
                <a:sym typeface="Courier New"/>
              </a:rPr>
              <a:t>"I thought this was a really great hotel and would stay again!"</a:t>
            </a:r>
            <a:r>
              <a:rPr b="1" lang="en" sz="1200">
                <a:solidFill>
                  <a:srgbClr val="FF0000"/>
                </a:solidFill>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lnSpc>
                <a:spcPct val="135714"/>
              </a:lnSpc>
              <a:spcBef>
                <a:spcPts val="0"/>
              </a:spcBef>
              <a:spcAft>
                <a:spcPts val="0"/>
              </a:spcAft>
              <a:buNone/>
            </a:pPr>
            <a:r>
              <a:rPr b="1" lang="en" sz="1000">
                <a:latin typeface="Courier New"/>
                <a:ea typeface="Courier New"/>
                <a:cs typeface="Courier New"/>
                <a:sym typeface="Courier New"/>
              </a:rPr>
              <a:t>     </a:t>
            </a:r>
            <a:r>
              <a:rPr b="1" lang="en" sz="1000">
                <a:solidFill>
                  <a:srgbClr val="0000FF"/>
                </a:solidFill>
                <a:latin typeface="Courier New"/>
                <a:ea typeface="Courier New"/>
                <a:cs typeface="Courier New"/>
                <a:sym typeface="Courier New"/>
              </a:rPr>
              <a:t>"author"</a:t>
            </a:r>
            <a:r>
              <a:rPr b="1" lang="en" sz="1200">
                <a:solidFill>
                  <a:srgbClr val="274E13"/>
                </a:solidFill>
                <a:latin typeface="Courier New"/>
                <a:ea typeface="Courier New"/>
                <a:cs typeface="Courier New"/>
                <a:sym typeface="Courier New"/>
              </a:rPr>
              <a:t>:</a:t>
            </a:r>
            <a:r>
              <a:rPr b="1" lang="en" sz="1000">
                <a:latin typeface="Courier New"/>
                <a:ea typeface="Courier New"/>
                <a:cs typeface="Courier New"/>
                <a:sym typeface="Courier New"/>
              </a:rPr>
              <a:t> </a:t>
            </a:r>
            <a:r>
              <a:rPr b="1" lang="en" sz="1000">
                <a:solidFill>
                  <a:srgbClr val="9900FF"/>
                </a:solidFill>
                <a:latin typeface="Courier New"/>
                <a:ea typeface="Courier New"/>
                <a:cs typeface="Courier New"/>
                <a:sym typeface="Courier New"/>
              </a:rPr>
              <a:t>"John Smith"</a:t>
            </a:r>
            <a:r>
              <a:rPr b="1" lang="en" sz="1200">
                <a:solidFill>
                  <a:srgbClr val="FF0000"/>
                </a:solidFill>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lnSpc>
                <a:spcPct val="135714"/>
              </a:lnSpc>
              <a:spcBef>
                <a:spcPts val="0"/>
              </a:spcBef>
              <a:spcAft>
                <a:spcPts val="0"/>
              </a:spcAft>
              <a:buNone/>
            </a:pPr>
            <a:r>
              <a:rPr b="1" lang="en" sz="1000">
                <a:latin typeface="Courier New"/>
                <a:ea typeface="Courier New"/>
                <a:cs typeface="Courier New"/>
                <a:sym typeface="Courier New"/>
              </a:rPr>
              <a:t>     </a:t>
            </a:r>
            <a:r>
              <a:rPr b="1" lang="en" sz="1000">
                <a:solidFill>
                  <a:srgbClr val="0000FF"/>
                </a:solidFill>
                <a:latin typeface="Courier New"/>
                <a:ea typeface="Courier New"/>
                <a:cs typeface="Courier New"/>
                <a:sym typeface="Courier New"/>
              </a:rPr>
              <a:t>"stars"</a:t>
            </a:r>
            <a:r>
              <a:rPr b="1" lang="en" sz="1200">
                <a:solidFill>
                  <a:srgbClr val="274E13"/>
                </a:solidFill>
                <a:latin typeface="Courier New"/>
                <a:ea typeface="Courier New"/>
                <a:cs typeface="Courier New"/>
                <a:sym typeface="Courier New"/>
              </a:rPr>
              <a:t>:</a:t>
            </a:r>
            <a:r>
              <a:rPr b="1" lang="en" sz="1000">
                <a:latin typeface="Courier New"/>
                <a:ea typeface="Courier New"/>
                <a:cs typeface="Courier New"/>
                <a:sym typeface="Courier New"/>
              </a:rPr>
              <a:t> </a:t>
            </a:r>
            <a:r>
              <a:rPr b="1" lang="en" sz="1000">
                <a:solidFill>
                  <a:srgbClr val="9900FF"/>
                </a:solidFill>
                <a:latin typeface="Courier New"/>
                <a:ea typeface="Courier New"/>
                <a:cs typeface="Courier New"/>
                <a:sym typeface="Courier New"/>
              </a:rPr>
              <a:t>4</a:t>
            </a:r>
            <a:endParaRPr b="1" sz="1000">
              <a:solidFill>
                <a:srgbClr val="99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000">
                <a:latin typeface="Courier New"/>
                <a:ea typeface="Courier New"/>
                <a:cs typeface="Courier New"/>
                <a:sym typeface="Courier New"/>
              </a:rPr>
              <a:t>    </a:t>
            </a:r>
            <a:r>
              <a:rPr b="1" lang="en" sz="1200">
                <a:solidFill>
                  <a:srgbClr val="980000"/>
                </a:solidFill>
                <a:latin typeface="Courier New"/>
                <a:ea typeface="Courier New"/>
                <a:cs typeface="Courier New"/>
                <a:sym typeface="Courier New"/>
              </a:rPr>
              <a:t>}</a:t>
            </a:r>
            <a:r>
              <a:rPr b="1" lang="en" sz="1200">
                <a:solidFill>
                  <a:srgbClr val="FF0000"/>
                </a:solidFill>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lnSpc>
                <a:spcPct val="135714"/>
              </a:lnSpc>
              <a:spcBef>
                <a:spcPts val="0"/>
              </a:spcBef>
              <a:spcAft>
                <a:spcPts val="0"/>
              </a:spcAft>
              <a:buNone/>
            </a:pPr>
            <a:r>
              <a:rPr b="1" lang="en" sz="1000">
                <a:latin typeface="Courier New"/>
                <a:ea typeface="Courier New"/>
                <a:cs typeface="Courier New"/>
                <a:sym typeface="Courier New"/>
              </a:rPr>
              <a:t>    </a:t>
            </a:r>
            <a:r>
              <a:rPr b="1" lang="en" sz="1200">
                <a:solidFill>
                  <a:srgbClr val="980000"/>
                </a:solidFill>
                <a:latin typeface="Courier New"/>
                <a:ea typeface="Courier New"/>
                <a:cs typeface="Courier New"/>
                <a:sym typeface="Courier New"/>
              </a:rPr>
              <a:t>{</a:t>
            </a:r>
            <a:endParaRPr b="1" sz="1200">
              <a:solidFill>
                <a:srgbClr val="98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000">
                <a:latin typeface="Courier New"/>
                <a:ea typeface="Courier New"/>
                <a:cs typeface="Courier New"/>
                <a:sym typeface="Courier New"/>
              </a:rPr>
              <a:t>     </a:t>
            </a:r>
            <a:r>
              <a:rPr b="1" lang="en" sz="1000">
                <a:solidFill>
                  <a:srgbClr val="0000FF"/>
                </a:solidFill>
                <a:latin typeface="Courier New"/>
                <a:ea typeface="Courier New"/>
                <a:cs typeface="Courier New"/>
                <a:sym typeface="Courier New"/>
              </a:rPr>
              <a:t>"hotelID"</a:t>
            </a:r>
            <a:r>
              <a:rPr b="1" lang="en" sz="1200">
                <a:solidFill>
                  <a:srgbClr val="274E13"/>
                </a:solidFill>
                <a:latin typeface="Courier New"/>
                <a:ea typeface="Courier New"/>
                <a:cs typeface="Courier New"/>
                <a:sym typeface="Courier New"/>
              </a:rPr>
              <a:t>:</a:t>
            </a:r>
            <a:r>
              <a:rPr b="1" lang="en" sz="1000">
                <a:latin typeface="Courier New"/>
                <a:ea typeface="Courier New"/>
                <a:cs typeface="Courier New"/>
                <a:sym typeface="Courier New"/>
              </a:rPr>
              <a:t> </a:t>
            </a:r>
            <a:r>
              <a:rPr b="1" lang="en" sz="1000">
                <a:solidFill>
                  <a:srgbClr val="9900FF"/>
                </a:solidFill>
                <a:latin typeface="Courier New"/>
                <a:ea typeface="Courier New"/>
                <a:cs typeface="Courier New"/>
                <a:sym typeface="Courier New"/>
              </a:rPr>
              <a:t>1</a:t>
            </a:r>
            <a:r>
              <a:rPr b="1" lang="en" sz="1200">
                <a:solidFill>
                  <a:srgbClr val="FF0000"/>
                </a:solidFill>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lnSpc>
                <a:spcPct val="135714"/>
              </a:lnSpc>
              <a:spcBef>
                <a:spcPts val="0"/>
              </a:spcBef>
              <a:spcAft>
                <a:spcPts val="0"/>
              </a:spcAft>
              <a:buNone/>
            </a:pPr>
            <a:r>
              <a:rPr b="1" lang="en" sz="1000">
                <a:latin typeface="Courier New"/>
                <a:ea typeface="Courier New"/>
                <a:cs typeface="Courier New"/>
                <a:sym typeface="Courier New"/>
              </a:rPr>
              <a:t>     </a:t>
            </a:r>
            <a:r>
              <a:rPr b="1" lang="en" sz="1000">
                <a:solidFill>
                  <a:srgbClr val="0000FF"/>
                </a:solidFill>
                <a:latin typeface="Courier New"/>
                <a:ea typeface="Courier New"/>
                <a:cs typeface="Courier New"/>
                <a:sym typeface="Courier New"/>
              </a:rPr>
              <a:t>"title"</a:t>
            </a:r>
            <a:r>
              <a:rPr b="1" lang="en" sz="1200">
                <a:solidFill>
                  <a:srgbClr val="274E13"/>
                </a:solidFill>
                <a:latin typeface="Courier New"/>
                <a:ea typeface="Courier New"/>
                <a:cs typeface="Courier New"/>
                <a:sym typeface="Courier New"/>
              </a:rPr>
              <a:t>:</a:t>
            </a:r>
            <a:r>
              <a:rPr b="1" lang="en" sz="1000">
                <a:latin typeface="Courier New"/>
                <a:ea typeface="Courier New"/>
                <a:cs typeface="Courier New"/>
                <a:sym typeface="Courier New"/>
              </a:rPr>
              <a:t> </a:t>
            </a:r>
            <a:r>
              <a:rPr b="1" lang="en" sz="1000">
                <a:solidFill>
                  <a:srgbClr val="9900FF"/>
                </a:solidFill>
                <a:latin typeface="Courier New"/>
                <a:ea typeface="Courier New"/>
                <a:cs typeface="Courier New"/>
                <a:sym typeface="Courier New"/>
              </a:rPr>
              <a:t>"Peaceful night sleep"</a:t>
            </a:r>
            <a:r>
              <a:rPr b="1" lang="en" sz="1200">
                <a:solidFill>
                  <a:srgbClr val="FF0000"/>
                </a:solidFill>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lnSpc>
                <a:spcPct val="135714"/>
              </a:lnSpc>
              <a:spcBef>
                <a:spcPts val="0"/>
              </a:spcBef>
              <a:spcAft>
                <a:spcPts val="0"/>
              </a:spcAft>
              <a:buNone/>
            </a:pPr>
            <a:r>
              <a:rPr b="1" lang="en" sz="1000">
                <a:latin typeface="Courier New"/>
                <a:ea typeface="Courier New"/>
                <a:cs typeface="Courier New"/>
                <a:sym typeface="Courier New"/>
              </a:rPr>
              <a:t>     </a:t>
            </a:r>
            <a:r>
              <a:rPr b="1" lang="en" sz="1000">
                <a:solidFill>
                  <a:srgbClr val="0000FF"/>
                </a:solidFill>
                <a:latin typeface="Courier New"/>
                <a:ea typeface="Courier New"/>
                <a:cs typeface="Courier New"/>
                <a:sym typeface="Courier New"/>
              </a:rPr>
              <a:t>"review"</a:t>
            </a:r>
            <a:r>
              <a:rPr b="1" lang="en" sz="1200">
                <a:solidFill>
                  <a:srgbClr val="274E13"/>
                </a:solidFill>
                <a:latin typeface="Courier New"/>
                <a:ea typeface="Courier New"/>
                <a:cs typeface="Courier New"/>
                <a:sym typeface="Courier New"/>
              </a:rPr>
              <a:t>:</a:t>
            </a:r>
            <a:r>
              <a:rPr b="1" lang="en" sz="1000">
                <a:latin typeface="Courier New"/>
                <a:ea typeface="Courier New"/>
                <a:cs typeface="Courier New"/>
                <a:sym typeface="Courier New"/>
              </a:rPr>
              <a:t> </a:t>
            </a:r>
            <a:r>
              <a:rPr b="1" lang="en" sz="1000">
                <a:solidFill>
                  <a:srgbClr val="9900FF"/>
                </a:solidFill>
                <a:latin typeface="Courier New"/>
                <a:ea typeface="Courier New"/>
                <a:cs typeface="Courier New"/>
                <a:sym typeface="Courier New"/>
              </a:rPr>
              <a:t>"I had a really good night sleep and would stay again"</a:t>
            </a:r>
            <a:r>
              <a:rPr b="1" lang="en" sz="1200">
                <a:solidFill>
                  <a:srgbClr val="FF0000"/>
                </a:solidFill>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lnSpc>
                <a:spcPct val="135714"/>
              </a:lnSpc>
              <a:spcBef>
                <a:spcPts val="0"/>
              </a:spcBef>
              <a:spcAft>
                <a:spcPts val="0"/>
              </a:spcAft>
              <a:buNone/>
            </a:pPr>
            <a:r>
              <a:rPr b="1" lang="en" sz="1000">
                <a:latin typeface="Courier New"/>
                <a:ea typeface="Courier New"/>
                <a:cs typeface="Courier New"/>
                <a:sym typeface="Courier New"/>
              </a:rPr>
              <a:t>     </a:t>
            </a:r>
            <a:r>
              <a:rPr b="1" lang="en" sz="1000">
                <a:solidFill>
                  <a:srgbClr val="0000FF"/>
                </a:solidFill>
                <a:latin typeface="Courier New"/>
                <a:ea typeface="Courier New"/>
                <a:cs typeface="Courier New"/>
                <a:sym typeface="Courier New"/>
              </a:rPr>
              <a:t>"author"</a:t>
            </a:r>
            <a:r>
              <a:rPr b="1" lang="en" sz="1200">
                <a:solidFill>
                  <a:srgbClr val="274E13"/>
                </a:solidFill>
                <a:latin typeface="Courier New"/>
                <a:ea typeface="Courier New"/>
                <a:cs typeface="Courier New"/>
                <a:sym typeface="Courier New"/>
              </a:rPr>
              <a:t>:</a:t>
            </a:r>
            <a:r>
              <a:rPr b="1" lang="en" sz="1000">
                <a:latin typeface="Courier New"/>
                <a:ea typeface="Courier New"/>
                <a:cs typeface="Courier New"/>
                <a:sym typeface="Courier New"/>
              </a:rPr>
              <a:t> </a:t>
            </a:r>
            <a:r>
              <a:rPr b="1" lang="en" sz="1000">
                <a:solidFill>
                  <a:srgbClr val="9900FF"/>
                </a:solidFill>
                <a:latin typeface="Courier New"/>
                <a:ea typeface="Courier New"/>
                <a:cs typeface="Courier New"/>
                <a:sym typeface="Courier New"/>
              </a:rPr>
              <a:t>"Kerry Gold"</a:t>
            </a:r>
            <a:r>
              <a:rPr b="1" lang="en" sz="1200">
                <a:solidFill>
                  <a:srgbClr val="FF0000"/>
                </a:solidFill>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lnSpc>
                <a:spcPct val="135714"/>
              </a:lnSpc>
              <a:spcBef>
                <a:spcPts val="0"/>
              </a:spcBef>
              <a:spcAft>
                <a:spcPts val="0"/>
              </a:spcAft>
              <a:buNone/>
            </a:pPr>
            <a:r>
              <a:rPr b="1" lang="en" sz="1000">
                <a:latin typeface="Courier New"/>
                <a:ea typeface="Courier New"/>
                <a:cs typeface="Courier New"/>
                <a:sym typeface="Courier New"/>
              </a:rPr>
              <a:t>     </a:t>
            </a:r>
            <a:r>
              <a:rPr b="1" lang="en" sz="1000">
                <a:solidFill>
                  <a:srgbClr val="0000FF"/>
                </a:solidFill>
                <a:latin typeface="Courier New"/>
                <a:ea typeface="Courier New"/>
                <a:cs typeface="Courier New"/>
                <a:sym typeface="Courier New"/>
              </a:rPr>
              <a:t>"stars"</a:t>
            </a:r>
            <a:r>
              <a:rPr b="1" lang="en" sz="1200">
                <a:solidFill>
                  <a:srgbClr val="274E13"/>
                </a:solidFill>
                <a:latin typeface="Courier New"/>
                <a:ea typeface="Courier New"/>
                <a:cs typeface="Courier New"/>
                <a:sym typeface="Courier New"/>
              </a:rPr>
              <a:t>:</a:t>
            </a:r>
            <a:r>
              <a:rPr b="1" lang="en" sz="1000">
                <a:latin typeface="Courier New"/>
                <a:ea typeface="Courier New"/>
                <a:cs typeface="Courier New"/>
                <a:sym typeface="Courier New"/>
              </a:rPr>
              <a:t> </a:t>
            </a:r>
            <a:r>
              <a:rPr b="1" lang="en" sz="1000">
                <a:solidFill>
                  <a:srgbClr val="9900FF"/>
                </a:solidFill>
                <a:latin typeface="Courier New"/>
                <a:ea typeface="Courier New"/>
                <a:cs typeface="Courier New"/>
                <a:sym typeface="Courier New"/>
              </a:rPr>
              <a:t>3</a:t>
            </a:r>
            <a:endParaRPr b="1" sz="1000">
              <a:solidFill>
                <a:srgbClr val="99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000">
                <a:latin typeface="Courier New"/>
                <a:ea typeface="Courier New"/>
                <a:cs typeface="Courier New"/>
                <a:sym typeface="Courier New"/>
              </a:rPr>
              <a:t>    </a:t>
            </a:r>
            <a:r>
              <a:rPr b="1" lang="en" sz="1200">
                <a:solidFill>
                  <a:srgbClr val="980000"/>
                </a:solidFill>
                <a:latin typeface="Courier New"/>
                <a:ea typeface="Courier New"/>
                <a:cs typeface="Courier New"/>
                <a:sym typeface="Courier New"/>
              </a:rPr>
              <a:t>}</a:t>
            </a:r>
            <a:endParaRPr b="1" sz="1200">
              <a:solidFill>
                <a:srgbClr val="980000"/>
              </a:solidFill>
              <a:latin typeface="Courier New"/>
              <a:ea typeface="Courier New"/>
              <a:cs typeface="Courier New"/>
              <a:sym typeface="Courier New"/>
            </a:endParaRPr>
          </a:p>
          <a:p>
            <a:pPr indent="0" lvl="0" marL="0" rtl="0" algn="l">
              <a:spcBef>
                <a:spcPts val="0"/>
              </a:spcBef>
              <a:spcAft>
                <a:spcPts val="0"/>
              </a:spcAft>
              <a:buNone/>
            </a:pPr>
            <a:r>
              <a:rPr b="1" lang="en" sz="1000"/>
              <a:t>  </a:t>
            </a:r>
            <a:r>
              <a:rPr b="1" lang="en" sz="1200">
                <a:solidFill>
                  <a:srgbClr val="FF9900"/>
                </a:solidFill>
              </a:rPr>
              <a:t> ]</a:t>
            </a:r>
            <a:endParaRPr b="1" sz="1200">
              <a:solidFill>
                <a:srgbClr val="FF9900"/>
              </a:solidFill>
            </a:endParaRPr>
          </a:p>
          <a:p>
            <a:pPr indent="0" lvl="0" marL="0" rtl="0" algn="l">
              <a:spcBef>
                <a:spcPts val="0"/>
              </a:spcBef>
              <a:spcAft>
                <a:spcPts val="0"/>
              </a:spcAft>
              <a:buNone/>
            </a:pPr>
            <a:r>
              <a:rPr b="1" lang="en" sz="1200">
                <a:solidFill>
                  <a:srgbClr val="980000"/>
                </a:solidFill>
              </a:rPr>
              <a:t>}</a:t>
            </a:r>
            <a:endParaRPr b="1" sz="1200">
              <a:solidFill>
                <a:srgbClr val="98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Calling a Web Service Using Java</a:t>
            </a:r>
            <a:endParaRPr/>
          </a:p>
        </p:txBody>
      </p:sp>
      <p:sp>
        <p:nvSpPr>
          <p:cNvPr id="182" name="Google Shape;182;p31"/>
          <p:cNvSpPr txBox="1"/>
          <p:nvPr>
            <p:ph idx="1" type="body"/>
          </p:nvPr>
        </p:nvSpPr>
        <p:spPr>
          <a:xfrm>
            <a:off x="311700" y="1152475"/>
            <a:ext cx="8520600" cy="22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222222"/>
                </a:solidFill>
                <a:highlight>
                  <a:srgbClr val="FFFFFF"/>
                </a:highlight>
                <a:latin typeface="Roboto"/>
                <a:ea typeface="Roboto"/>
                <a:cs typeface="Roboto"/>
                <a:sym typeface="Roboto"/>
              </a:rPr>
              <a:t>Spring Boot</a:t>
            </a:r>
            <a:r>
              <a:rPr lang="en" sz="1400">
                <a:solidFill>
                  <a:srgbClr val="222222"/>
                </a:solidFill>
                <a:highlight>
                  <a:srgbClr val="FFFFFF"/>
                </a:highlight>
                <a:latin typeface="Roboto"/>
                <a:ea typeface="Roboto"/>
                <a:cs typeface="Roboto"/>
                <a:sym typeface="Roboto"/>
              </a:rPr>
              <a:t> is an open source Java-based framework used to create Web Services.  It abstracts much of the </a:t>
            </a:r>
            <a:r>
              <a:rPr lang="en" sz="1400">
                <a:solidFill>
                  <a:srgbClr val="222222"/>
                </a:solidFill>
                <a:highlight>
                  <a:srgbClr val="FFFFFF"/>
                </a:highlight>
                <a:latin typeface="Roboto"/>
                <a:ea typeface="Roboto"/>
                <a:cs typeface="Roboto"/>
                <a:sym typeface="Roboto"/>
              </a:rPr>
              <a:t>repetitive</a:t>
            </a:r>
            <a:r>
              <a:rPr lang="en" sz="1400">
                <a:solidFill>
                  <a:srgbClr val="222222"/>
                </a:solidFill>
                <a:highlight>
                  <a:srgbClr val="FFFFFF"/>
                </a:highlight>
                <a:latin typeface="Roboto"/>
                <a:ea typeface="Roboto"/>
                <a:cs typeface="Roboto"/>
                <a:sym typeface="Roboto"/>
              </a:rPr>
              <a:t> and tedious work needed to create or use a Web Service, much like how SpringJDBC is abstracts JDBC.</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Sp</a:t>
            </a:r>
            <a:r>
              <a:rPr lang="en" sz="1400">
                <a:solidFill>
                  <a:srgbClr val="222222"/>
                </a:solidFill>
                <a:highlight>
                  <a:srgbClr val="FFFFFF"/>
                </a:highlight>
                <a:latin typeface="Roboto"/>
                <a:ea typeface="Roboto"/>
                <a:cs typeface="Roboto"/>
                <a:sym typeface="Roboto"/>
              </a:rPr>
              <a:t>ring Boot provides the </a:t>
            </a:r>
            <a:r>
              <a:rPr b="1" lang="en" sz="1400">
                <a:solidFill>
                  <a:srgbClr val="222222"/>
                </a:solidFill>
                <a:highlight>
                  <a:srgbClr val="FFFFFF"/>
                </a:highlight>
                <a:latin typeface="Roboto"/>
                <a:ea typeface="Roboto"/>
                <a:cs typeface="Roboto"/>
                <a:sym typeface="Roboto"/>
              </a:rPr>
              <a:t>RestTemplate</a:t>
            </a:r>
            <a:r>
              <a:rPr lang="en" sz="1400">
                <a:solidFill>
                  <a:srgbClr val="222222"/>
                </a:solidFill>
                <a:highlight>
                  <a:srgbClr val="FFFFFF"/>
                </a:highlight>
                <a:latin typeface="Roboto"/>
                <a:ea typeface="Roboto"/>
                <a:cs typeface="Roboto"/>
                <a:sym typeface="Roboto"/>
              </a:rPr>
              <a:t>, which is a Java based client for calling RESTful Web Services.</a:t>
            </a:r>
            <a:endParaRPr sz="14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4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b="1" lang="en" sz="1400">
                <a:solidFill>
                  <a:srgbClr val="222222"/>
                </a:solidFill>
                <a:highlight>
                  <a:srgbClr val="FFFFFF"/>
                </a:highlight>
                <a:latin typeface="Roboto"/>
                <a:ea typeface="Roboto"/>
                <a:cs typeface="Roboto"/>
                <a:sym typeface="Roboto"/>
              </a:rPr>
              <a:t>Endpoint </a:t>
            </a:r>
            <a:r>
              <a:rPr lang="en" sz="1400">
                <a:solidFill>
                  <a:srgbClr val="222222"/>
                </a:solidFill>
                <a:highlight>
                  <a:srgbClr val="FFFFFF"/>
                </a:highlight>
                <a:latin typeface="Roboto"/>
                <a:ea typeface="Roboto"/>
                <a:cs typeface="Roboto"/>
                <a:sym typeface="Roboto"/>
              </a:rPr>
              <a:t>- an endpoint is URL that points to a Web Service.  To access a web service with RestTemplate, we must provide it the API’s endpoint:  </a:t>
            </a:r>
            <a:r>
              <a:rPr lang="en" sz="1250">
                <a:solidFill>
                  <a:srgbClr val="000000"/>
                </a:solidFill>
                <a:latin typeface="Courier New"/>
                <a:ea typeface="Courier New"/>
                <a:cs typeface="Courier New"/>
                <a:sym typeface="Courier New"/>
              </a:rPr>
              <a:t>http://localhost:3000/</a:t>
            </a:r>
            <a:endParaRPr sz="1250">
              <a:solidFill>
                <a:srgbClr val="000000"/>
              </a:solidFill>
              <a:latin typeface="Courier New"/>
              <a:ea typeface="Courier New"/>
              <a:cs typeface="Courier New"/>
              <a:sym typeface="Courier New"/>
            </a:endParaRPr>
          </a:p>
          <a:p>
            <a:pPr indent="457200" lvl="0" marL="457200" rtl="0" algn="l">
              <a:spcBef>
                <a:spcPts val="0"/>
              </a:spcBef>
              <a:spcAft>
                <a:spcPts val="0"/>
              </a:spcAft>
              <a:buNone/>
            </a:pPr>
            <a:r>
              <a:rPr lang="en" sz="1400">
                <a:solidFill>
                  <a:srgbClr val="222222"/>
                </a:solidFill>
                <a:highlight>
                  <a:srgbClr val="FFFFFF"/>
                </a:highlight>
                <a:latin typeface="Roboto"/>
                <a:ea typeface="Roboto"/>
                <a:cs typeface="Roboto"/>
                <a:sym typeface="Roboto"/>
              </a:rPr>
              <a:t> </a:t>
            </a:r>
            <a:endParaRPr sz="14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83" name="Google Shape;183;p31"/>
          <p:cNvSpPr txBox="1"/>
          <p:nvPr/>
        </p:nvSpPr>
        <p:spPr>
          <a:xfrm>
            <a:off x="608775" y="3405175"/>
            <a:ext cx="7753200" cy="152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0000FF"/>
                </a:solidFill>
                <a:highlight>
                  <a:srgbClr val="FFFFFF"/>
                </a:highlight>
                <a:latin typeface="Roboto"/>
                <a:ea typeface="Roboto"/>
                <a:cs typeface="Roboto"/>
                <a:sym typeface="Roboto"/>
              </a:rPr>
              <a:t>String response</a:t>
            </a:r>
            <a:r>
              <a:rPr b="1" lang="en" sz="1300">
                <a:solidFill>
                  <a:srgbClr val="222222"/>
                </a:solidFill>
                <a:highlight>
                  <a:srgbClr val="FFFFFF"/>
                </a:highlight>
                <a:latin typeface="Roboto"/>
                <a:ea typeface="Roboto"/>
                <a:cs typeface="Roboto"/>
                <a:sym typeface="Roboto"/>
              </a:rPr>
              <a:t> = restTemplate.</a:t>
            </a:r>
            <a:r>
              <a:rPr b="1" lang="en" sz="1300">
                <a:solidFill>
                  <a:srgbClr val="9900FF"/>
                </a:solidFill>
                <a:highlight>
                  <a:srgbClr val="FFFFFF"/>
                </a:highlight>
                <a:latin typeface="Roboto"/>
                <a:ea typeface="Roboto"/>
                <a:cs typeface="Roboto"/>
                <a:sym typeface="Roboto"/>
              </a:rPr>
              <a:t>getForObject</a:t>
            </a:r>
            <a:r>
              <a:rPr b="1" lang="en" sz="1300">
                <a:solidFill>
                  <a:srgbClr val="222222"/>
                </a:solidFill>
                <a:highlight>
                  <a:srgbClr val="FFFFFF"/>
                </a:highlight>
                <a:latin typeface="Roboto"/>
                <a:ea typeface="Roboto"/>
                <a:cs typeface="Roboto"/>
                <a:sym typeface="Roboto"/>
              </a:rPr>
              <a:t>(</a:t>
            </a:r>
            <a:r>
              <a:rPr b="1" lang="en" sz="1300">
                <a:solidFill>
                  <a:srgbClr val="980000"/>
                </a:solidFill>
                <a:highlight>
                  <a:srgbClr val="FFFFFF"/>
                </a:highlight>
                <a:latin typeface="Roboto"/>
                <a:ea typeface="Roboto"/>
                <a:cs typeface="Roboto"/>
                <a:sym typeface="Roboto"/>
              </a:rPr>
              <a:t>endpointUrl</a:t>
            </a:r>
            <a:r>
              <a:rPr b="1" lang="en" sz="1300">
                <a:solidFill>
                  <a:srgbClr val="222222"/>
                </a:solidFill>
                <a:highlight>
                  <a:srgbClr val="FFFFFF"/>
                </a:highlight>
                <a:latin typeface="Roboto"/>
                <a:ea typeface="Roboto"/>
                <a:cs typeface="Roboto"/>
                <a:sym typeface="Roboto"/>
              </a:rPr>
              <a:t>, </a:t>
            </a:r>
            <a:r>
              <a:rPr b="1" lang="en" sz="1300">
                <a:solidFill>
                  <a:srgbClr val="4A86E8"/>
                </a:solidFill>
                <a:highlight>
                  <a:srgbClr val="FFFFFF"/>
                </a:highlight>
                <a:latin typeface="Roboto"/>
                <a:ea typeface="Roboto"/>
                <a:cs typeface="Roboto"/>
                <a:sym typeface="Roboto"/>
              </a:rPr>
              <a:t>String.class</a:t>
            </a:r>
            <a:r>
              <a:rPr b="1" lang="en" sz="1300">
                <a:solidFill>
                  <a:srgbClr val="222222"/>
                </a:solidFill>
                <a:highlight>
                  <a:srgbClr val="FFFFFF"/>
                </a:highlight>
                <a:latin typeface="Roboto"/>
                <a:ea typeface="Roboto"/>
                <a:cs typeface="Roboto"/>
                <a:sym typeface="Roboto"/>
              </a:rPr>
              <a:t>);</a:t>
            </a:r>
            <a:endParaRPr b="1" sz="1300">
              <a:solidFill>
                <a:srgbClr val="22222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br>
              <a:rPr lang="en" sz="1200">
                <a:solidFill>
                  <a:srgbClr val="222222"/>
                </a:solidFill>
                <a:highlight>
                  <a:srgbClr val="FFFFFF"/>
                </a:highlight>
                <a:latin typeface="Roboto"/>
                <a:ea typeface="Roboto"/>
                <a:cs typeface="Roboto"/>
                <a:sym typeface="Roboto"/>
              </a:rPr>
            </a:br>
            <a:r>
              <a:rPr b="1" lang="en" sz="1200">
                <a:solidFill>
                  <a:srgbClr val="9900FF"/>
                </a:solidFill>
                <a:highlight>
                  <a:srgbClr val="FFFFFF"/>
                </a:highlight>
                <a:latin typeface="Roboto"/>
                <a:ea typeface="Roboto"/>
                <a:cs typeface="Roboto"/>
                <a:sym typeface="Roboto"/>
              </a:rPr>
              <a:t>getForObject()</a:t>
            </a:r>
            <a:r>
              <a:rPr lang="en" sz="1200">
                <a:solidFill>
                  <a:srgbClr val="9900FF"/>
                </a:solidFill>
                <a:highlight>
                  <a:srgbClr val="FFFFFF"/>
                </a:highlight>
                <a:latin typeface="Roboto"/>
                <a:ea typeface="Roboto"/>
                <a:cs typeface="Roboto"/>
                <a:sym typeface="Roboto"/>
              </a:rPr>
              <a:t> </a:t>
            </a:r>
            <a:r>
              <a:rPr lang="en" sz="1200">
                <a:highlight>
                  <a:srgbClr val="FFFFFF"/>
                </a:highlight>
                <a:latin typeface="Roboto"/>
                <a:ea typeface="Roboto"/>
                <a:cs typeface="Roboto"/>
                <a:sym typeface="Roboto"/>
              </a:rPr>
              <a:t>- method that retrieves a JSON response and converts it to an object</a:t>
            </a:r>
            <a:r>
              <a:rPr lang="en" sz="1200">
                <a:solidFill>
                  <a:srgbClr val="9900FF"/>
                </a:solidFill>
                <a:highlight>
                  <a:srgbClr val="FFFFFF"/>
                </a:highlight>
                <a:latin typeface="Roboto"/>
                <a:ea typeface="Roboto"/>
                <a:cs typeface="Roboto"/>
                <a:sym typeface="Roboto"/>
              </a:rPr>
              <a:t>.  </a:t>
            </a:r>
            <a:endParaRPr sz="1200">
              <a:solidFill>
                <a:srgbClr val="22222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1200">
                <a:solidFill>
                  <a:srgbClr val="0000FF"/>
                </a:solidFill>
                <a:highlight>
                  <a:srgbClr val="FFFFFF"/>
                </a:highlight>
                <a:latin typeface="Roboto"/>
                <a:ea typeface="Roboto"/>
                <a:cs typeface="Roboto"/>
                <a:sym typeface="Roboto"/>
              </a:rPr>
              <a:t>String response</a:t>
            </a:r>
            <a:r>
              <a:rPr lang="en" sz="1200">
                <a:solidFill>
                  <a:srgbClr val="0000FF"/>
                </a:solidFill>
                <a:highlight>
                  <a:srgbClr val="FFFFFF"/>
                </a:highlight>
                <a:latin typeface="Roboto"/>
                <a:ea typeface="Roboto"/>
                <a:cs typeface="Roboto"/>
                <a:sym typeface="Roboto"/>
              </a:rPr>
              <a:t> - </a:t>
            </a:r>
            <a:r>
              <a:rPr lang="en" sz="1200">
                <a:solidFill>
                  <a:srgbClr val="222222"/>
                </a:solidFill>
                <a:highlight>
                  <a:srgbClr val="FFFFFF"/>
                </a:highlight>
                <a:latin typeface="Roboto"/>
                <a:ea typeface="Roboto"/>
                <a:cs typeface="Roboto"/>
                <a:sym typeface="Roboto"/>
              </a:rPr>
              <a:t>Variable to hold the response.  </a:t>
            </a:r>
            <a:endParaRPr sz="1200">
              <a:solidFill>
                <a:srgbClr val="22222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1300">
                <a:solidFill>
                  <a:srgbClr val="980000"/>
                </a:solidFill>
                <a:highlight>
                  <a:srgbClr val="FFFFFF"/>
                </a:highlight>
                <a:latin typeface="Roboto"/>
                <a:ea typeface="Roboto"/>
                <a:cs typeface="Roboto"/>
                <a:sym typeface="Roboto"/>
              </a:rPr>
              <a:t>endpointUrl </a:t>
            </a:r>
            <a:r>
              <a:rPr lang="en" sz="1300">
                <a:solidFill>
                  <a:srgbClr val="980000"/>
                </a:solidFill>
                <a:highlight>
                  <a:srgbClr val="FFFFFF"/>
                </a:highlight>
                <a:latin typeface="Roboto"/>
                <a:ea typeface="Roboto"/>
                <a:cs typeface="Roboto"/>
                <a:sym typeface="Roboto"/>
              </a:rPr>
              <a:t>- </a:t>
            </a:r>
            <a:r>
              <a:rPr lang="en" sz="1300">
                <a:highlight>
                  <a:srgbClr val="FFFFFF"/>
                </a:highlight>
                <a:latin typeface="Roboto"/>
                <a:ea typeface="Roboto"/>
                <a:cs typeface="Roboto"/>
                <a:sym typeface="Roboto"/>
              </a:rPr>
              <a:t>the URL of the endpoint to make the request.</a:t>
            </a:r>
            <a:endParaRPr sz="1200">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00">
                <a:solidFill>
                  <a:srgbClr val="4A86E8"/>
                </a:solidFill>
                <a:highlight>
                  <a:srgbClr val="FFFFFF"/>
                </a:highlight>
                <a:latin typeface="Roboto"/>
                <a:ea typeface="Roboto"/>
                <a:cs typeface="Roboto"/>
                <a:sym typeface="Roboto"/>
              </a:rPr>
              <a:t>String.class - </a:t>
            </a:r>
            <a:r>
              <a:rPr lang="en" sz="1200">
                <a:solidFill>
                  <a:srgbClr val="222222"/>
                </a:solidFill>
                <a:highlight>
                  <a:srgbClr val="FFFFFF"/>
                </a:highlight>
                <a:latin typeface="Roboto"/>
                <a:ea typeface="Roboto"/>
                <a:cs typeface="Roboto"/>
                <a:sym typeface="Roboto"/>
              </a:rPr>
              <a:t>The Data Type of the Object to return.  This should match the variable that will hold it.  </a:t>
            </a:r>
            <a:endParaRPr sz="1200">
              <a:solidFill>
                <a:srgbClr val="222222"/>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7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238350" y="567975"/>
            <a:ext cx="6349800" cy="4501500"/>
          </a:xfrm>
          <a:prstGeom prst="rect">
            <a:avLst/>
          </a:prstGeom>
        </p:spPr>
        <p:txBody>
          <a:bodyPr anchorCtr="0" anchor="t" bIns="91425" lIns="91425" spcFirstLastPara="1" rIns="91425" wrap="square" tIns="91425">
            <a:noAutofit/>
          </a:bodyPr>
          <a:lstStyle/>
          <a:p>
            <a:pPr indent="-307975" lvl="0" marL="457200" rtl="0" algn="l">
              <a:spcBef>
                <a:spcPts val="1100"/>
              </a:spcBef>
              <a:spcAft>
                <a:spcPts val="0"/>
              </a:spcAft>
              <a:buClr>
                <a:srgbClr val="434343"/>
              </a:buClr>
              <a:buSzPts val="1250"/>
              <a:buAutoNum type="arabicPeriod"/>
            </a:pPr>
            <a:r>
              <a:rPr lang="en" sz="1250">
                <a:solidFill>
                  <a:srgbClr val="434343"/>
                </a:solidFill>
              </a:rPr>
              <a:t>Introduction to the Internet</a:t>
            </a:r>
            <a:endParaRPr sz="1250">
              <a:solidFill>
                <a:srgbClr val="434343"/>
              </a:solidFill>
            </a:endParaRPr>
          </a:p>
          <a:p>
            <a:pPr indent="-307975" lvl="1" marL="914400" rtl="0" algn="l">
              <a:spcBef>
                <a:spcPts val="0"/>
              </a:spcBef>
              <a:spcAft>
                <a:spcPts val="0"/>
              </a:spcAft>
              <a:buClr>
                <a:srgbClr val="434343"/>
              </a:buClr>
              <a:buSzPts val="1250"/>
              <a:buAutoNum type="alphaLcPeriod"/>
            </a:pPr>
            <a:r>
              <a:rPr lang="en" sz="1250">
                <a:solidFill>
                  <a:srgbClr val="434343"/>
                </a:solidFill>
              </a:rPr>
              <a:t>Clients and Servers</a:t>
            </a:r>
            <a:endParaRPr sz="1250">
              <a:solidFill>
                <a:srgbClr val="434343"/>
              </a:solidFill>
            </a:endParaRPr>
          </a:p>
          <a:p>
            <a:pPr indent="-307975" lvl="1" marL="914400" rtl="0" algn="l">
              <a:spcBef>
                <a:spcPts val="0"/>
              </a:spcBef>
              <a:spcAft>
                <a:spcPts val="0"/>
              </a:spcAft>
              <a:buClr>
                <a:srgbClr val="434343"/>
              </a:buClr>
              <a:buSzPts val="1250"/>
              <a:buAutoNum type="alphaLcPeriod"/>
            </a:pPr>
            <a:r>
              <a:rPr lang="en" sz="1250">
                <a:solidFill>
                  <a:srgbClr val="434343"/>
                </a:solidFill>
              </a:rPr>
              <a:t>Request/Response</a:t>
            </a:r>
            <a:endParaRPr sz="1250">
              <a:solidFill>
                <a:srgbClr val="434343"/>
              </a:solidFill>
            </a:endParaRPr>
          </a:p>
          <a:p>
            <a:pPr indent="-307975" lvl="1" marL="914400" rtl="0" algn="l">
              <a:spcBef>
                <a:spcPts val="0"/>
              </a:spcBef>
              <a:spcAft>
                <a:spcPts val="0"/>
              </a:spcAft>
              <a:buClr>
                <a:srgbClr val="434343"/>
              </a:buClr>
              <a:buSzPts val="1250"/>
              <a:buAutoNum type="alphaLcPeriod"/>
            </a:pPr>
            <a:r>
              <a:rPr lang="en" sz="1250">
                <a:solidFill>
                  <a:srgbClr val="434343"/>
                </a:solidFill>
              </a:rPr>
              <a:t>URL</a:t>
            </a:r>
            <a:endParaRPr sz="1250">
              <a:solidFill>
                <a:srgbClr val="434343"/>
              </a:solidFill>
            </a:endParaRPr>
          </a:p>
          <a:p>
            <a:pPr indent="-307975" lvl="1" marL="914400" rtl="0" algn="l">
              <a:spcBef>
                <a:spcPts val="0"/>
              </a:spcBef>
              <a:spcAft>
                <a:spcPts val="0"/>
              </a:spcAft>
              <a:buClr>
                <a:srgbClr val="434343"/>
              </a:buClr>
              <a:buSzPts val="1250"/>
              <a:buAutoNum type="alphaLcPeriod"/>
            </a:pPr>
            <a:r>
              <a:rPr lang="en" sz="1250">
                <a:solidFill>
                  <a:srgbClr val="434343"/>
                </a:solidFill>
              </a:rPr>
              <a:t>Domain Names</a:t>
            </a:r>
            <a:endParaRPr sz="1250">
              <a:solidFill>
                <a:srgbClr val="434343"/>
              </a:solidFill>
            </a:endParaRPr>
          </a:p>
          <a:p>
            <a:pPr indent="-307975" lvl="1" marL="914400" rtl="0" algn="l">
              <a:spcBef>
                <a:spcPts val="0"/>
              </a:spcBef>
              <a:spcAft>
                <a:spcPts val="0"/>
              </a:spcAft>
              <a:buClr>
                <a:srgbClr val="434343"/>
              </a:buClr>
              <a:buSzPts val="1250"/>
              <a:buAutoNum type="alphaLcPeriod"/>
            </a:pPr>
            <a:r>
              <a:rPr lang="en" sz="1250">
                <a:solidFill>
                  <a:srgbClr val="434343"/>
                </a:solidFill>
              </a:rPr>
              <a:t>Internet Protocol ( IP )</a:t>
            </a:r>
            <a:endParaRPr sz="1250">
              <a:solidFill>
                <a:srgbClr val="434343"/>
              </a:solidFill>
            </a:endParaRPr>
          </a:p>
          <a:p>
            <a:pPr indent="-307975" lvl="1" marL="914400" rtl="0" algn="l">
              <a:spcBef>
                <a:spcPts val="0"/>
              </a:spcBef>
              <a:spcAft>
                <a:spcPts val="0"/>
              </a:spcAft>
              <a:buClr>
                <a:srgbClr val="434343"/>
              </a:buClr>
              <a:buSzPts val="1250"/>
              <a:buAutoNum type="alphaLcPeriod"/>
            </a:pPr>
            <a:r>
              <a:rPr lang="en" sz="1250">
                <a:solidFill>
                  <a:srgbClr val="434343"/>
                </a:solidFill>
              </a:rPr>
              <a:t>Domain Name System (DNS)</a:t>
            </a:r>
            <a:endParaRPr sz="1250">
              <a:solidFill>
                <a:srgbClr val="434343"/>
              </a:solidFill>
            </a:endParaRPr>
          </a:p>
          <a:p>
            <a:pPr indent="-307975" lvl="1" marL="914400" rtl="0" algn="l">
              <a:spcBef>
                <a:spcPts val="0"/>
              </a:spcBef>
              <a:spcAft>
                <a:spcPts val="0"/>
              </a:spcAft>
              <a:buClr>
                <a:srgbClr val="434343"/>
              </a:buClr>
              <a:buSzPts val="1250"/>
              <a:buAutoNum type="alphaLcPeriod"/>
            </a:pPr>
            <a:r>
              <a:rPr lang="en" sz="1250">
                <a:solidFill>
                  <a:srgbClr val="434343"/>
                </a:solidFill>
              </a:rPr>
              <a:t>Ports</a:t>
            </a:r>
            <a:endParaRPr sz="1250">
              <a:solidFill>
                <a:srgbClr val="434343"/>
              </a:solidFill>
            </a:endParaRPr>
          </a:p>
          <a:p>
            <a:pPr indent="-307975" lvl="1" marL="914400" rtl="0" algn="l">
              <a:spcBef>
                <a:spcPts val="0"/>
              </a:spcBef>
              <a:spcAft>
                <a:spcPts val="0"/>
              </a:spcAft>
              <a:buClr>
                <a:srgbClr val="434343"/>
              </a:buClr>
              <a:buSzPts val="1250"/>
              <a:buAutoNum type="alphaLcPeriod"/>
            </a:pPr>
            <a:r>
              <a:rPr lang="en" sz="1250">
                <a:solidFill>
                  <a:srgbClr val="434343"/>
                </a:solidFill>
              </a:rPr>
              <a:t>HyperText Transfer Protocol (HTTP)</a:t>
            </a:r>
            <a:endParaRPr sz="1250">
              <a:solidFill>
                <a:srgbClr val="434343"/>
              </a:solidFill>
            </a:endParaRPr>
          </a:p>
          <a:p>
            <a:pPr indent="-307975" lvl="0" marL="457200" rtl="0" algn="l">
              <a:spcBef>
                <a:spcPts val="0"/>
              </a:spcBef>
              <a:spcAft>
                <a:spcPts val="0"/>
              </a:spcAft>
              <a:buClr>
                <a:srgbClr val="434343"/>
              </a:buClr>
              <a:buSzPts val="1250"/>
              <a:buAutoNum type="arabicPeriod"/>
            </a:pPr>
            <a:r>
              <a:rPr lang="en" sz="1250">
                <a:solidFill>
                  <a:srgbClr val="434343"/>
                </a:solidFill>
              </a:rPr>
              <a:t>APIs and Web Services</a:t>
            </a:r>
            <a:endParaRPr sz="1250">
              <a:solidFill>
                <a:srgbClr val="434343"/>
              </a:solidFill>
            </a:endParaRPr>
          </a:p>
          <a:p>
            <a:pPr indent="-307975" lvl="0" marL="457200" rtl="0" algn="l">
              <a:spcBef>
                <a:spcPts val="0"/>
              </a:spcBef>
              <a:spcAft>
                <a:spcPts val="0"/>
              </a:spcAft>
              <a:buClr>
                <a:srgbClr val="434343"/>
              </a:buClr>
              <a:buSzPts val="1250"/>
              <a:buAutoNum type="arabicPeriod"/>
            </a:pPr>
            <a:r>
              <a:rPr lang="en" sz="1250">
                <a:solidFill>
                  <a:srgbClr val="434343"/>
                </a:solidFill>
              </a:rPr>
              <a:t>REST and RESTful Web services</a:t>
            </a:r>
            <a:endParaRPr sz="1250">
              <a:solidFill>
                <a:srgbClr val="434343"/>
              </a:solidFill>
            </a:endParaRPr>
          </a:p>
          <a:p>
            <a:pPr indent="-307975" lvl="0" marL="457200" rtl="0" algn="l">
              <a:spcBef>
                <a:spcPts val="0"/>
              </a:spcBef>
              <a:spcAft>
                <a:spcPts val="0"/>
              </a:spcAft>
              <a:buClr>
                <a:srgbClr val="434343"/>
              </a:buClr>
              <a:buSzPts val="1250"/>
              <a:buAutoNum type="arabicPeriod"/>
            </a:pPr>
            <a:r>
              <a:rPr lang="en" sz="1250">
                <a:solidFill>
                  <a:srgbClr val="434343"/>
                </a:solidFill>
              </a:rPr>
              <a:t>JSON (JavaScript Object Notation)</a:t>
            </a:r>
            <a:endParaRPr sz="1250">
              <a:solidFill>
                <a:srgbClr val="434343"/>
              </a:solidFill>
            </a:endParaRPr>
          </a:p>
          <a:p>
            <a:pPr indent="-307975" lvl="0" marL="457200" rtl="0" algn="l">
              <a:spcBef>
                <a:spcPts val="0"/>
              </a:spcBef>
              <a:spcAft>
                <a:spcPts val="0"/>
              </a:spcAft>
              <a:buClr>
                <a:srgbClr val="434343"/>
              </a:buClr>
              <a:buSzPts val="1250"/>
              <a:buAutoNum type="arabicPeriod"/>
            </a:pPr>
            <a:r>
              <a:rPr lang="en" sz="1250">
                <a:solidFill>
                  <a:srgbClr val="434343"/>
                </a:solidFill>
              </a:rPr>
              <a:t>RESTful Web Services (API) with GET in Java</a:t>
            </a:r>
            <a:endParaRPr sz="1250">
              <a:solidFill>
                <a:srgbClr val="434343"/>
              </a:solidFill>
            </a:endParaRPr>
          </a:p>
          <a:p>
            <a:pPr indent="-307975" lvl="1" marL="914400" rtl="0" algn="l">
              <a:spcBef>
                <a:spcPts val="0"/>
              </a:spcBef>
              <a:spcAft>
                <a:spcPts val="0"/>
              </a:spcAft>
              <a:buClr>
                <a:srgbClr val="434343"/>
              </a:buClr>
              <a:buSzPts val="1250"/>
              <a:buAutoNum type="alphaLcPeriod"/>
            </a:pPr>
            <a:r>
              <a:rPr lang="en" sz="1250">
                <a:solidFill>
                  <a:srgbClr val="434343"/>
                </a:solidFill>
              </a:rPr>
              <a:t>Endpoints</a:t>
            </a:r>
            <a:endParaRPr sz="1250">
              <a:solidFill>
                <a:srgbClr val="434343"/>
              </a:solidFill>
            </a:endParaRPr>
          </a:p>
          <a:p>
            <a:pPr indent="-307975" lvl="1" marL="914400" rtl="0" algn="l">
              <a:spcBef>
                <a:spcPts val="0"/>
              </a:spcBef>
              <a:spcAft>
                <a:spcPts val="0"/>
              </a:spcAft>
              <a:buClr>
                <a:srgbClr val="434343"/>
              </a:buClr>
              <a:buSzPts val="1250"/>
              <a:buAutoNum type="alphaLcPeriod"/>
            </a:pPr>
            <a:r>
              <a:rPr lang="en" sz="1250">
                <a:solidFill>
                  <a:srgbClr val="434343"/>
                </a:solidFill>
              </a:rPr>
              <a:t>RestTemplate</a:t>
            </a:r>
            <a:endParaRPr sz="1250">
              <a:solidFill>
                <a:srgbClr val="434343"/>
              </a:solidFill>
            </a:endParaRPr>
          </a:p>
          <a:p>
            <a:pPr indent="-307975" lvl="1" marL="914400" rtl="0" algn="l">
              <a:spcBef>
                <a:spcPts val="0"/>
              </a:spcBef>
              <a:spcAft>
                <a:spcPts val="0"/>
              </a:spcAft>
              <a:buClr>
                <a:srgbClr val="434343"/>
              </a:buClr>
              <a:buSzPts val="1250"/>
              <a:buAutoNum type="alphaLcPeriod"/>
            </a:pPr>
            <a:r>
              <a:rPr lang="en" sz="1250">
                <a:solidFill>
                  <a:srgbClr val="434343"/>
                </a:solidFill>
              </a:rPr>
              <a:t>Converting JSON to Java Objects</a:t>
            </a:r>
            <a:endParaRPr sz="1250">
              <a:solidFill>
                <a:srgbClr val="434343"/>
              </a:solidFill>
            </a:endParaRPr>
          </a:p>
          <a:p>
            <a:pPr indent="-307975" lvl="1" marL="914400" rtl="0" algn="l">
              <a:spcBef>
                <a:spcPts val="0"/>
              </a:spcBef>
              <a:spcAft>
                <a:spcPts val="0"/>
              </a:spcAft>
              <a:buClr>
                <a:srgbClr val="434343"/>
              </a:buClr>
              <a:buSzPts val="1250"/>
              <a:buAutoNum type="alphaLcPeriod"/>
            </a:pPr>
            <a:r>
              <a:rPr lang="en" sz="1250">
                <a:solidFill>
                  <a:srgbClr val="434343"/>
                </a:solidFill>
              </a:rPr>
              <a:t>Endpoint Parameters</a:t>
            </a:r>
            <a:endParaRPr sz="1250">
              <a:solidFill>
                <a:srgbClr val="434343"/>
              </a:solidFill>
            </a:endParaRPr>
          </a:p>
          <a:p>
            <a:pPr indent="-307975" lvl="2" marL="1371600" rtl="0" algn="l">
              <a:spcBef>
                <a:spcPts val="0"/>
              </a:spcBef>
              <a:spcAft>
                <a:spcPts val="0"/>
              </a:spcAft>
              <a:buClr>
                <a:srgbClr val="434343"/>
              </a:buClr>
              <a:buSzPts val="1250"/>
              <a:buAutoNum type="romanLcPeriod"/>
            </a:pPr>
            <a:r>
              <a:rPr lang="en" sz="1250">
                <a:solidFill>
                  <a:srgbClr val="434343"/>
                </a:solidFill>
              </a:rPr>
              <a:t>Path Parameters</a:t>
            </a:r>
            <a:endParaRPr sz="1250">
              <a:solidFill>
                <a:srgbClr val="434343"/>
              </a:solidFill>
            </a:endParaRPr>
          </a:p>
          <a:p>
            <a:pPr indent="-307975" lvl="2" marL="1371600" rtl="0" algn="l">
              <a:spcBef>
                <a:spcPts val="0"/>
              </a:spcBef>
              <a:spcAft>
                <a:spcPts val="0"/>
              </a:spcAft>
              <a:buClr>
                <a:srgbClr val="434343"/>
              </a:buClr>
              <a:buSzPts val="1250"/>
              <a:buAutoNum type="romanLcPeriod"/>
            </a:pPr>
            <a:r>
              <a:rPr lang="en" sz="1250">
                <a:solidFill>
                  <a:srgbClr val="434343"/>
                </a:solidFill>
              </a:rPr>
              <a:t>Query String Parameters</a:t>
            </a:r>
            <a:endParaRPr sz="125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nvSpPr>
        <p:spPr>
          <a:xfrm>
            <a:off x="450750" y="590550"/>
            <a:ext cx="8242500" cy="19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RestTemplate getForObject() method can automatically populate a Java Object from the JSON.  The Java Object must have member variables for the JSON properties we want mapped.  </a:t>
            </a:r>
            <a:r>
              <a:rPr b="1" lang="en"/>
              <a:t>The data type and name must match!</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Getters and Setters must exist for each member variable the RestTemplate will populate, and there must be a no-argument constructor for the class.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Not all properties need to exist in the Java object.</a:t>
            </a:r>
            <a:r>
              <a:rPr b="1" lang="en"/>
              <a:t>  </a:t>
            </a:r>
            <a:r>
              <a:rPr lang="en"/>
              <a:t>The Java Object can include a subset of the properties.</a:t>
            </a:r>
            <a:endParaRPr/>
          </a:p>
        </p:txBody>
      </p:sp>
      <p:sp>
        <p:nvSpPr>
          <p:cNvPr id="189" name="Google Shape;189;p32"/>
          <p:cNvSpPr txBox="1"/>
          <p:nvPr>
            <p:ph type="title"/>
          </p:nvPr>
        </p:nvSpPr>
        <p:spPr>
          <a:xfrm>
            <a:off x="257175" y="54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with Java Objects</a:t>
            </a:r>
            <a:endParaRPr/>
          </a:p>
        </p:txBody>
      </p:sp>
      <p:sp>
        <p:nvSpPr>
          <p:cNvPr id="190" name="Google Shape;190;p32"/>
          <p:cNvSpPr txBox="1"/>
          <p:nvPr>
            <p:ph idx="1" type="body"/>
          </p:nvPr>
        </p:nvSpPr>
        <p:spPr>
          <a:xfrm>
            <a:off x="390525" y="2757625"/>
            <a:ext cx="4345200" cy="230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Courier New"/>
                <a:ea typeface="Courier New"/>
                <a:cs typeface="Courier New"/>
                <a:sym typeface="Courier New"/>
              </a:rPr>
              <a:t>public class Hotel {</a:t>
            </a:r>
            <a:endParaRPr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000000"/>
                </a:solidFill>
                <a:latin typeface="Courier New"/>
                <a:ea typeface="Courier New"/>
                <a:cs typeface="Courier New"/>
                <a:sym typeface="Courier New"/>
              </a:rPr>
              <a:t>    private int </a:t>
            </a:r>
            <a:r>
              <a:rPr b="1" lang="en" sz="1200">
                <a:solidFill>
                  <a:srgbClr val="0000FF"/>
                </a:solidFill>
                <a:latin typeface="Courier New"/>
                <a:ea typeface="Courier New"/>
                <a:cs typeface="Courier New"/>
                <a:sym typeface="Courier New"/>
              </a:rPr>
              <a:t>id</a:t>
            </a: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000000"/>
                </a:solidFill>
                <a:latin typeface="Courier New"/>
                <a:ea typeface="Courier New"/>
                <a:cs typeface="Courier New"/>
                <a:sym typeface="Courier New"/>
              </a:rPr>
              <a:t>    private String </a:t>
            </a:r>
            <a:r>
              <a:rPr b="1" lang="en" sz="1200">
                <a:solidFill>
                  <a:srgbClr val="0000FF"/>
                </a:solidFill>
                <a:latin typeface="Courier New"/>
                <a:ea typeface="Courier New"/>
                <a:cs typeface="Courier New"/>
                <a:sym typeface="Courier New"/>
              </a:rPr>
              <a:t>name</a:t>
            </a: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000000"/>
                </a:solidFill>
                <a:latin typeface="Courier New"/>
                <a:ea typeface="Courier New"/>
                <a:cs typeface="Courier New"/>
                <a:sym typeface="Courier New"/>
              </a:rPr>
              <a:t>    private int </a:t>
            </a:r>
            <a:r>
              <a:rPr b="1" lang="en" sz="1200">
                <a:solidFill>
                  <a:srgbClr val="0000FF"/>
                </a:solidFill>
                <a:latin typeface="Courier New"/>
                <a:ea typeface="Courier New"/>
                <a:cs typeface="Courier New"/>
                <a:sym typeface="Courier New"/>
              </a:rPr>
              <a:t>stars</a:t>
            </a: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000000"/>
                </a:solidFill>
                <a:latin typeface="Courier New"/>
                <a:ea typeface="Courier New"/>
                <a:cs typeface="Courier New"/>
                <a:sym typeface="Courier New"/>
              </a:rPr>
              <a:t>    private int </a:t>
            </a:r>
            <a:r>
              <a:rPr b="1" lang="en" sz="1200">
                <a:solidFill>
                  <a:srgbClr val="0000FF"/>
                </a:solidFill>
                <a:latin typeface="Courier New"/>
                <a:ea typeface="Courier New"/>
                <a:cs typeface="Courier New"/>
                <a:sym typeface="Courier New"/>
              </a:rPr>
              <a:t>roomsAvailable</a:t>
            </a: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000000"/>
                </a:solidFill>
                <a:latin typeface="Courier New"/>
                <a:ea typeface="Courier New"/>
                <a:cs typeface="Courier New"/>
                <a:sym typeface="Courier New"/>
              </a:rPr>
              <a:t>    private String </a:t>
            </a:r>
            <a:r>
              <a:rPr b="1" lang="en" sz="1200">
                <a:solidFill>
                  <a:srgbClr val="0000FF"/>
                </a:solidFill>
                <a:latin typeface="Courier New"/>
                <a:ea typeface="Courier New"/>
                <a:cs typeface="Courier New"/>
                <a:sym typeface="Courier New"/>
              </a:rPr>
              <a:t>coverImage</a:t>
            </a:r>
            <a:r>
              <a:rPr lang="en" sz="1200">
                <a:solidFill>
                  <a:srgbClr val="000000"/>
                </a:solidFill>
                <a:latin typeface="Courier New"/>
                <a:ea typeface="Courier New"/>
                <a:cs typeface="Courier New"/>
                <a:sym typeface="Courier New"/>
              </a:rPr>
              <a:t>;</a:t>
            </a:r>
            <a:br>
              <a:rPr lang="en" sz="1200">
                <a:solidFill>
                  <a:srgbClr val="000000"/>
                </a:solidFill>
                <a:latin typeface="Courier New"/>
                <a:ea typeface="Courier New"/>
                <a:cs typeface="Courier New"/>
                <a:sym typeface="Courier New"/>
              </a:rPr>
            </a:b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getters/setters</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91" name="Google Shape;191;p32"/>
          <p:cNvSpPr txBox="1"/>
          <p:nvPr/>
        </p:nvSpPr>
        <p:spPr>
          <a:xfrm>
            <a:off x="5053650" y="2570475"/>
            <a:ext cx="3958800" cy="24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a:t>
            </a:r>
            <a:endParaRPr b="1" sz="1300">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latin typeface="Courier New"/>
                <a:ea typeface="Courier New"/>
                <a:cs typeface="Courier New"/>
                <a:sym typeface="Courier New"/>
              </a:rPr>
              <a:t>    </a:t>
            </a: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"id"</a:t>
            </a:r>
            <a:r>
              <a:rPr b="1" lang="en" sz="1300">
                <a:latin typeface="Courier New"/>
                <a:ea typeface="Courier New"/>
                <a:cs typeface="Courier New"/>
                <a:sym typeface="Courier New"/>
              </a:rPr>
              <a:t>:</a:t>
            </a:r>
            <a:r>
              <a:rPr b="1" lang="en" sz="1100">
                <a:latin typeface="Courier New"/>
                <a:ea typeface="Courier New"/>
                <a:cs typeface="Courier New"/>
                <a:sym typeface="Courier New"/>
              </a:rPr>
              <a:t> 1</a:t>
            </a: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"name"</a:t>
            </a:r>
            <a:r>
              <a:rPr b="1" lang="en" sz="1300">
                <a:latin typeface="Courier New"/>
                <a:ea typeface="Courier New"/>
                <a:cs typeface="Courier New"/>
                <a:sym typeface="Courier New"/>
              </a:rPr>
              <a:t>:</a:t>
            </a:r>
            <a:r>
              <a:rPr b="1" lang="en" sz="1100">
                <a:latin typeface="Courier New"/>
                <a:ea typeface="Courier New"/>
                <a:cs typeface="Courier New"/>
                <a:sym typeface="Courier New"/>
              </a:rPr>
              <a:t> "Greektown Detroit"</a:t>
            </a:r>
            <a:r>
              <a:rPr b="1" lang="en" sz="1300">
                <a:latin typeface="Courier New"/>
                <a:ea typeface="Courier New"/>
                <a:cs typeface="Courier New"/>
                <a:sym typeface="Courier New"/>
              </a:rPr>
              <a:t>,</a:t>
            </a:r>
            <a:endParaRPr b="1" sz="1100">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"stars"</a:t>
            </a:r>
            <a:r>
              <a:rPr b="1" lang="en" sz="1300">
                <a:latin typeface="Courier New"/>
                <a:ea typeface="Courier New"/>
                <a:cs typeface="Courier New"/>
                <a:sym typeface="Courier New"/>
              </a:rPr>
              <a:t>:</a:t>
            </a:r>
            <a:r>
              <a:rPr b="1" lang="en" sz="1100">
                <a:latin typeface="Courier New"/>
                <a:ea typeface="Courier New"/>
                <a:cs typeface="Courier New"/>
                <a:sym typeface="Courier New"/>
              </a:rPr>
              <a:t> 4,</a:t>
            </a:r>
            <a:br>
              <a:rPr b="1" lang="en" sz="1100">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roomsAvailable</a:t>
            </a:r>
            <a:r>
              <a:rPr b="1" lang="en" sz="1100">
                <a:solidFill>
                  <a:schemeClr val="dk1"/>
                </a:solidFill>
                <a:latin typeface="Courier New"/>
                <a:ea typeface="Courier New"/>
                <a:cs typeface="Courier New"/>
                <a:sym typeface="Courier New"/>
              </a:rPr>
              <a:t>"</a:t>
            </a:r>
            <a:r>
              <a:rPr b="1" lang="en" sz="1300">
                <a:solidFill>
                  <a:schemeClr val="dk1"/>
                </a:solidFill>
                <a:latin typeface="Courier New"/>
                <a:ea typeface="Courier New"/>
                <a:cs typeface="Courier New"/>
                <a:sym typeface="Courier New"/>
              </a:rPr>
              <a:t>:</a:t>
            </a:r>
            <a:r>
              <a:rPr b="1" lang="en" sz="1100">
                <a:solidFill>
                  <a:schemeClr val="dk1"/>
                </a:solidFill>
                <a:latin typeface="Courier New"/>
                <a:ea typeface="Courier New"/>
                <a:cs typeface="Courier New"/>
                <a:sym typeface="Courier New"/>
              </a:rPr>
              <a:t> 75</a:t>
            </a:r>
            <a:r>
              <a:rPr b="1" lang="en" sz="1300">
                <a:solidFill>
                  <a:schemeClr val="dk1"/>
                </a:solidFill>
                <a:latin typeface="Courier New"/>
                <a:ea typeface="Courier New"/>
                <a:cs typeface="Courier New"/>
                <a:sym typeface="Courier New"/>
              </a:rPr>
              <a:t>,</a:t>
            </a:r>
            <a:br>
              <a:rPr b="1" lang="en" sz="1100">
                <a:latin typeface="Courier New"/>
                <a:ea typeface="Courier New"/>
                <a:cs typeface="Courier New"/>
                <a:sym typeface="Courier New"/>
              </a:rPr>
            </a:br>
            <a:r>
              <a:rPr b="1" lang="en" sz="1100">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"coverImage"</a:t>
            </a:r>
            <a:r>
              <a:rPr b="1" lang="en" sz="1100">
                <a:latin typeface="Courier New"/>
                <a:ea typeface="Courier New"/>
                <a:cs typeface="Courier New"/>
                <a:sym typeface="Courier New"/>
              </a:rPr>
              <a:t>: "greektown-detroit.webp"</a:t>
            </a:r>
            <a:endParaRPr b="1" sz="1100">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latin typeface="Courier New"/>
                <a:ea typeface="Courier New"/>
                <a:cs typeface="Courier New"/>
                <a:sym typeface="Courier New"/>
              </a:rPr>
              <a:t>    </a:t>
            </a: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spcBef>
                <a:spcPts val="0"/>
              </a:spcBef>
              <a:spcAft>
                <a:spcPts val="0"/>
              </a:spcAft>
              <a:buNone/>
            </a:pPr>
            <a:r>
              <a:rPr b="1" lang="en" sz="1100"/>
              <a:t> </a:t>
            </a:r>
            <a:r>
              <a:rPr b="1" lang="en" sz="1300"/>
              <a:t>]</a:t>
            </a:r>
            <a:endParaRPr b="1" sz="1300"/>
          </a:p>
          <a:p>
            <a:pPr indent="0" lvl="0" marL="0" rtl="0" algn="l">
              <a:spcBef>
                <a:spcPts val="0"/>
              </a:spcBef>
              <a:spcAft>
                <a:spcPts val="0"/>
              </a:spcAft>
              <a:buNone/>
            </a:pPr>
            <a:r>
              <a:t/>
            </a:r>
            <a:endParaRPr b="1" sz="1200"/>
          </a:p>
        </p:txBody>
      </p:sp>
      <p:cxnSp>
        <p:nvCxnSpPr>
          <p:cNvPr id="192" name="Google Shape;192;p32"/>
          <p:cNvCxnSpPr/>
          <p:nvPr/>
        </p:nvCxnSpPr>
        <p:spPr>
          <a:xfrm flipH="1">
            <a:off x="2249775" y="3233875"/>
            <a:ext cx="3267000" cy="76200"/>
          </a:xfrm>
          <a:prstGeom prst="straightConnector1">
            <a:avLst/>
          </a:prstGeom>
          <a:noFill/>
          <a:ln cap="flat" cmpd="sng" w="19050">
            <a:solidFill>
              <a:srgbClr val="0000FF"/>
            </a:solidFill>
            <a:prstDash val="solid"/>
            <a:round/>
            <a:headEnd len="med" w="med" type="none"/>
            <a:tailEnd len="med" w="med" type="triangle"/>
          </a:ln>
        </p:spPr>
      </p:cxnSp>
      <p:cxnSp>
        <p:nvCxnSpPr>
          <p:cNvPr id="193" name="Google Shape;193;p32"/>
          <p:cNvCxnSpPr/>
          <p:nvPr/>
        </p:nvCxnSpPr>
        <p:spPr>
          <a:xfrm rot="10800000">
            <a:off x="2678325" y="3529075"/>
            <a:ext cx="2857500" cy="9600"/>
          </a:xfrm>
          <a:prstGeom prst="straightConnector1">
            <a:avLst/>
          </a:prstGeom>
          <a:noFill/>
          <a:ln cap="flat" cmpd="sng" w="19050">
            <a:solidFill>
              <a:srgbClr val="0000FF"/>
            </a:solidFill>
            <a:prstDash val="solid"/>
            <a:round/>
            <a:headEnd len="med" w="med" type="none"/>
            <a:tailEnd len="med" w="med" type="triangle"/>
          </a:ln>
        </p:spPr>
      </p:cxnSp>
      <p:cxnSp>
        <p:nvCxnSpPr>
          <p:cNvPr id="194" name="Google Shape;194;p32"/>
          <p:cNvCxnSpPr/>
          <p:nvPr/>
        </p:nvCxnSpPr>
        <p:spPr>
          <a:xfrm rot="10800000">
            <a:off x="2525775" y="3710200"/>
            <a:ext cx="3067200" cy="66600"/>
          </a:xfrm>
          <a:prstGeom prst="straightConnector1">
            <a:avLst/>
          </a:prstGeom>
          <a:noFill/>
          <a:ln cap="flat" cmpd="sng" w="19050">
            <a:solidFill>
              <a:srgbClr val="0000FF"/>
            </a:solidFill>
            <a:prstDash val="solid"/>
            <a:round/>
            <a:headEnd len="med" w="med" type="none"/>
            <a:tailEnd len="med" w="med" type="triangle"/>
          </a:ln>
        </p:spPr>
      </p:cxnSp>
      <p:cxnSp>
        <p:nvCxnSpPr>
          <p:cNvPr id="195" name="Google Shape;195;p32"/>
          <p:cNvCxnSpPr/>
          <p:nvPr/>
        </p:nvCxnSpPr>
        <p:spPr>
          <a:xfrm rot="10800000">
            <a:off x="3363975" y="3881500"/>
            <a:ext cx="2190900" cy="162000"/>
          </a:xfrm>
          <a:prstGeom prst="straightConnector1">
            <a:avLst/>
          </a:prstGeom>
          <a:noFill/>
          <a:ln cap="flat" cmpd="sng" w="19050">
            <a:solidFill>
              <a:srgbClr val="0000FF"/>
            </a:solidFill>
            <a:prstDash val="solid"/>
            <a:round/>
            <a:headEnd len="med" w="med" type="none"/>
            <a:tailEnd len="med" w="med" type="triangle"/>
          </a:ln>
        </p:spPr>
      </p:cxnSp>
      <p:cxnSp>
        <p:nvCxnSpPr>
          <p:cNvPr id="196" name="Google Shape;196;p32"/>
          <p:cNvCxnSpPr/>
          <p:nvPr/>
        </p:nvCxnSpPr>
        <p:spPr>
          <a:xfrm rot="10800000">
            <a:off x="3278475" y="4091050"/>
            <a:ext cx="2276400" cy="162000"/>
          </a:xfrm>
          <a:prstGeom prst="straightConnector1">
            <a:avLst/>
          </a:prstGeom>
          <a:noFill/>
          <a:ln cap="flat" cmpd="sng" w="19050">
            <a:solidFill>
              <a:srgbClr val="0000FF"/>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in Endpoints</a:t>
            </a:r>
            <a:endParaRPr/>
          </a:p>
        </p:txBody>
      </p:sp>
      <p:sp>
        <p:nvSpPr>
          <p:cNvPr id="202" name="Google Shape;20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solidFill>
                  <a:srgbClr val="980000"/>
                </a:solidFill>
              </a:rPr>
              <a:t>Path Parameter</a:t>
            </a:r>
            <a:r>
              <a:rPr lang="en">
                <a:solidFill>
                  <a:srgbClr val="0000FF"/>
                </a:solidFill>
              </a:rPr>
              <a:t> </a:t>
            </a:r>
            <a:r>
              <a:rPr lang="en"/>
              <a:t>(Variable) is one that is passed as part of the resource path in the URL.</a:t>
            </a:r>
            <a:endParaRPr/>
          </a:p>
          <a:p>
            <a:pPr indent="457200" lvl="0" marL="457200" rtl="0" algn="l">
              <a:spcBef>
                <a:spcPts val="1600"/>
              </a:spcBef>
              <a:spcAft>
                <a:spcPts val="0"/>
              </a:spcAft>
              <a:buNone/>
            </a:pPr>
            <a:r>
              <a:rPr lang="en" sz="1600">
                <a:solidFill>
                  <a:srgbClr val="505050"/>
                </a:solidFill>
                <a:highlight>
                  <a:srgbClr val="FFFFFF"/>
                </a:highlight>
              </a:rPr>
              <a:t>http://localhost:3000/hotels</a:t>
            </a:r>
            <a:r>
              <a:rPr b="1" lang="en" sz="1600">
                <a:solidFill>
                  <a:srgbClr val="980000"/>
                </a:solidFill>
                <a:highlight>
                  <a:srgbClr val="FFFFFF"/>
                </a:highlight>
              </a:rPr>
              <a:t>/4</a:t>
            </a:r>
            <a:endParaRPr b="1" sz="1600">
              <a:solidFill>
                <a:srgbClr val="980000"/>
              </a:solidFill>
              <a:highlight>
                <a:srgbClr val="FFFFFF"/>
              </a:highlight>
            </a:endParaRPr>
          </a:p>
          <a:p>
            <a:pPr indent="457200" lvl="0" marL="457200" rtl="0" algn="l">
              <a:spcBef>
                <a:spcPts val="1600"/>
              </a:spcBef>
              <a:spcAft>
                <a:spcPts val="0"/>
              </a:spcAft>
              <a:buClr>
                <a:schemeClr val="dk1"/>
              </a:buClr>
              <a:buSzPts val="1100"/>
              <a:buFont typeface="Arial"/>
              <a:buNone/>
            </a:pPr>
            <a:r>
              <a:rPr lang="en" sz="1600">
                <a:solidFill>
                  <a:srgbClr val="505050"/>
                </a:solidFill>
                <a:highlight>
                  <a:schemeClr val="lt1"/>
                </a:highlight>
              </a:rPr>
              <a:t>http://localhost:3000/hotels</a:t>
            </a:r>
            <a:r>
              <a:rPr b="1" lang="en" sz="1600">
                <a:solidFill>
                  <a:srgbClr val="980000"/>
                </a:solidFill>
                <a:highlight>
                  <a:schemeClr val="lt1"/>
                </a:highlight>
              </a:rPr>
              <a:t>/4</a:t>
            </a:r>
            <a:r>
              <a:rPr lang="en" sz="1600">
                <a:solidFill>
                  <a:srgbClr val="434343"/>
                </a:solidFill>
                <a:highlight>
                  <a:schemeClr val="lt1"/>
                </a:highlight>
              </a:rPr>
              <a:t>/reviews</a:t>
            </a:r>
            <a:endParaRPr sz="1600">
              <a:solidFill>
                <a:srgbClr val="434343"/>
              </a:solidFill>
              <a:highlight>
                <a:srgbClr val="FFFFFF"/>
              </a:highlight>
            </a:endParaRPr>
          </a:p>
          <a:p>
            <a:pPr indent="0" lvl="0" marL="0" rtl="0" algn="l">
              <a:spcBef>
                <a:spcPts val="1600"/>
              </a:spcBef>
              <a:spcAft>
                <a:spcPts val="0"/>
              </a:spcAft>
              <a:buNone/>
            </a:pPr>
            <a:r>
              <a:rPr lang="en"/>
              <a:t>A </a:t>
            </a:r>
            <a:r>
              <a:rPr lang="en">
                <a:solidFill>
                  <a:srgbClr val="0000FF"/>
                </a:solidFill>
              </a:rPr>
              <a:t>Query String Parameter </a:t>
            </a:r>
            <a:r>
              <a:rPr lang="en"/>
              <a:t>is one that is passed as a key/value pair as part of the Query portion (called the Query String) of the URL.  </a:t>
            </a:r>
            <a:endParaRPr/>
          </a:p>
          <a:p>
            <a:pPr indent="0" lvl="0" marL="914400" rtl="0" algn="l">
              <a:spcBef>
                <a:spcPts val="1600"/>
              </a:spcBef>
              <a:spcAft>
                <a:spcPts val="1600"/>
              </a:spcAft>
              <a:buClr>
                <a:schemeClr val="dk1"/>
              </a:buClr>
              <a:buSzPts val="1100"/>
              <a:buFont typeface="Arial"/>
              <a:buNone/>
            </a:pPr>
            <a:r>
              <a:rPr lang="en" sz="1600">
                <a:solidFill>
                  <a:srgbClr val="505050"/>
                </a:solidFill>
                <a:highlight>
                  <a:srgbClr val="FFFFFF"/>
                </a:highlight>
              </a:rPr>
              <a:t>http://localhost:3000/hotels</a:t>
            </a:r>
            <a:r>
              <a:rPr b="1" lang="en" sz="1600">
                <a:solidFill>
                  <a:srgbClr val="0000FF"/>
                </a:solidFill>
                <a:highlight>
                  <a:srgbClr val="FFFFFF"/>
                </a:highlight>
              </a:rPr>
              <a:t>?stars=3</a:t>
            </a:r>
            <a:endParaRPr b="1" sz="16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3390400" y="1802150"/>
            <a:ext cx="5441901" cy="3265150"/>
          </a:xfrm>
          <a:prstGeom prst="rect">
            <a:avLst/>
          </a:prstGeom>
          <a:noFill/>
          <a:ln>
            <a:noFill/>
          </a:ln>
        </p:spPr>
      </p:pic>
      <p:sp>
        <p:nvSpPr>
          <p:cNvPr id="67" name="Google Shape;67;p15"/>
          <p:cNvSpPr txBox="1"/>
          <p:nvPr>
            <p:ph type="title"/>
          </p:nvPr>
        </p:nvSpPr>
        <p:spPr>
          <a:xfrm>
            <a:off x="311700" y="207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Clients and Servers</a:t>
            </a:r>
            <a:endParaRPr/>
          </a:p>
        </p:txBody>
      </p:sp>
      <p:sp>
        <p:nvSpPr>
          <p:cNvPr id="68" name="Google Shape;68;p15"/>
          <p:cNvSpPr txBox="1"/>
          <p:nvPr>
            <p:ph idx="1" type="body"/>
          </p:nvPr>
        </p:nvSpPr>
        <p:spPr>
          <a:xfrm>
            <a:off x="311700" y="780475"/>
            <a:ext cx="8520600" cy="13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Server </a:t>
            </a:r>
            <a:r>
              <a:rPr lang="en" sz="1500"/>
              <a:t>is</a:t>
            </a:r>
            <a:r>
              <a:rPr lang="en" sz="1500"/>
              <a:t> a generic term referring to either software or hardware that processes request from </a:t>
            </a:r>
            <a:r>
              <a:rPr b="1" lang="en" sz="1500"/>
              <a:t>clients</a:t>
            </a:r>
            <a:r>
              <a:rPr lang="en" sz="1500"/>
              <a:t>.  A server offers shared </a:t>
            </a:r>
            <a:r>
              <a:rPr b="1" lang="en" sz="1500"/>
              <a:t>resources </a:t>
            </a:r>
            <a:r>
              <a:rPr lang="en" sz="1500"/>
              <a:t>that can be requested for use by a </a:t>
            </a:r>
            <a:r>
              <a:rPr b="1" lang="en" sz="1500"/>
              <a:t>client</a:t>
            </a:r>
            <a:r>
              <a:rPr lang="en" sz="1500"/>
              <a:t>. </a:t>
            </a:r>
            <a:endParaRPr sz="1500"/>
          </a:p>
          <a:p>
            <a:pPr indent="0" lvl="0" marL="0" rtl="0" algn="l">
              <a:spcBef>
                <a:spcPts val="1600"/>
              </a:spcBef>
              <a:spcAft>
                <a:spcPts val="0"/>
              </a:spcAft>
              <a:buNone/>
            </a:pPr>
            <a:r>
              <a:rPr lang="en" sz="1500"/>
              <a:t>A </a:t>
            </a:r>
            <a:r>
              <a:rPr b="1" lang="en" sz="1500"/>
              <a:t>client </a:t>
            </a:r>
            <a:r>
              <a:rPr lang="en" sz="1500"/>
              <a:t>is software that sends a request to a server to access a shared resource and processes the response returned from the server. </a:t>
            </a:r>
            <a:endParaRPr sz="1500"/>
          </a:p>
          <a:p>
            <a:pPr indent="0" lvl="0" marL="0" rtl="0" algn="l">
              <a:spcBef>
                <a:spcPts val="1600"/>
              </a:spcBef>
              <a:spcAft>
                <a:spcPts val="1600"/>
              </a:spcAft>
              <a:buNone/>
            </a:pPr>
            <a:r>
              <a:t/>
            </a:r>
            <a:endParaRPr sz="1500"/>
          </a:p>
        </p:txBody>
      </p:sp>
      <p:graphicFrame>
        <p:nvGraphicFramePr>
          <p:cNvPr id="69" name="Google Shape;69;p15"/>
          <p:cNvGraphicFramePr/>
          <p:nvPr/>
        </p:nvGraphicFramePr>
        <p:xfrm>
          <a:off x="231275" y="2571750"/>
          <a:ext cx="3000000" cy="3000000"/>
        </p:xfrm>
        <a:graphic>
          <a:graphicData uri="http://schemas.openxmlformats.org/drawingml/2006/table">
            <a:tbl>
              <a:tblPr>
                <a:noFill/>
                <a:tableStyleId>{CE4151F9-599A-46F0-9C53-640F0D0504B5}</a:tableStyleId>
              </a:tblPr>
              <a:tblGrid>
                <a:gridCol w="1527525"/>
                <a:gridCol w="1736325"/>
              </a:tblGrid>
              <a:tr h="400950">
                <a:tc>
                  <a:txBody>
                    <a:bodyPr/>
                    <a:lstStyle/>
                    <a:p>
                      <a:pPr indent="0" lvl="0" marL="0" rtl="0" algn="l">
                        <a:spcBef>
                          <a:spcPts val="0"/>
                        </a:spcBef>
                        <a:spcAft>
                          <a:spcPts val="0"/>
                        </a:spcAft>
                        <a:buNone/>
                      </a:pPr>
                      <a:r>
                        <a:rPr b="1" lang="en"/>
                        <a:t>Client</a:t>
                      </a:r>
                      <a:endParaRPr b="1"/>
                    </a:p>
                  </a:txBody>
                  <a:tcPr marT="91425" marB="91425" marR="91425" marL="91425">
                    <a:solidFill>
                      <a:srgbClr val="EFEFEF"/>
                    </a:solidFill>
                  </a:tcPr>
                </a:tc>
                <a:tc>
                  <a:txBody>
                    <a:bodyPr/>
                    <a:lstStyle/>
                    <a:p>
                      <a:pPr indent="0" lvl="0" marL="0" rtl="0" algn="l">
                        <a:spcBef>
                          <a:spcPts val="0"/>
                        </a:spcBef>
                        <a:spcAft>
                          <a:spcPts val="0"/>
                        </a:spcAft>
                        <a:buNone/>
                      </a:pPr>
                      <a:r>
                        <a:rPr b="1" lang="en"/>
                        <a:t>Server</a:t>
                      </a:r>
                      <a:endParaRPr b="1"/>
                    </a:p>
                  </a:txBody>
                  <a:tcPr marT="91425" marB="91425" marR="91425" marL="91425">
                    <a:solidFill>
                      <a:srgbClr val="EFEFEF"/>
                    </a:solidFill>
                  </a:tcPr>
                </a:tc>
              </a:tr>
              <a:tr h="400950">
                <a:tc>
                  <a:txBody>
                    <a:bodyPr/>
                    <a:lstStyle/>
                    <a:p>
                      <a:pPr indent="0" lvl="0" marL="0" rtl="0" algn="l">
                        <a:spcBef>
                          <a:spcPts val="0"/>
                        </a:spcBef>
                        <a:spcAft>
                          <a:spcPts val="0"/>
                        </a:spcAft>
                        <a:buNone/>
                      </a:pPr>
                      <a:r>
                        <a:rPr lang="en" sz="1200"/>
                        <a:t>Chrome Browser</a:t>
                      </a:r>
                      <a:endParaRPr sz="1200"/>
                    </a:p>
                  </a:txBody>
                  <a:tcPr marT="91425" marB="91425" marR="91425" marL="91425"/>
                </a:tc>
                <a:tc>
                  <a:txBody>
                    <a:bodyPr/>
                    <a:lstStyle/>
                    <a:p>
                      <a:pPr indent="0" lvl="0" marL="0" rtl="0" algn="l">
                        <a:spcBef>
                          <a:spcPts val="0"/>
                        </a:spcBef>
                        <a:spcAft>
                          <a:spcPts val="0"/>
                        </a:spcAft>
                        <a:buNone/>
                      </a:pPr>
                      <a:r>
                        <a:rPr lang="en" sz="1200"/>
                        <a:t>Web Server</a:t>
                      </a:r>
                      <a:endParaRPr sz="1200"/>
                    </a:p>
                  </a:txBody>
                  <a:tcPr marT="91425" marB="91425" marR="91425" marL="91425"/>
                </a:tc>
              </a:tr>
              <a:tr h="400950">
                <a:tc>
                  <a:txBody>
                    <a:bodyPr/>
                    <a:lstStyle/>
                    <a:p>
                      <a:pPr indent="0" lvl="0" marL="0" rtl="0" algn="l">
                        <a:spcBef>
                          <a:spcPts val="0"/>
                        </a:spcBef>
                        <a:spcAft>
                          <a:spcPts val="0"/>
                        </a:spcAft>
                        <a:buNone/>
                      </a:pPr>
                      <a:r>
                        <a:rPr lang="en" sz="1200"/>
                        <a:t>Smart TV</a:t>
                      </a:r>
                      <a:endParaRPr sz="1200"/>
                    </a:p>
                  </a:txBody>
                  <a:tcPr marT="91425" marB="91425" marR="91425" marL="91425"/>
                </a:tc>
                <a:tc>
                  <a:txBody>
                    <a:bodyPr/>
                    <a:lstStyle/>
                    <a:p>
                      <a:pPr indent="0" lvl="0" marL="0" rtl="0" algn="l">
                        <a:spcBef>
                          <a:spcPts val="0"/>
                        </a:spcBef>
                        <a:spcAft>
                          <a:spcPts val="0"/>
                        </a:spcAft>
                        <a:buNone/>
                      </a:pPr>
                      <a:r>
                        <a:rPr lang="en" sz="1200"/>
                        <a:t>Netflix’s computers</a:t>
                      </a:r>
                      <a:endParaRPr sz="1200"/>
                    </a:p>
                  </a:txBody>
                  <a:tcPr marT="91425" marB="91425" marR="91425" marL="91425"/>
                </a:tc>
              </a:tr>
              <a:tr h="400950">
                <a:tc>
                  <a:txBody>
                    <a:bodyPr/>
                    <a:lstStyle/>
                    <a:p>
                      <a:pPr indent="0" lvl="0" marL="0" rtl="0" algn="l">
                        <a:spcBef>
                          <a:spcPts val="0"/>
                        </a:spcBef>
                        <a:spcAft>
                          <a:spcPts val="0"/>
                        </a:spcAft>
                        <a:buNone/>
                      </a:pPr>
                      <a:r>
                        <a:rPr lang="en" sz="1200"/>
                        <a:t>Phone</a:t>
                      </a:r>
                      <a:endParaRPr sz="1200"/>
                    </a:p>
                  </a:txBody>
                  <a:tcPr marT="91425" marB="91425" marR="91425" marL="91425"/>
                </a:tc>
                <a:tc>
                  <a:txBody>
                    <a:bodyPr/>
                    <a:lstStyle/>
                    <a:p>
                      <a:pPr indent="0" lvl="0" marL="0" rtl="0" algn="l">
                        <a:spcBef>
                          <a:spcPts val="0"/>
                        </a:spcBef>
                        <a:spcAft>
                          <a:spcPts val="0"/>
                        </a:spcAft>
                        <a:buNone/>
                      </a:pPr>
                      <a:r>
                        <a:rPr lang="en" sz="1200"/>
                        <a:t>Messaging Server</a:t>
                      </a:r>
                      <a:endParaRPr sz="1200"/>
                    </a:p>
                  </a:txBody>
                  <a:tcPr marT="91425" marB="91425" marR="91425" marL="91425"/>
                </a:tc>
              </a:tr>
              <a:tr h="400950">
                <a:tc>
                  <a:txBody>
                    <a:bodyPr/>
                    <a:lstStyle/>
                    <a:p>
                      <a:pPr indent="0" lvl="0" marL="0" rtl="0" algn="l">
                        <a:spcBef>
                          <a:spcPts val="0"/>
                        </a:spcBef>
                        <a:spcAft>
                          <a:spcPts val="0"/>
                        </a:spcAft>
                        <a:buNone/>
                      </a:pPr>
                      <a:r>
                        <a:rPr lang="en" sz="1200"/>
                        <a:t>Email App</a:t>
                      </a:r>
                      <a:endParaRPr sz="1200"/>
                    </a:p>
                  </a:txBody>
                  <a:tcPr marT="91425" marB="91425" marR="91425" marL="91425"/>
                </a:tc>
                <a:tc>
                  <a:txBody>
                    <a:bodyPr/>
                    <a:lstStyle/>
                    <a:p>
                      <a:pPr indent="0" lvl="0" marL="0" rtl="0" algn="l">
                        <a:spcBef>
                          <a:spcPts val="0"/>
                        </a:spcBef>
                        <a:spcAft>
                          <a:spcPts val="0"/>
                        </a:spcAft>
                        <a:buNone/>
                      </a:pPr>
                      <a:r>
                        <a:rPr lang="en" sz="1200"/>
                        <a:t>Email Server</a:t>
                      </a:r>
                      <a:endParaRPr sz="12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 and Response</a:t>
            </a:r>
            <a:endParaRPr/>
          </a:p>
        </p:txBody>
      </p:sp>
      <p:sp>
        <p:nvSpPr>
          <p:cNvPr id="75" name="Google Shape;75;p16"/>
          <p:cNvSpPr txBox="1"/>
          <p:nvPr>
            <p:ph idx="1" type="body"/>
          </p:nvPr>
        </p:nvSpPr>
        <p:spPr>
          <a:xfrm>
            <a:off x="311700" y="1152475"/>
            <a:ext cx="8520600" cy="15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client sends a request and the server replies with a response.</a:t>
            </a:r>
            <a:endParaRPr sz="1400"/>
          </a:p>
          <a:p>
            <a:pPr indent="0" lvl="0" marL="0" rtl="0" algn="l">
              <a:spcBef>
                <a:spcPts val="1600"/>
              </a:spcBef>
              <a:spcAft>
                <a:spcPts val="0"/>
              </a:spcAft>
              <a:buNone/>
            </a:pPr>
            <a:r>
              <a:rPr lang="en" sz="1400"/>
              <a:t>The HTTP request/response pair is </a:t>
            </a:r>
            <a:r>
              <a:rPr b="1" lang="en" sz="1400"/>
              <a:t>stateless</a:t>
            </a:r>
            <a:r>
              <a:rPr lang="en" sz="1400"/>
              <a:t>.  Meaning that each request/response is independent and without context of previous request/response traded between the same client and server.  </a:t>
            </a:r>
            <a:endParaRPr sz="1400"/>
          </a:p>
          <a:p>
            <a:pPr indent="0" lvl="0" marL="0" rtl="0" algn="l">
              <a:spcBef>
                <a:spcPts val="1600"/>
              </a:spcBef>
              <a:spcAft>
                <a:spcPts val="1600"/>
              </a:spcAft>
              <a:buNone/>
            </a:pPr>
            <a:r>
              <a:rPr i="1" lang="en" sz="1400"/>
              <a:t>In HTTP, all communication between a client and server is via stateless request/response pair.</a:t>
            </a:r>
            <a:endParaRPr i="1" sz="1400"/>
          </a:p>
        </p:txBody>
      </p:sp>
      <p:pic>
        <p:nvPicPr>
          <p:cNvPr id="76" name="Google Shape;76;p16"/>
          <p:cNvPicPr preferRelativeResize="0"/>
          <p:nvPr/>
        </p:nvPicPr>
        <p:blipFill>
          <a:blip r:embed="rId3">
            <a:alphaModFix/>
          </a:blip>
          <a:stretch>
            <a:fillRect/>
          </a:stretch>
        </p:blipFill>
        <p:spPr>
          <a:xfrm>
            <a:off x="1699150" y="2747125"/>
            <a:ext cx="5415528" cy="2152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255475" y="98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URL (Universal Resource Locator)</a:t>
            </a:r>
            <a:endParaRPr/>
          </a:p>
        </p:txBody>
      </p:sp>
      <p:sp>
        <p:nvSpPr>
          <p:cNvPr id="82" name="Google Shape;82;p17"/>
          <p:cNvSpPr txBox="1"/>
          <p:nvPr>
            <p:ph idx="1" type="body"/>
          </p:nvPr>
        </p:nvSpPr>
        <p:spPr>
          <a:xfrm>
            <a:off x="311700" y="687900"/>
            <a:ext cx="8520600" cy="6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 URL (</a:t>
            </a:r>
            <a:r>
              <a:rPr lang="en" sz="1500"/>
              <a:t>Universal</a:t>
            </a:r>
            <a:r>
              <a:rPr lang="en" sz="1500"/>
              <a:t> Resource Locator) tells a client how to make a request to a server for a specific resource.  </a:t>
            </a:r>
            <a:endParaRPr sz="1500"/>
          </a:p>
          <a:p>
            <a:pPr indent="0" lvl="0" marL="0" rtl="0" algn="l">
              <a:lnSpc>
                <a:spcPct val="140000"/>
              </a:lnSpc>
              <a:spcBef>
                <a:spcPts val="1600"/>
              </a:spcBef>
              <a:spcAft>
                <a:spcPts val="0"/>
              </a:spcAft>
              <a:buClr>
                <a:schemeClr val="dk1"/>
              </a:buClr>
              <a:buSzPts val="1100"/>
              <a:buFont typeface="Arial"/>
              <a:buNone/>
            </a:pPr>
            <a:r>
              <a:t/>
            </a:r>
            <a:endParaRPr sz="1100">
              <a:solidFill>
                <a:srgbClr val="172B4D"/>
              </a:solidFill>
              <a:highlight>
                <a:srgbClr val="F5F5F5"/>
              </a:highlight>
              <a:latin typeface="Roboto Mono"/>
              <a:ea typeface="Roboto Mono"/>
              <a:cs typeface="Roboto Mono"/>
              <a:sym typeface="Roboto Mono"/>
            </a:endParaRPr>
          </a:p>
        </p:txBody>
      </p:sp>
      <p:sp>
        <p:nvSpPr>
          <p:cNvPr id="83" name="Google Shape;83;p17"/>
          <p:cNvSpPr txBox="1"/>
          <p:nvPr/>
        </p:nvSpPr>
        <p:spPr>
          <a:xfrm>
            <a:off x="469350" y="1296550"/>
            <a:ext cx="8205300" cy="36135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800"/>
              </a:spcBef>
              <a:spcAft>
                <a:spcPts val="0"/>
              </a:spcAft>
              <a:buNone/>
            </a:pPr>
            <a:r>
              <a:rPr b="1" lang="en" sz="1600">
                <a:solidFill>
                  <a:srgbClr val="9900FF"/>
                </a:solidFill>
                <a:highlight>
                  <a:srgbClr val="F5F5F5"/>
                </a:highlight>
              </a:rPr>
              <a:t>http://</a:t>
            </a:r>
            <a:r>
              <a:rPr b="1" lang="en" sz="1600">
                <a:solidFill>
                  <a:srgbClr val="FF9900"/>
                </a:solidFill>
                <a:highlight>
                  <a:srgbClr val="F5F5F5"/>
                </a:highlight>
              </a:rPr>
              <a:t>www.techelevator.com</a:t>
            </a:r>
            <a:r>
              <a:rPr b="1" lang="en" sz="1600">
                <a:solidFill>
                  <a:srgbClr val="38761D"/>
                </a:solidFill>
                <a:highlight>
                  <a:srgbClr val="F5F5F5"/>
                </a:highlight>
              </a:rPr>
              <a:t>:80</a:t>
            </a:r>
            <a:r>
              <a:rPr b="1" lang="en" sz="1600">
                <a:solidFill>
                  <a:srgbClr val="4A86E8"/>
                </a:solidFill>
                <a:highlight>
                  <a:srgbClr val="F5F5F5"/>
                </a:highlight>
              </a:rPr>
              <a:t>/events/current</a:t>
            </a:r>
            <a:r>
              <a:rPr b="1" lang="en" sz="1600">
                <a:solidFill>
                  <a:srgbClr val="FF0000"/>
                </a:solidFill>
                <a:highlight>
                  <a:srgbClr val="F5F5F5"/>
                </a:highlight>
              </a:rPr>
              <a:t>?</a:t>
            </a:r>
            <a:r>
              <a:rPr b="1" lang="en" sz="1600">
                <a:solidFill>
                  <a:srgbClr val="0000FF"/>
                </a:solidFill>
                <a:highlight>
                  <a:srgbClr val="F5F5F5"/>
                </a:highlight>
              </a:rPr>
              <a:t>month=march&amp;day=27</a:t>
            </a:r>
            <a:r>
              <a:rPr b="1" lang="en" sz="1600">
                <a:solidFill>
                  <a:srgbClr val="B4A7D6"/>
                </a:solidFill>
                <a:highlight>
                  <a:srgbClr val="F5F5F5"/>
                </a:highlight>
              </a:rPr>
              <a:t>#00h02m30s</a:t>
            </a:r>
            <a:endParaRPr b="1" sz="1600">
              <a:solidFill>
                <a:srgbClr val="B4A7D6"/>
              </a:solidFill>
              <a:highlight>
                <a:srgbClr val="F5F5F5"/>
              </a:highlight>
            </a:endParaRPr>
          </a:p>
          <a:p>
            <a:pPr indent="0" lvl="0" marL="0" rtl="0" algn="l">
              <a:lnSpc>
                <a:spcPct val="140000"/>
              </a:lnSpc>
              <a:spcBef>
                <a:spcPts val="800"/>
              </a:spcBef>
              <a:spcAft>
                <a:spcPts val="0"/>
              </a:spcAft>
              <a:buNone/>
            </a:pPr>
            <a:r>
              <a:t/>
            </a:r>
            <a:endParaRPr b="1" sz="1300"/>
          </a:p>
          <a:p>
            <a:pPr indent="0" lvl="0" marL="0" rtl="0" algn="l">
              <a:lnSpc>
                <a:spcPct val="140000"/>
              </a:lnSpc>
              <a:spcBef>
                <a:spcPts val="800"/>
              </a:spcBef>
              <a:spcAft>
                <a:spcPts val="0"/>
              </a:spcAft>
              <a:buClr>
                <a:schemeClr val="dk1"/>
              </a:buClr>
              <a:buSzPts val="1100"/>
              <a:buFont typeface="Arial"/>
              <a:buNone/>
            </a:pPr>
            <a:r>
              <a:t/>
            </a:r>
            <a:endParaRPr b="1" sz="1600">
              <a:solidFill>
                <a:srgbClr val="0000FF"/>
              </a:solidFill>
              <a:highlight>
                <a:srgbClr val="F5F5F5"/>
              </a:highlight>
            </a:endParaRPr>
          </a:p>
        </p:txBody>
      </p:sp>
      <p:graphicFrame>
        <p:nvGraphicFramePr>
          <p:cNvPr id="84" name="Google Shape;84;p17"/>
          <p:cNvGraphicFramePr/>
          <p:nvPr/>
        </p:nvGraphicFramePr>
        <p:xfrm>
          <a:off x="1308500" y="1936450"/>
          <a:ext cx="3000000" cy="3000000"/>
        </p:xfrm>
        <a:graphic>
          <a:graphicData uri="http://schemas.openxmlformats.org/drawingml/2006/table">
            <a:tbl>
              <a:tblPr>
                <a:noFill/>
                <a:tableStyleId>{CE4151F9-599A-46F0-9C53-640F0D0504B5}</a:tableStyleId>
              </a:tblPr>
              <a:tblGrid>
                <a:gridCol w="1808475"/>
                <a:gridCol w="4376725"/>
              </a:tblGrid>
              <a:tr h="191400">
                <a:tc>
                  <a:txBody>
                    <a:bodyPr/>
                    <a:lstStyle/>
                    <a:p>
                      <a:pPr indent="0" lvl="0" marL="0" rtl="0" algn="l">
                        <a:lnSpc>
                          <a:spcPct val="140000"/>
                        </a:lnSpc>
                        <a:spcBef>
                          <a:spcPts val="800"/>
                        </a:spcBef>
                        <a:spcAft>
                          <a:spcPts val="0"/>
                        </a:spcAft>
                        <a:buClr>
                          <a:schemeClr val="dk1"/>
                        </a:buClr>
                        <a:buSzPts val="1100"/>
                        <a:buFont typeface="Arial"/>
                        <a:buNone/>
                      </a:pPr>
                      <a:r>
                        <a:rPr b="1" lang="en" sz="1100">
                          <a:solidFill>
                            <a:srgbClr val="9900FF"/>
                          </a:solidFill>
                          <a:highlight>
                            <a:srgbClr val="F5F5F5"/>
                          </a:highlight>
                        </a:rPr>
                        <a:t>http://</a:t>
                      </a:r>
                      <a:r>
                        <a:rPr b="1" lang="en" sz="1100">
                          <a:solidFill>
                            <a:srgbClr val="9900FF"/>
                          </a:solidFill>
                        </a:rPr>
                        <a:t> </a:t>
                      </a:r>
                      <a:endParaRPr sz="1200"/>
                    </a:p>
                  </a:txBody>
                  <a:tcPr marT="0" marB="91425" marR="91425" marL="91425"/>
                </a:tc>
                <a:tc>
                  <a:txBody>
                    <a:bodyPr/>
                    <a:lstStyle/>
                    <a:p>
                      <a:pPr indent="0" lvl="0" marL="0" rtl="0" algn="l">
                        <a:lnSpc>
                          <a:spcPct val="140000"/>
                        </a:lnSpc>
                        <a:spcBef>
                          <a:spcPts val="800"/>
                        </a:spcBef>
                        <a:spcAft>
                          <a:spcPts val="0"/>
                        </a:spcAft>
                        <a:buClr>
                          <a:schemeClr val="dk1"/>
                        </a:buClr>
                        <a:buSzPts val="1100"/>
                        <a:buFont typeface="Arial"/>
                        <a:buNone/>
                      </a:pPr>
                      <a:r>
                        <a:rPr b="1" lang="en" sz="1100">
                          <a:solidFill>
                            <a:schemeClr val="dk1"/>
                          </a:solidFill>
                        </a:rPr>
                        <a:t>Protocol</a:t>
                      </a:r>
                      <a:endParaRPr sz="1200"/>
                    </a:p>
                  </a:txBody>
                  <a:tcPr marT="0" marB="91425" marR="91425" marL="91425"/>
                </a:tc>
              </a:tr>
              <a:tr h="191400">
                <a:tc>
                  <a:txBody>
                    <a:bodyPr/>
                    <a:lstStyle/>
                    <a:p>
                      <a:pPr indent="0" lvl="0" marL="0" rtl="0" algn="l">
                        <a:lnSpc>
                          <a:spcPct val="140000"/>
                        </a:lnSpc>
                        <a:spcBef>
                          <a:spcPts val="800"/>
                        </a:spcBef>
                        <a:spcAft>
                          <a:spcPts val="0"/>
                        </a:spcAft>
                        <a:buClr>
                          <a:schemeClr val="dk1"/>
                        </a:buClr>
                        <a:buSzPts val="1100"/>
                        <a:buFont typeface="Arial"/>
                        <a:buNone/>
                      </a:pPr>
                      <a:r>
                        <a:rPr b="1" lang="en" sz="1100">
                          <a:solidFill>
                            <a:srgbClr val="FF9900"/>
                          </a:solidFill>
                          <a:highlight>
                            <a:srgbClr val="F5F5F5"/>
                          </a:highlight>
                        </a:rPr>
                        <a:t>www.techelevator.com</a:t>
                      </a:r>
                      <a:r>
                        <a:rPr b="1" lang="en" sz="1100">
                          <a:solidFill>
                            <a:srgbClr val="FF9900"/>
                          </a:solidFill>
                        </a:rPr>
                        <a:t> </a:t>
                      </a:r>
                      <a:endParaRPr sz="1200"/>
                    </a:p>
                  </a:txBody>
                  <a:tcPr marT="0" marB="91425" marR="91425" marL="91425"/>
                </a:tc>
                <a:tc>
                  <a:txBody>
                    <a:bodyPr/>
                    <a:lstStyle/>
                    <a:p>
                      <a:pPr indent="0" lvl="0" marL="0" rtl="0" algn="l">
                        <a:lnSpc>
                          <a:spcPct val="140000"/>
                        </a:lnSpc>
                        <a:spcBef>
                          <a:spcPts val="800"/>
                        </a:spcBef>
                        <a:spcAft>
                          <a:spcPts val="0"/>
                        </a:spcAft>
                        <a:buClr>
                          <a:schemeClr val="dk1"/>
                        </a:buClr>
                        <a:buSzPts val="1100"/>
                        <a:buFont typeface="Arial"/>
                        <a:buNone/>
                      </a:pPr>
                      <a:r>
                        <a:rPr b="1" lang="en" sz="1100">
                          <a:solidFill>
                            <a:schemeClr val="dk1"/>
                          </a:solidFill>
                        </a:rPr>
                        <a:t> Domain</a:t>
                      </a:r>
                      <a:endParaRPr sz="1200"/>
                    </a:p>
                  </a:txBody>
                  <a:tcPr marT="0" marB="91425" marR="91425" marL="91425"/>
                </a:tc>
              </a:tr>
              <a:tr h="191400">
                <a:tc>
                  <a:txBody>
                    <a:bodyPr/>
                    <a:lstStyle/>
                    <a:p>
                      <a:pPr indent="0" lvl="0" marL="0" rtl="0" algn="l">
                        <a:lnSpc>
                          <a:spcPct val="140000"/>
                        </a:lnSpc>
                        <a:spcBef>
                          <a:spcPts val="800"/>
                        </a:spcBef>
                        <a:spcAft>
                          <a:spcPts val="0"/>
                        </a:spcAft>
                        <a:buClr>
                          <a:schemeClr val="dk1"/>
                        </a:buClr>
                        <a:buSzPts val="1100"/>
                        <a:buFont typeface="Arial"/>
                        <a:buNone/>
                      </a:pPr>
                      <a:r>
                        <a:rPr b="1" lang="en" sz="1100">
                          <a:solidFill>
                            <a:srgbClr val="38761D"/>
                          </a:solidFill>
                          <a:highlight>
                            <a:srgbClr val="F5F5F5"/>
                          </a:highlight>
                        </a:rPr>
                        <a:t>:80</a:t>
                      </a:r>
                      <a:endParaRPr sz="1200"/>
                    </a:p>
                  </a:txBody>
                  <a:tcPr marT="0" marB="91425" marR="91425" marL="91425"/>
                </a:tc>
                <a:tc>
                  <a:txBody>
                    <a:bodyPr/>
                    <a:lstStyle/>
                    <a:p>
                      <a:pPr indent="0" lvl="0" marL="0" rtl="0" algn="l">
                        <a:lnSpc>
                          <a:spcPct val="140000"/>
                        </a:lnSpc>
                        <a:spcBef>
                          <a:spcPts val="800"/>
                        </a:spcBef>
                        <a:spcAft>
                          <a:spcPts val="0"/>
                        </a:spcAft>
                        <a:buClr>
                          <a:schemeClr val="dk1"/>
                        </a:buClr>
                        <a:buSzPts val="1100"/>
                        <a:buFont typeface="Arial"/>
                        <a:buNone/>
                      </a:pPr>
                      <a:r>
                        <a:rPr b="1" lang="en" sz="1100">
                          <a:solidFill>
                            <a:schemeClr val="dk1"/>
                          </a:solidFill>
                        </a:rPr>
                        <a:t>Port</a:t>
                      </a:r>
                      <a:endParaRPr sz="1200"/>
                    </a:p>
                  </a:txBody>
                  <a:tcPr marT="0" marB="91425" marR="91425" marL="91425"/>
                </a:tc>
              </a:tr>
              <a:tr h="191400">
                <a:tc>
                  <a:txBody>
                    <a:bodyPr/>
                    <a:lstStyle/>
                    <a:p>
                      <a:pPr indent="0" lvl="0" marL="0" rtl="0" algn="l">
                        <a:lnSpc>
                          <a:spcPct val="140000"/>
                        </a:lnSpc>
                        <a:spcBef>
                          <a:spcPts val="800"/>
                        </a:spcBef>
                        <a:spcAft>
                          <a:spcPts val="0"/>
                        </a:spcAft>
                        <a:buClr>
                          <a:schemeClr val="dk1"/>
                        </a:buClr>
                        <a:buSzPts val="1100"/>
                        <a:buFont typeface="Arial"/>
                        <a:buNone/>
                      </a:pPr>
                      <a:r>
                        <a:rPr b="1" lang="en" sz="1100">
                          <a:solidFill>
                            <a:srgbClr val="4A86E8"/>
                          </a:solidFill>
                          <a:highlight>
                            <a:srgbClr val="F5F5F5"/>
                          </a:highlight>
                        </a:rPr>
                        <a:t>/events/current</a:t>
                      </a:r>
                      <a:endParaRPr sz="1200"/>
                    </a:p>
                  </a:txBody>
                  <a:tcPr marT="0" marB="91425" marR="91425" marL="91425"/>
                </a:tc>
                <a:tc>
                  <a:txBody>
                    <a:bodyPr/>
                    <a:lstStyle/>
                    <a:p>
                      <a:pPr indent="0" lvl="0" marL="0" rtl="0" algn="l">
                        <a:lnSpc>
                          <a:spcPct val="140000"/>
                        </a:lnSpc>
                        <a:spcBef>
                          <a:spcPts val="800"/>
                        </a:spcBef>
                        <a:spcAft>
                          <a:spcPts val="0"/>
                        </a:spcAft>
                        <a:buClr>
                          <a:schemeClr val="dk1"/>
                        </a:buClr>
                        <a:buSzPts val="1100"/>
                        <a:buFont typeface="Arial"/>
                        <a:buNone/>
                      </a:pPr>
                      <a:r>
                        <a:rPr b="1" lang="en" sz="1100">
                          <a:solidFill>
                            <a:schemeClr val="dk1"/>
                          </a:solidFill>
                        </a:rPr>
                        <a:t>Path to resource</a:t>
                      </a:r>
                      <a:endParaRPr sz="1200"/>
                    </a:p>
                  </a:txBody>
                  <a:tcPr marT="0" marB="91425" marR="91425" marL="91425"/>
                </a:tc>
              </a:tr>
              <a:tr h="191400">
                <a:tc>
                  <a:txBody>
                    <a:bodyPr/>
                    <a:lstStyle/>
                    <a:p>
                      <a:pPr indent="0" lvl="0" marL="0" rtl="0" algn="l">
                        <a:lnSpc>
                          <a:spcPct val="140000"/>
                        </a:lnSpc>
                        <a:spcBef>
                          <a:spcPts val="800"/>
                        </a:spcBef>
                        <a:spcAft>
                          <a:spcPts val="0"/>
                        </a:spcAft>
                        <a:buClr>
                          <a:schemeClr val="dk1"/>
                        </a:buClr>
                        <a:buSzPts val="1100"/>
                        <a:buFont typeface="Arial"/>
                        <a:buNone/>
                      </a:pPr>
                      <a:r>
                        <a:rPr b="1" lang="en" sz="1100">
                          <a:solidFill>
                            <a:srgbClr val="FF0000"/>
                          </a:solidFill>
                          <a:highlight>
                            <a:srgbClr val="F5F5F5"/>
                          </a:highlight>
                        </a:rPr>
                        <a:t>?</a:t>
                      </a:r>
                      <a:endParaRPr sz="1200"/>
                    </a:p>
                  </a:txBody>
                  <a:tcPr marT="0" marB="91425" marR="91425" marL="91425"/>
                </a:tc>
                <a:tc>
                  <a:txBody>
                    <a:bodyPr/>
                    <a:lstStyle/>
                    <a:p>
                      <a:pPr indent="0" lvl="0" marL="0" rtl="0" algn="l">
                        <a:lnSpc>
                          <a:spcPct val="140000"/>
                        </a:lnSpc>
                        <a:spcBef>
                          <a:spcPts val="800"/>
                        </a:spcBef>
                        <a:spcAft>
                          <a:spcPts val="0"/>
                        </a:spcAft>
                        <a:buClr>
                          <a:schemeClr val="dk1"/>
                        </a:buClr>
                        <a:buSzPts val="1100"/>
                        <a:buFont typeface="Arial"/>
                        <a:buNone/>
                      </a:pPr>
                      <a:r>
                        <a:rPr b="1" lang="en" sz="1100">
                          <a:solidFill>
                            <a:schemeClr val="dk1"/>
                          </a:solidFill>
                        </a:rPr>
                        <a:t>Query</a:t>
                      </a:r>
                      <a:endParaRPr sz="1200"/>
                    </a:p>
                  </a:txBody>
                  <a:tcPr marT="0" marB="91425" marR="91425" marL="91425"/>
                </a:tc>
              </a:tr>
              <a:tr h="191400">
                <a:tc>
                  <a:txBody>
                    <a:bodyPr/>
                    <a:lstStyle/>
                    <a:p>
                      <a:pPr indent="0" lvl="0" marL="0" rtl="0" algn="l">
                        <a:lnSpc>
                          <a:spcPct val="140000"/>
                        </a:lnSpc>
                        <a:spcBef>
                          <a:spcPts val="800"/>
                        </a:spcBef>
                        <a:spcAft>
                          <a:spcPts val="0"/>
                        </a:spcAft>
                        <a:buClr>
                          <a:schemeClr val="dk1"/>
                        </a:buClr>
                        <a:buSzPts val="1100"/>
                        <a:buFont typeface="Arial"/>
                        <a:buNone/>
                      </a:pPr>
                      <a:r>
                        <a:rPr b="1" lang="en" sz="1100">
                          <a:solidFill>
                            <a:srgbClr val="0000FF"/>
                          </a:solidFill>
                          <a:highlight>
                            <a:srgbClr val="F5F5F5"/>
                          </a:highlight>
                        </a:rPr>
                        <a:t>month=march&amp;day=27</a:t>
                      </a:r>
                      <a:endParaRPr sz="1200"/>
                    </a:p>
                  </a:txBody>
                  <a:tcPr marT="0" marB="91425" marR="91425" marL="91425"/>
                </a:tc>
                <a:tc>
                  <a:txBody>
                    <a:bodyPr/>
                    <a:lstStyle/>
                    <a:p>
                      <a:pPr indent="0" lvl="0" marL="0" rtl="0" algn="l">
                        <a:lnSpc>
                          <a:spcPct val="140000"/>
                        </a:lnSpc>
                        <a:spcBef>
                          <a:spcPts val="800"/>
                        </a:spcBef>
                        <a:spcAft>
                          <a:spcPts val="0"/>
                        </a:spcAft>
                        <a:buClr>
                          <a:schemeClr val="dk1"/>
                        </a:buClr>
                        <a:buSzPts val="1100"/>
                        <a:buFont typeface="Arial"/>
                        <a:buNone/>
                      </a:pPr>
                      <a:r>
                        <a:rPr b="1" lang="en" sz="1100">
                          <a:solidFill>
                            <a:schemeClr val="dk1"/>
                          </a:solidFill>
                        </a:rPr>
                        <a:t>Parameters</a:t>
                      </a:r>
                      <a:endParaRPr sz="1200"/>
                    </a:p>
                  </a:txBody>
                  <a:tcPr marT="0" marB="91425" marR="91425" marL="91425"/>
                </a:tc>
              </a:tr>
              <a:tr h="191400">
                <a:tc>
                  <a:txBody>
                    <a:bodyPr/>
                    <a:lstStyle/>
                    <a:p>
                      <a:pPr indent="0" lvl="0" marL="0" rtl="0" algn="l">
                        <a:lnSpc>
                          <a:spcPct val="140000"/>
                        </a:lnSpc>
                        <a:spcBef>
                          <a:spcPts val="800"/>
                        </a:spcBef>
                        <a:spcAft>
                          <a:spcPts val="0"/>
                        </a:spcAft>
                        <a:buClr>
                          <a:schemeClr val="dk1"/>
                        </a:buClr>
                        <a:buSzPts val="1100"/>
                        <a:buFont typeface="Arial"/>
                        <a:buNone/>
                      </a:pPr>
                      <a:r>
                        <a:rPr b="1" lang="en" sz="1100">
                          <a:solidFill>
                            <a:srgbClr val="B4A7D6"/>
                          </a:solidFill>
                          <a:highlight>
                            <a:srgbClr val="F5F5F5"/>
                          </a:highlight>
                        </a:rPr>
                        <a:t>#00h02m30s</a:t>
                      </a:r>
                      <a:endParaRPr b="1" sz="1100">
                        <a:solidFill>
                          <a:srgbClr val="0000FF"/>
                        </a:solidFill>
                        <a:highlight>
                          <a:srgbClr val="F5F5F5"/>
                        </a:highlight>
                      </a:endParaRPr>
                    </a:p>
                  </a:txBody>
                  <a:tcPr marT="0" marB="91425" marR="91425" marL="91425"/>
                </a:tc>
                <a:tc>
                  <a:txBody>
                    <a:bodyPr/>
                    <a:lstStyle/>
                    <a:p>
                      <a:pPr indent="0" lvl="0" marL="0" rtl="0" algn="l">
                        <a:lnSpc>
                          <a:spcPct val="140000"/>
                        </a:lnSpc>
                        <a:spcBef>
                          <a:spcPts val="800"/>
                        </a:spcBef>
                        <a:spcAft>
                          <a:spcPts val="0"/>
                        </a:spcAft>
                        <a:buClr>
                          <a:schemeClr val="dk1"/>
                        </a:buClr>
                        <a:buSzPts val="1100"/>
                        <a:buFont typeface="Arial"/>
                        <a:buNone/>
                      </a:pPr>
                      <a:r>
                        <a:rPr b="1" lang="en" sz="1100">
                          <a:solidFill>
                            <a:schemeClr val="dk1"/>
                          </a:solidFill>
                        </a:rPr>
                        <a:t>Anchor/</a:t>
                      </a:r>
                      <a:r>
                        <a:rPr b="1" lang="en" sz="1100">
                          <a:solidFill>
                            <a:schemeClr val="dk1"/>
                          </a:solidFill>
                        </a:rPr>
                        <a:t>Fragment</a:t>
                      </a:r>
                      <a:endParaRPr sz="1200"/>
                    </a:p>
                  </a:txBody>
                  <a:tcPr marT="0"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Names</a:t>
            </a:r>
            <a:endParaRPr/>
          </a:p>
        </p:txBody>
      </p:sp>
      <p:sp>
        <p:nvSpPr>
          <p:cNvPr id="90" name="Google Shape;90;p18"/>
          <p:cNvSpPr txBox="1"/>
          <p:nvPr>
            <p:ph idx="1" type="body"/>
          </p:nvPr>
        </p:nvSpPr>
        <p:spPr>
          <a:xfrm>
            <a:off x="311700" y="1152475"/>
            <a:ext cx="8520600" cy="38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names are composed of parts, each </a:t>
            </a:r>
            <a:r>
              <a:rPr lang="en"/>
              <a:t>separated</a:t>
            </a:r>
            <a:r>
              <a:rPr lang="en"/>
              <a:t> by a period.  Domains start a top level domain and then form a hierarchy of subdomains, each a child of the higher level domain. </a:t>
            </a:r>
            <a:endParaRPr/>
          </a:p>
          <a:p>
            <a:pPr indent="0" lvl="0" marL="0" rtl="0" algn="l">
              <a:spcBef>
                <a:spcPts val="1600"/>
              </a:spcBef>
              <a:spcAft>
                <a:spcPts val="0"/>
              </a:spcAft>
              <a:buNone/>
            </a:pPr>
            <a:r>
              <a:rPr lang="en"/>
              <a:t>	</a:t>
            </a:r>
            <a:r>
              <a:rPr b="1" lang="en"/>
              <a:t>Top Level Domains: </a:t>
            </a:r>
            <a:r>
              <a:rPr lang="en"/>
              <a:t> .com, .net, .org, .gov, .io, …</a:t>
            </a:r>
            <a:endParaRPr/>
          </a:p>
          <a:p>
            <a:pPr indent="0" lvl="0" marL="0" rtl="0" algn="l">
              <a:spcBef>
                <a:spcPts val="1600"/>
              </a:spcBef>
              <a:spcAft>
                <a:spcPts val="0"/>
              </a:spcAft>
              <a:buNone/>
            </a:pPr>
            <a:r>
              <a:rPr lang="en"/>
              <a:t>The hierarchy of a domain name is read right-to-left.</a:t>
            </a:r>
            <a:endParaRPr/>
          </a:p>
          <a:p>
            <a:pPr indent="0" lvl="0" marL="0" rtl="0" algn="l">
              <a:spcBef>
                <a:spcPts val="1600"/>
              </a:spcBef>
              <a:spcAft>
                <a:spcPts val="0"/>
              </a:spcAft>
              <a:buNone/>
            </a:pPr>
            <a:r>
              <a:rPr lang="en"/>
              <a:t>	</a:t>
            </a:r>
            <a:r>
              <a:rPr b="1" lang="en">
                <a:solidFill>
                  <a:srgbClr val="980000"/>
                </a:solidFill>
              </a:rPr>
              <a:t>dashboard</a:t>
            </a:r>
            <a:r>
              <a:rPr b="1" lang="en"/>
              <a:t>.</a:t>
            </a:r>
            <a:r>
              <a:rPr b="1" lang="en">
                <a:solidFill>
                  <a:srgbClr val="9900FF"/>
                </a:solidFill>
              </a:rPr>
              <a:t>techelevator</a:t>
            </a:r>
            <a:r>
              <a:rPr b="1" lang="en">
                <a:solidFill>
                  <a:srgbClr val="000000"/>
                </a:solidFill>
              </a:rPr>
              <a:t>.</a:t>
            </a:r>
            <a:r>
              <a:rPr b="1" lang="en">
                <a:solidFill>
                  <a:srgbClr val="0000FF"/>
                </a:solidFill>
              </a:rPr>
              <a:t>com</a:t>
            </a:r>
            <a:endParaRPr b="1">
              <a:solidFill>
                <a:srgbClr val="0000FF"/>
              </a:solidFill>
            </a:endParaRPr>
          </a:p>
          <a:p>
            <a:pPr indent="0" lvl="0" marL="457200" rtl="0" algn="l">
              <a:spcBef>
                <a:spcPts val="1600"/>
              </a:spcBef>
              <a:spcAft>
                <a:spcPts val="0"/>
              </a:spcAft>
              <a:buNone/>
            </a:pPr>
            <a:r>
              <a:rPr b="1" lang="en">
                <a:solidFill>
                  <a:srgbClr val="0000FF"/>
                </a:solidFill>
              </a:rPr>
              <a:t>	com </a:t>
            </a:r>
            <a:r>
              <a:rPr lang="en">
                <a:solidFill>
                  <a:srgbClr val="000000"/>
                </a:solidFill>
              </a:rPr>
              <a:t>is the top level domain</a:t>
            </a:r>
            <a:br>
              <a:rPr b="1" lang="en">
                <a:solidFill>
                  <a:srgbClr val="0000FF"/>
                </a:solidFill>
              </a:rPr>
            </a:br>
            <a:r>
              <a:rPr b="1" lang="en">
                <a:solidFill>
                  <a:srgbClr val="0000FF"/>
                </a:solidFill>
              </a:rPr>
              <a:t>	</a:t>
            </a:r>
            <a:r>
              <a:rPr b="1" lang="en">
                <a:solidFill>
                  <a:srgbClr val="9900FF"/>
                </a:solidFill>
              </a:rPr>
              <a:t>techelevator </a:t>
            </a:r>
            <a:r>
              <a:rPr lang="en">
                <a:solidFill>
                  <a:srgbClr val="000000"/>
                </a:solidFill>
              </a:rPr>
              <a:t>is a subdomain of</a:t>
            </a:r>
            <a:r>
              <a:rPr b="1" lang="en">
                <a:solidFill>
                  <a:srgbClr val="9900FF"/>
                </a:solidFill>
              </a:rPr>
              <a:t> </a:t>
            </a:r>
            <a:r>
              <a:rPr b="1" lang="en">
                <a:solidFill>
                  <a:srgbClr val="0000FF"/>
                </a:solidFill>
              </a:rPr>
              <a:t>com</a:t>
            </a:r>
            <a:br>
              <a:rPr b="1" lang="en">
                <a:solidFill>
                  <a:srgbClr val="9900FF"/>
                </a:solidFill>
              </a:rPr>
            </a:br>
            <a:r>
              <a:rPr b="1" lang="en">
                <a:solidFill>
                  <a:srgbClr val="9900FF"/>
                </a:solidFill>
              </a:rPr>
              <a:t>	</a:t>
            </a:r>
            <a:r>
              <a:rPr b="1" lang="en">
                <a:solidFill>
                  <a:srgbClr val="980000"/>
                </a:solidFill>
              </a:rPr>
              <a:t>dashboard</a:t>
            </a:r>
            <a:r>
              <a:rPr b="1" lang="en">
                <a:solidFill>
                  <a:srgbClr val="9900FF"/>
                </a:solidFill>
              </a:rPr>
              <a:t> </a:t>
            </a:r>
            <a:r>
              <a:rPr lang="en">
                <a:solidFill>
                  <a:srgbClr val="000000"/>
                </a:solidFill>
              </a:rPr>
              <a:t>is a subdomain of</a:t>
            </a:r>
            <a:r>
              <a:rPr b="1" lang="en">
                <a:solidFill>
                  <a:srgbClr val="9900FF"/>
                </a:solidFill>
              </a:rPr>
              <a:t> techelevator.</a:t>
            </a:r>
            <a:endParaRPr b="1">
              <a:solidFill>
                <a:srgbClr val="0000FF"/>
              </a:solidFill>
            </a:endParaRPr>
          </a:p>
          <a:p>
            <a:pPr indent="0" lvl="0" marL="0" rtl="0" algn="l">
              <a:spcBef>
                <a:spcPts val="1600"/>
              </a:spcBef>
              <a:spcAft>
                <a:spcPts val="1600"/>
              </a:spcAft>
              <a:buNone/>
            </a:pPr>
            <a:r>
              <a:rPr b="1" lang="en">
                <a:solidFill>
                  <a:srgbClr val="0000FF"/>
                </a:solidFill>
              </a:rPr>
              <a:t>	</a:t>
            </a:r>
            <a:endParaRPr b="1">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 (Internet Protocol) Addresses </a:t>
            </a:r>
            <a:endParaRPr/>
          </a:p>
        </p:txBody>
      </p:sp>
      <p:pic>
        <p:nvPicPr>
          <p:cNvPr id="96" name="Google Shape;96;p19"/>
          <p:cNvPicPr preferRelativeResize="0"/>
          <p:nvPr/>
        </p:nvPicPr>
        <p:blipFill>
          <a:blip r:embed="rId3">
            <a:alphaModFix/>
          </a:blip>
          <a:stretch>
            <a:fillRect/>
          </a:stretch>
        </p:blipFill>
        <p:spPr>
          <a:xfrm>
            <a:off x="311700" y="2196875"/>
            <a:ext cx="3486150" cy="2085975"/>
          </a:xfrm>
          <a:prstGeom prst="rect">
            <a:avLst/>
          </a:prstGeom>
          <a:noFill/>
          <a:ln>
            <a:noFill/>
          </a:ln>
        </p:spPr>
      </p:pic>
      <p:pic>
        <p:nvPicPr>
          <p:cNvPr id="97" name="Google Shape;97;p19"/>
          <p:cNvPicPr preferRelativeResize="0"/>
          <p:nvPr/>
        </p:nvPicPr>
        <p:blipFill>
          <a:blip r:embed="rId4">
            <a:alphaModFix/>
          </a:blip>
          <a:stretch>
            <a:fillRect/>
          </a:stretch>
        </p:blipFill>
        <p:spPr>
          <a:xfrm>
            <a:off x="4397650" y="2196875"/>
            <a:ext cx="4194425" cy="2476925"/>
          </a:xfrm>
          <a:prstGeom prst="rect">
            <a:avLst/>
          </a:prstGeom>
          <a:noFill/>
          <a:ln>
            <a:noFill/>
          </a:ln>
        </p:spPr>
      </p:pic>
      <p:sp>
        <p:nvSpPr>
          <p:cNvPr id="98" name="Google Shape;98;p19"/>
          <p:cNvSpPr txBox="1"/>
          <p:nvPr/>
        </p:nvSpPr>
        <p:spPr>
          <a:xfrm>
            <a:off x="357475" y="1128550"/>
            <a:ext cx="8520600" cy="8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 </a:t>
            </a:r>
            <a:r>
              <a:rPr b="1" lang="en"/>
              <a:t>IP Address</a:t>
            </a:r>
            <a:r>
              <a:rPr lang="en"/>
              <a:t> identifies a computer or device on a network (including the internet).  All devices/computers on a network must have an IP address to </a:t>
            </a:r>
            <a:r>
              <a:rPr lang="en"/>
              <a:t>communicate</a:t>
            </a:r>
            <a:r>
              <a:rPr lang="en"/>
              <a:t> with other devices/computers on the network.  It gives the location of the device like the street address of a house.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14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DNS (Domain Name System)</a:t>
            </a:r>
            <a:endParaRPr/>
          </a:p>
        </p:txBody>
      </p:sp>
      <p:sp>
        <p:nvSpPr>
          <p:cNvPr id="104" name="Google Shape;104;p20"/>
          <p:cNvSpPr txBox="1"/>
          <p:nvPr>
            <p:ph idx="1" type="body"/>
          </p:nvPr>
        </p:nvSpPr>
        <p:spPr>
          <a:xfrm>
            <a:off x="311700" y="794075"/>
            <a:ext cx="8520600" cy="40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IP Addresses are understood by the computer, but are not easy to use for humans.  The Domain Name System (DNS) service allows for easy to remember names for humans to use.  It works like a phone book, we give it the human relatable name and it returns the IP address for the computer to use. </a:t>
            </a:r>
            <a:endParaRPr sz="1500"/>
          </a:p>
          <a:p>
            <a:pPr indent="0" lvl="0" marL="0" rtl="0" algn="l">
              <a:spcBef>
                <a:spcPts val="1600"/>
              </a:spcBef>
              <a:spcAft>
                <a:spcPts val="1600"/>
              </a:spcAft>
              <a:buNone/>
            </a:pPr>
            <a:r>
              <a:rPr b="1" lang="en" sz="1500"/>
              <a:t>Domain Name: </a:t>
            </a:r>
            <a:r>
              <a:rPr lang="en" sz="1500"/>
              <a:t> techelevator.com</a:t>
            </a:r>
            <a:br>
              <a:rPr lang="en" sz="1500"/>
            </a:br>
            <a:r>
              <a:rPr b="1" lang="en" sz="1500"/>
              <a:t>I</a:t>
            </a:r>
            <a:r>
              <a:rPr b="1" lang="en" sz="1500"/>
              <a:t>P Address:</a:t>
            </a:r>
            <a:r>
              <a:rPr b="1" lang="en" sz="1500"/>
              <a:t> </a:t>
            </a:r>
            <a:r>
              <a:rPr lang="en" sz="1500"/>
              <a:t> 198.49.23.144</a:t>
            </a:r>
            <a:endParaRPr sz="1500"/>
          </a:p>
        </p:txBody>
      </p:sp>
      <p:pic>
        <p:nvPicPr>
          <p:cNvPr id="105" name="Google Shape;105;p20"/>
          <p:cNvPicPr preferRelativeResize="0"/>
          <p:nvPr/>
        </p:nvPicPr>
        <p:blipFill>
          <a:blip r:embed="rId3">
            <a:alphaModFix/>
          </a:blip>
          <a:stretch>
            <a:fillRect/>
          </a:stretch>
        </p:blipFill>
        <p:spPr>
          <a:xfrm>
            <a:off x="4290175" y="1794397"/>
            <a:ext cx="4282324" cy="294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107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a:t>
            </a:r>
            <a:endParaRPr/>
          </a:p>
        </p:txBody>
      </p:sp>
      <p:sp>
        <p:nvSpPr>
          <p:cNvPr id="111" name="Google Shape;111;p21"/>
          <p:cNvSpPr txBox="1"/>
          <p:nvPr>
            <p:ph idx="1" type="body"/>
          </p:nvPr>
        </p:nvSpPr>
        <p:spPr>
          <a:xfrm>
            <a:off x="311700" y="680425"/>
            <a:ext cx="8520600" cy="19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There can be multiple software </a:t>
            </a:r>
            <a:r>
              <a:rPr b="1" lang="en" sz="1500"/>
              <a:t>servers</a:t>
            </a:r>
            <a:r>
              <a:rPr lang="en" sz="1500"/>
              <a:t> running on a single computer.  Port numbers are used to identify which server application should handle the request.</a:t>
            </a:r>
            <a:endParaRPr sz="1500"/>
          </a:p>
          <a:p>
            <a:pPr indent="0" lvl="0" marL="457200" rtl="0" algn="l">
              <a:spcBef>
                <a:spcPts val="1600"/>
              </a:spcBef>
              <a:spcAft>
                <a:spcPts val="0"/>
              </a:spcAft>
              <a:buNone/>
            </a:pPr>
            <a:r>
              <a:rPr i="1" lang="en" sz="1300"/>
              <a:t>IP Address is like the street address of a building, and the port number would be equivalent to an apartment number in that building.</a:t>
            </a:r>
            <a:endParaRPr i="1" sz="1300"/>
          </a:p>
          <a:p>
            <a:pPr indent="0" lvl="0" marL="0" rtl="0" algn="l">
              <a:spcBef>
                <a:spcPts val="1600"/>
              </a:spcBef>
              <a:spcAft>
                <a:spcPts val="1600"/>
              </a:spcAft>
              <a:buClr>
                <a:schemeClr val="dk1"/>
              </a:buClr>
              <a:buSzPts val="1100"/>
              <a:buFont typeface="Arial"/>
              <a:buNone/>
            </a:pPr>
            <a:r>
              <a:rPr lang="en" sz="1400"/>
              <a:t>The </a:t>
            </a:r>
            <a:r>
              <a:rPr lang="en" sz="1400">
                <a:solidFill>
                  <a:srgbClr val="0000FF"/>
                </a:solidFill>
              </a:rPr>
              <a:t>Port </a:t>
            </a:r>
            <a:r>
              <a:rPr lang="en" sz="1400"/>
              <a:t>is added after the IP Address </a:t>
            </a:r>
            <a:r>
              <a:rPr lang="en" sz="1400"/>
              <a:t>separated</a:t>
            </a:r>
            <a:r>
              <a:rPr lang="en" sz="1400"/>
              <a:t> by a colon:   198.49.23.144:56</a:t>
            </a:r>
            <a:r>
              <a:rPr lang="en" sz="1300"/>
              <a:t>			</a:t>
            </a:r>
            <a:endParaRPr sz="1300"/>
          </a:p>
        </p:txBody>
      </p:sp>
      <p:sp>
        <p:nvSpPr>
          <p:cNvPr id="112" name="Google Shape;112;p21"/>
          <p:cNvSpPr txBox="1"/>
          <p:nvPr/>
        </p:nvSpPr>
        <p:spPr>
          <a:xfrm>
            <a:off x="411425" y="2796775"/>
            <a:ext cx="3756900" cy="22578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rPr>
              <a:t>Port numbers range from 0-65535.  Ports in the 0-1023 range are referred to as </a:t>
            </a:r>
            <a:r>
              <a:rPr i="1" lang="en" sz="1200">
                <a:solidFill>
                  <a:schemeClr val="dk2"/>
                </a:solidFill>
              </a:rPr>
              <a:t>well-known ports</a:t>
            </a:r>
            <a:r>
              <a:rPr lang="en" sz="1200">
                <a:solidFill>
                  <a:schemeClr val="dk2"/>
                </a:solidFill>
              </a:rPr>
              <a:t> and designated for specific uses.</a:t>
            </a:r>
            <a:endParaRPr sz="12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rPr b="1" lang="en" sz="1200">
                <a:solidFill>
                  <a:schemeClr val="dk2"/>
                </a:solidFill>
              </a:rPr>
              <a:t>Common well-known ports:</a:t>
            </a:r>
            <a:br>
              <a:rPr lang="en" sz="1200">
                <a:solidFill>
                  <a:schemeClr val="dk2"/>
                </a:solidFill>
              </a:rPr>
            </a:br>
            <a:r>
              <a:rPr lang="en" sz="1200">
                <a:solidFill>
                  <a:schemeClr val="dk2"/>
                </a:solidFill>
              </a:rPr>
              <a:t>	Port 80 - HTTP</a:t>
            </a:r>
            <a:br>
              <a:rPr lang="en" sz="1200">
                <a:solidFill>
                  <a:schemeClr val="dk2"/>
                </a:solidFill>
              </a:rPr>
            </a:br>
            <a:r>
              <a:rPr lang="en" sz="1200">
                <a:solidFill>
                  <a:schemeClr val="dk2"/>
                </a:solidFill>
              </a:rPr>
              <a:t>	Port 443 - HTTPS</a:t>
            </a:r>
            <a:br>
              <a:rPr lang="en" sz="1200">
                <a:solidFill>
                  <a:schemeClr val="dk2"/>
                </a:solidFill>
              </a:rPr>
            </a:br>
            <a:r>
              <a:rPr lang="en" sz="1200">
                <a:solidFill>
                  <a:schemeClr val="dk2"/>
                </a:solidFill>
              </a:rPr>
              <a:t>	Port 25 - SMTP (Email Mail)</a:t>
            </a:r>
            <a:br>
              <a:rPr lang="en" sz="1200">
                <a:solidFill>
                  <a:schemeClr val="dk2"/>
                </a:solidFill>
              </a:rPr>
            </a:br>
            <a:r>
              <a:rPr lang="en" sz="1200">
                <a:solidFill>
                  <a:schemeClr val="dk2"/>
                </a:solidFill>
              </a:rPr>
              <a:t>	Port 21 - FTP (File Transfer)</a:t>
            </a:r>
            <a:br>
              <a:rPr lang="en" sz="1200">
                <a:solidFill>
                  <a:schemeClr val="dk2"/>
                </a:solidFill>
              </a:rPr>
            </a:br>
            <a:r>
              <a:rPr lang="en" sz="1200">
                <a:solidFill>
                  <a:schemeClr val="dk2"/>
                </a:solidFill>
              </a:rPr>
              <a:t>	Port 22 - SSH (Secure remote terminal)</a:t>
            </a:r>
            <a:endParaRPr sz="1200">
              <a:solidFill>
                <a:schemeClr val="dk2"/>
              </a:solidFill>
            </a:endParaRPr>
          </a:p>
        </p:txBody>
      </p:sp>
      <p:pic>
        <p:nvPicPr>
          <p:cNvPr id="113" name="Google Shape;113;p21"/>
          <p:cNvPicPr preferRelativeResize="0"/>
          <p:nvPr/>
        </p:nvPicPr>
        <p:blipFill>
          <a:blip r:embed="rId3">
            <a:alphaModFix/>
          </a:blip>
          <a:stretch>
            <a:fillRect/>
          </a:stretch>
        </p:blipFill>
        <p:spPr>
          <a:xfrm>
            <a:off x="4320725" y="2445825"/>
            <a:ext cx="4700676" cy="254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