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B987D1-F038-4EF6-B20C-5B50D69FA970}">
  <a:tblStyle styleId="{85B987D1-F038-4EF6-B20C-5B50D69FA9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a9ea3436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9ea3436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a9ea3436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9ea3436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a9ea3436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a9ea3436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a9ea3436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9ea3436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a9ea343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9ea343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529ef0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529ef0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f8dfc62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f8dfc6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a9ea343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a9ea343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a9ea3436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a9ea3436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a9ea3436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a9ea3436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a9ea3436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a9ea3436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a9ea3436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9ea3436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HTTP Web Services </a:t>
            </a:r>
            <a:br>
              <a:rPr lang="en"/>
            </a:br>
            <a:r>
              <a:rPr lang="en"/>
              <a:t>POST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2: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 - PUT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600">
                <a:solidFill>
                  <a:srgbClr val="434343"/>
                </a:solidFill>
              </a:rPr>
              <a:t>Usage</a:t>
            </a:r>
            <a:endParaRPr sz="1600">
              <a:solidFill>
                <a:srgbClr val="434343"/>
              </a:solidFill>
            </a:endParaRPr>
          </a:p>
          <a:p>
            <a:pPr indent="-307975" lvl="0" marL="457200" rtl="0" algn="l">
              <a:spcBef>
                <a:spcPts val="90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HTTP PUT is used to update existing data</a:t>
            </a:r>
            <a:endParaRPr sz="1250">
              <a:solidFill>
                <a:srgbClr val="172B4D"/>
              </a:solidFill>
              <a:latin typeface="Roboto"/>
              <a:ea typeface="Roboto"/>
              <a:cs typeface="Roboto"/>
              <a:sym typeface="Roboto"/>
            </a:endParaRPr>
          </a:p>
          <a:p>
            <a:pPr indent="-307975" lvl="0" marL="457200" rtl="0" algn="l">
              <a:spcBef>
                <a:spcPts val="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HTTP PUT requests cannot be bookmarked or sent with the browser directly. </a:t>
            </a:r>
            <a:endParaRPr sz="1250">
              <a:solidFill>
                <a:srgbClr val="172B4D"/>
              </a:solidFill>
              <a:latin typeface="Roboto"/>
              <a:ea typeface="Roboto"/>
              <a:cs typeface="Roboto"/>
              <a:sym typeface="Roboto"/>
            </a:endParaRPr>
          </a:p>
          <a:p>
            <a:pPr indent="-307975" lvl="0" marL="457200" rtl="0" algn="l">
              <a:spcBef>
                <a:spcPts val="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HTTP PUT requests are meant to overwrite the entire record with the new values. </a:t>
            </a:r>
            <a:endParaRPr sz="1250">
              <a:solidFill>
                <a:srgbClr val="172B4D"/>
              </a:solidFill>
              <a:latin typeface="Roboto"/>
              <a:ea typeface="Roboto"/>
              <a:cs typeface="Roboto"/>
              <a:sym typeface="Roboto"/>
            </a:endParaRPr>
          </a:p>
          <a:p>
            <a:pPr indent="0" lvl="0" marL="0" rtl="0" algn="l">
              <a:spcBef>
                <a:spcPts val="900"/>
              </a:spcBef>
              <a:spcAft>
                <a:spcPts val="0"/>
              </a:spcAft>
              <a:buNone/>
            </a:pPr>
            <a:r>
              <a:rPr lang="en" sz="1250">
                <a:solidFill>
                  <a:srgbClr val="172B4D"/>
                </a:solidFill>
                <a:latin typeface="Roboto"/>
                <a:ea typeface="Roboto"/>
                <a:cs typeface="Roboto"/>
                <a:sym typeface="Roboto"/>
              </a:rPr>
              <a:t>.</a:t>
            </a:r>
            <a:endParaRPr sz="1250">
              <a:solidFill>
                <a:srgbClr val="172B4D"/>
              </a:solidFill>
              <a:latin typeface="Roboto"/>
              <a:ea typeface="Roboto"/>
              <a:cs typeface="Roboto"/>
              <a:sym typeface="Roboto"/>
            </a:endParaRPr>
          </a:p>
          <a:p>
            <a:pPr indent="0" lvl="0" marL="0" rtl="0" algn="l">
              <a:spcBef>
                <a:spcPts val="0"/>
              </a:spcBef>
              <a:spcAft>
                <a:spcPts val="0"/>
              </a:spcAft>
              <a:buNone/>
            </a:pPr>
            <a:r>
              <a:rPr b="1" lang="en" sz="1250">
                <a:solidFill>
                  <a:srgbClr val="172B4D"/>
                </a:solidFill>
                <a:latin typeface="Roboto"/>
                <a:ea typeface="Roboto"/>
                <a:cs typeface="Roboto"/>
                <a:sym typeface="Roboto"/>
              </a:rPr>
              <a:t>HTTP PUT </a:t>
            </a:r>
            <a:r>
              <a:rPr lang="en" sz="1250">
                <a:solidFill>
                  <a:srgbClr val="172B4D"/>
                </a:solidFill>
                <a:latin typeface="Roboto"/>
                <a:ea typeface="Roboto"/>
                <a:cs typeface="Roboto"/>
                <a:sym typeface="Roboto"/>
              </a:rPr>
              <a:t>indicates that the request will update existing data on the the server.  Put changes the state on the server but the state remains the same if the same request is repeated </a:t>
            </a:r>
            <a:r>
              <a:rPr lang="en" sz="1250">
                <a:solidFill>
                  <a:srgbClr val="172B4D"/>
                </a:solidFill>
                <a:latin typeface="Roboto"/>
                <a:ea typeface="Roboto"/>
                <a:cs typeface="Roboto"/>
                <a:sym typeface="Roboto"/>
              </a:rPr>
              <a:t>multiple times, so it is </a:t>
            </a:r>
            <a:r>
              <a:rPr b="1" i="1" lang="en" sz="1250">
                <a:solidFill>
                  <a:srgbClr val="172B4D"/>
                </a:solidFill>
                <a:latin typeface="Roboto"/>
                <a:ea typeface="Roboto"/>
                <a:cs typeface="Roboto"/>
                <a:sym typeface="Roboto"/>
              </a:rPr>
              <a:t>Not Safe Idempotent.</a:t>
            </a:r>
            <a:r>
              <a:rPr lang="en" sz="1250">
                <a:solidFill>
                  <a:srgbClr val="172B4D"/>
                </a:solidFill>
                <a:latin typeface="Roboto"/>
                <a:ea typeface="Roboto"/>
                <a:cs typeface="Roboto"/>
                <a:sym typeface="Roboto"/>
              </a:rPr>
              <a:t> </a:t>
            </a:r>
            <a:endParaRPr sz="1250">
              <a:solidFill>
                <a:srgbClr val="172B4D"/>
              </a:solidFill>
              <a:latin typeface="Roboto"/>
              <a:ea typeface="Roboto"/>
              <a:cs typeface="Roboto"/>
              <a:sym typeface="Roboto"/>
            </a:endParaRPr>
          </a:p>
          <a:p>
            <a:pPr indent="0" lvl="0" marL="0" rtl="0" algn="l">
              <a:spcBef>
                <a:spcPts val="1600"/>
              </a:spcBef>
              <a:spcAft>
                <a:spcPts val="0"/>
              </a:spcAft>
              <a:buNone/>
            </a:pPr>
            <a:r>
              <a:rPr lang="en" sz="1400">
                <a:solidFill>
                  <a:srgbClr val="000000"/>
                </a:solidFill>
              </a:rPr>
              <a:t>PUT </a:t>
            </a:r>
            <a:r>
              <a:rPr lang="en" sz="1400">
                <a:solidFill>
                  <a:srgbClr val="000000"/>
                </a:solidFill>
              </a:rPr>
              <a:t>transfers data in the message body instead of the URL.  </a:t>
            </a:r>
            <a:br>
              <a:rPr lang="en" sz="1400">
                <a:solidFill>
                  <a:srgbClr val="000000"/>
                </a:solidFill>
              </a:rPr>
            </a:br>
            <a:r>
              <a:rPr lang="en" sz="1400">
                <a:solidFill>
                  <a:srgbClr val="000000"/>
                </a:solidFill>
              </a:rPr>
              <a:t>While HTTPS encrypts the message body, it cannot encrypt the URL. </a:t>
            </a:r>
            <a:r>
              <a:rPr lang="en" sz="2000"/>
              <a:t> </a:t>
            </a:r>
            <a:endParaRPr sz="20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a PUT</a:t>
            </a:r>
            <a:endParaRPr/>
          </a:p>
        </p:txBody>
      </p:sp>
      <p:sp>
        <p:nvSpPr>
          <p:cNvPr id="120" name="Google Shape;120;p23"/>
          <p:cNvSpPr txBox="1"/>
          <p:nvPr>
            <p:ph idx="1" type="body"/>
          </p:nvPr>
        </p:nvSpPr>
        <p:spPr>
          <a:xfrm>
            <a:off x="311700" y="1152475"/>
            <a:ext cx="869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Headers</a:t>
            </a:r>
            <a:endParaRPr b="1" sz="1200">
              <a:solidFill>
                <a:srgbClr val="172B4D"/>
              </a:solidFill>
              <a:highlight>
                <a:srgbClr val="F4F5F7"/>
              </a:highlight>
            </a:endParaRPr>
          </a:p>
          <a:p>
            <a:pPr indent="0" lvl="0" marL="0" rtl="0" algn="l">
              <a:lnSpc>
                <a:spcPct val="100000"/>
              </a:lnSpc>
              <a:spcBef>
                <a:spcPts val="1600"/>
              </a:spcBef>
              <a:spcAft>
                <a:spcPts val="0"/>
              </a:spcAft>
              <a:buNone/>
            </a:pPr>
            <a:r>
              <a:rPr lang="en" sz="1100">
                <a:solidFill>
                  <a:srgbClr val="172B4D"/>
                </a:solidFill>
                <a:highlight>
                  <a:srgbClr val="F4F5F7"/>
                </a:highlight>
                <a:latin typeface="Roboto Mono"/>
                <a:ea typeface="Roboto Mono"/>
                <a:cs typeface="Roboto Mono"/>
                <a:sym typeface="Roboto Mono"/>
              </a:rPr>
              <a:t>   HttpHeaders headers </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a:t>
            </a:r>
            <a:r>
              <a:rPr b="1" lang="en" sz="1100">
                <a:solidFill>
                  <a:srgbClr val="172B4D"/>
                </a:solidFill>
                <a:highlight>
                  <a:srgbClr val="F4F5F7"/>
                </a:highlight>
                <a:latin typeface="Roboto Mono"/>
                <a:ea typeface="Roboto Mono"/>
                <a:cs typeface="Roboto Mono"/>
                <a:sym typeface="Roboto Mono"/>
              </a:rPr>
              <a:t>new</a:t>
            </a:r>
            <a:r>
              <a:rPr lang="en" sz="1100">
                <a:solidFill>
                  <a:srgbClr val="172B4D"/>
                </a:solidFill>
                <a:highlight>
                  <a:srgbClr val="F4F5F7"/>
                </a:highlight>
                <a:latin typeface="Roboto Mono"/>
                <a:ea typeface="Roboto Mono"/>
                <a:cs typeface="Roboto Mono"/>
                <a:sym typeface="Roboto Mono"/>
              </a:rPr>
              <a:t> HttpHeaders</a:t>
            </a:r>
            <a:r>
              <a:rPr b="1" lang="en" sz="1100">
                <a:solidFill>
                  <a:srgbClr val="172B4D"/>
                </a:solidFill>
                <a:highlight>
                  <a:srgbClr val="F4F5F7"/>
                </a:highlight>
                <a:latin typeface="Roboto Mono"/>
                <a:ea typeface="Roboto Mono"/>
                <a:cs typeface="Roboto Mono"/>
                <a:sym typeface="Roboto Mono"/>
              </a:rPr>
              <a:t>();</a:t>
            </a:r>
            <a:endParaRPr sz="1100">
              <a:solidFill>
                <a:srgbClr val="172B4D"/>
              </a:solidFill>
              <a:highlight>
                <a:srgbClr val="F4F5F7"/>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100">
                <a:solidFill>
                  <a:srgbClr val="172B4D"/>
                </a:solidFill>
                <a:highlight>
                  <a:srgbClr val="F4F5F7"/>
                </a:highlight>
                <a:latin typeface="Roboto Mono"/>
                <a:ea typeface="Roboto Mono"/>
                <a:cs typeface="Roboto Mono"/>
                <a:sym typeface="Roboto Mono"/>
              </a:rPr>
              <a:t>   headers</a:t>
            </a:r>
            <a:r>
              <a:rPr b="1" lang="en" sz="1100">
                <a:solidFill>
                  <a:srgbClr val="172B4D"/>
                </a:solidFill>
                <a:highlight>
                  <a:srgbClr val="F4F5F7"/>
                </a:highlight>
                <a:latin typeface="Roboto Mono"/>
                <a:ea typeface="Roboto Mono"/>
                <a:cs typeface="Roboto Mono"/>
                <a:sym typeface="Roboto Mono"/>
              </a:rPr>
              <a:t>.</a:t>
            </a:r>
            <a:r>
              <a:rPr lang="en" sz="1100">
                <a:solidFill>
                  <a:srgbClr val="008080"/>
                </a:solidFill>
                <a:highlight>
                  <a:srgbClr val="F4F5F7"/>
                </a:highlight>
                <a:latin typeface="Roboto Mono"/>
                <a:ea typeface="Roboto Mono"/>
                <a:cs typeface="Roboto Mono"/>
                <a:sym typeface="Roboto Mono"/>
              </a:rPr>
              <a:t>setContentType</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MediaType</a:t>
            </a:r>
            <a:r>
              <a:rPr b="1" lang="en" sz="1100">
                <a:solidFill>
                  <a:srgbClr val="172B4D"/>
                </a:solidFill>
                <a:highlight>
                  <a:srgbClr val="F4F5F7"/>
                </a:highlight>
                <a:latin typeface="Roboto Mono"/>
                <a:ea typeface="Roboto Mono"/>
                <a:cs typeface="Roboto Mono"/>
                <a:sym typeface="Roboto Mono"/>
              </a:rPr>
              <a:t>.</a:t>
            </a:r>
            <a:r>
              <a:rPr lang="en" sz="1100">
                <a:solidFill>
                  <a:srgbClr val="008080"/>
                </a:solidFill>
                <a:highlight>
                  <a:srgbClr val="F4F5F7"/>
                </a:highlight>
                <a:latin typeface="Roboto Mono"/>
                <a:ea typeface="Roboto Mono"/>
                <a:cs typeface="Roboto Mono"/>
                <a:sym typeface="Roboto Mono"/>
              </a:rPr>
              <a:t>APPLICATION_JSON</a:t>
            </a:r>
            <a:r>
              <a:rPr b="1" lang="en" sz="1100">
                <a:solidFill>
                  <a:srgbClr val="172B4D"/>
                </a:solidFill>
                <a:highlight>
                  <a:srgbClr val="F4F5F7"/>
                </a:highlight>
                <a:latin typeface="Roboto Mono"/>
                <a:ea typeface="Roboto Mono"/>
                <a:cs typeface="Roboto Mono"/>
                <a:sym typeface="Roboto Mono"/>
              </a:rPr>
              <a:t>);</a:t>
            </a:r>
            <a:endParaRPr sz="1100">
              <a:solidFill>
                <a:srgbClr val="172B4D"/>
              </a:solidFill>
              <a:highlight>
                <a:srgbClr val="F4F5F7"/>
              </a:highlight>
              <a:latin typeface="Roboto Mono"/>
              <a:ea typeface="Roboto Mono"/>
              <a:cs typeface="Roboto Mono"/>
              <a:sym typeface="Roboto Mono"/>
            </a:endParaRPr>
          </a:p>
          <a:p>
            <a:pPr indent="0" lvl="0" marL="76200" marR="76200" rtl="0" algn="l">
              <a:lnSpc>
                <a:spcPct val="100000"/>
              </a:lnSpc>
              <a:spcBef>
                <a:spcPts val="1600"/>
              </a:spcBef>
              <a:spcAft>
                <a:spcPts val="0"/>
              </a:spcAft>
              <a:buNone/>
            </a:pPr>
            <a:r>
              <a:rPr lang="en" sz="1100">
                <a:solidFill>
                  <a:srgbClr val="172B4D"/>
                </a:solidFill>
                <a:highlight>
                  <a:srgbClr val="F4F5F7"/>
                </a:highlight>
                <a:latin typeface="Roboto Mono"/>
                <a:ea typeface="Roboto Mono"/>
                <a:cs typeface="Roboto Mono"/>
                <a:sym typeface="Roboto Mono"/>
              </a:rPr>
              <a:t>  HttpEntity</a:t>
            </a:r>
            <a:r>
              <a:rPr b="1" lang="en" sz="1100">
                <a:solidFill>
                  <a:srgbClr val="172B4D"/>
                </a:solidFill>
                <a:highlight>
                  <a:srgbClr val="F4F5F7"/>
                </a:highlight>
                <a:latin typeface="Roboto Mono"/>
                <a:ea typeface="Roboto Mono"/>
                <a:cs typeface="Roboto Mono"/>
                <a:sym typeface="Roboto Mono"/>
              </a:rPr>
              <a:t>&lt;</a:t>
            </a:r>
            <a:r>
              <a:rPr lang="en" sz="1100">
                <a:solidFill>
                  <a:srgbClr val="172B4D"/>
                </a:solidFill>
                <a:highlight>
                  <a:srgbClr val="F4F5F7"/>
                </a:highlight>
                <a:latin typeface="Roboto Mono"/>
                <a:ea typeface="Roboto Mono"/>
                <a:cs typeface="Roboto Mono"/>
                <a:sym typeface="Roboto Mono"/>
              </a:rPr>
              <a:t>Reservation</a:t>
            </a:r>
            <a:r>
              <a:rPr b="1" lang="en" sz="1100">
                <a:solidFill>
                  <a:srgbClr val="172B4D"/>
                </a:solidFill>
                <a:highlight>
                  <a:srgbClr val="F4F5F7"/>
                </a:highlight>
                <a:latin typeface="Roboto Mono"/>
                <a:ea typeface="Roboto Mono"/>
                <a:cs typeface="Roboto Mono"/>
                <a:sym typeface="Roboto Mono"/>
              </a:rPr>
              <a:t>&gt;</a:t>
            </a:r>
            <a:r>
              <a:rPr lang="en" sz="1100">
                <a:solidFill>
                  <a:srgbClr val="172B4D"/>
                </a:solidFill>
                <a:highlight>
                  <a:srgbClr val="F4F5F7"/>
                </a:highlight>
                <a:latin typeface="Roboto Mono"/>
                <a:ea typeface="Roboto Mono"/>
                <a:cs typeface="Roboto Mono"/>
                <a:sym typeface="Roboto Mono"/>
              </a:rPr>
              <a:t> </a:t>
            </a:r>
            <a:r>
              <a:rPr lang="en" sz="1100">
                <a:solidFill>
                  <a:srgbClr val="172B4D"/>
                </a:solidFill>
                <a:highlight>
                  <a:srgbClr val="D9D2E9"/>
                </a:highlight>
                <a:latin typeface="Roboto Mono"/>
                <a:ea typeface="Roboto Mono"/>
                <a:cs typeface="Roboto Mono"/>
                <a:sym typeface="Roboto Mono"/>
              </a:rPr>
              <a:t>entity </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a:t>
            </a:r>
            <a:r>
              <a:rPr b="1" lang="en" sz="1100">
                <a:solidFill>
                  <a:srgbClr val="172B4D"/>
                </a:solidFill>
                <a:highlight>
                  <a:srgbClr val="F4F5F7"/>
                </a:highlight>
                <a:latin typeface="Roboto Mono"/>
                <a:ea typeface="Roboto Mono"/>
                <a:cs typeface="Roboto Mono"/>
                <a:sym typeface="Roboto Mono"/>
              </a:rPr>
              <a:t>new</a:t>
            </a:r>
            <a:r>
              <a:rPr lang="en" sz="1100">
                <a:solidFill>
                  <a:srgbClr val="172B4D"/>
                </a:solidFill>
                <a:highlight>
                  <a:srgbClr val="F4F5F7"/>
                </a:highlight>
                <a:latin typeface="Roboto Mono"/>
                <a:ea typeface="Roboto Mono"/>
                <a:cs typeface="Roboto Mono"/>
                <a:sym typeface="Roboto Mono"/>
              </a:rPr>
              <a:t> HttpEntity</a:t>
            </a:r>
            <a:r>
              <a:rPr b="1" lang="en" sz="1100">
                <a:solidFill>
                  <a:srgbClr val="172B4D"/>
                </a:solidFill>
                <a:highlight>
                  <a:srgbClr val="F4F5F7"/>
                </a:highlight>
                <a:latin typeface="Roboto Mono"/>
                <a:ea typeface="Roboto Mono"/>
                <a:cs typeface="Roboto Mono"/>
                <a:sym typeface="Roboto Mono"/>
              </a:rPr>
              <a:t>&lt;&gt;(</a:t>
            </a:r>
            <a:r>
              <a:rPr lang="en" sz="1100">
                <a:solidFill>
                  <a:srgbClr val="172B4D"/>
                </a:solidFill>
                <a:highlight>
                  <a:srgbClr val="F4F5F7"/>
                </a:highlight>
                <a:latin typeface="Roboto Mono"/>
                <a:ea typeface="Roboto Mono"/>
                <a:cs typeface="Roboto Mono"/>
                <a:sym typeface="Roboto Mono"/>
              </a:rPr>
              <a:t>reservation</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headers</a:t>
            </a:r>
            <a:r>
              <a:rPr b="1" lang="en" sz="1100">
                <a:solidFill>
                  <a:srgbClr val="172B4D"/>
                </a:solidFill>
                <a:highlight>
                  <a:srgbClr val="F4F5F7"/>
                </a:highlight>
                <a:latin typeface="Roboto Mono"/>
                <a:ea typeface="Roboto Mono"/>
                <a:cs typeface="Roboto Mono"/>
                <a:sym typeface="Roboto Mono"/>
              </a:rPr>
              <a:t>);</a:t>
            </a:r>
            <a:endParaRPr b="1" sz="1100">
              <a:solidFill>
                <a:srgbClr val="172B4D"/>
              </a:solidFill>
              <a:highlight>
                <a:srgbClr val="F4F5F7"/>
              </a:highlight>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1600"/>
              </a:spcBef>
              <a:spcAft>
                <a:spcPts val="0"/>
              </a:spcAft>
              <a:buNone/>
            </a:pPr>
            <a:r>
              <a:rPr lang="en"/>
              <a:t>POST with put()</a:t>
            </a:r>
            <a:endParaRPr/>
          </a:p>
          <a:p>
            <a:pPr indent="0" lvl="0" marL="76200" marR="76200" rtl="0" algn="l">
              <a:spcBef>
                <a:spcPts val="1600"/>
              </a:spcBef>
              <a:spcAft>
                <a:spcPts val="0"/>
              </a:spcAft>
              <a:buNone/>
            </a:pPr>
            <a:r>
              <a:rPr lang="en" sz="1100">
                <a:solidFill>
                  <a:srgbClr val="172B4D"/>
                </a:solidFill>
                <a:highlight>
                  <a:srgbClr val="F4F5F7"/>
                </a:highlight>
                <a:latin typeface="Roboto Mono"/>
                <a:ea typeface="Roboto Mono"/>
                <a:cs typeface="Roboto Mono"/>
                <a:sym typeface="Roboto Mono"/>
              </a:rPr>
              <a:t>restTemplate</a:t>
            </a:r>
            <a:r>
              <a:rPr b="1" lang="en" sz="1100">
                <a:solidFill>
                  <a:srgbClr val="172B4D"/>
                </a:solidFill>
                <a:highlight>
                  <a:srgbClr val="F4F5F7"/>
                </a:highlight>
                <a:latin typeface="Roboto Mono"/>
                <a:ea typeface="Roboto Mono"/>
                <a:cs typeface="Roboto Mono"/>
                <a:sym typeface="Roboto Mono"/>
              </a:rPr>
              <a:t>.</a:t>
            </a:r>
            <a:r>
              <a:rPr lang="en" sz="900">
                <a:solidFill>
                  <a:srgbClr val="008080"/>
                </a:solidFill>
                <a:highlight>
                  <a:srgbClr val="F4F5F7"/>
                </a:highlight>
                <a:latin typeface="Roboto Mono"/>
                <a:ea typeface="Roboto Mono"/>
                <a:cs typeface="Roboto Mono"/>
                <a:sym typeface="Roboto Mono"/>
              </a:rPr>
              <a:t>put</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url</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a:t>
            </a:r>
            <a:r>
              <a:rPr lang="en" sz="1100">
                <a:solidFill>
                  <a:srgbClr val="172B4D"/>
                </a:solidFill>
                <a:highlight>
                  <a:srgbClr val="D9D2E9"/>
                </a:highlight>
                <a:latin typeface="Roboto Mono"/>
                <a:ea typeface="Roboto Mono"/>
                <a:cs typeface="Roboto Mono"/>
                <a:sym typeface="Roboto Mono"/>
              </a:rPr>
              <a:t>entity</a:t>
            </a:r>
            <a:r>
              <a:rPr b="1" lang="en" sz="1100">
                <a:solidFill>
                  <a:srgbClr val="172B4D"/>
                </a:solidFill>
                <a:highlight>
                  <a:srgbClr val="F4F5F7"/>
                </a:highlight>
                <a:latin typeface="Roboto Mono"/>
                <a:ea typeface="Roboto Mono"/>
                <a:cs typeface="Roboto Mono"/>
                <a:sym typeface="Roboto Mono"/>
              </a:rPr>
              <a:t>);</a:t>
            </a:r>
            <a:endParaRPr b="1" sz="1100">
              <a:solidFill>
                <a:srgbClr val="172B4D"/>
              </a:solidFill>
              <a:highlight>
                <a:srgbClr val="F4F5F7"/>
              </a:highlight>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 - DELETE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a:solidFill>
                  <a:srgbClr val="434343"/>
                </a:solidFill>
              </a:rPr>
              <a:t>Usage</a:t>
            </a:r>
            <a:endParaRPr>
              <a:solidFill>
                <a:srgbClr val="434343"/>
              </a:solidFill>
            </a:endParaRPr>
          </a:p>
          <a:p>
            <a:pPr indent="-320675" lvl="0" marL="457200" rtl="0" algn="l">
              <a:spcBef>
                <a:spcPts val="900"/>
              </a:spcBef>
              <a:spcAft>
                <a:spcPts val="0"/>
              </a:spcAft>
              <a:buClr>
                <a:srgbClr val="172B4D"/>
              </a:buClr>
              <a:buSzPts val="1450"/>
              <a:buFont typeface="Roboto"/>
              <a:buChar char="●"/>
            </a:pPr>
            <a:r>
              <a:rPr lang="en" sz="1450">
                <a:solidFill>
                  <a:srgbClr val="172B4D"/>
                </a:solidFill>
                <a:latin typeface="Roboto"/>
                <a:ea typeface="Roboto"/>
                <a:cs typeface="Roboto"/>
                <a:sym typeface="Roboto"/>
              </a:rPr>
              <a:t>HTTP DELETE is used to remove existing data from the server</a:t>
            </a:r>
            <a:endParaRPr sz="1450">
              <a:solidFill>
                <a:srgbClr val="172B4D"/>
              </a:solidFill>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latin typeface="Roboto"/>
                <a:ea typeface="Roboto"/>
                <a:cs typeface="Roboto"/>
                <a:sym typeface="Roboto"/>
              </a:rPr>
              <a:t>HTTP DELETE requests cannot be bookmarked or sent with the browser directly. </a:t>
            </a:r>
            <a:endParaRPr sz="1450">
              <a:solidFill>
                <a:srgbClr val="172B4D"/>
              </a:solidFill>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latin typeface="Roboto"/>
                <a:ea typeface="Roboto"/>
                <a:cs typeface="Roboto"/>
                <a:sym typeface="Roboto"/>
              </a:rPr>
              <a:t>Usually only requires the entities id, so parameters are sent in the query string.</a:t>
            </a:r>
            <a:endParaRPr sz="1450">
              <a:solidFill>
                <a:srgbClr val="172B4D"/>
              </a:solidFill>
              <a:latin typeface="Roboto"/>
              <a:ea typeface="Roboto"/>
              <a:cs typeface="Roboto"/>
              <a:sym typeface="Roboto"/>
            </a:endParaRPr>
          </a:p>
          <a:p>
            <a:pPr indent="0" lvl="0" marL="0" rtl="0" algn="l">
              <a:spcBef>
                <a:spcPts val="900"/>
              </a:spcBef>
              <a:spcAft>
                <a:spcPts val="0"/>
              </a:spcAft>
              <a:buNone/>
            </a:pPr>
            <a:r>
              <a:rPr lang="en" sz="1450">
                <a:solidFill>
                  <a:srgbClr val="172B4D"/>
                </a:solidFill>
                <a:latin typeface="Roboto"/>
                <a:ea typeface="Roboto"/>
                <a:cs typeface="Roboto"/>
                <a:sym typeface="Roboto"/>
              </a:rPr>
              <a:t>.</a:t>
            </a:r>
            <a:endParaRPr sz="1450">
              <a:solidFill>
                <a:srgbClr val="172B4D"/>
              </a:solidFill>
              <a:latin typeface="Roboto"/>
              <a:ea typeface="Roboto"/>
              <a:cs typeface="Roboto"/>
              <a:sym typeface="Roboto"/>
            </a:endParaRPr>
          </a:p>
          <a:p>
            <a:pPr indent="0" lvl="0" marL="0" rtl="0" algn="l">
              <a:spcBef>
                <a:spcPts val="0"/>
              </a:spcBef>
              <a:spcAft>
                <a:spcPts val="0"/>
              </a:spcAft>
              <a:buNone/>
            </a:pPr>
            <a:r>
              <a:rPr b="1" lang="en" sz="1450">
                <a:solidFill>
                  <a:srgbClr val="172B4D"/>
                </a:solidFill>
                <a:latin typeface="Roboto"/>
                <a:ea typeface="Roboto"/>
                <a:cs typeface="Roboto"/>
                <a:sym typeface="Roboto"/>
              </a:rPr>
              <a:t>HTTP DELETE </a:t>
            </a:r>
            <a:r>
              <a:rPr lang="en" sz="1450">
                <a:solidFill>
                  <a:srgbClr val="172B4D"/>
                </a:solidFill>
                <a:latin typeface="Roboto"/>
                <a:ea typeface="Roboto"/>
                <a:cs typeface="Roboto"/>
                <a:sym typeface="Roboto"/>
              </a:rPr>
              <a:t>indicates that the request will remove existing data from the the server.  </a:t>
            </a:r>
            <a:endParaRPr sz="1450">
              <a:solidFill>
                <a:srgbClr val="172B4D"/>
              </a:solidFill>
              <a:latin typeface="Roboto"/>
              <a:ea typeface="Roboto"/>
              <a:cs typeface="Roboto"/>
              <a:sym typeface="Roboto"/>
            </a:endParaRPr>
          </a:p>
          <a:p>
            <a:pPr indent="0" lvl="0" marL="0" rtl="0" algn="l">
              <a:spcBef>
                <a:spcPts val="1600"/>
              </a:spcBef>
              <a:spcAft>
                <a:spcPts val="0"/>
              </a:spcAft>
              <a:buNone/>
            </a:pPr>
            <a:r>
              <a:rPr lang="en" sz="1450">
                <a:solidFill>
                  <a:srgbClr val="172B4D"/>
                </a:solidFill>
                <a:latin typeface="Roboto"/>
                <a:ea typeface="Roboto"/>
                <a:cs typeface="Roboto"/>
                <a:sym typeface="Roboto"/>
              </a:rPr>
              <a:t>Delete changes the state of the server but the state remains the same if the request is repeated multiple times, so it is </a:t>
            </a:r>
            <a:r>
              <a:rPr b="1" i="1" lang="en" sz="1450">
                <a:solidFill>
                  <a:srgbClr val="172B4D"/>
                </a:solidFill>
                <a:latin typeface="Roboto"/>
                <a:ea typeface="Roboto"/>
                <a:cs typeface="Roboto"/>
                <a:sym typeface="Roboto"/>
              </a:rPr>
              <a:t>Not Safe </a:t>
            </a:r>
            <a:r>
              <a:rPr b="1" i="1" lang="en" sz="1450">
                <a:solidFill>
                  <a:srgbClr val="172B4D"/>
                </a:solidFill>
                <a:latin typeface="Roboto"/>
                <a:ea typeface="Roboto"/>
                <a:cs typeface="Roboto"/>
                <a:sym typeface="Roboto"/>
              </a:rPr>
              <a:t>Idempotent</a:t>
            </a:r>
            <a:r>
              <a:rPr lang="en" sz="1450">
                <a:solidFill>
                  <a:srgbClr val="172B4D"/>
                </a:solidFill>
                <a:latin typeface="Roboto"/>
                <a:ea typeface="Roboto"/>
                <a:cs typeface="Roboto"/>
                <a:sym typeface="Roboto"/>
              </a:rPr>
              <a:t>.</a:t>
            </a:r>
            <a:endParaRPr sz="1450">
              <a:solidFill>
                <a:srgbClr val="172B4D"/>
              </a:solidFill>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a DELETE</a:t>
            </a:r>
            <a:endParaRPr/>
          </a:p>
        </p:txBody>
      </p:sp>
      <p:sp>
        <p:nvSpPr>
          <p:cNvPr id="132" name="Google Shape;132;p25"/>
          <p:cNvSpPr txBox="1"/>
          <p:nvPr>
            <p:ph idx="1" type="body"/>
          </p:nvPr>
        </p:nvSpPr>
        <p:spPr>
          <a:xfrm>
            <a:off x="311700" y="1152475"/>
            <a:ext cx="869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with put()</a:t>
            </a:r>
            <a:endParaRPr/>
          </a:p>
          <a:p>
            <a:pPr indent="0" lvl="0" marL="76200" marR="76200" rtl="0" algn="l">
              <a:spcBef>
                <a:spcPts val="1600"/>
              </a:spcBef>
              <a:spcAft>
                <a:spcPts val="0"/>
              </a:spcAft>
              <a:buNone/>
            </a:pPr>
            <a:r>
              <a:rPr lang="en" sz="1100">
                <a:solidFill>
                  <a:srgbClr val="172B4D"/>
                </a:solidFill>
                <a:highlight>
                  <a:srgbClr val="F4F5F7"/>
                </a:highlight>
                <a:latin typeface="Roboto Mono"/>
                <a:ea typeface="Roboto Mono"/>
                <a:cs typeface="Roboto Mono"/>
                <a:sym typeface="Roboto Mono"/>
              </a:rPr>
              <a:t>restTemplate</a:t>
            </a:r>
            <a:r>
              <a:rPr b="1" lang="en" sz="1100">
                <a:solidFill>
                  <a:srgbClr val="172B4D"/>
                </a:solidFill>
                <a:highlight>
                  <a:srgbClr val="F4F5F7"/>
                </a:highlight>
                <a:latin typeface="Roboto Mono"/>
                <a:ea typeface="Roboto Mono"/>
                <a:cs typeface="Roboto Mono"/>
                <a:sym typeface="Roboto Mono"/>
              </a:rPr>
              <a:t>.</a:t>
            </a:r>
            <a:r>
              <a:rPr lang="en" sz="900">
                <a:solidFill>
                  <a:srgbClr val="008080"/>
                </a:solidFill>
                <a:highlight>
                  <a:srgbClr val="F4F5F7"/>
                </a:highlight>
                <a:latin typeface="Roboto Mono"/>
                <a:ea typeface="Roboto Mono"/>
                <a:cs typeface="Roboto Mono"/>
                <a:sym typeface="Roboto Mono"/>
              </a:rPr>
              <a:t>delete</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url</a:t>
            </a:r>
            <a:r>
              <a:rPr b="1" lang="en" sz="1100">
                <a:solidFill>
                  <a:srgbClr val="172B4D"/>
                </a:solidFill>
                <a:highlight>
                  <a:srgbClr val="F4F5F7"/>
                </a:highlight>
                <a:latin typeface="Roboto Mono"/>
                <a:ea typeface="Roboto Mono"/>
                <a:cs typeface="Roboto Mono"/>
                <a:sym typeface="Roboto Mono"/>
              </a:rPr>
              <a:t>);</a:t>
            </a:r>
            <a:endParaRPr b="1" sz="1100">
              <a:solidFill>
                <a:srgbClr val="172B4D"/>
              </a:solidFill>
              <a:highlight>
                <a:srgbClr val="F4F5F7"/>
              </a:highlight>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Services</a:t>
            </a:r>
            <a:endParaRPr/>
          </a:p>
          <a:p>
            <a:pPr indent="-342900" lvl="0" marL="457200" rtl="0" algn="l">
              <a:spcBef>
                <a:spcPts val="0"/>
              </a:spcBef>
              <a:spcAft>
                <a:spcPts val="0"/>
              </a:spcAft>
              <a:buSzPts val="1800"/>
              <a:buAutoNum type="arabicPeriod"/>
            </a:pPr>
            <a:r>
              <a:rPr lang="en"/>
              <a:t>HTTP Method Types</a:t>
            </a:r>
            <a:endParaRPr/>
          </a:p>
          <a:p>
            <a:pPr indent="-342900" lvl="0" marL="457200" rtl="0" algn="l">
              <a:spcBef>
                <a:spcPts val="0"/>
              </a:spcBef>
              <a:spcAft>
                <a:spcPts val="0"/>
              </a:spcAft>
              <a:buSzPts val="1800"/>
              <a:buAutoNum type="arabicPeriod"/>
            </a:pPr>
            <a:r>
              <a:rPr lang="en"/>
              <a:t>HTTP Method: GET</a:t>
            </a:r>
            <a:endParaRPr/>
          </a:p>
          <a:p>
            <a:pPr indent="-342900" lvl="0" marL="457200" rtl="0" algn="l">
              <a:spcBef>
                <a:spcPts val="0"/>
              </a:spcBef>
              <a:spcAft>
                <a:spcPts val="0"/>
              </a:spcAft>
              <a:buSzPts val="1800"/>
              <a:buAutoNum type="arabicPeriod"/>
            </a:pPr>
            <a:r>
              <a:rPr lang="en"/>
              <a:t>Object Serialization and </a:t>
            </a:r>
            <a:r>
              <a:rPr lang="en"/>
              <a:t>Deserialization</a:t>
            </a:r>
            <a:endParaRPr/>
          </a:p>
          <a:p>
            <a:pPr indent="-342900" lvl="0" marL="457200" rtl="0" algn="l">
              <a:spcBef>
                <a:spcPts val="0"/>
              </a:spcBef>
              <a:spcAft>
                <a:spcPts val="0"/>
              </a:spcAft>
              <a:buSzPts val="1800"/>
              <a:buAutoNum type="arabicPeriod"/>
            </a:pPr>
            <a:r>
              <a:rPr lang="en"/>
              <a:t>Handling API Errors</a:t>
            </a:r>
            <a:endParaRPr/>
          </a:p>
          <a:p>
            <a:pPr indent="-342900" lvl="0" marL="457200" rtl="0" algn="l">
              <a:spcBef>
                <a:spcPts val="0"/>
              </a:spcBef>
              <a:spcAft>
                <a:spcPts val="0"/>
              </a:spcAft>
              <a:buSzPts val="1800"/>
              <a:buAutoNum type="arabicPeriod"/>
            </a:pPr>
            <a:r>
              <a:rPr lang="en"/>
              <a:t>HTTP Method: POST</a:t>
            </a:r>
            <a:endParaRPr/>
          </a:p>
          <a:p>
            <a:pPr indent="-342900" lvl="0" marL="457200" rtl="0" algn="l">
              <a:spcBef>
                <a:spcPts val="0"/>
              </a:spcBef>
              <a:spcAft>
                <a:spcPts val="0"/>
              </a:spcAft>
              <a:buSzPts val="1800"/>
              <a:buAutoNum type="arabicPeriod"/>
            </a:pPr>
            <a:r>
              <a:rPr lang="en"/>
              <a:t>HTTP Method: PUT</a:t>
            </a:r>
            <a:endParaRPr/>
          </a:p>
          <a:p>
            <a:pPr indent="-342900" lvl="0" marL="457200" rtl="0" algn="l">
              <a:spcBef>
                <a:spcPts val="0"/>
              </a:spcBef>
              <a:spcAft>
                <a:spcPts val="0"/>
              </a:spcAft>
              <a:buSzPts val="1800"/>
              <a:buAutoNum type="arabicPeriod"/>
            </a:pPr>
            <a:r>
              <a:rPr lang="en"/>
              <a:t>HTTP Method: DELETE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Class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service class encapsulates the functionality of code that works as a unit or provides a specific business purpose.  This allows other code in the application to interact with the Service Class without needing to know or understand the inner workings of the functionality.</a:t>
            </a:r>
            <a:endParaRPr/>
          </a:p>
          <a:p>
            <a:pPr indent="0" lvl="0" marL="0" rtl="0" algn="l">
              <a:spcBef>
                <a:spcPts val="1600"/>
              </a:spcBef>
              <a:spcAft>
                <a:spcPts val="1600"/>
              </a:spcAft>
              <a:buNone/>
            </a:pPr>
            <a:r>
              <a:rPr lang="en"/>
              <a:t>For example:  An API service class would encapsulate the functionality of an API so the other code could interact with it as a business unit rather than needing to understand the functionality of the API.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HTTP Methods</a:t>
            </a:r>
            <a:endParaRPr/>
          </a:p>
        </p:txBody>
      </p:sp>
      <p:sp>
        <p:nvSpPr>
          <p:cNvPr id="73" name="Google Shape;73;p16"/>
          <p:cNvSpPr txBox="1"/>
          <p:nvPr>
            <p:ph idx="1" type="body"/>
          </p:nvPr>
        </p:nvSpPr>
        <p:spPr>
          <a:xfrm>
            <a:off x="311700" y="1152475"/>
            <a:ext cx="82941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Safe</a:t>
            </a:r>
            <a:r>
              <a:rPr lang="en"/>
              <a:t> - a request that does not change the server.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solidFill>
                  <a:srgbClr val="000000"/>
                </a:solidFill>
              </a:rPr>
              <a:t>Idempotent</a:t>
            </a:r>
            <a:r>
              <a:rPr lang="en">
                <a:solidFill>
                  <a:srgbClr val="000000"/>
                </a:solidFill>
              </a:rPr>
              <a:t> </a:t>
            </a:r>
            <a:r>
              <a:rPr lang="en"/>
              <a:t>- a request that has the same result regardless of how many times it is completed.  </a:t>
            </a:r>
            <a:endParaRPr/>
          </a:p>
        </p:txBody>
      </p:sp>
      <p:graphicFrame>
        <p:nvGraphicFramePr>
          <p:cNvPr id="74" name="Google Shape;74;p16"/>
          <p:cNvGraphicFramePr/>
          <p:nvPr/>
        </p:nvGraphicFramePr>
        <p:xfrm>
          <a:off x="952500" y="1809750"/>
          <a:ext cx="3000000" cy="3000000"/>
        </p:xfrm>
        <a:graphic>
          <a:graphicData uri="http://schemas.openxmlformats.org/drawingml/2006/table">
            <a:tbl>
              <a:tblPr>
                <a:noFill/>
                <a:tableStyleId>{85B987D1-F038-4EF6-B20C-5B50D69FA970}</a:tableStyleId>
              </a:tblPr>
              <a:tblGrid>
                <a:gridCol w="3619500"/>
                <a:gridCol w="3619500"/>
              </a:tblGrid>
              <a:tr h="381000">
                <a:tc>
                  <a:txBody>
                    <a:bodyPr/>
                    <a:lstStyle/>
                    <a:p>
                      <a:pPr indent="0" lvl="0" marL="0" rtl="0" algn="l">
                        <a:spcBef>
                          <a:spcPts val="0"/>
                        </a:spcBef>
                        <a:spcAft>
                          <a:spcPts val="0"/>
                        </a:spcAft>
                        <a:buNone/>
                      </a:pPr>
                      <a:r>
                        <a:rPr b="1" lang="en"/>
                        <a:t>Safe</a:t>
                      </a:r>
                      <a:endParaRPr b="1"/>
                    </a:p>
                  </a:txBody>
                  <a:tcPr marT="91425" marB="91425" marR="91425" marL="91425"/>
                </a:tc>
                <a:tc>
                  <a:txBody>
                    <a:bodyPr/>
                    <a:lstStyle/>
                    <a:p>
                      <a:pPr indent="0" lvl="0" marL="0" rtl="0" algn="l">
                        <a:spcBef>
                          <a:spcPts val="0"/>
                        </a:spcBef>
                        <a:spcAft>
                          <a:spcPts val="0"/>
                        </a:spcAft>
                        <a:buNone/>
                      </a:pPr>
                      <a:r>
                        <a:rPr b="1" lang="en"/>
                        <a:t>Not Safe</a:t>
                      </a:r>
                      <a:endParaRPr b="1"/>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POST, PUT, DELETE</a:t>
                      </a:r>
                      <a:endParaRPr/>
                    </a:p>
                  </a:txBody>
                  <a:tcPr marT="91425" marB="91425" marR="91425" marL="91425"/>
                </a:tc>
              </a:tr>
            </a:tbl>
          </a:graphicData>
        </a:graphic>
      </p:graphicFrame>
      <p:graphicFrame>
        <p:nvGraphicFramePr>
          <p:cNvPr id="75" name="Google Shape;75;p16"/>
          <p:cNvGraphicFramePr/>
          <p:nvPr/>
        </p:nvGraphicFramePr>
        <p:xfrm>
          <a:off x="952500" y="3609850"/>
          <a:ext cx="3000000" cy="3000000"/>
        </p:xfrm>
        <a:graphic>
          <a:graphicData uri="http://schemas.openxmlformats.org/drawingml/2006/table">
            <a:tbl>
              <a:tblPr>
                <a:noFill/>
                <a:tableStyleId>{85B987D1-F038-4EF6-B20C-5B50D69FA970}</a:tableStyleId>
              </a:tblPr>
              <a:tblGrid>
                <a:gridCol w="3619500"/>
                <a:gridCol w="3619500"/>
              </a:tblGrid>
              <a:tr h="381000">
                <a:tc>
                  <a:txBody>
                    <a:bodyPr/>
                    <a:lstStyle/>
                    <a:p>
                      <a:pPr indent="0" lvl="0" marL="0" rtl="0" algn="l">
                        <a:spcBef>
                          <a:spcPts val="0"/>
                        </a:spcBef>
                        <a:spcAft>
                          <a:spcPts val="0"/>
                        </a:spcAft>
                        <a:buNone/>
                      </a:pPr>
                      <a:r>
                        <a:rPr b="1" lang="en"/>
                        <a:t>Idempotent</a:t>
                      </a:r>
                      <a:endParaRPr b="1"/>
                    </a:p>
                  </a:txBody>
                  <a:tcPr marT="91425" marB="91425" marR="91425" marL="91425"/>
                </a:tc>
                <a:tc>
                  <a:txBody>
                    <a:bodyPr/>
                    <a:lstStyle/>
                    <a:p>
                      <a:pPr indent="0" lvl="0" marL="0" rtl="0" algn="l">
                        <a:spcBef>
                          <a:spcPts val="0"/>
                        </a:spcBef>
                        <a:spcAft>
                          <a:spcPts val="0"/>
                        </a:spcAft>
                        <a:buNone/>
                      </a:pPr>
                      <a:r>
                        <a:rPr b="1" lang="en"/>
                        <a:t>Not Idempotent</a:t>
                      </a:r>
                      <a:endParaRPr b="1"/>
                    </a:p>
                  </a:txBody>
                  <a:tcPr marT="91425" marB="91425" marR="91425" marL="91425"/>
                </a:tc>
              </a:tr>
              <a:tr h="381000">
                <a:tc>
                  <a:txBody>
                    <a:bodyPr/>
                    <a:lstStyle/>
                    <a:p>
                      <a:pPr indent="0" lvl="0" marL="0" rtl="0" algn="l">
                        <a:spcBef>
                          <a:spcPts val="0"/>
                        </a:spcBef>
                        <a:spcAft>
                          <a:spcPts val="0"/>
                        </a:spcAft>
                        <a:buNone/>
                      </a:pPr>
                      <a:r>
                        <a:rPr lang="en"/>
                        <a:t>GET, PUT, DELETE</a:t>
                      </a:r>
                      <a:endParaRPr/>
                    </a:p>
                  </a:txBody>
                  <a:tcPr marT="91425" marB="91425" marR="91425" marL="91425"/>
                </a:tc>
                <a:tc>
                  <a:txBody>
                    <a:bodyPr/>
                    <a:lstStyle/>
                    <a:p>
                      <a:pPr indent="0" lvl="0" marL="0" rtl="0" algn="l">
                        <a:spcBef>
                          <a:spcPts val="0"/>
                        </a:spcBef>
                        <a:spcAft>
                          <a:spcPts val="0"/>
                        </a:spcAft>
                        <a:buNone/>
                      </a:pPr>
                      <a:r>
                        <a:rPr lang="en"/>
                        <a:t>POST</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 - GET</a:t>
            </a:r>
            <a:endParaRPr/>
          </a:p>
        </p:txBody>
      </p:sp>
      <p:sp>
        <p:nvSpPr>
          <p:cNvPr id="81" name="Google Shape;81;p17"/>
          <p:cNvSpPr txBox="1"/>
          <p:nvPr>
            <p:ph idx="1" type="body"/>
          </p:nvPr>
        </p:nvSpPr>
        <p:spPr>
          <a:xfrm>
            <a:off x="311700" y="1017725"/>
            <a:ext cx="8520600" cy="38697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 sz="1600">
                <a:solidFill>
                  <a:srgbClr val="434343"/>
                </a:solidFill>
              </a:rPr>
              <a:t>Usage</a:t>
            </a:r>
            <a:endParaRPr sz="1600">
              <a:solidFill>
                <a:srgbClr val="434343"/>
              </a:solidFill>
            </a:endParaRPr>
          </a:p>
          <a:p>
            <a:pPr indent="-307975" lvl="0" marL="457200" rtl="0" algn="l">
              <a:spcBef>
                <a:spcPts val="90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HTTP GET is generally used to retrieve web pages to display</a:t>
            </a:r>
            <a:endParaRPr sz="1250">
              <a:solidFill>
                <a:srgbClr val="172B4D"/>
              </a:solidFill>
              <a:latin typeface="Roboto"/>
              <a:ea typeface="Roboto"/>
              <a:cs typeface="Roboto"/>
              <a:sym typeface="Roboto"/>
            </a:endParaRPr>
          </a:p>
          <a:p>
            <a:pPr indent="-307975" lvl="0" marL="457200" rtl="0" algn="l">
              <a:spcBef>
                <a:spcPts val="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It also is included for</a:t>
            </a:r>
            <a:endParaRPr sz="1250">
              <a:solidFill>
                <a:srgbClr val="172B4D"/>
              </a:solidFill>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images</a:t>
            </a:r>
            <a:endParaRPr sz="1250">
              <a:solidFill>
                <a:srgbClr val="172B4D"/>
              </a:solidFill>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documents</a:t>
            </a:r>
            <a:endParaRPr sz="1250">
              <a:solidFill>
                <a:srgbClr val="172B4D"/>
              </a:solidFill>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stylesheets, script files</a:t>
            </a:r>
            <a:endParaRPr sz="1250">
              <a:solidFill>
                <a:srgbClr val="172B4D"/>
              </a:solidFill>
              <a:latin typeface="Roboto"/>
              <a:ea typeface="Roboto"/>
              <a:cs typeface="Roboto"/>
              <a:sym typeface="Roboto"/>
            </a:endParaRPr>
          </a:p>
          <a:p>
            <a:pPr indent="-307975" lvl="0" marL="457200" rtl="0" algn="l">
              <a:spcBef>
                <a:spcPts val="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Search Pages</a:t>
            </a:r>
            <a:endParaRPr sz="1250">
              <a:solidFill>
                <a:srgbClr val="172B4D"/>
              </a:solidFill>
              <a:latin typeface="Roboto"/>
              <a:ea typeface="Roboto"/>
              <a:cs typeface="Roboto"/>
              <a:sym typeface="Roboto"/>
            </a:endParaRPr>
          </a:p>
          <a:p>
            <a:pPr indent="-307975" lvl="0" marL="457200" rtl="0" algn="l">
              <a:spcBef>
                <a:spcPts val="0"/>
              </a:spcBef>
              <a:spcAft>
                <a:spcPts val="0"/>
              </a:spcAft>
              <a:buClr>
                <a:srgbClr val="172B4D"/>
              </a:buClr>
              <a:buSzPts val="1250"/>
              <a:buFont typeface="Roboto"/>
              <a:buChar char="●"/>
            </a:pPr>
            <a:r>
              <a:rPr lang="en" sz="1250">
                <a:solidFill>
                  <a:srgbClr val="172B4D"/>
                </a:solidFill>
                <a:latin typeface="Roboto"/>
                <a:ea typeface="Roboto"/>
                <a:cs typeface="Roboto"/>
                <a:sym typeface="Roboto"/>
              </a:rPr>
              <a:t>HTTP GET requests are easily bookmarked because the parameters are in the url.</a:t>
            </a:r>
            <a:endParaRPr sz="1250">
              <a:solidFill>
                <a:srgbClr val="172B4D"/>
              </a:solidFill>
              <a:latin typeface="Roboto"/>
              <a:ea typeface="Roboto"/>
              <a:cs typeface="Roboto"/>
              <a:sym typeface="Roboto"/>
            </a:endParaRPr>
          </a:p>
          <a:p>
            <a:pPr indent="0" lvl="0" marL="0" rtl="0" algn="l">
              <a:spcBef>
                <a:spcPts val="900"/>
              </a:spcBef>
              <a:spcAft>
                <a:spcPts val="0"/>
              </a:spcAft>
              <a:buNone/>
            </a:pPr>
            <a:r>
              <a:rPr b="1" lang="en" sz="1250">
                <a:solidFill>
                  <a:srgbClr val="172B4D"/>
                </a:solidFill>
                <a:latin typeface="Roboto"/>
                <a:ea typeface="Roboto"/>
                <a:cs typeface="Roboto"/>
                <a:sym typeface="Roboto"/>
              </a:rPr>
              <a:t>HTTP GET</a:t>
            </a:r>
            <a:r>
              <a:rPr lang="en" sz="1250">
                <a:solidFill>
                  <a:srgbClr val="172B4D"/>
                </a:solidFill>
                <a:latin typeface="Roboto"/>
                <a:ea typeface="Roboto"/>
                <a:cs typeface="Roboto"/>
                <a:sym typeface="Roboto"/>
              </a:rPr>
              <a:t> should never modify any data on the server. Get does not change the state on the server and has the same result each time it is repeated so it is </a:t>
            </a:r>
            <a:r>
              <a:rPr b="1" i="1" lang="en" sz="1250">
                <a:solidFill>
                  <a:srgbClr val="172B4D"/>
                </a:solidFill>
                <a:latin typeface="Roboto"/>
                <a:ea typeface="Roboto"/>
                <a:cs typeface="Roboto"/>
                <a:sym typeface="Roboto"/>
              </a:rPr>
              <a:t>Safe Idempotent</a:t>
            </a:r>
            <a:endParaRPr b="1" i="1" sz="1250">
              <a:solidFill>
                <a:srgbClr val="172B4D"/>
              </a:solidFill>
              <a:latin typeface="Roboto"/>
              <a:ea typeface="Roboto"/>
              <a:cs typeface="Roboto"/>
              <a:sym typeface="Roboto"/>
            </a:endParaRPr>
          </a:p>
          <a:p>
            <a:pPr indent="0" lvl="0" marL="0" rtl="0" algn="l">
              <a:spcBef>
                <a:spcPts val="900"/>
              </a:spcBef>
              <a:spcAft>
                <a:spcPts val="0"/>
              </a:spcAft>
              <a:buNone/>
            </a:pPr>
            <a:r>
              <a:rPr lang="en" sz="1250">
                <a:solidFill>
                  <a:srgbClr val="172B4D"/>
                </a:solidFill>
                <a:latin typeface="Roboto"/>
                <a:ea typeface="Roboto"/>
                <a:cs typeface="Roboto"/>
                <a:sym typeface="Roboto"/>
              </a:rPr>
              <a:t>Parameters for a GET request travel as either </a:t>
            </a:r>
            <a:r>
              <a:rPr lang="en" sz="1250">
                <a:solidFill>
                  <a:srgbClr val="FF9900"/>
                </a:solidFill>
                <a:latin typeface="Roboto"/>
                <a:ea typeface="Roboto"/>
                <a:cs typeface="Roboto"/>
                <a:sym typeface="Roboto"/>
              </a:rPr>
              <a:t>Path Parameters</a:t>
            </a:r>
            <a:r>
              <a:rPr lang="en" sz="1250">
                <a:solidFill>
                  <a:srgbClr val="172B4D"/>
                </a:solidFill>
                <a:latin typeface="Roboto"/>
                <a:ea typeface="Roboto"/>
                <a:cs typeface="Roboto"/>
                <a:sym typeface="Roboto"/>
              </a:rPr>
              <a:t> or in the </a:t>
            </a:r>
            <a:r>
              <a:rPr b="1" lang="en" sz="1250">
                <a:solidFill>
                  <a:srgbClr val="9900FF"/>
                </a:solidFill>
                <a:latin typeface="Roboto"/>
                <a:ea typeface="Roboto"/>
                <a:cs typeface="Roboto"/>
                <a:sym typeface="Roboto"/>
              </a:rPr>
              <a:t>Query String</a:t>
            </a:r>
            <a:r>
              <a:rPr lang="en" sz="1250">
                <a:solidFill>
                  <a:srgbClr val="172B4D"/>
                </a:solidFill>
                <a:latin typeface="Roboto"/>
                <a:ea typeface="Roboto"/>
                <a:cs typeface="Roboto"/>
                <a:sym typeface="Roboto"/>
              </a:rPr>
              <a:t>.</a:t>
            </a:r>
            <a:endParaRPr sz="1250">
              <a:solidFill>
                <a:srgbClr val="172B4D"/>
              </a:solidFill>
              <a:latin typeface="Roboto"/>
              <a:ea typeface="Roboto"/>
              <a:cs typeface="Roboto"/>
              <a:sym typeface="Roboto"/>
            </a:endParaRPr>
          </a:p>
          <a:p>
            <a:pPr indent="0" lvl="0" marL="0" rtl="0" algn="l">
              <a:spcBef>
                <a:spcPts val="900"/>
              </a:spcBef>
              <a:spcAft>
                <a:spcPts val="0"/>
              </a:spcAft>
              <a:buNone/>
            </a:pPr>
            <a:r>
              <a:t/>
            </a:r>
            <a:endParaRPr sz="1050">
              <a:solidFill>
                <a:srgbClr val="172B4D"/>
              </a:solidFill>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lang="en" sz="1050">
                <a:solidFill>
                  <a:srgbClr val="172B4D"/>
                </a:solidFill>
                <a:latin typeface="Roboto"/>
                <a:ea typeface="Roboto"/>
                <a:cs typeface="Roboto"/>
                <a:sym typeface="Roboto"/>
              </a:rPr>
              <a:t>	</a:t>
            </a:r>
            <a:r>
              <a:rPr b="1" lang="en" sz="1350">
                <a:solidFill>
                  <a:srgbClr val="172B4D"/>
                </a:solidFill>
                <a:latin typeface="Roboto"/>
                <a:ea typeface="Roboto"/>
                <a:cs typeface="Roboto"/>
                <a:sym typeface="Roboto"/>
              </a:rPr>
              <a:t>http://localhost:3000/hotels/</a:t>
            </a:r>
            <a:r>
              <a:rPr b="1" lang="en" sz="1350">
                <a:solidFill>
                  <a:srgbClr val="FF9900"/>
                </a:solidFill>
                <a:latin typeface="Roboto"/>
                <a:ea typeface="Roboto"/>
                <a:cs typeface="Roboto"/>
                <a:sym typeface="Roboto"/>
              </a:rPr>
              <a:t>2</a:t>
            </a:r>
            <a:r>
              <a:rPr b="1" lang="en" sz="1350">
                <a:solidFill>
                  <a:srgbClr val="172B4D"/>
                </a:solidFill>
                <a:latin typeface="Roboto"/>
                <a:ea typeface="Roboto"/>
                <a:cs typeface="Roboto"/>
                <a:sym typeface="Roboto"/>
              </a:rPr>
              <a:t>/reviews</a:t>
            </a:r>
            <a:r>
              <a:rPr b="1" lang="en" sz="1350">
                <a:solidFill>
                  <a:srgbClr val="9900FF"/>
                </a:solidFill>
                <a:latin typeface="Roboto"/>
                <a:ea typeface="Roboto"/>
                <a:cs typeface="Roboto"/>
                <a:sym typeface="Roboto"/>
              </a:rPr>
              <a:t>?stars=4</a:t>
            </a:r>
            <a:endParaRPr b="1" sz="1350">
              <a:solidFill>
                <a:srgbClr val="9900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a:t>
            </a:r>
            <a:r>
              <a:rPr lang="en"/>
              <a:t>Serializing and Deserializing </a:t>
            </a:r>
            <a:endParaRPr/>
          </a:p>
        </p:txBody>
      </p:sp>
      <p:sp>
        <p:nvSpPr>
          <p:cNvPr id="87" name="Google Shape;87;p18"/>
          <p:cNvSpPr txBox="1"/>
          <p:nvPr>
            <p:ph idx="1" type="body"/>
          </p:nvPr>
        </p:nvSpPr>
        <p:spPr>
          <a:xfrm>
            <a:off x="178125" y="773950"/>
            <a:ext cx="880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Transforming a Java Object to a string representation of the object, JSON, is called </a:t>
            </a:r>
            <a:r>
              <a:rPr b="1" lang="en" sz="1600"/>
              <a:t>Serialization.   </a:t>
            </a:r>
            <a:endParaRPr b="1" sz="1600"/>
          </a:p>
          <a:p>
            <a:pPr indent="0" lvl="0" marL="0" rtl="0" algn="l">
              <a:spcBef>
                <a:spcPts val="1600"/>
              </a:spcBef>
              <a:spcAft>
                <a:spcPts val="0"/>
              </a:spcAft>
              <a:buNone/>
            </a:pPr>
            <a:r>
              <a:rPr lang="en" sz="1600">
                <a:solidFill>
                  <a:schemeClr val="dk1"/>
                </a:solidFill>
              </a:rPr>
              <a:t>Java </a:t>
            </a:r>
            <a:r>
              <a:rPr lang="en" sz="1600">
                <a:solidFill>
                  <a:schemeClr val="dk1"/>
                </a:solidFill>
              </a:rPr>
              <a:t>Object → JSON is </a:t>
            </a:r>
            <a:r>
              <a:rPr b="1" lang="en" sz="1600">
                <a:solidFill>
                  <a:schemeClr val="dk1"/>
                </a:solidFill>
              </a:rPr>
              <a:t>Serialization</a:t>
            </a:r>
            <a:endParaRPr b="1" sz="1600">
              <a:solidFill>
                <a:schemeClr val="dk1"/>
              </a:solidFill>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Transforming</a:t>
            </a:r>
            <a:r>
              <a:rPr lang="en" sz="1600"/>
              <a:t> a string representation of an object, JSON, into an Java Object is called </a:t>
            </a:r>
            <a:r>
              <a:rPr b="1" lang="en" sz="1600"/>
              <a:t>Deserialization</a:t>
            </a:r>
            <a:r>
              <a:rPr lang="en" sz="1600"/>
              <a:t>.   </a:t>
            </a:r>
            <a:endParaRPr sz="1600"/>
          </a:p>
          <a:p>
            <a:pPr indent="0" lvl="0" marL="0" rtl="0" algn="l">
              <a:spcBef>
                <a:spcPts val="1600"/>
              </a:spcBef>
              <a:spcAft>
                <a:spcPts val="0"/>
              </a:spcAft>
              <a:buNone/>
            </a:pPr>
            <a:r>
              <a:rPr lang="en" sz="1600">
                <a:solidFill>
                  <a:schemeClr val="dk1"/>
                </a:solidFill>
              </a:rPr>
              <a:t>JSON → Java Object is </a:t>
            </a:r>
            <a:r>
              <a:rPr b="1" lang="en" sz="1600">
                <a:solidFill>
                  <a:schemeClr val="dk1"/>
                </a:solidFill>
              </a:rPr>
              <a:t>Deserialization</a:t>
            </a:r>
            <a:endParaRPr b="1" sz="1600">
              <a:solidFill>
                <a:schemeClr val="dk1"/>
              </a:solidFill>
            </a:endParaRPr>
          </a:p>
          <a:p>
            <a:pPr indent="0" lvl="0" marL="0" rtl="0" algn="l">
              <a:spcBef>
                <a:spcPts val="1600"/>
              </a:spcBef>
              <a:spcAft>
                <a:spcPts val="1600"/>
              </a:spcAft>
              <a:buNone/>
            </a:pPr>
            <a:r>
              <a:t/>
            </a:r>
            <a:endParaRPr b="1"/>
          </a:p>
        </p:txBody>
      </p:sp>
      <p:pic>
        <p:nvPicPr>
          <p:cNvPr id="88" name="Google Shape;88;p18"/>
          <p:cNvPicPr preferRelativeResize="0"/>
          <p:nvPr/>
        </p:nvPicPr>
        <p:blipFill>
          <a:blip r:embed="rId3">
            <a:alphaModFix/>
          </a:blip>
          <a:stretch>
            <a:fillRect/>
          </a:stretch>
        </p:blipFill>
        <p:spPr>
          <a:xfrm>
            <a:off x="4048651" y="3558279"/>
            <a:ext cx="4935674" cy="1429350"/>
          </a:xfrm>
          <a:prstGeom prst="rect">
            <a:avLst/>
          </a:prstGeom>
          <a:noFill/>
          <a:ln>
            <a:noFill/>
          </a:ln>
        </p:spPr>
      </p:pic>
      <p:pic>
        <p:nvPicPr>
          <p:cNvPr id="89" name="Google Shape;89;p18"/>
          <p:cNvPicPr preferRelativeResize="0"/>
          <p:nvPr/>
        </p:nvPicPr>
        <p:blipFill>
          <a:blip r:embed="rId4">
            <a:alphaModFix/>
          </a:blip>
          <a:stretch>
            <a:fillRect/>
          </a:stretch>
        </p:blipFill>
        <p:spPr>
          <a:xfrm>
            <a:off x="4009051" y="1262557"/>
            <a:ext cx="4935676" cy="14402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API Errors</a:t>
            </a:r>
            <a:endParaRPr/>
          </a:p>
        </p:txBody>
      </p:sp>
      <p:sp>
        <p:nvSpPr>
          <p:cNvPr id="95" name="Google Shape;95;p19"/>
          <p:cNvSpPr txBox="1"/>
          <p:nvPr>
            <p:ph idx="1" type="body"/>
          </p:nvPr>
        </p:nvSpPr>
        <p:spPr>
          <a:xfrm>
            <a:off x="311700" y="1152475"/>
            <a:ext cx="8520600" cy="39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72B4D"/>
                </a:solidFill>
                <a:highlight>
                  <a:srgbClr val="F4F5F7"/>
                </a:highlight>
                <a:latin typeface="Roboto Mono"/>
                <a:ea typeface="Roboto Mono"/>
                <a:cs typeface="Roboto Mono"/>
                <a:sym typeface="Roboto Mono"/>
              </a:rPr>
              <a:t>RestClientResponseException</a:t>
            </a:r>
            <a:r>
              <a:rPr lang="en" sz="1250">
                <a:solidFill>
                  <a:srgbClr val="172B4D"/>
                </a:solidFill>
                <a:highlight>
                  <a:srgbClr val="FFFFFF"/>
                </a:highlight>
                <a:latin typeface="Roboto"/>
                <a:ea typeface="Roboto"/>
                <a:cs typeface="Roboto"/>
                <a:sym typeface="Roboto"/>
              </a:rPr>
              <a:t> </a:t>
            </a:r>
            <a:endParaRPr sz="1250">
              <a:solidFill>
                <a:srgbClr val="172B4D"/>
              </a:solidFill>
              <a:highlight>
                <a:srgbClr val="FFFFFF"/>
              </a:highlight>
              <a:latin typeface="Roboto"/>
              <a:ea typeface="Roboto"/>
              <a:cs typeface="Roboto"/>
              <a:sym typeface="Roboto"/>
            </a:endParaRPr>
          </a:p>
          <a:p>
            <a:pPr indent="0" lvl="0" marL="0" rtl="0" algn="l">
              <a:spcBef>
                <a:spcPts val="1600"/>
              </a:spcBef>
              <a:spcAft>
                <a:spcPts val="0"/>
              </a:spcAft>
              <a:buNone/>
            </a:pPr>
            <a:r>
              <a:rPr lang="en" sz="1050">
                <a:solidFill>
                  <a:srgbClr val="172B4D"/>
                </a:solidFill>
                <a:highlight>
                  <a:srgbClr val="FFFFFF"/>
                </a:highlight>
                <a:latin typeface="Roboto"/>
                <a:ea typeface="Roboto"/>
                <a:cs typeface="Roboto"/>
                <a:sym typeface="Roboto"/>
              </a:rPr>
              <a:t>	</a:t>
            </a:r>
            <a:r>
              <a:rPr lang="en" sz="1250">
                <a:solidFill>
                  <a:srgbClr val="172B4D"/>
                </a:solidFill>
                <a:highlight>
                  <a:srgbClr val="FFFFFF"/>
                </a:highlight>
              </a:rPr>
              <a:t>Catches common error status codes, like 401 (Unauthorized), 404 (Not Found) , or 500 (Server Exception). </a:t>
            </a:r>
            <a:r>
              <a:rPr lang="en" sz="1050">
                <a:solidFill>
                  <a:srgbClr val="172B4D"/>
                </a:solidFill>
                <a:highlight>
                  <a:srgbClr val="FFFFFF"/>
                </a:highlight>
                <a:latin typeface="Roboto"/>
                <a:ea typeface="Roboto"/>
                <a:cs typeface="Roboto"/>
                <a:sym typeface="Roboto"/>
              </a:rPr>
              <a:t> </a:t>
            </a:r>
            <a:endParaRPr sz="1050">
              <a:solidFill>
                <a:srgbClr val="172B4D"/>
              </a:solidFill>
              <a:highlight>
                <a:srgbClr val="FFFFFF"/>
              </a:highlight>
              <a:latin typeface="Roboto"/>
              <a:ea typeface="Roboto"/>
              <a:cs typeface="Roboto"/>
              <a:sym typeface="Roboto"/>
            </a:endParaRPr>
          </a:p>
          <a:p>
            <a:pPr indent="0" lvl="0" marL="0" rtl="0" algn="l">
              <a:spcBef>
                <a:spcPts val="1600"/>
              </a:spcBef>
              <a:spcAft>
                <a:spcPts val="0"/>
              </a:spcAft>
              <a:buNone/>
            </a:pPr>
            <a:r>
              <a:rPr lang="en" sz="1100">
                <a:solidFill>
                  <a:srgbClr val="172B4D"/>
                </a:solidFill>
                <a:highlight>
                  <a:srgbClr val="F4F5F7"/>
                </a:highlight>
                <a:latin typeface="Roboto Mono"/>
                <a:ea typeface="Roboto Mono"/>
                <a:cs typeface="Roboto Mono"/>
                <a:sym typeface="Roboto Mono"/>
              </a:rPr>
              <a:t>ResourceAccessException</a:t>
            </a:r>
            <a:r>
              <a:rPr lang="en" sz="1250">
                <a:solidFill>
                  <a:srgbClr val="172B4D"/>
                </a:solidFill>
                <a:highlight>
                  <a:srgbClr val="FFFFFF"/>
                </a:highlight>
                <a:latin typeface="Roboto"/>
                <a:ea typeface="Roboto"/>
                <a:cs typeface="Roboto"/>
                <a:sym typeface="Roboto"/>
              </a:rPr>
              <a:t> </a:t>
            </a:r>
            <a:endParaRPr sz="1250">
              <a:solidFill>
                <a:srgbClr val="172B4D"/>
              </a:solidFill>
              <a:highlight>
                <a:srgbClr val="FFFFFF"/>
              </a:highlight>
              <a:latin typeface="Roboto"/>
              <a:ea typeface="Roboto"/>
              <a:cs typeface="Roboto"/>
              <a:sym typeface="Roboto"/>
            </a:endParaRPr>
          </a:p>
          <a:p>
            <a:pPr indent="0" lvl="0" marL="0" rtl="0" algn="l">
              <a:spcBef>
                <a:spcPts val="1600"/>
              </a:spcBef>
              <a:spcAft>
                <a:spcPts val="0"/>
              </a:spcAft>
              <a:buNone/>
            </a:pPr>
            <a:r>
              <a:rPr lang="en" sz="1050">
                <a:solidFill>
                  <a:srgbClr val="172B4D"/>
                </a:solidFill>
                <a:highlight>
                  <a:srgbClr val="FFFFFF"/>
                </a:highlight>
                <a:latin typeface="Roboto"/>
                <a:ea typeface="Roboto"/>
                <a:cs typeface="Roboto"/>
                <a:sym typeface="Roboto"/>
              </a:rPr>
              <a:t>	</a:t>
            </a:r>
            <a:r>
              <a:rPr lang="en" sz="1250">
                <a:solidFill>
                  <a:srgbClr val="172B4D"/>
                </a:solidFill>
                <a:highlight>
                  <a:srgbClr val="FFFFFF"/>
                </a:highlight>
              </a:rPr>
              <a:t>Catches connection errors when the server cannot be reached. </a:t>
            </a:r>
            <a:endParaRPr sz="1250">
              <a:solidFill>
                <a:srgbClr val="172B4D"/>
              </a:solidFill>
              <a:highlight>
                <a:srgbClr val="FFFFFF"/>
              </a:highlight>
            </a:endParaRPr>
          </a:p>
          <a:p>
            <a:pPr indent="0" lvl="0" marL="0" rtl="0" algn="l">
              <a:spcBef>
                <a:spcPts val="1600"/>
              </a:spcBef>
              <a:spcAft>
                <a:spcPts val="0"/>
              </a:spcAft>
              <a:buNone/>
            </a:pPr>
            <a:r>
              <a:rPr lang="en" sz="1250">
                <a:solidFill>
                  <a:srgbClr val="172B4D"/>
                </a:solidFill>
                <a:highlight>
                  <a:srgbClr val="FFFFFF"/>
                </a:highlight>
              </a:rPr>
              <a:t>These can be handled using the Java Exception try...catch</a:t>
            </a:r>
            <a:endParaRPr sz="1250">
              <a:solidFill>
                <a:srgbClr val="172B4D"/>
              </a:solidFill>
              <a:highlight>
                <a:srgbClr val="FFFFFF"/>
              </a:highlight>
            </a:endParaRPr>
          </a:p>
          <a:p>
            <a:pPr indent="0" lvl="0" marL="0" rtl="0" algn="l">
              <a:spcBef>
                <a:spcPts val="1600"/>
              </a:spcBef>
              <a:spcAft>
                <a:spcPts val="1600"/>
              </a:spcAft>
              <a:buClr>
                <a:schemeClr val="dk1"/>
              </a:buClr>
              <a:buSzPts val="1100"/>
              <a:buFont typeface="Arial"/>
              <a:buNone/>
            </a:pPr>
            <a:r>
              <a:rPr lang="en" sz="1250">
                <a:solidFill>
                  <a:srgbClr val="172B4D"/>
                </a:solidFill>
                <a:highlight>
                  <a:srgbClr val="FFFFFF"/>
                </a:highlight>
              </a:rPr>
              <a:t>	</a:t>
            </a:r>
            <a:r>
              <a:rPr lang="en" sz="1050">
                <a:solidFill>
                  <a:srgbClr val="172B4D"/>
                </a:solidFill>
                <a:highlight>
                  <a:srgbClr val="FFFFFF"/>
                </a:highlight>
                <a:latin typeface="Courier New"/>
                <a:ea typeface="Courier New"/>
                <a:cs typeface="Courier New"/>
                <a:sym typeface="Courier New"/>
              </a:rPr>
              <a:t>try {</a:t>
            </a:r>
            <a:br>
              <a:rPr lang="en" sz="1050">
                <a:solidFill>
                  <a:srgbClr val="172B4D"/>
                </a:solidFill>
                <a:highlight>
                  <a:srgbClr val="FFFFFF"/>
                </a:highlight>
                <a:latin typeface="Courier New"/>
                <a:ea typeface="Courier New"/>
                <a:cs typeface="Courier New"/>
                <a:sym typeface="Courier New"/>
              </a:rPr>
            </a:br>
            <a:r>
              <a:rPr lang="en" sz="1050">
                <a:solidFill>
                  <a:srgbClr val="172B4D"/>
                </a:solidFill>
                <a:highlight>
                  <a:srgbClr val="FFFFFF"/>
                </a:highlight>
                <a:latin typeface="Courier New"/>
                <a:ea typeface="Courier New"/>
                <a:cs typeface="Courier New"/>
                <a:sym typeface="Courier New"/>
              </a:rPr>
              <a:t>		hotels = restTemplate.getForObject(BASE_URL + "hotels", Hotel[].class);</a:t>
            </a:r>
            <a:br>
              <a:rPr lang="en" sz="1050">
                <a:solidFill>
                  <a:srgbClr val="172B4D"/>
                </a:solidFill>
                <a:highlight>
                  <a:srgbClr val="FFFFFF"/>
                </a:highlight>
                <a:latin typeface="Courier New"/>
                <a:ea typeface="Courier New"/>
                <a:cs typeface="Courier New"/>
                <a:sym typeface="Courier New"/>
              </a:rPr>
            </a:br>
            <a:r>
              <a:rPr lang="en" sz="1050">
                <a:solidFill>
                  <a:srgbClr val="172B4D"/>
                </a:solidFill>
                <a:highlight>
                  <a:srgbClr val="FFFFFF"/>
                </a:highlight>
                <a:latin typeface="Courier New"/>
                <a:ea typeface="Courier New"/>
                <a:cs typeface="Courier New"/>
                <a:sym typeface="Courier New"/>
              </a:rPr>
              <a:t>	catch (</a:t>
            </a:r>
            <a:r>
              <a:rPr lang="en" sz="900">
                <a:solidFill>
                  <a:srgbClr val="172B4D"/>
                </a:solidFill>
                <a:highlight>
                  <a:srgbClr val="F4F5F7"/>
                </a:highlight>
                <a:latin typeface="Courier New"/>
                <a:ea typeface="Courier New"/>
                <a:cs typeface="Courier New"/>
                <a:sym typeface="Courier New"/>
              </a:rPr>
              <a:t>RestClientResponseException</a:t>
            </a:r>
            <a:r>
              <a:rPr lang="en" sz="1050">
                <a:solidFill>
                  <a:srgbClr val="172B4D"/>
                </a:solidFill>
                <a:highlight>
                  <a:srgbClr val="FFFFFF"/>
                </a:highlight>
                <a:latin typeface="Courier New"/>
                <a:ea typeface="Courier New"/>
                <a:cs typeface="Courier New"/>
                <a:sym typeface="Courier New"/>
              </a:rPr>
              <a:t> e) {</a:t>
            </a:r>
            <a:br>
              <a:rPr lang="en" sz="1050">
                <a:solidFill>
                  <a:srgbClr val="172B4D"/>
                </a:solidFill>
                <a:highlight>
                  <a:srgbClr val="FFFFFF"/>
                </a:highlight>
                <a:latin typeface="Courier New"/>
                <a:ea typeface="Courier New"/>
                <a:cs typeface="Courier New"/>
                <a:sym typeface="Courier New"/>
              </a:rPr>
            </a:br>
            <a:r>
              <a:rPr lang="en" sz="1050">
                <a:solidFill>
                  <a:srgbClr val="172B4D"/>
                </a:solidFill>
                <a:highlight>
                  <a:srgbClr val="FFFFFF"/>
                </a:highlight>
                <a:latin typeface="Courier New"/>
                <a:ea typeface="Courier New"/>
                <a:cs typeface="Courier New"/>
                <a:sym typeface="Courier New"/>
              </a:rPr>
              <a:t>		// handle common errors</a:t>
            </a:r>
            <a:br>
              <a:rPr lang="en" sz="1050">
                <a:solidFill>
                  <a:srgbClr val="172B4D"/>
                </a:solidFill>
                <a:highlight>
                  <a:srgbClr val="FFFFFF"/>
                </a:highlight>
                <a:latin typeface="Courier New"/>
                <a:ea typeface="Courier New"/>
                <a:cs typeface="Courier New"/>
                <a:sym typeface="Courier New"/>
              </a:rPr>
            </a:br>
            <a:r>
              <a:rPr lang="en" sz="1050">
                <a:solidFill>
                  <a:srgbClr val="172B4D"/>
                </a:solidFill>
                <a:highlight>
                  <a:srgbClr val="FFFFFF"/>
                </a:highlight>
                <a:latin typeface="Courier New"/>
                <a:ea typeface="Courier New"/>
                <a:cs typeface="Courier New"/>
                <a:sym typeface="Courier New"/>
              </a:rPr>
              <a:t>	} catch (</a:t>
            </a:r>
            <a:r>
              <a:rPr lang="en" sz="900">
                <a:solidFill>
                  <a:srgbClr val="172B4D"/>
                </a:solidFill>
                <a:highlight>
                  <a:srgbClr val="F4F5F7"/>
                </a:highlight>
                <a:latin typeface="Courier New"/>
                <a:ea typeface="Courier New"/>
                <a:cs typeface="Courier New"/>
                <a:sym typeface="Courier New"/>
              </a:rPr>
              <a:t>ResourceAccessException</a:t>
            </a:r>
            <a:r>
              <a:rPr lang="en" sz="1050">
                <a:solidFill>
                  <a:srgbClr val="172B4D"/>
                </a:solidFill>
                <a:highlight>
                  <a:srgbClr val="FFFFFF"/>
                </a:highlight>
                <a:latin typeface="Courier New"/>
                <a:ea typeface="Courier New"/>
                <a:cs typeface="Courier New"/>
                <a:sym typeface="Courier New"/>
              </a:rPr>
              <a:t> e) {</a:t>
            </a:r>
            <a:br>
              <a:rPr lang="en" sz="1050">
                <a:solidFill>
                  <a:srgbClr val="172B4D"/>
                </a:solidFill>
                <a:highlight>
                  <a:srgbClr val="FFFFFF"/>
                </a:highlight>
                <a:latin typeface="Courier New"/>
                <a:ea typeface="Courier New"/>
                <a:cs typeface="Courier New"/>
                <a:sym typeface="Courier New"/>
              </a:rPr>
            </a:br>
            <a:r>
              <a:rPr lang="en" sz="1050">
                <a:solidFill>
                  <a:srgbClr val="172B4D"/>
                </a:solidFill>
                <a:highlight>
                  <a:srgbClr val="FFFFFF"/>
                </a:highlight>
                <a:latin typeface="Courier New"/>
                <a:ea typeface="Courier New"/>
                <a:cs typeface="Courier New"/>
                <a:sym typeface="Courier New"/>
              </a:rPr>
              <a:t>		// handle connection errors</a:t>
            </a:r>
            <a:br>
              <a:rPr lang="en" sz="1050">
                <a:solidFill>
                  <a:srgbClr val="172B4D"/>
                </a:solidFill>
                <a:highlight>
                  <a:srgbClr val="FFFFFF"/>
                </a:highlight>
                <a:latin typeface="Courier New"/>
                <a:ea typeface="Courier New"/>
                <a:cs typeface="Courier New"/>
                <a:sym typeface="Courier New"/>
              </a:rPr>
            </a:br>
            <a:r>
              <a:rPr lang="en" sz="1050">
                <a:solidFill>
                  <a:srgbClr val="172B4D"/>
                </a:solidFill>
                <a:highlight>
                  <a:srgbClr val="FFFFFF"/>
                </a:highlight>
                <a:latin typeface="Courier New"/>
                <a:ea typeface="Courier New"/>
                <a:cs typeface="Courier New"/>
                <a:sym typeface="Courier New"/>
              </a:rPr>
              <a:t>	}</a:t>
            </a:r>
            <a:endParaRPr sz="1050">
              <a:solidFill>
                <a:srgbClr val="172B4D"/>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 - POST</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 sz="1700">
                <a:solidFill>
                  <a:srgbClr val="434343"/>
                </a:solidFill>
              </a:rPr>
              <a:t>Usage</a:t>
            </a:r>
            <a:endParaRPr sz="1700">
              <a:solidFill>
                <a:srgbClr val="434343"/>
              </a:solidFill>
            </a:endParaRPr>
          </a:p>
          <a:p>
            <a:pPr indent="-314325" lvl="0" marL="457200" rtl="0" algn="l">
              <a:spcBef>
                <a:spcPts val="900"/>
              </a:spcBef>
              <a:spcAft>
                <a:spcPts val="0"/>
              </a:spcAft>
              <a:buClr>
                <a:srgbClr val="172B4D"/>
              </a:buClr>
              <a:buSzPts val="1350"/>
              <a:buFont typeface="Roboto"/>
              <a:buChar char="●"/>
            </a:pPr>
            <a:r>
              <a:rPr lang="en" sz="1350">
                <a:solidFill>
                  <a:srgbClr val="172B4D"/>
                </a:solidFill>
                <a:latin typeface="Roboto"/>
                <a:ea typeface="Roboto"/>
                <a:cs typeface="Roboto"/>
                <a:sym typeface="Roboto"/>
              </a:rPr>
              <a:t>HTTP POST is used when</a:t>
            </a:r>
            <a:endParaRPr sz="1350">
              <a:solidFill>
                <a:srgbClr val="172B4D"/>
              </a:solidFill>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latin typeface="Roboto"/>
                <a:ea typeface="Roboto"/>
                <a:cs typeface="Roboto"/>
                <a:sym typeface="Roboto"/>
              </a:rPr>
              <a:t>Data must be secure  (credit card number, password, etc.)</a:t>
            </a:r>
            <a:endParaRPr sz="1350">
              <a:solidFill>
                <a:srgbClr val="172B4D"/>
              </a:solidFill>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latin typeface="Roboto"/>
                <a:ea typeface="Roboto"/>
                <a:cs typeface="Roboto"/>
                <a:sym typeface="Roboto"/>
              </a:rPr>
              <a:t>Data is too large for the URL</a:t>
            </a:r>
            <a:endParaRPr sz="1350">
              <a:solidFill>
                <a:srgbClr val="172B4D"/>
              </a:solidFill>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latin typeface="Roboto"/>
                <a:ea typeface="Roboto"/>
                <a:cs typeface="Roboto"/>
                <a:sym typeface="Roboto"/>
              </a:rPr>
              <a:t>When the request is asking to add something on the server</a:t>
            </a:r>
            <a:endParaRPr sz="1350">
              <a:solidFill>
                <a:srgbClr val="172B4D"/>
              </a:solidFill>
              <a:latin typeface="Roboto"/>
              <a:ea typeface="Roboto"/>
              <a:cs typeface="Roboto"/>
              <a:sym typeface="Roboto"/>
            </a:endParaRPr>
          </a:p>
          <a:p>
            <a:pPr indent="-314325" lvl="0" marL="457200" rtl="0" algn="l">
              <a:spcBef>
                <a:spcPts val="0"/>
              </a:spcBef>
              <a:spcAft>
                <a:spcPts val="0"/>
              </a:spcAft>
              <a:buClr>
                <a:srgbClr val="172B4D"/>
              </a:buClr>
              <a:buSzPts val="1350"/>
              <a:buFont typeface="Roboto"/>
              <a:buChar char="●"/>
            </a:pPr>
            <a:r>
              <a:rPr lang="en" sz="1350">
                <a:solidFill>
                  <a:srgbClr val="172B4D"/>
                </a:solidFill>
                <a:latin typeface="Roboto"/>
                <a:ea typeface="Roboto"/>
                <a:cs typeface="Roboto"/>
                <a:sym typeface="Roboto"/>
              </a:rPr>
              <a:t>HTTP POST requests cannot be bookmarked or sent with the browser directly. </a:t>
            </a:r>
            <a:endParaRPr sz="1350">
              <a:solidFill>
                <a:srgbClr val="172B4D"/>
              </a:solidFill>
              <a:latin typeface="Roboto"/>
              <a:ea typeface="Roboto"/>
              <a:cs typeface="Roboto"/>
              <a:sym typeface="Roboto"/>
            </a:endParaRPr>
          </a:p>
          <a:p>
            <a:pPr indent="0" lvl="0" marL="0" rtl="0" algn="l">
              <a:spcBef>
                <a:spcPts val="900"/>
              </a:spcBef>
              <a:spcAft>
                <a:spcPts val="0"/>
              </a:spcAft>
              <a:buNone/>
            </a:pPr>
            <a:r>
              <a:rPr lang="en" sz="1350">
                <a:solidFill>
                  <a:srgbClr val="172B4D"/>
                </a:solidFill>
                <a:latin typeface="Roboto"/>
                <a:ea typeface="Roboto"/>
                <a:cs typeface="Roboto"/>
                <a:sym typeface="Roboto"/>
              </a:rPr>
              <a:t>.</a:t>
            </a:r>
            <a:endParaRPr sz="1350">
              <a:solidFill>
                <a:srgbClr val="172B4D"/>
              </a:solidFill>
              <a:latin typeface="Roboto"/>
              <a:ea typeface="Roboto"/>
              <a:cs typeface="Roboto"/>
              <a:sym typeface="Roboto"/>
            </a:endParaRPr>
          </a:p>
          <a:p>
            <a:pPr indent="0" lvl="0" marL="0" rtl="0" algn="l">
              <a:spcBef>
                <a:spcPts val="0"/>
              </a:spcBef>
              <a:spcAft>
                <a:spcPts val="0"/>
              </a:spcAft>
              <a:buNone/>
            </a:pPr>
            <a:r>
              <a:rPr b="1" lang="en" sz="1350">
                <a:solidFill>
                  <a:srgbClr val="172B4D"/>
                </a:solidFill>
                <a:latin typeface="Roboto"/>
                <a:ea typeface="Roboto"/>
                <a:cs typeface="Roboto"/>
                <a:sym typeface="Roboto"/>
              </a:rPr>
              <a:t>HTTP POST </a:t>
            </a:r>
            <a:r>
              <a:rPr lang="en" sz="1350">
                <a:solidFill>
                  <a:srgbClr val="172B4D"/>
                </a:solidFill>
                <a:latin typeface="Roboto"/>
                <a:ea typeface="Roboto"/>
                <a:cs typeface="Roboto"/>
                <a:sym typeface="Roboto"/>
              </a:rPr>
              <a:t>indicates that the request will add new data to the the server.  Post modifies the server and leaves the server in a different state each time the same request is repeated, so it is </a:t>
            </a:r>
            <a:r>
              <a:rPr b="1" i="1" lang="en" sz="1350">
                <a:solidFill>
                  <a:srgbClr val="172B4D"/>
                </a:solidFill>
                <a:latin typeface="Roboto"/>
                <a:ea typeface="Roboto"/>
                <a:cs typeface="Roboto"/>
                <a:sym typeface="Roboto"/>
              </a:rPr>
              <a:t>Not Safe Not Idempotent.</a:t>
            </a:r>
            <a:r>
              <a:rPr lang="en" sz="1350">
                <a:solidFill>
                  <a:srgbClr val="172B4D"/>
                </a:solidFill>
                <a:latin typeface="Roboto"/>
                <a:ea typeface="Roboto"/>
                <a:cs typeface="Roboto"/>
                <a:sym typeface="Roboto"/>
              </a:rPr>
              <a:t> </a:t>
            </a:r>
            <a:endParaRPr sz="1350">
              <a:solidFill>
                <a:srgbClr val="172B4D"/>
              </a:solidFill>
              <a:latin typeface="Roboto"/>
              <a:ea typeface="Roboto"/>
              <a:cs typeface="Roboto"/>
              <a:sym typeface="Roboto"/>
            </a:endParaRPr>
          </a:p>
          <a:p>
            <a:pPr indent="0" lvl="0" marL="0" rtl="0" algn="l">
              <a:spcBef>
                <a:spcPts val="1600"/>
              </a:spcBef>
              <a:spcAft>
                <a:spcPts val="0"/>
              </a:spcAft>
              <a:buNone/>
            </a:pPr>
            <a:r>
              <a:rPr lang="en" sz="1400">
                <a:solidFill>
                  <a:srgbClr val="000000"/>
                </a:solidFill>
              </a:rPr>
              <a:t>POST transfers data in the message body instead of the URL.  </a:t>
            </a:r>
            <a:br>
              <a:rPr lang="en" sz="1400">
                <a:solidFill>
                  <a:srgbClr val="000000"/>
                </a:solidFill>
              </a:rPr>
            </a:br>
            <a:r>
              <a:rPr lang="en" sz="1400">
                <a:solidFill>
                  <a:srgbClr val="000000"/>
                </a:solidFill>
              </a:rPr>
              <a:t>While HTTPS encrypts the message body, it cannot encrypt the URL. </a:t>
            </a:r>
            <a:r>
              <a:rPr lang="en" sz="1400"/>
              <a:t> </a:t>
            </a:r>
            <a:endParaRPr sz="14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a POST</a:t>
            </a:r>
            <a:endParaRPr/>
          </a:p>
        </p:txBody>
      </p:sp>
      <p:sp>
        <p:nvSpPr>
          <p:cNvPr id="107" name="Google Shape;107;p21"/>
          <p:cNvSpPr txBox="1"/>
          <p:nvPr>
            <p:ph idx="1" type="body"/>
          </p:nvPr>
        </p:nvSpPr>
        <p:spPr>
          <a:xfrm>
            <a:off x="311700" y="1152475"/>
            <a:ext cx="869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Setting Headers</a:t>
            </a:r>
            <a:endParaRPr b="1" sz="1200">
              <a:solidFill>
                <a:srgbClr val="172B4D"/>
              </a:solidFill>
              <a:highlight>
                <a:srgbClr val="F4F5F7"/>
              </a:highlight>
            </a:endParaRPr>
          </a:p>
          <a:p>
            <a:pPr indent="0" lvl="0" marL="0" rtl="0" algn="l">
              <a:lnSpc>
                <a:spcPct val="100000"/>
              </a:lnSpc>
              <a:spcBef>
                <a:spcPts val="1600"/>
              </a:spcBef>
              <a:spcAft>
                <a:spcPts val="0"/>
              </a:spcAft>
              <a:buNone/>
            </a:pPr>
            <a:r>
              <a:rPr lang="en" sz="1100">
                <a:solidFill>
                  <a:srgbClr val="172B4D"/>
                </a:solidFill>
                <a:highlight>
                  <a:srgbClr val="F4F5F7"/>
                </a:highlight>
                <a:latin typeface="Roboto Mono"/>
                <a:ea typeface="Roboto Mono"/>
                <a:cs typeface="Roboto Mono"/>
                <a:sym typeface="Roboto Mono"/>
              </a:rPr>
              <a:t>   HttpHeaders headers </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a:t>
            </a:r>
            <a:r>
              <a:rPr b="1" lang="en" sz="1100">
                <a:solidFill>
                  <a:srgbClr val="172B4D"/>
                </a:solidFill>
                <a:highlight>
                  <a:srgbClr val="F4F5F7"/>
                </a:highlight>
                <a:latin typeface="Roboto Mono"/>
                <a:ea typeface="Roboto Mono"/>
                <a:cs typeface="Roboto Mono"/>
                <a:sym typeface="Roboto Mono"/>
              </a:rPr>
              <a:t>new</a:t>
            </a:r>
            <a:r>
              <a:rPr lang="en" sz="1100">
                <a:solidFill>
                  <a:srgbClr val="172B4D"/>
                </a:solidFill>
                <a:highlight>
                  <a:srgbClr val="F4F5F7"/>
                </a:highlight>
                <a:latin typeface="Roboto Mono"/>
                <a:ea typeface="Roboto Mono"/>
                <a:cs typeface="Roboto Mono"/>
                <a:sym typeface="Roboto Mono"/>
              </a:rPr>
              <a:t> HttpHeaders</a:t>
            </a:r>
            <a:r>
              <a:rPr b="1" lang="en" sz="1100">
                <a:solidFill>
                  <a:srgbClr val="172B4D"/>
                </a:solidFill>
                <a:highlight>
                  <a:srgbClr val="F4F5F7"/>
                </a:highlight>
                <a:latin typeface="Roboto Mono"/>
                <a:ea typeface="Roboto Mono"/>
                <a:cs typeface="Roboto Mono"/>
                <a:sym typeface="Roboto Mono"/>
              </a:rPr>
              <a:t>();</a:t>
            </a:r>
            <a:endParaRPr sz="1100">
              <a:solidFill>
                <a:srgbClr val="172B4D"/>
              </a:solidFill>
              <a:highlight>
                <a:srgbClr val="F4F5F7"/>
              </a:highlight>
              <a:latin typeface="Roboto Mono"/>
              <a:ea typeface="Roboto Mono"/>
              <a:cs typeface="Roboto Mono"/>
              <a:sym typeface="Roboto Mono"/>
            </a:endParaRPr>
          </a:p>
          <a:p>
            <a:pPr indent="0" lvl="0" marL="0" rtl="0" algn="l">
              <a:lnSpc>
                <a:spcPct val="100000"/>
              </a:lnSpc>
              <a:spcBef>
                <a:spcPts val="1600"/>
              </a:spcBef>
              <a:spcAft>
                <a:spcPts val="0"/>
              </a:spcAft>
              <a:buNone/>
            </a:pPr>
            <a:r>
              <a:rPr lang="en" sz="1100">
                <a:solidFill>
                  <a:srgbClr val="172B4D"/>
                </a:solidFill>
                <a:highlight>
                  <a:srgbClr val="F4F5F7"/>
                </a:highlight>
                <a:latin typeface="Roboto Mono"/>
                <a:ea typeface="Roboto Mono"/>
                <a:cs typeface="Roboto Mono"/>
                <a:sym typeface="Roboto Mono"/>
              </a:rPr>
              <a:t>   headers</a:t>
            </a:r>
            <a:r>
              <a:rPr b="1" lang="en" sz="1100">
                <a:solidFill>
                  <a:srgbClr val="172B4D"/>
                </a:solidFill>
                <a:highlight>
                  <a:srgbClr val="F4F5F7"/>
                </a:highlight>
                <a:latin typeface="Roboto Mono"/>
                <a:ea typeface="Roboto Mono"/>
                <a:cs typeface="Roboto Mono"/>
                <a:sym typeface="Roboto Mono"/>
              </a:rPr>
              <a:t>.</a:t>
            </a:r>
            <a:r>
              <a:rPr lang="en" sz="1100">
                <a:solidFill>
                  <a:srgbClr val="008080"/>
                </a:solidFill>
                <a:highlight>
                  <a:srgbClr val="F4F5F7"/>
                </a:highlight>
                <a:latin typeface="Roboto Mono"/>
                <a:ea typeface="Roboto Mono"/>
                <a:cs typeface="Roboto Mono"/>
                <a:sym typeface="Roboto Mono"/>
              </a:rPr>
              <a:t>setContentType</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MediaType</a:t>
            </a:r>
            <a:r>
              <a:rPr b="1" lang="en" sz="1100">
                <a:solidFill>
                  <a:srgbClr val="172B4D"/>
                </a:solidFill>
                <a:highlight>
                  <a:srgbClr val="F4F5F7"/>
                </a:highlight>
                <a:latin typeface="Roboto Mono"/>
                <a:ea typeface="Roboto Mono"/>
                <a:cs typeface="Roboto Mono"/>
                <a:sym typeface="Roboto Mono"/>
              </a:rPr>
              <a:t>.</a:t>
            </a:r>
            <a:r>
              <a:rPr lang="en" sz="1100">
                <a:solidFill>
                  <a:srgbClr val="008080"/>
                </a:solidFill>
                <a:highlight>
                  <a:srgbClr val="F4F5F7"/>
                </a:highlight>
                <a:latin typeface="Roboto Mono"/>
                <a:ea typeface="Roboto Mono"/>
                <a:cs typeface="Roboto Mono"/>
                <a:sym typeface="Roboto Mono"/>
              </a:rPr>
              <a:t>APPLICATION_JSON</a:t>
            </a:r>
            <a:r>
              <a:rPr b="1" lang="en" sz="1100">
                <a:solidFill>
                  <a:srgbClr val="172B4D"/>
                </a:solidFill>
                <a:highlight>
                  <a:srgbClr val="F4F5F7"/>
                </a:highlight>
                <a:latin typeface="Roboto Mono"/>
                <a:ea typeface="Roboto Mono"/>
                <a:cs typeface="Roboto Mono"/>
                <a:sym typeface="Roboto Mono"/>
              </a:rPr>
              <a:t>);</a:t>
            </a:r>
            <a:endParaRPr sz="1100">
              <a:solidFill>
                <a:srgbClr val="172B4D"/>
              </a:solidFill>
              <a:highlight>
                <a:srgbClr val="F4F5F7"/>
              </a:highlight>
              <a:latin typeface="Roboto Mono"/>
              <a:ea typeface="Roboto Mono"/>
              <a:cs typeface="Roboto Mono"/>
              <a:sym typeface="Roboto Mono"/>
            </a:endParaRPr>
          </a:p>
          <a:p>
            <a:pPr indent="0" lvl="0" marL="76200" marR="76200" rtl="0" algn="l">
              <a:lnSpc>
                <a:spcPct val="100000"/>
              </a:lnSpc>
              <a:spcBef>
                <a:spcPts val="1600"/>
              </a:spcBef>
              <a:spcAft>
                <a:spcPts val="0"/>
              </a:spcAft>
              <a:buClr>
                <a:schemeClr val="dk1"/>
              </a:buClr>
              <a:buSzPts val="1100"/>
              <a:buFont typeface="Arial"/>
              <a:buNone/>
            </a:pPr>
            <a:r>
              <a:rPr lang="en" sz="1100">
                <a:solidFill>
                  <a:srgbClr val="172B4D"/>
                </a:solidFill>
                <a:highlight>
                  <a:srgbClr val="F4F5F7"/>
                </a:highlight>
                <a:latin typeface="Roboto Mono"/>
                <a:ea typeface="Roboto Mono"/>
                <a:cs typeface="Roboto Mono"/>
                <a:sym typeface="Roboto Mono"/>
              </a:rPr>
              <a:t>  HttpEntity</a:t>
            </a:r>
            <a:r>
              <a:rPr b="1" lang="en" sz="1100">
                <a:solidFill>
                  <a:srgbClr val="172B4D"/>
                </a:solidFill>
                <a:highlight>
                  <a:srgbClr val="F4F5F7"/>
                </a:highlight>
                <a:latin typeface="Roboto Mono"/>
                <a:ea typeface="Roboto Mono"/>
                <a:cs typeface="Roboto Mono"/>
                <a:sym typeface="Roboto Mono"/>
              </a:rPr>
              <a:t>&lt;</a:t>
            </a:r>
            <a:r>
              <a:rPr lang="en" sz="1100">
                <a:solidFill>
                  <a:srgbClr val="172B4D"/>
                </a:solidFill>
                <a:highlight>
                  <a:srgbClr val="F4F5F7"/>
                </a:highlight>
                <a:latin typeface="Roboto Mono"/>
                <a:ea typeface="Roboto Mono"/>
                <a:cs typeface="Roboto Mono"/>
                <a:sym typeface="Roboto Mono"/>
              </a:rPr>
              <a:t>Reservation</a:t>
            </a:r>
            <a:r>
              <a:rPr b="1" lang="en" sz="1100">
                <a:solidFill>
                  <a:srgbClr val="172B4D"/>
                </a:solidFill>
                <a:highlight>
                  <a:srgbClr val="F4F5F7"/>
                </a:highlight>
                <a:latin typeface="Roboto Mono"/>
                <a:ea typeface="Roboto Mono"/>
                <a:cs typeface="Roboto Mono"/>
                <a:sym typeface="Roboto Mono"/>
              </a:rPr>
              <a:t>&gt;</a:t>
            </a:r>
            <a:r>
              <a:rPr lang="en" sz="1100">
                <a:solidFill>
                  <a:srgbClr val="172B4D"/>
                </a:solidFill>
                <a:highlight>
                  <a:srgbClr val="F4F5F7"/>
                </a:highlight>
                <a:latin typeface="Roboto Mono"/>
                <a:ea typeface="Roboto Mono"/>
                <a:cs typeface="Roboto Mono"/>
                <a:sym typeface="Roboto Mono"/>
              </a:rPr>
              <a:t> </a:t>
            </a:r>
            <a:r>
              <a:rPr lang="en" sz="1100">
                <a:solidFill>
                  <a:srgbClr val="172B4D"/>
                </a:solidFill>
                <a:highlight>
                  <a:srgbClr val="D9D2E9"/>
                </a:highlight>
                <a:latin typeface="Roboto Mono"/>
                <a:ea typeface="Roboto Mono"/>
                <a:cs typeface="Roboto Mono"/>
                <a:sym typeface="Roboto Mono"/>
              </a:rPr>
              <a:t>entity </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a:t>
            </a:r>
            <a:r>
              <a:rPr b="1" lang="en" sz="1100">
                <a:solidFill>
                  <a:srgbClr val="172B4D"/>
                </a:solidFill>
                <a:highlight>
                  <a:srgbClr val="F4F5F7"/>
                </a:highlight>
                <a:latin typeface="Roboto Mono"/>
                <a:ea typeface="Roboto Mono"/>
                <a:cs typeface="Roboto Mono"/>
                <a:sym typeface="Roboto Mono"/>
              </a:rPr>
              <a:t>new</a:t>
            </a:r>
            <a:r>
              <a:rPr lang="en" sz="1100">
                <a:solidFill>
                  <a:srgbClr val="172B4D"/>
                </a:solidFill>
                <a:highlight>
                  <a:srgbClr val="F4F5F7"/>
                </a:highlight>
                <a:latin typeface="Roboto Mono"/>
                <a:ea typeface="Roboto Mono"/>
                <a:cs typeface="Roboto Mono"/>
                <a:sym typeface="Roboto Mono"/>
              </a:rPr>
              <a:t> HttpEntity</a:t>
            </a:r>
            <a:r>
              <a:rPr b="1" lang="en" sz="1100">
                <a:solidFill>
                  <a:srgbClr val="172B4D"/>
                </a:solidFill>
                <a:highlight>
                  <a:srgbClr val="F4F5F7"/>
                </a:highlight>
                <a:latin typeface="Roboto Mono"/>
                <a:ea typeface="Roboto Mono"/>
                <a:cs typeface="Roboto Mono"/>
                <a:sym typeface="Roboto Mono"/>
              </a:rPr>
              <a:t>&lt;&gt;(</a:t>
            </a:r>
            <a:r>
              <a:rPr lang="en" sz="1100">
                <a:solidFill>
                  <a:srgbClr val="172B4D"/>
                </a:solidFill>
                <a:highlight>
                  <a:srgbClr val="F4F5F7"/>
                </a:highlight>
                <a:latin typeface="Roboto Mono"/>
                <a:ea typeface="Roboto Mono"/>
                <a:cs typeface="Roboto Mono"/>
                <a:sym typeface="Roboto Mono"/>
              </a:rPr>
              <a:t>reservation</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headers</a:t>
            </a:r>
            <a:r>
              <a:rPr b="1" lang="en" sz="1100">
                <a:solidFill>
                  <a:srgbClr val="172B4D"/>
                </a:solidFill>
                <a:highlight>
                  <a:srgbClr val="F4F5F7"/>
                </a:highlight>
                <a:latin typeface="Roboto Mono"/>
                <a:ea typeface="Roboto Mono"/>
                <a:cs typeface="Roboto Mono"/>
                <a:sym typeface="Roboto Mono"/>
              </a:rPr>
              <a:t>);</a:t>
            </a:r>
            <a:endParaRPr b="1" sz="1100">
              <a:solidFill>
                <a:srgbClr val="172B4D"/>
              </a:solidFill>
              <a:highlight>
                <a:srgbClr val="F4F5F7"/>
              </a:highlight>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1600"/>
              </a:spcBef>
              <a:spcAft>
                <a:spcPts val="0"/>
              </a:spcAft>
              <a:buNone/>
            </a:pPr>
            <a:r>
              <a:rPr lang="en"/>
              <a:t>POST with postForObject()</a:t>
            </a:r>
            <a:endParaRPr/>
          </a:p>
          <a:p>
            <a:pPr indent="0" lvl="0" marL="76200" marR="76200" rtl="0" algn="l">
              <a:spcBef>
                <a:spcPts val="1600"/>
              </a:spcBef>
              <a:spcAft>
                <a:spcPts val="0"/>
              </a:spcAft>
              <a:buClr>
                <a:schemeClr val="dk1"/>
              </a:buClr>
              <a:buSzPts val="1100"/>
              <a:buFont typeface="Arial"/>
              <a:buNone/>
            </a:pPr>
            <a:r>
              <a:rPr lang="en" sz="1100">
                <a:solidFill>
                  <a:srgbClr val="172B4D"/>
                </a:solidFill>
                <a:highlight>
                  <a:srgbClr val="F4F5F7"/>
                </a:highlight>
                <a:latin typeface="Roboto Mono"/>
                <a:ea typeface="Roboto Mono"/>
                <a:cs typeface="Roboto Mono"/>
                <a:sym typeface="Roboto Mono"/>
              </a:rPr>
              <a:t>restTemplate</a:t>
            </a:r>
            <a:r>
              <a:rPr b="1" lang="en" sz="1100">
                <a:solidFill>
                  <a:srgbClr val="172B4D"/>
                </a:solidFill>
                <a:highlight>
                  <a:srgbClr val="F4F5F7"/>
                </a:highlight>
                <a:latin typeface="Roboto Mono"/>
                <a:ea typeface="Roboto Mono"/>
                <a:cs typeface="Roboto Mono"/>
                <a:sym typeface="Roboto Mono"/>
              </a:rPr>
              <a:t>.</a:t>
            </a:r>
            <a:r>
              <a:rPr lang="en" sz="1100">
                <a:solidFill>
                  <a:srgbClr val="008080"/>
                </a:solidFill>
                <a:highlight>
                  <a:srgbClr val="FFF2CC"/>
                </a:highlight>
                <a:latin typeface="Roboto Mono"/>
                <a:ea typeface="Roboto Mono"/>
                <a:cs typeface="Roboto Mono"/>
                <a:sym typeface="Roboto Mono"/>
              </a:rPr>
              <a:t>postForObject</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url</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a:t>
            </a:r>
            <a:r>
              <a:rPr lang="en" sz="1100">
                <a:solidFill>
                  <a:srgbClr val="172B4D"/>
                </a:solidFill>
                <a:highlight>
                  <a:srgbClr val="D9D2E9"/>
                </a:highlight>
                <a:latin typeface="Roboto Mono"/>
                <a:ea typeface="Roboto Mono"/>
                <a:cs typeface="Roboto Mono"/>
                <a:sym typeface="Roboto Mono"/>
              </a:rPr>
              <a:t>entity</a:t>
            </a:r>
            <a:r>
              <a:rPr b="1" lang="en" sz="1100">
                <a:solidFill>
                  <a:srgbClr val="172B4D"/>
                </a:solidFill>
                <a:highlight>
                  <a:srgbClr val="F4F5F7"/>
                </a:highlight>
                <a:latin typeface="Roboto Mono"/>
                <a:ea typeface="Roboto Mono"/>
                <a:cs typeface="Roboto Mono"/>
                <a:sym typeface="Roboto Mono"/>
              </a:rPr>
              <a:t>,</a:t>
            </a:r>
            <a:r>
              <a:rPr lang="en" sz="1100">
                <a:solidFill>
                  <a:srgbClr val="172B4D"/>
                </a:solidFill>
                <a:highlight>
                  <a:srgbClr val="F4F5F7"/>
                </a:highlight>
                <a:latin typeface="Roboto Mono"/>
                <a:ea typeface="Roboto Mono"/>
                <a:cs typeface="Roboto Mono"/>
                <a:sym typeface="Roboto Mono"/>
              </a:rPr>
              <a:t> Reservation</a:t>
            </a:r>
            <a:r>
              <a:rPr b="1" lang="en" sz="1100">
                <a:solidFill>
                  <a:srgbClr val="172B4D"/>
                </a:solidFill>
                <a:highlight>
                  <a:srgbClr val="F4F5F7"/>
                </a:highlight>
                <a:latin typeface="Roboto Mono"/>
                <a:ea typeface="Roboto Mono"/>
                <a:cs typeface="Roboto Mono"/>
                <a:sym typeface="Roboto Mono"/>
              </a:rPr>
              <a:t>.</a:t>
            </a:r>
            <a:r>
              <a:rPr lang="en" sz="1100">
                <a:solidFill>
                  <a:srgbClr val="008080"/>
                </a:solidFill>
                <a:highlight>
                  <a:srgbClr val="F4F5F7"/>
                </a:highlight>
                <a:latin typeface="Roboto Mono"/>
                <a:ea typeface="Roboto Mono"/>
                <a:cs typeface="Roboto Mono"/>
                <a:sym typeface="Roboto Mono"/>
              </a:rPr>
              <a:t>class</a:t>
            </a:r>
            <a:r>
              <a:rPr b="1" lang="en" sz="1100">
                <a:solidFill>
                  <a:srgbClr val="172B4D"/>
                </a:solidFill>
                <a:highlight>
                  <a:srgbClr val="F4F5F7"/>
                </a:highlight>
                <a:latin typeface="Roboto Mono"/>
                <a:ea typeface="Roboto Mono"/>
                <a:cs typeface="Roboto Mono"/>
                <a:sym typeface="Roboto Mono"/>
              </a:rPr>
              <a:t>);</a:t>
            </a:r>
            <a:endParaRPr b="1" sz="1100">
              <a:solidFill>
                <a:srgbClr val="172B4D"/>
              </a:solidFill>
              <a:highlight>
                <a:srgbClr val="F4F5F7"/>
              </a:highlight>
              <a:latin typeface="Roboto Mono"/>
              <a:ea typeface="Roboto Mono"/>
              <a:cs typeface="Roboto Mono"/>
              <a:sym typeface="Roboto Mono"/>
            </a:endParaRPr>
          </a:p>
          <a:p>
            <a:pPr indent="0" lvl="0" marL="0" rtl="0" algn="l">
              <a:spcBef>
                <a:spcPts val="0"/>
              </a:spcBef>
              <a:spcAft>
                <a:spcPts val="1600"/>
              </a:spcAft>
              <a:buNone/>
            </a:pPr>
            <a:r>
              <a:t/>
            </a:r>
            <a:endParaRPr/>
          </a:p>
        </p:txBody>
      </p:sp>
      <p:sp>
        <p:nvSpPr>
          <p:cNvPr id="108" name="Google Shape;108;p21"/>
          <p:cNvSpPr txBox="1"/>
          <p:nvPr/>
        </p:nvSpPr>
        <p:spPr>
          <a:xfrm>
            <a:off x="7040275" y="1503750"/>
            <a:ext cx="1888200" cy="25887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The </a:t>
            </a:r>
            <a:r>
              <a:rPr b="1" lang="en" sz="1300"/>
              <a:t>HttpEntity </a:t>
            </a:r>
            <a:r>
              <a:rPr lang="en" sz="1300"/>
              <a:t>object contains the </a:t>
            </a:r>
            <a:r>
              <a:rPr i="1" lang="en" sz="1300"/>
              <a:t>Headers </a:t>
            </a:r>
            <a:r>
              <a:rPr lang="en" sz="1300"/>
              <a:t>and message </a:t>
            </a:r>
            <a:r>
              <a:rPr i="1" lang="en" sz="1300"/>
              <a:t>Body</a:t>
            </a: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Since we want the reservation to be in the message body instead of the Query String, we set it in the entity object and pass it to the restTemplate.</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