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1338f8de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1338f8de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1338f8de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1338f8de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e1338f8de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e1338f8de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1338f8de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1338f8de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1338f8d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1338f8d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1338f8d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1338f8d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1338f8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1338f8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1338f8de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1338f8de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1338f8de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1338f8de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1338f8de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1338f8de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1338f8d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e1338f8d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1338f8de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1338f8de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API Review Day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Module 2: 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4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77"/>
              <a:t>1) Build a Service to call the API</a:t>
            </a:r>
            <a:endParaRPr sz="2577"/>
          </a:p>
        </p:txBody>
      </p:sp>
      <p:pic>
        <p:nvPicPr>
          <p:cNvPr id="119" name="Google Shape;119;p22"/>
          <p:cNvPicPr preferRelativeResize="0"/>
          <p:nvPr/>
        </p:nvPicPr>
        <p:blipFill>
          <a:blip r:embed="rId3">
            <a:alphaModFix/>
          </a:blip>
          <a:stretch>
            <a:fillRect/>
          </a:stretch>
        </p:blipFill>
        <p:spPr>
          <a:xfrm>
            <a:off x="3577650" y="936900"/>
            <a:ext cx="5360666" cy="4020500"/>
          </a:xfrm>
          <a:prstGeom prst="rect">
            <a:avLst/>
          </a:prstGeom>
          <a:noFill/>
          <a:ln>
            <a:noFill/>
          </a:ln>
        </p:spPr>
      </p:pic>
      <p:sp>
        <p:nvSpPr>
          <p:cNvPr id="120" name="Google Shape;120;p22"/>
          <p:cNvSpPr txBox="1"/>
          <p:nvPr/>
        </p:nvSpPr>
        <p:spPr>
          <a:xfrm>
            <a:off x="415525" y="1156725"/>
            <a:ext cx="3964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Build a Service class to encapsulate the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service will use the RestTemplate to call the API endpoints and deserialize the results.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data object that matches the JSON response will be needed.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432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Build the Console Service</a:t>
            </a:r>
            <a:endParaRPr/>
          </a:p>
        </p:txBody>
      </p:sp>
      <p:pic>
        <p:nvPicPr>
          <p:cNvPr id="126" name="Google Shape;126;p23"/>
          <p:cNvPicPr preferRelativeResize="0"/>
          <p:nvPr/>
        </p:nvPicPr>
        <p:blipFill>
          <a:blip r:embed="rId3">
            <a:alphaModFix/>
          </a:blip>
          <a:stretch>
            <a:fillRect/>
          </a:stretch>
        </p:blipFill>
        <p:spPr>
          <a:xfrm>
            <a:off x="3393148" y="259375"/>
            <a:ext cx="6166325" cy="4624750"/>
          </a:xfrm>
          <a:prstGeom prst="rect">
            <a:avLst/>
          </a:prstGeom>
          <a:noFill/>
          <a:ln>
            <a:noFill/>
          </a:ln>
        </p:spPr>
      </p:pic>
      <p:sp>
        <p:nvSpPr>
          <p:cNvPr id="127" name="Google Shape;127;p23"/>
          <p:cNvSpPr txBox="1"/>
          <p:nvPr/>
        </p:nvSpPr>
        <p:spPr>
          <a:xfrm>
            <a:off x="426750" y="1471175"/>
            <a:ext cx="3897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ConsoleService will take input from the User and print responses for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should accept the data needed as arguments to its methods and return values the user selects as those methods return 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ConsoleService will make no decisions and do no processing, it will only accept/give user input/output.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296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Build the CLI</a:t>
            </a:r>
            <a:endParaRPr/>
          </a:p>
        </p:txBody>
      </p:sp>
      <p:sp>
        <p:nvSpPr>
          <p:cNvPr id="133" name="Google Shape;133;p24"/>
          <p:cNvSpPr txBox="1"/>
          <p:nvPr/>
        </p:nvSpPr>
        <p:spPr>
          <a:xfrm>
            <a:off x="280750" y="1336400"/>
            <a:ext cx="3537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Build the CLI.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CLI should use the API Service to get data from or send data to the API.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 CLI has data from the API Service it will use the ConsoleService to display that data to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CLI will also use the ConsoleService to ask the user what they want to do next, and then make decisions on how to process that request.</a:t>
            </a:r>
            <a:endParaRPr/>
          </a:p>
        </p:txBody>
      </p:sp>
      <p:pic>
        <p:nvPicPr>
          <p:cNvPr id="134" name="Google Shape;134;p24"/>
          <p:cNvPicPr preferRelativeResize="0"/>
          <p:nvPr/>
        </p:nvPicPr>
        <p:blipFill>
          <a:blip r:embed="rId3">
            <a:alphaModFix/>
          </a:blip>
          <a:stretch>
            <a:fillRect/>
          </a:stretch>
        </p:blipFill>
        <p:spPr>
          <a:xfrm>
            <a:off x="2546425" y="152400"/>
            <a:ext cx="6445175" cy="483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67375" y="153025"/>
            <a:ext cx="2291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Workflow</a:t>
            </a:r>
            <a:endParaRPr/>
          </a:p>
        </p:txBody>
      </p:sp>
      <p:pic>
        <p:nvPicPr>
          <p:cNvPr id="140" name="Google Shape;140;p25"/>
          <p:cNvPicPr preferRelativeResize="0"/>
          <p:nvPr/>
        </p:nvPicPr>
        <p:blipFill>
          <a:blip r:embed="rId3">
            <a:alphaModFix/>
          </a:blip>
          <a:stretch>
            <a:fillRect/>
          </a:stretch>
        </p:blipFill>
        <p:spPr>
          <a:xfrm>
            <a:off x="2104475" y="0"/>
            <a:ext cx="6858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12550" y="179350"/>
            <a:ext cx="861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 how can the User interact with the database?</a:t>
            </a:r>
            <a:endParaRPr/>
          </a:p>
        </p:txBody>
      </p:sp>
      <p:pic>
        <p:nvPicPr>
          <p:cNvPr id="61" name="Google Shape;61;p14"/>
          <p:cNvPicPr preferRelativeResize="0"/>
          <p:nvPr/>
        </p:nvPicPr>
        <p:blipFill>
          <a:blip r:embed="rId3">
            <a:alphaModFix/>
          </a:blip>
          <a:stretch>
            <a:fillRect/>
          </a:stretch>
        </p:blipFill>
        <p:spPr>
          <a:xfrm>
            <a:off x="3383425" y="904450"/>
            <a:ext cx="5448866" cy="4086650"/>
          </a:xfrm>
          <a:prstGeom prst="rect">
            <a:avLst/>
          </a:prstGeom>
          <a:noFill/>
          <a:ln>
            <a:noFill/>
          </a:ln>
        </p:spPr>
      </p:pic>
      <p:sp>
        <p:nvSpPr>
          <p:cNvPr id="62" name="Google Shape;62;p14"/>
          <p:cNvSpPr txBox="1"/>
          <p:nvPr/>
        </p:nvSpPr>
        <p:spPr>
          <a:xfrm>
            <a:off x="456975" y="3772625"/>
            <a:ext cx="2869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User is using their device, which may be a computer of any internet enabled device, like their phone.</a:t>
            </a:r>
            <a:endParaRPr/>
          </a:p>
        </p:txBody>
      </p:sp>
      <p:sp>
        <p:nvSpPr>
          <p:cNvPr id="63" name="Google Shape;63;p14"/>
          <p:cNvSpPr txBox="1"/>
          <p:nvPr/>
        </p:nvSpPr>
        <p:spPr>
          <a:xfrm>
            <a:off x="4116300" y="1076975"/>
            <a:ext cx="2869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data (SQL) is on a server, which is on a different computer somewhere on the internet, </a:t>
            </a:r>
            <a:r>
              <a:rPr lang="en"/>
              <a:t>which the user does not have access to use.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0" y="152400"/>
            <a:ext cx="6451600" cy="4838700"/>
          </a:xfrm>
          <a:prstGeom prst="rect">
            <a:avLst/>
          </a:prstGeom>
          <a:noFill/>
          <a:ln>
            <a:noFill/>
          </a:ln>
        </p:spPr>
      </p:pic>
      <p:pic>
        <p:nvPicPr>
          <p:cNvPr id="69" name="Google Shape;69;p15"/>
          <p:cNvPicPr preferRelativeResize="0"/>
          <p:nvPr/>
        </p:nvPicPr>
        <p:blipFill>
          <a:blip r:embed="rId4">
            <a:alphaModFix/>
          </a:blip>
          <a:stretch>
            <a:fillRect/>
          </a:stretch>
        </p:blipFill>
        <p:spPr>
          <a:xfrm>
            <a:off x="2455025" y="152400"/>
            <a:ext cx="6536576" cy="4902425"/>
          </a:xfrm>
          <a:prstGeom prst="rect">
            <a:avLst/>
          </a:prstGeom>
          <a:noFill/>
          <a:ln>
            <a:noFill/>
          </a:ln>
        </p:spPr>
      </p:pic>
      <p:sp>
        <p:nvSpPr>
          <p:cNvPr id="70" name="Google Shape;70;p15"/>
          <p:cNvSpPr txBox="1"/>
          <p:nvPr/>
        </p:nvSpPr>
        <p:spPr>
          <a:xfrm>
            <a:off x="3241050" y="301325"/>
            <a:ext cx="2061600" cy="30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t>Solution</a:t>
            </a:r>
            <a:endParaRPr b="1" sz="2900"/>
          </a:p>
          <a:p>
            <a:pPr indent="0" lvl="0" marL="0" rtl="0" algn="l">
              <a:spcBef>
                <a:spcPts val="0"/>
              </a:spcBef>
              <a:spcAft>
                <a:spcPts val="0"/>
              </a:spcAft>
              <a:buNone/>
            </a:pPr>
            <a:r>
              <a:t/>
            </a:r>
            <a:endParaRPr/>
          </a:p>
          <a:p>
            <a:pPr indent="0" lvl="0" marL="0" rtl="0" algn="l">
              <a:spcBef>
                <a:spcPts val="0"/>
              </a:spcBef>
              <a:spcAft>
                <a:spcPts val="0"/>
              </a:spcAft>
              <a:buNone/>
            </a:pPr>
            <a:r>
              <a:rPr lang="en"/>
              <a:t>An application on the User’s device can communicate with the Server (another computer) on the internet using HTTP.</a:t>
            </a:r>
            <a:br>
              <a:rPr lang="en"/>
            </a:br>
            <a:br>
              <a:rPr lang="en"/>
            </a:br>
            <a:r>
              <a:rPr lang="en"/>
              <a:t>A RESTful API on the Server can allow this communication.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54500" y="0"/>
            <a:ext cx="811429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4294967295" type="ctrTitle"/>
          </p:nvPr>
        </p:nvSpPr>
        <p:spPr>
          <a:xfrm>
            <a:off x="666425" y="722400"/>
            <a:ext cx="3180000" cy="94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500"/>
              <a:t>The Server</a:t>
            </a:r>
            <a:endParaRPr sz="4500"/>
          </a:p>
        </p:txBody>
      </p:sp>
      <p:pic>
        <p:nvPicPr>
          <p:cNvPr id="81" name="Google Shape;81;p17"/>
          <p:cNvPicPr preferRelativeResize="0"/>
          <p:nvPr/>
        </p:nvPicPr>
        <p:blipFill>
          <a:blip r:embed="rId3">
            <a:alphaModFix/>
          </a:blip>
          <a:stretch>
            <a:fillRect/>
          </a:stretch>
        </p:blipFill>
        <p:spPr>
          <a:xfrm>
            <a:off x="2299825" y="209000"/>
            <a:ext cx="6457424" cy="4843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4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77"/>
              <a:t>1) Encapsulate the Database using the DAO Pattern</a:t>
            </a:r>
            <a:endParaRPr sz="2577"/>
          </a:p>
        </p:txBody>
      </p:sp>
      <p:pic>
        <p:nvPicPr>
          <p:cNvPr id="87" name="Google Shape;87;p18"/>
          <p:cNvPicPr preferRelativeResize="0"/>
          <p:nvPr/>
        </p:nvPicPr>
        <p:blipFill>
          <a:blip r:embed="rId3">
            <a:alphaModFix/>
          </a:blip>
          <a:stretch>
            <a:fillRect/>
          </a:stretch>
        </p:blipFill>
        <p:spPr>
          <a:xfrm>
            <a:off x="3283225" y="818200"/>
            <a:ext cx="5648850" cy="4236625"/>
          </a:xfrm>
          <a:prstGeom prst="rect">
            <a:avLst/>
          </a:prstGeom>
          <a:noFill/>
          <a:ln>
            <a:noFill/>
          </a:ln>
        </p:spPr>
      </p:pic>
      <p:sp>
        <p:nvSpPr>
          <p:cNvPr id="88" name="Google Shape;88;p18"/>
          <p:cNvSpPr txBox="1"/>
          <p:nvPr/>
        </p:nvSpPr>
        <p:spPr>
          <a:xfrm>
            <a:off x="387975" y="1208275"/>
            <a:ext cx="444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Build DAOs the encapsulate the Database functionality.  </a:t>
            </a:r>
            <a:endParaRPr/>
          </a:p>
        </p:txBody>
      </p:sp>
      <p:sp>
        <p:nvSpPr>
          <p:cNvPr id="89" name="Google Shape;89;p18"/>
          <p:cNvSpPr txBox="1"/>
          <p:nvPr/>
        </p:nvSpPr>
        <p:spPr>
          <a:xfrm>
            <a:off x="387975" y="1833000"/>
            <a:ext cx="4301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The DAO will be injected into the controller by dependency injection, so the JDBCDao class needs the </a:t>
            </a:r>
            <a:r>
              <a:rPr lang="en">
                <a:solidFill>
                  <a:schemeClr val="dk1"/>
                </a:solidFill>
                <a:latin typeface="Courier New"/>
                <a:ea typeface="Courier New"/>
                <a:cs typeface="Courier New"/>
                <a:sym typeface="Courier New"/>
              </a:rPr>
              <a:t>@Component</a:t>
            </a:r>
            <a:r>
              <a:rPr lang="en">
                <a:solidFill>
                  <a:schemeClr val="dk1"/>
                </a:solidFill>
              </a:rPr>
              <a:t> annotation and to accept a </a:t>
            </a:r>
            <a:r>
              <a:rPr lang="en">
                <a:solidFill>
                  <a:schemeClr val="dk1"/>
                </a:solidFill>
                <a:latin typeface="Courier New"/>
                <a:ea typeface="Courier New"/>
                <a:cs typeface="Courier New"/>
                <a:sym typeface="Courier New"/>
              </a:rPr>
              <a:t>JdbcTemplate</a:t>
            </a:r>
            <a:r>
              <a:rPr lang="en">
                <a:solidFill>
                  <a:schemeClr val="dk1"/>
                </a:solidFill>
              </a:rPr>
              <a:t> as a constructor argument.</a:t>
            </a:r>
            <a:endParaRPr>
              <a:solidFill>
                <a:schemeClr val="dk1"/>
              </a:solidFill>
            </a:endParaRPr>
          </a:p>
        </p:txBody>
      </p:sp>
      <p:sp>
        <p:nvSpPr>
          <p:cNvPr id="90" name="Google Shape;90;p18"/>
          <p:cNvSpPr txBox="1"/>
          <p:nvPr/>
        </p:nvSpPr>
        <p:spPr>
          <a:xfrm>
            <a:off x="247075" y="3908150"/>
            <a:ext cx="4458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980000"/>
                </a:solidFill>
              </a:rPr>
              <a:t>Test the DAO using Integration Testing before continuing!</a:t>
            </a:r>
            <a:endParaRPr b="1" sz="1900">
              <a:solidFill>
                <a:srgbClr val="98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4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Add a Controller to expose an Endpoint for the data</a:t>
            </a:r>
            <a:endParaRPr/>
          </a:p>
        </p:txBody>
      </p:sp>
      <p:pic>
        <p:nvPicPr>
          <p:cNvPr id="96" name="Google Shape;96;p19"/>
          <p:cNvPicPr preferRelativeResize="0"/>
          <p:nvPr/>
        </p:nvPicPr>
        <p:blipFill>
          <a:blip r:embed="rId3">
            <a:alphaModFix/>
          </a:blip>
          <a:stretch>
            <a:fillRect/>
          </a:stretch>
        </p:blipFill>
        <p:spPr>
          <a:xfrm>
            <a:off x="2557775" y="777050"/>
            <a:ext cx="6091675" cy="4568750"/>
          </a:xfrm>
          <a:prstGeom prst="rect">
            <a:avLst/>
          </a:prstGeom>
          <a:noFill/>
          <a:ln>
            <a:noFill/>
          </a:ln>
        </p:spPr>
      </p:pic>
      <p:sp>
        <p:nvSpPr>
          <p:cNvPr id="97" name="Google Shape;97;p19"/>
          <p:cNvSpPr txBox="1"/>
          <p:nvPr/>
        </p:nvSpPr>
        <p:spPr>
          <a:xfrm>
            <a:off x="449225" y="1212875"/>
            <a:ext cx="4346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Add a Controller (@RestController) to expose an API endpoint (@RequestMapping) for the user to work with the data in the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Controller will have access to the DAO using dependency injection.   The controller method from the endpoint will call the DAO to retrieve data from the database and return it serialized as JSON.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non-database algorithmic code needs to be run, then the controller may also call those classes.</a:t>
            </a:r>
            <a:endParaRPr/>
          </a:p>
        </p:txBody>
      </p:sp>
      <p:sp>
        <p:nvSpPr>
          <p:cNvPr id="98" name="Google Shape;98;p19"/>
          <p:cNvSpPr txBox="1"/>
          <p:nvPr/>
        </p:nvSpPr>
        <p:spPr>
          <a:xfrm>
            <a:off x="247075" y="3908150"/>
            <a:ext cx="4458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980000"/>
                </a:solidFill>
              </a:rPr>
              <a:t>Test the controller using Postman before continuing!</a:t>
            </a:r>
            <a:endParaRPr b="1" sz="1900">
              <a:solidFill>
                <a:srgbClr val="98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459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Client / Server Connection</a:t>
            </a:r>
            <a:endParaRPr/>
          </a:p>
        </p:txBody>
      </p:sp>
      <p:sp>
        <p:nvSpPr>
          <p:cNvPr id="104" name="Google Shape;104;p20"/>
          <p:cNvSpPr txBox="1"/>
          <p:nvPr/>
        </p:nvSpPr>
        <p:spPr>
          <a:xfrm>
            <a:off x="4851500" y="56175"/>
            <a:ext cx="3998100" cy="5179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"contactId"</a:t>
            </a:r>
            <a:r>
              <a:rPr lang="en" sz="1100">
                <a:solidFill>
                  <a:schemeClr val="dk1"/>
                </a:solidFill>
                <a:highlight>
                  <a:srgbClr val="FFFFFE"/>
                </a:highlight>
                <a:latin typeface="Courier New"/>
                <a:ea typeface="Courier New"/>
                <a:cs typeface="Courier New"/>
                <a:sym typeface="Courier New"/>
              </a:rPr>
              <a:t>: </a:t>
            </a:r>
            <a:r>
              <a:rPr lang="en" sz="1100">
                <a:solidFill>
                  <a:srgbClr val="098658"/>
                </a:solidFill>
                <a:highlight>
                  <a:srgbClr val="FFFFFE"/>
                </a:highlight>
                <a:latin typeface="Courier New"/>
                <a:ea typeface="Courier New"/>
                <a:cs typeface="Courier New"/>
                <a:sym typeface="Courier New"/>
              </a:rPr>
              <a:t>1</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"firstName"</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"Dave"</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"lastName"</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"Warthog"</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"dateAdded"</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"2021-06-24"</a:t>
            </a:r>
            <a:endParaRPr sz="1100">
              <a:solidFill>
                <a:srgbClr val="0451A5"/>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"contactId"</a:t>
            </a:r>
            <a:r>
              <a:rPr lang="en" sz="1100">
                <a:solidFill>
                  <a:schemeClr val="dk1"/>
                </a:solidFill>
                <a:highlight>
                  <a:srgbClr val="FFFFFE"/>
                </a:highlight>
                <a:latin typeface="Courier New"/>
                <a:ea typeface="Courier New"/>
                <a:cs typeface="Courier New"/>
                <a:sym typeface="Courier New"/>
              </a:rPr>
              <a:t>: </a:t>
            </a:r>
            <a:r>
              <a:rPr lang="en" sz="1100">
                <a:solidFill>
                  <a:srgbClr val="098658"/>
                </a:solidFill>
                <a:highlight>
                  <a:srgbClr val="FFFFFE"/>
                </a:highlight>
                <a:latin typeface="Courier New"/>
                <a:ea typeface="Courier New"/>
                <a:cs typeface="Courier New"/>
                <a:sym typeface="Courier New"/>
              </a:rPr>
              <a:t>4</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"firstName"</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"Jenny"</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"lastName"</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"Jones"</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"dateAdded"</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"2021-06-24"</a:t>
            </a:r>
            <a:endParaRPr sz="1100">
              <a:solidFill>
                <a:srgbClr val="0451A5"/>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"contactId"</a:t>
            </a:r>
            <a:r>
              <a:rPr lang="en" sz="1100">
                <a:solidFill>
                  <a:schemeClr val="dk1"/>
                </a:solidFill>
                <a:highlight>
                  <a:srgbClr val="FFFFFE"/>
                </a:highlight>
                <a:latin typeface="Courier New"/>
                <a:ea typeface="Courier New"/>
                <a:cs typeface="Courier New"/>
                <a:sym typeface="Courier New"/>
              </a:rPr>
              <a:t>: </a:t>
            </a:r>
            <a:r>
              <a:rPr lang="en" sz="1100">
                <a:solidFill>
                  <a:srgbClr val="098658"/>
                </a:solidFill>
                <a:highlight>
                  <a:srgbClr val="FFFFFE"/>
                </a:highlight>
                <a:latin typeface="Courier New"/>
                <a:ea typeface="Courier New"/>
                <a:cs typeface="Courier New"/>
                <a:sym typeface="Courier New"/>
              </a:rPr>
              <a:t>6</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"firstName"</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"Jung"</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"lastName"</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"Choi"</a:t>
            </a:r>
            <a:r>
              <a:rPr lang="en" sz="1100">
                <a:solidFill>
                  <a:schemeClr val="dk1"/>
                </a:solidFill>
                <a:highlight>
                  <a:srgbClr val="FFFFFE"/>
                </a:highlight>
                <a:latin typeface="Courier New"/>
                <a:ea typeface="Courier New"/>
                <a:cs typeface="Courier New"/>
                <a:sym typeface="Courier New"/>
              </a:rPr>
              <a:t>,</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r>
              <a:rPr lang="en" sz="1100">
                <a:solidFill>
                  <a:srgbClr val="A31515"/>
                </a:solidFill>
                <a:highlight>
                  <a:srgbClr val="FFFFFE"/>
                </a:highlight>
                <a:latin typeface="Courier New"/>
                <a:ea typeface="Courier New"/>
                <a:cs typeface="Courier New"/>
                <a:sym typeface="Courier New"/>
              </a:rPr>
              <a:t>"dateAdded"</a:t>
            </a:r>
            <a:r>
              <a:rPr lang="en" sz="1100">
                <a:solidFill>
                  <a:schemeClr val="dk1"/>
                </a:solidFill>
                <a:highlight>
                  <a:srgbClr val="FFFFFE"/>
                </a:highlight>
                <a:latin typeface="Courier New"/>
                <a:ea typeface="Courier New"/>
                <a:cs typeface="Courier New"/>
                <a:sym typeface="Courier New"/>
              </a:rPr>
              <a:t>: </a:t>
            </a:r>
            <a:r>
              <a:rPr lang="en" sz="1100">
                <a:solidFill>
                  <a:srgbClr val="0451A5"/>
                </a:solidFill>
                <a:highlight>
                  <a:srgbClr val="FFFFFE"/>
                </a:highlight>
                <a:latin typeface="Courier New"/>
                <a:ea typeface="Courier New"/>
                <a:cs typeface="Courier New"/>
                <a:sym typeface="Courier New"/>
              </a:rPr>
              <a:t>"2021-06-24"</a:t>
            </a:r>
            <a:endParaRPr sz="1100">
              <a:solidFill>
                <a:srgbClr val="0451A5"/>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chemeClr val="dk1"/>
                </a:solidFill>
                <a:highlight>
                  <a:srgbClr val="FFFFFE"/>
                </a:highlight>
                <a:latin typeface="Courier New"/>
                <a:ea typeface="Courier New"/>
                <a:cs typeface="Courier New"/>
                <a:sym typeface="Courier New"/>
              </a:rPr>
              <a:t>    }</a:t>
            </a:r>
            <a:endParaRPr sz="1100">
              <a:solidFill>
                <a:schemeClr val="dk1"/>
              </a:solidFill>
              <a:highlight>
                <a:srgbClr val="FFFFF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chemeClr val="dk1"/>
                </a:solidFill>
                <a:highlight>
                  <a:srgbClr val="FFFFFE"/>
                </a:highlight>
                <a:latin typeface="Courier New"/>
                <a:ea typeface="Courier New"/>
                <a:cs typeface="Courier New"/>
                <a:sym typeface="Courier New"/>
              </a:rPr>
              <a:t>]</a:t>
            </a:r>
            <a:endParaRPr/>
          </a:p>
        </p:txBody>
      </p:sp>
      <p:sp>
        <p:nvSpPr>
          <p:cNvPr id="105" name="Google Shape;105;p20"/>
          <p:cNvSpPr txBox="1"/>
          <p:nvPr/>
        </p:nvSpPr>
        <p:spPr>
          <a:xfrm>
            <a:off x="965800" y="2268525"/>
            <a:ext cx="6468600" cy="7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6" name="Google Shape;106;p20"/>
          <p:cNvSpPr txBox="1"/>
          <p:nvPr/>
        </p:nvSpPr>
        <p:spPr>
          <a:xfrm>
            <a:off x="426750" y="1089350"/>
            <a:ext cx="4368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Connection between the client and the server is the API endpoint.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FF"/>
                </a:highlight>
              </a:rPr>
              <a:t>   </a:t>
            </a:r>
            <a:r>
              <a:rPr lang="en">
                <a:highlight>
                  <a:srgbClr val="FFFFFF"/>
                </a:highlight>
                <a:latin typeface="Courier New"/>
                <a:ea typeface="Courier New"/>
                <a:cs typeface="Courier New"/>
                <a:sym typeface="Courier New"/>
              </a:rPr>
              <a:t>  http://localhost:8080/contacts</a:t>
            </a:r>
            <a:endParaRPr>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505050"/>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rPr>
              <a:t>The Clients sends a Request to the Server using the Endpoint and the HTTP Application Protocol and gets a response as an HTTP Status Code and JSON</a:t>
            </a:r>
            <a:endParaRPr>
              <a:solidFill>
                <a:srgbClr val="505050"/>
              </a:solidFill>
              <a:highlight>
                <a:srgbClr val="FFFFFF"/>
              </a:highlight>
            </a:endParaRPr>
          </a:p>
        </p:txBody>
      </p:sp>
      <p:sp>
        <p:nvSpPr>
          <p:cNvPr id="107" name="Google Shape;107;p20"/>
          <p:cNvSpPr txBox="1"/>
          <p:nvPr/>
        </p:nvSpPr>
        <p:spPr>
          <a:xfrm>
            <a:off x="482900" y="3324175"/>
            <a:ext cx="3998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Both the Client and Server need their own data objects to serialize/deserialize the JSON message.  The properties of these data objects must match the key names in the JSON.  However, not all keys need to be present in the data object.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idx="4294967295" type="ctrTitle"/>
          </p:nvPr>
        </p:nvSpPr>
        <p:spPr>
          <a:xfrm>
            <a:off x="666425" y="722400"/>
            <a:ext cx="3180000" cy="940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500"/>
              <a:t>The Client</a:t>
            </a:r>
            <a:endParaRPr sz="4500"/>
          </a:p>
        </p:txBody>
      </p:sp>
      <p:pic>
        <p:nvPicPr>
          <p:cNvPr id="113" name="Google Shape;113;p21"/>
          <p:cNvPicPr preferRelativeResize="0"/>
          <p:nvPr/>
        </p:nvPicPr>
        <p:blipFill>
          <a:blip r:embed="rId3">
            <a:alphaModFix/>
          </a:blip>
          <a:stretch>
            <a:fillRect/>
          </a:stretch>
        </p:blipFill>
        <p:spPr>
          <a:xfrm>
            <a:off x="2651225" y="152400"/>
            <a:ext cx="6340376" cy="475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