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45A163-CEAF-4146-AC0B-B33D54C41670}">
  <a:tblStyle styleId="{AB45A163-CEAF-4146-AC0B-B33D54C41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1d422f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1d422f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2a1dc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2a1dc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89328e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89328e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02a1dc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02a1dc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89328e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89328e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1d422f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1d422f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1d422f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1d422f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8ff5eda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8ff5eda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1d422f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1d422f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89328e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89328e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1d763f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1d763f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89328e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89328e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81d422f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81d422f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89328e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89328e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89328e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89328e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89328e8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89328e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748851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7748851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8932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8932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89328e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89328e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89328e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89328e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89328e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89328e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89328e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89328e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1d422f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1d422f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1d422f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1d422f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hyperlink" Target="https://www.w3schools.com/js/js_hoisting.asp" TargetMode="External"/><Relationship Id="rId6" Type="http://schemas.openxmlformats.org/officeDocument/2006/relationships/hyperlink" Target="https://scotch.io/tutorials/understanding-hoisting-in-javascrip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/js_type_conversion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JavaScript/Reference/Global_Objects/Math" TargetMode="External"/><Relationship Id="rId4" Type="http://schemas.openxmlformats.org/officeDocument/2006/relationships/hyperlink" Target="https://developer.mozilla.org/en-US/docs/Web/JavaScript/Reference/Global_Objects/St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6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Order of JavaScript is important!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863550"/>
            <a:ext cx="8520600" cy="1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runs sequentially (for now!) so the load order of scripts is important.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variable declarations, </a:t>
            </a:r>
            <a:r>
              <a:rPr i="1" lang="en"/>
              <a:t>but not the assignment</a:t>
            </a:r>
            <a:r>
              <a:rPr lang="en"/>
              <a:t>, and </a:t>
            </a:r>
            <a:r>
              <a:rPr lang="en"/>
              <a:t>simple functions are </a:t>
            </a:r>
            <a:r>
              <a:rPr b="1" lang="en"/>
              <a:t>hoisted</a:t>
            </a:r>
            <a:r>
              <a:rPr b="1" lang="en"/>
              <a:t> </a:t>
            </a:r>
            <a:r>
              <a:rPr lang="en"/>
              <a:t>- they are moved to the top of the script when it is preparing to run. 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00" y="2673925"/>
            <a:ext cx="30194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97" y="2445050"/>
            <a:ext cx="3435024" cy="196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67625" y="4358450"/>
            <a:ext cx="22653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Hoisting on W3Schools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Scotch.io Hoisting Tutorial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Mode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Mode can be enabled for a JavaScript file, this:</a:t>
            </a:r>
            <a:endParaRPr/>
          </a:p>
          <a:p>
            <a:pPr indent="-314325" lvl="0" marL="736600" rtl="0" algn="l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Clr>
                <a:srgbClr val="3B454E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3B454E"/>
                </a:solidFill>
                <a:highlight>
                  <a:srgbClr val="FFFFFF"/>
                </a:highlight>
              </a:rPr>
              <a:t>Eliminates some silent JavaScript errors by changing them to explicit throw errors which will be spit out by the interpreter.</a:t>
            </a:r>
            <a:endParaRPr sz="1350">
              <a:solidFill>
                <a:srgbClr val="3B454E"/>
              </a:solidFill>
              <a:highlight>
                <a:srgbClr val="FFFFFF"/>
              </a:highlight>
            </a:endParaRPr>
          </a:p>
          <a:p>
            <a:pPr indent="-314325" lvl="0" marL="736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3B454E"/>
                </a:solidFill>
                <a:highlight>
                  <a:srgbClr val="FFFFFF"/>
                </a:highlight>
              </a:rPr>
              <a:t>Fixes mistakes that make it difficult for JavaScript engines to perform optimisations.</a:t>
            </a:r>
            <a:endParaRPr sz="1350">
              <a:solidFill>
                <a:srgbClr val="3B454E"/>
              </a:solidFill>
              <a:highlight>
                <a:srgbClr val="FFFFFF"/>
              </a:highlight>
            </a:endParaRPr>
          </a:p>
          <a:p>
            <a:pPr indent="-314325" lvl="0" marL="736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3B454E"/>
                </a:solidFill>
                <a:highlight>
                  <a:srgbClr val="FFFFFF"/>
                </a:highlight>
              </a:rPr>
              <a:t>Prohibits some syntax likely to be defined in future versions of JavaScript</a:t>
            </a:r>
            <a:endParaRPr sz="1350">
              <a:solidFill>
                <a:srgbClr val="3B454E"/>
              </a:solidFill>
              <a:highlight>
                <a:srgbClr val="FFFFFF"/>
              </a:highlight>
            </a:endParaRPr>
          </a:p>
          <a:p>
            <a:pPr indent="-314325" lvl="0" marL="736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350"/>
              <a:buFont typeface="Nunito"/>
              <a:buAutoNum type="arabicPeriod"/>
            </a:pPr>
            <a:r>
              <a:rPr lang="en" sz="1350">
                <a:solidFill>
                  <a:srgbClr val="3B454E"/>
                </a:solidFill>
                <a:highlight>
                  <a:srgbClr val="FFFFFF"/>
                </a:highlight>
              </a:rPr>
              <a:t>Will not allow variables to be used before they are declared</a:t>
            </a:r>
            <a:endParaRPr sz="1350">
              <a:solidFill>
                <a:srgbClr val="3B45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37750" y="3523850"/>
            <a:ext cx="82842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Mode is enabled by prefacing a file or function with: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‘use strict’; </a:t>
            </a:r>
            <a:r>
              <a:rPr lang="en"/>
              <a:t>   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“use strict”;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Semantics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Uses single quotes ( ‘ ) preferred, but can use double quotes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also use tick ( ` )  for template literals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Template Literal string that has a variable as a placeholder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name = ‘Joe’ → ‘Hello, ‘ + name + ‘ welcome!’  → ‘Hello, Joe welcome!’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name = ‘Joe’ → `Hello, ${name} welcome!` → </a:t>
            </a:r>
            <a:r>
              <a:rPr lang="en" sz="1600"/>
              <a:t>‘Hello, Joe welcome!’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Semicolons at the end of a statement are optional, but preferred for readability.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Blocks of code are defined with { }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Functions are called with (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variables and functions use camelCase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806775"/>
            <a:ext cx="83982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5 data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</a:t>
            </a:r>
            <a:br>
              <a:rPr lang="en"/>
            </a:b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let name = ‘John’;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</a:t>
            </a:r>
            <a:br>
              <a:rPr lang="en"/>
            </a:b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let favoriteNumber = 42;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boolean</a:t>
            </a:r>
            <a:br>
              <a:rPr lang="en"/>
            </a:b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let isDynamicallyTyped = true;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</a:t>
            </a:r>
            <a:br>
              <a:rPr lang="en"/>
            </a:b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let person = { name: ‘Rachelle’, numberGiantClocks = 1 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</a:t>
            </a:r>
            <a:br>
              <a:rPr lang="en"/>
            </a:b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let logFunction = console.log;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Typing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48200" y="676150"/>
            <a:ext cx="8247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data type of a variable is not assigned by the developer, instead it is inferred by the data assigned to the variable. </a:t>
            </a:r>
            <a:endParaRPr sz="1100"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3752" l="3023" r="2787" t="3353"/>
          <a:stretch/>
        </p:blipFill>
        <p:spPr>
          <a:xfrm>
            <a:off x="1691913" y="1353750"/>
            <a:ext cx="5860624" cy="364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61925" y="2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Conversion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311700" y="918250"/>
            <a:ext cx="8358000" cy="2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typeof operator can be used to identify the data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typeof variable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conversion is often handled implicitly by JavaScript, but can be done explicitly using functions.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String(123) </a:t>
            </a:r>
            <a:r>
              <a:rPr lang="en"/>
              <a:t> ← converts 123 into a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Number(“123”) </a:t>
            </a:r>
            <a:r>
              <a:rPr lang="en"/>
              <a:t>←- converts “123” into a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parseFloat(“3.14”) </a:t>
            </a:r>
            <a:r>
              <a:rPr lang="en"/>
              <a:t> ← converts a string to a floating point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parseInt(“10”) </a:t>
            </a:r>
            <a:r>
              <a:rPr lang="en"/>
              <a:t> ← converts a string to an integer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4165325"/>
            <a:ext cx="394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JavaScript Data Types and Conversion Methods on W3Schools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9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(0) vs null vs undefined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50323" l="55627" r="10767" t="4139"/>
          <a:stretch/>
        </p:blipFill>
        <p:spPr>
          <a:xfrm>
            <a:off x="486047" y="1198601"/>
            <a:ext cx="2356175" cy="23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4852" l="53163" r="0" t="47382"/>
          <a:stretch/>
        </p:blipFill>
        <p:spPr>
          <a:xfrm>
            <a:off x="5548550" y="1017723"/>
            <a:ext cx="3283750" cy="251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4854" l="5376" r="54526" t="49608"/>
          <a:stretch/>
        </p:blipFill>
        <p:spPr>
          <a:xfrm>
            <a:off x="2990750" y="1017725"/>
            <a:ext cx="2811182" cy="23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538500" y="3663400"/>
            <a:ext cx="8067000" cy="1046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similar values a variable can have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NaN </a:t>
            </a:r>
            <a:r>
              <a:rPr lang="en"/>
              <a:t>- Not a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infinity </a:t>
            </a:r>
            <a:r>
              <a:rPr lang="en"/>
              <a:t>- a mathematical operation </a:t>
            </a:r>
            <a:r>
              <a:rPr lang="en"/>
              <a:t>returned an infinite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20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Named Functions	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881463"/>
            <a:ext cx="85206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with the word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a return a return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 access modifier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do not have defined data types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10821" l="4664" r="3339" t="8837"/>
          <a:stretch/>
        </p:blipFill>
        <p:spPr>
          <a:xfrm>
            <a:off x="1762675" y="2526250"/>
            <a:ext cx="5145350" cy="180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71975" y="953275"/>
            <a:ext cx="82875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defined by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parameters = undefined for the extras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parameters = extra values are ignored.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8000" l="4128" r="4937" t="7611"/>
          <a:stretch/>
        </p:blipFill>
        <p:spPr>
          <a:xfrm>
            <a:off x="371975" y="2411650"/>
            <a:ext cx="4571001" cy="188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5" name="Google Shape;185;p30"/>
          <p:cNvSpPr txBox="1"/>
          <p:nvPr/>
        </p:nvSpPr>
        <p:spPr>
          <a:xfrm>
            <a:off x="5123400" y="2411650"/>
            <a:ext cx="3867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addNumbers(10)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x = 10</a:t>
            </a:r>
            <a:endParaRPr>
              <a:solidFill>
                <a:srgbClr val="38761D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 = undefined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addNumbers(</a:t>
            </a:r>
            <a:r>
              <a:rPr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10, 20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30, 40, 50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</a:rPr>
              <a:t>x = 10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y = 20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30, 40, 50 are ignored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Operators ( == vs === )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951575"/>
            <a:ext cx="85206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== </a:t>
            </a:r>
            <a:r>
              <a:rPr lang="en">
                <a:solidFill>
                  <a:schemeClr val="dk1"/>
                </a:solidFill>
              </a:rPr>
              <a:t> (Loose equality)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compares the value without taking the data type into consideration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== ‘1’  → true</a:t>
            </a:r>
            <a:br>
              <a:rPr lang="en"/>
            </a:br>
            <a:r>
              <a:rPr lang="en"/>
              <a:t>1 == 1   →  true</a:t>
            </a:r>
            <a:br>
              <a:rPr lang="en"/>
            </a:br>
            <a:r>
              <a:rPr lang="en"/>
              <a:t>1 != 1    → false  (not equal)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=== </a:t>
            </a:r>
            <a:r>
              <a:rPr lang="en">
                <a:solidFill>
                  <a:schemeClr val="dk1"/>
                </a:solidFill>
              </a:rPr>
              <a:t>(Strict Equality)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compares the value and the data type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=== ‘1’   → false </a:t>
            </a:r>
            <a:br>
              <a:rPr lang="en"/>
            </a:br>
            <a:r>
              <a:rPr lang="en"/>
              <a:t>1 === 1    → true</a:t>
            </a:r>
            <a:br>
              <a:rPr lang="en"/>
            </a:br>
            <a:r>
              <a:rPr lang="en"/>
              <a:t>1 !== 1     → false  (not equal)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week...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2" y="1241800"/>
            <a:ext cx="6443000" cy="34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17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a Truthy Language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261475" y="746475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in the language evaluates to either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falsy  (evaluate to false):   false, 0, ‘’, null, undefined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truthy (evaluate to true): everything else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0" r="0" t="21972"/>
          <a:stretch/>
        </p:blipFill>
        <p:spPr>
          <a:xfrm>
            <a:off x="1197186" y="1873625"/>
            <a:ext cx="6749624" cy="29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1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Truthy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9009" l="2200" r="5352" t="5833"/>
          <a:stretch/>
        </p:blipFill>
        <p:spPr>
          <a:xfrm>
            <a:off x="766174" y="706275"/>
            <a:ext cx="7511651" cy="172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4">
            <a:alphaModFix/>
          </a:blip>
          <a:srcRect b="5991" l="1533" r="3823" t="4039"/>
          <a:stretch/>
        </p:blipFill>
        <p:spPr>
          <a:xfrm>
            <a:off x="1331025" y="2571750"/>
            <a:ext cx="6579700" cy="239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753425"/>
            <a:ext cx="56964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defined outside of a function are available everywhere, even in other js files that are included in the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Scope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like block scope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can be used anywhere in a function that it is declared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and const - obey block and function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allow 1 declaration of a variable per scope (like Java)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 - ignores block scope, and obeys function scope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variable can be redeclared in the same scope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6462625" y="720525"/>
            <a:ext cx="2535600" cy="169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Scope</a:t>
            </a:r>
            <a:br>
              <a:rPr lang="en"/>
            </a:b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function add(x, y)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	// function scope</a:t>
            </a:r>
            <a:b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/>
            </a:br>
            <a:br>
              <a:rPr lang="en"/>
            </a:br>
            <a:r>
              <a:rPr i="1" lang="en"/>
              <a:t>Obeyed by let, const, var</a:t>
            </a:r>
            <a:endParaRPr i="1"/>
          </a:p>
        </p:txBody>
      </p:sp>
      <p:sp>
        <p:nvSpPr>
          <p:cNvPr id="213" name="Google Shape;213;p34"/>
          <p:cNvSpPr txBox="1"/>
          <p:nvPr/>
        </p:nvSpPr>
        <p:spPr>
          <a:xfrm>
            <a:off x="6526350" y="2701975"/>
            <a:ext cx="2472000" cy="190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</a:t>
            </a:r>
            <a:r>
              <a:rPr b="1" lang="en"/>
              <a:t> Scope</a:t>
            </a:r>
            <a:br>
              <a:rPr lang="en"/>
            </a:b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 (x === 10)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	// block scope</a:t>
            </a:r>
            <a:b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highlight>
                  <a:srgbClr val="FCE5CD"/>
                </a:highlight>
              </a:rPr>
            </a:br>
            <a:br>
              <a:rPr lang="en"/>
            </a:br>
            <a:r>
              <a:rPr i="1" lang="en"/>
              <a:t>Obeyed by let, const</a:t>
            </a:r>
            <a:br>
              <a:rPr i="1" lang="en"/>
            </a:br>
            <a:r>
              <a:rPr i="1" lang="en"/>
              <a:t>Ignored by var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6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819900"/>
            <a:ext cx="8520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by []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x = [];  ← declared an empty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x = [1, 2, 3, 4]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lex x = [‘a’,’b’,’b’]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confined to a single 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x = [ 1, ‘a’, 2 ]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fixed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x[3] = ‘b’;  →  </a:t>
            </a:r>
            <a:r>
              <a:rPr lang="en"/>
              <a:t>[ 1, ‘a’, 2, ‘b’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 </a:t>
            </a:r>
            <a:r>
              <a:rPr i="1" lang="en" sz="1200"/>
              <a:t>(not a complete list)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concat() ← joins to arrays into 1,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push() → adds an element to the end of an array,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pop() → removes the last element from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unshift() → adds an element to the start of the array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Literals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5485800" cy="25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with keys and </a:t>
            </a:r>
            <a:r>
              <a:rPr lang="en"/>
              <a:t>literal values as being declared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assigned to a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as a </a:t>
            </a:r>
            <a:r>
              <a:rPr i="1" lang="en"/>
              <a:t>comma delimited </a:t>
            </a:r>
            <a:r>
              <a:rPr lang="en"/>
              <a:t>block of </a:t>
            </a:r>
            <a:r>
              <a:rPr b="1" lang="en">
                <a:solidFill>
                  <a:srgbClr val="000000"/>
                </a:solidFill>
              </a:rPr>
              <a:t>key : value</a:t>
            </a:r>
            <a:r>
              <a:rPr lang="en"/>
              <a:t>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x = {}  ← declares an empty object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5919450" y="1119600"/>
            <a:ext cx="2837700" cy="326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"Bill"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"Lumbergh"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employees: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"Peter Gibbons"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"Milton Waddams"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"Samir Nagheenanajar"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"Michael Bolton"</a:t>
            </a:r>
            <a:endParaRPr sz="11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b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and String Functions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640850"/>
            <a:ext cx="8520600" cy="4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isNaN() - returns true or false if a variable is not a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in Math object that has properties and methods for mathematical operations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Math.PI, Math.abs(), Math.floor(), Math.random()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 on MDN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String data type has properties and methods to manipulate the value of the String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.endsWith(), .startsWith()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.indexOf()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.split()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toLowerCase(), .toUpperCase()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.substr(startIndex, numberOfCharactersToReturn)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.substring(startIndex, endingIndex)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.trim()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Documentation on MDN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03600"/>
            <a:ext cx="8520600" cy="4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Client Side Scripting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Intro to JavaScript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Including JavaScript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JavaScript Overview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Variables in JavaScript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Load Order and Hoisting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Data Types 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Dynamic Typing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Named Functions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Equality Operators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Truthy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Scope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Object Literals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lphaL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Numbers, Math, Date, and String Libraries and Methods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Running Unit Tests and Debugging</a:t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23" y="773525"/>
            <a:ext cx="4475350" cy="25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Scripting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2100" y="2408225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Executes code in the user’s browser, allowing our code to interact with the rendered HTML and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less stress on the server, and a better experience for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Responding to an Event (mouse click, key press, resize,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 with APIs to dynamically update a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the loaded page without needing to refresh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68" y="1017722"/>
            <a:ext cx="2733782" cy="1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7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Scripting - </a:t>
            </a:r>
            <a:r>
              <a:rPr lang="en"/>
              <a:t>Separation</a:t>
            </a:r>
            <a:r>
              <a:rPr lang="en"/>
              <a:t> of Concerns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00" y="851181"/>
            <a:ext cx="4656200" cy="40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34175" y="982075"/>
            <a:ext cx="3843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HTML</a:t>
            </a:r>
            <a:r>
              <a:rPr lang="en"/>
              <a:t> - provides content and structure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CSS </a:t>
            </a:r>
            <a:r>
              <a:rPr lang="en"/>
              <a:t>- provides presentation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JavaScript </a:t>
            </a:r>
            <a:r>
              <a:rPr lang="en"/>
              <a:t>- provides behavior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0249" l="0" r="0" t="0"/>
          <a:stretch/>
        </p:blipFill>
        <p:spPr>
          <a:xfrm>
            <a:off x="520325" y="1995475"/>
            <a:ext cx="2764675" cy="2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00" y="502574"/>
            <a:ext cx="1438400" cy="8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 JavaScript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882200" y="14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{AB45A163-CEAF-4146-AC0B-B33D54C41670}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Java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JavaScript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Syntax based on C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Syntax based on C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Object Oriented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Object Based (prototypes)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Compiled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Interpreted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Run by the JVM/JRE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Runs in a browser (engine)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Strict syntax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Loose Syntax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Statically Typed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Dynamically typed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Everything is a data type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 data types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093" y="786026"/>
            <a:ext cx="55968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Toolset for Vanilla JavaScript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0650" y="756525"/>
            <a:ext cx="8520600" cy="21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 - Integrated Development Environment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LiveServer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ESLint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JavaScript Intellisense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Chrome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Runtime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Debugging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654400" y="2330625"/>
            <a:ext cx="6489600" cy="2732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Open the Project Directory in VS Code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4 Ways</a:t>
            </a:r>
            <a:endParaRPr sz="1400"/>
          </a:p>
          <a:p>
            <a:pPr indent="-317500" lvl="0" marL="13716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Folder from Project View (when nothing is open)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From the project folder in terminal:  code .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File &gt; Open Folder  (when no other projects are open)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File &gt; Add Folder to Workspace (when other projects are open)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Right click on the html file (index.html) and select “Open with Live Server”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9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JavaScript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760700"/>
            <a:ext cx="42603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Embedded in a Script Tag.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6067" l="3290" r="3755" t="4310"/>
          <a:stretch/>
        </p:blipFill>
        <p:spPr>
          <a:xfrm>
            <a:off x="383001" y="1185525"/>
            <a:ext cx="3595175" cy="2325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471550" y="2609050"/>
            <a:ext cx="42603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JS File Reference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6032" l="2344" r="2344" t="6539"/>
          <a:stretch/>
        </p:blipFill>
        <p:spPr>
          <a:xfrm>
            <a:off x="3462375" y="3815275"/>
            <a:ext cx="5743874" cy="17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8" name="Google Shape;108;p20"/>
          <p:cNvSpPr txBox="1"/>
          <p:nvPr/>
        </p:nvSpPr>
        <p:spPr>
          <a:xfrm>
            <a:off x="4471550" y="944325"/>
            <a:ext cx="4117800" cy="1262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&lt;script&gt; tag can be included anywhere in the head or body of the html document.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&lt;script&gt; is not self-closing, so must always have an ending tag:  &lt;script&gt;&lt;/script&gt;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49" y="3760653"/>
            <a:ext cx="2258624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JavaScript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61925" y="871175"/>
            <a:ext cx="8520600" cy="112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var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sz="1400">
                <a:solidFill>
                  <a:schemeClr val="dk1"/>
                </a:solidFill>
              </a:rPr>
              <a:t>Old way of defining variables. </a:t>
            </a:r>
            <a:r>
              <a:rPr b="1" i="1" lang="en" sz="1400">
                <a:solidFill>
                  <a:schemeClr val="dk1"/>
                </a:solidFill>
              </a:rPr>
              <a:t> DO NOT USE!!!</a:t>
            </a:r>
            <a:endParaRPr b="1" i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name = ‘Rachelle’;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61925" y="2188900"/>
            <a:ext cx="8520600" cy="126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let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sz="1400">
                <a:solidFill>
                  <a:schemeClr val="dk1"/>
                </a:solidFill>
              </a:rPr>
              <a:t>new way of declaring variables.  The value can be reassigned.  </a:t>
            </a:r>
            <a:r>
              <a:rPr i="1" lang="en" sz="1400">
                <a:solidFill>
                  <a:schemeClr val="dk1"/>
                </a:solidFill>
              </a:rPr>
              <a:t>For values that can change.</a:t>
            </a:r>
            <a:endParaRPr b="1" i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= ‘Rachelle’;</a:t>
            </a:r>
            <a:b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name = ‘John’;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← No Error</a:t>
            </a:r>
            <a:endParaRPr b="1" sz="14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61925" y="3645525"/>
            <a:ext cx="8520600" cy="1387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const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sz="1400">
                <a:solidFill>
                  <a:schemeClr val="dk1"/>
                </a:solidFill>
              </a:rPr>
              <a:t>new way of declaring variables.  The value must be assigned at declaration and cannot be reassigned.  </a:t>
            </a:r>
            <a:r>
              <a:rPr i="1" lang="en" sz="1400">
                <a:solidFill>
                  <a:schemeClr val="dk1"/>
                </a:solidFill>
              </a:rPr>
              <a:t>For values that will not change - this should be your default.</a:t>
            </a:r>
            <a:endParaRPr b="1" i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 ‘Rachelle”;</a:t>
            </a:r>
            <a:b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‘John’;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← Error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033000" y="2840200"/>
            <a:ext cx="34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let name;</a:t>
            </a:r>
            <a:b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name = ‘Matt’;   ← No Error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083250" y="4369975"/>
            <a:ext cx="31143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 name;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‘Matt’ ;  ← Error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