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C4B531-030A-4384-BF2A-B3444226886B}">
  <a:tblStyle styleId="{7FC4B531-030A-4384-BF2A-B344422688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4e0200a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4e0200a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4e0200a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4e0200a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4e0200a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4e0200a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1b0a1d25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1b0a1d25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1b0a1d25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1b0a1d25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1b0a1d25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b0a1d25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1b0a1d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b0a1d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1b0a1d2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1b0a1d2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1b0a1d2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b0a1d2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1b0a1d2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1b0a1d2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1b0a1d2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1b0a1d2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1b0a1d25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1b0a1d25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1b0a1d25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1b0a1d2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1b0a1d2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b0a1d2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mozilla.org/en-US/docs/Web/API/KeyboardEvent" TargetMode="External"/><Relationship Id="rId4" Type="http://schemas.openxmlformats.org/officeDocument/2006/relationships/hyperlink" Target="https://developer.mozilla.org/en-US/docs/Web/API/KeyboardEvent/key/Key_Valu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API/EventTarget/addEventListener" TargetMode="External"/><Relationship Id="rId4" Type="http://schemas.openxmlformats.org/officeDocument/2006/relationships/hyperlink" Target="https://developer.mozilla.org/en-US/docs/Web/Eve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Event Handling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3 - 09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175500"/>
            <a:ext cx="604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Web Mouse Events</a:t>
            </a:r>
            <a:endParaRPr/>
          </a:p>
        </p:txBody>
      </p:sp>
      <p:graphicFrame>
        <p:nvGraphicFramePr>
          <p:cNvPr id="120" name="Google Shape;120;p22"/>
          <p:cNvGraphicFramePr/>
          <p:nvPr/>
        </p:nvGraphicFramePr>
        <p:xfrm>
          <a:off x="451588" y="1034850"/>
          <a:ext cx="3000000" cy="3000000"/>
        </p:xfrm>
        <a:graphic>
          <a:graphicData uri="http://schemas.openxmlformats.org/drawingml/2006/table">
            <a:tbl>
              <a:tblPr>
                <a:noFill/>
                <a:tableStyleId>{7FC4B531-030A-4384-BF2A-B3444226886B}</a:tableStyleId>
              </a:tblPr>
              <a:tblGrid>
                <a:gridCol w="2525725"/>
                <a:gridCol w="5715100"/>
              </a:tblGrid>
              <a:tr h="391650">
                <a:tc>
                  <a:txBody>
                    <a:bodyPr/>
                    <a:lstStyle/>
                    <a:p>
                      <a:pPr indent="0" lvl="0" marL="0" rtl="0" algn="l">
                        <a:spcBef>
                          <a:spcPts val="0"/>
                        </a:spcBef>
                        <a:spcAft>
                          <a:spcPts val="0"/>
                        </a:spcAft>
                        <a:buNone/>
                      </a:pPr>
                      <a:r>
                        <a:rPr lang="en"/>
                        <a:t>click</a:t>
                      </a:r>
                      <a:endParaRPr/>
                    </a:p>
                  </a:txBody>
                  <a:tcPr marT="91425" marB="91425" marR="91425" marL="91425"/>
                </a:tc>
                <a:tc>
                  <a:txBody>
                    <a:bodyPr/>
                    <a:lstStyle/>
                    <a:p>
                      <a:pPr indent="0" lvl="0" marL="0" rtl="0" algn="l">
                        <a:spcBef>
                          <a:spcPts val="0"/>
                        </a:spcBef>
                        <a:spcAft>
                          <a:spcPts val="0"/>
                        </a:spcAft>
                        <a:buNone/>
                      </a:pPr>
                      <a:r>
                        <a:rPr lang="en"/>
                        <a:t>Occurs when a user clicks on an element</a:t>
                      </a:r>
                      <a:endParaRPr/>
                    </a:p>
                  </a:txBody>
                  <a:tcPr marT="91425" marB="91425" marR="91425" marL="91425"/>
                </a:tc>
              </a:tr>
              <a:tr h="391650">
                <a:tc>
                  <a:txBody>
                    <a:bodyPr/>
                    <a:lstStyle/>
                    <a:p>
                      <a:pPr indent="0" lvl="0" marL="0" rtl="0" algn="l">
                        <a:spcBef>
                          <a:spcPts val="0"/>
                        </a:spcBef>
                        <a:spcAft>
                          <a:spcPts val="0"/>
                        </a:spcAft>
                        <a:buNone/>
                      </a:pPr>
                      <a:r>
                        <a:rPr lang="en"/>
                        <a:t>dblclick</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Occurs when a user double clicks on an element</a:t>
                      </a:r>
                      <a:endParaRPr/>
                    </a:p>
                  </a:txBody>
                  <a:tcPr marT="91425" marB="91425" marR="91425" marL="91425">
                    <a:lnB cap="flat" cmpd="sng" w="9525">
                      <a:solidFill>
                        <a:srgbClr val="9E9E9E"/>
                      </a:solidFill>
                      <a:prstDash val="solid"/>
                      <a:round/>
                      <a:headEnd len="sm" w="sm" type="none"/>
                      <a:tailEnd len="sm" w="sm" type="none"/>
                    </a:lnB>
                  </a:tcPr>
                </a:tc>
              </a:tr>
              <a:tr h="547025">
                <a:tc>
                  <a:txBody>
                    <a:bodyPr/>
                    <a:lstStyle/>
                    <a:p>
                      <a:pPr indent="0" lvl="0" marL="0" rtl="0" algn="l">
                        <a:spcBef>
                          <a:spcPts val="0"/>
                        </a:spcBef>
                        <a:spcAft>
                          <a:spcPts val="0"/>
                        </a:spcAft>
                        <a:buNone/>
                      </a:pPr>
                      <a:r>
                        <a:rPr lang="en"/>
                        <a:t>mouseenter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Occurs when the mouse pointer enters the border of an element.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4750">
                <a:tc>
                  <a:txBody>
                    <a:bodyPr/>
                    <a:lstStyle/>
                    <a:p>
                      <a:pPr indent="0" lvl="0" marL="0" rtl="0" algn="l">
                        <a:spcBef>
                          <a:spcPts val="0"/>
                        </a:spcBef>
                        <a:spcAft>
                          <a:spcPts val="0"/>
                        </a:spcAft>
                        <a:buNone/>
                      </a:pPr>
                      <a:r>
                        <a:rPr lang="en"/>
                        <a:t>mouseover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like mouseenter, but also occurs when the mouse pointer enters the border of the element or any of its children.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2550">
                <a:tc>
                  <a:txBody>
                    <a:bodyPr/>
                    <a:lstStyle/>
                    <a:p>
                      <a:pPr indent="0" lvl="0" marL="0" rtl="0" algn="l">
                        <a:spcBef>
                          <a:spcPts val="0"/>
                        </a:spcBef>
                        <a:spcAft>
                          <a:spcPts val="0"/>
                        </a:spcAft>
                        <a:buNone/>
                      </a:pPr>
                      <a:r>
                        <a:rPr lang="en"/>
                        <a:t>mouseleave</a:t>
                      </a:r>
                      <a:endParaRPr/>
                    </a:p>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Occurs when the mouse pointer exists the box of the an element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13450">
                <a:tc>
                  <a:txBody>
                    <a:bodyPr/>
                    <a:lstStyle/>
                    <a:p>
                      <a:pPr indent="0" lvl="0" marL="0" rtl="0" algn="l">
                        <a:spcBef>
                          <a:spcPts val="0"/>
                        </a:spcBef>
                        <a:spcAft>
                          <a:spcPts val="0"/>
                        </a:spcAft>
                        <a:buNone/>
                      </a:pPr>
                      <a:r>
                        <a:rPr lang="en"/>
                        <a:t>mouseout</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Like mouseleave, but also occurs when the mouse point exists the box of any of the elements children.</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175500"/>
            <a:ext cx="604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Web Keyboard Events</a:t>
            </a:r>
            <a:endParaRPr/>
          </a:p>
        </p:txBody>
      </p:sp>
      <p:graphicFrame>
        <p:nvGraphicFramePr>
          <p:cNvPr id="126" name="Google Shape;126;p23"/>
          <p:cNvGraphicFramePr/>
          <p:nvPr/>
        </p:nvGraphicFramePr>
        <p:xfrm>
          <a:off x="395425" y="1001150"/>
          <a:ext cx="3000000" cy="3000000"/>
        </p:xfrm>
        <a:graphic>
          <a:graphicData uri="http://schemas.openxmlformats.org/drawingml/2006/table">
            <a:tbl>
              <a:tblPr>
                <a:noFill/>
                <a:tableStyleId>{7FC4B531-030A-4384-BF2A-B3444226886B}</a:tableStyleId>
              </a:tblPr>
              <a:tblGrid>
                <a:gridCol w="2525725"/>
                <a:gridCol w="5715100"/>
              </a:tblGrid>
              <a:tr h="391650">
                <a:tc>
                  <a:txBody>
                    <a:bodyPr/>
                    <a:lstStyle/>
                    <a:p>
                      <a:pPr indent="0" lvl="0" marL="0" rtl="0" algn="l">
                        <a:spcBef>
                          <a:spcPts val="0"/>
                        </a:spcBef>
                        <a:spcAft>
                          <a:spcPts val="0"/>
                        </a:spcAft>
                        <a:buNone/>
                      </a:pPr>
                      <a:r>
                        <a:rPr lang="en"/>
                        <a:t>keydown</a:t>
                      </a:r>
                      <a:endParaRPr/>
                    </a:p>
                  </a:txBody>
                  <a:tcPr marT="91425" marB="91425" marR="91425" marL="91425"/>
                </a:tc>
                <a:tc>
                  <a:txBody>
                    <a:bodyPr/>
                    <a:lstStyle/>
                    <a:p>
                      <a:pPr indent="0" lvl="0" marL="0" rtl="0" algn="l">
                        <a:spcBef>
                          <a:spcPts val="0"/>
                        </a:spcBef>
                        <a:spcAft>
                          <a:spcPts val="0"/>
                        </a:spcAft>
                        <a:buNone/>
                      </a:pPr>
                      <a:r>
                        <a:rPr lang="en"/>
                        <a:t>Occurs when a key is pressed down.  Occurs for any key on the keyboard.  The key pressed can be checked using either the key or keycode property of the event object.</a:t>
                      </a:r>
                      <a:endParaRPr/>
                    </a:p>
                  </a:txBody>
                  <a:tcPr marT="91425" marB="91425" marR="91425" marL="91425"/>
                </a:tc>
              </a:tr>
              <a:tr h="391650">
                <a:tc>
                  <a:txBody>
                    <a:bodyPr/>
                    <a:lstStyle/>
                    <a:p>
                      <a:pPr indent="0" lvl="0" marL="0" rtl="0" algn="l">
                        <a:spcBef>
                          <a:spcPts val="0"/>
                        </a:spcBef>
                        <a:spcAft>
                          <a:spcPts val="0"/>
                        </a:spcAft>
                        <a:buNone/>
                      </a:pPr>
                      <a:r>
                        <a:rPr lang="en"/>
                        <a:t>keyup</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Occurs when a key is released.  Occurs for any key on the keyboard.  The key pressed can be checked using either the key or keycode property of the event object.</a:t>
                      </a:r>
                      <a:endParaRPr/>
                    </a:p>
                  </a:txBody>
                  <a:tcPr marT="91425" marB="91425" marR="91425" marL="91425">
                    <a:lnB cap="flat" cmpd="sng" w="9525">
                      <a:solidFill>
                        <a:srgbClr val="9E9E9E"/>
                      </a:solidFill>
                      <a:prstDash val="solid"/>
                      <a:round/>
                      <a:headEnd len="sm" w="sm" type="none"/>
                      <a:tailEnd len="sm" w="sm" type="none"/>
                    </a:lnB>
                  </a:tcPr>
                </a:tc>
              </a:tr>
              <a:tr h="547025">
                <a:tc>
                  <a:txBody>
                    <a:bodyPr/>
                    <a:lstStyle/>
                    <a:p>
                      <a:pPr indent="0" lvl="0" marL="0" rtl="0" algn="l">
                        <a:spcBef>
                          <a:spcPts val="0"/>
                        </a:spcBef>
                        <a:spcAft>
                          <a:spcPts val="0"/>
                        </a:spcAft>
                        <a:buNone/>
                      </a:pPr>
                      <a:r>
                        <a:rPr lang="en"/>
                        <a:t>keypress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Like keydown, but only occurs for keys that produce characters.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7" name="Google Shape;127;p23"/>
          <p:cNvSpPr txBox="1"/>
          <p:nvPr/>
        </p:nvSpPr>
        <p:spPr>
          <a:xfrm>
            <a:off x="494125" y="3446975"/>
            <a:ext cx="84453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2"/>
                </a:solidFill>
              </a:rPr>
              <a:t>Keyboard Events: </a:t>
            </a:r>
            <a:br>
              <a:rPr lang="en" sz="1500">
                <a:solidFill>
                  <a:schemeClr val="dk2"/>
                </a:solidFill>
              </a:rPr>
            </a:br>
            <a:r>
              <a:rPr lang="en" sz="1500" u="sng">
                <a:solidFill>
                  <a:schemeClr val="accent5"/>
                </a:solidFill>
                <a:hlinkClick r:id="rId3">
                  <a:extLst>
                    <a:ext uri="{A12FA001-AC4F-418D-AE19-62706E023703}">
                      <ahyp:hlinkClr val="tx"/>
                    </a:ext>
                  </a:extLst>
                </a:hlinkClick>
              </a:rPr>
              <a:t>https://developer.mozilla.org/en-US/docs/Web/API/KeyboardEvent</a:t>
            </a:r>
            <a:endParaRPr sz="1500">
              <a:solidFill>
                <a:schemeClr val="dk2"/>
              </a:solidFill>
            </a:endParaRPr>
          </a:p>
          <a:p>
            <a:pPr indent="0" lvl="0" marL="0" rtl="0" algn="l">
              <a:lnSpc>
                <a:spcPct val="115000"/>
              </a:lnSpc>
              <a:spcBef>
                <a:spcPts val="1600"/>
              </a:spcBef>
              <a:spcAft>
                <a:spcPts val="1600"/>
              </a:spcAft>
              <a:buNone/>
            </a:pPr>
            <a:r>
              <a:rPr lang="en" sz="1500">
                <a:solidFill>
                  <a:schemeClr val="dk2"/>
                </a:solidFill>
              </a:rPr>
              <a:t>Keyboard Event Codes: </a:t>
            </a:r>
            <a:r>
              <a:rPr lang="en" sz="1500" u="sng">
                <a:solidFill>
                  <a:schemeClr val="accent5"/>
                </a:solidFill>
                <a:hlinkClick r:id="rId4">
                  <a:extLst>
                    <a:ext uri="{A12FA001-AC4F-418D-AE19-62706E023703}">
                      <ahyp:hlinkClr val="tx"/>
                    </a:ext>
                  </a:extLst>
                </a:hlinkClick>
              </a:rPr>
              <a:t>https://developer.mozilla.org/en-US/docs/Web/API/KeyboardEvent/key/Key_Values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75500"/>
            <a:ext cx="604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Web Form Events</a:t>
            </a:r>
            <a:endParaRPr/>
          </a:p>
        </p:txBody>
      </p:sp>
      <p:graphicFrame>
        <p:nvGraphicFramePr>
          <p:cNvPr id="133" name="Google Shape;133;p24"/>
          <p:cNvGraphicFramePr/>
          <p:nvPr/>
        </p:nvGraphicFramePr>
        <p:xfrm>
          <a:off x="451588" y="1180850"/>
          <a:ext cx="3000000" cy="3000000"/>
        </p:xfrm>
        <a:graphic>
          <a:graphicData uri="http://schemas.openxmlformats.org/drawingml/2006/table">
            <a:tbl>
              <a:tblPr>
                <a:noFill/>
                <a:tableStyleId>{7FC4B531-030A-4384-BF2A-B3444226886B}</a:tableStyleId>
              </a:tblPr>
              <a:tblGrid>
                <a:gridCol w="2525725"/>
                <a:gridCol w="5715100"/>
              </a:tblGrid>
              <a:tr h="391650">
                <a:tc>
                  <a:txBody>
                    <a:bodyPr/>
                    <a:lstStyle/>
                    <a:p>
                      <a:pPr indent="0" lvl="0" marL="0" rtl="0" algn="l">
                        <a:spcBef>
                          <a:spcPts val="0"/>
                        </a:spcBef>
                        <a:spcAft>
                          <a:spcPts val="0"/>
                        </a:spcAft>
                        <a:buNone/>
                      </a:pPr>
                      <a:r>
                        <a:rPr lang="en"/>
                        <a:t>change</a:t>
                      </a:r>
                      <a:endParaRPr/>
                    </a:p>
                  </a:txBody>
                  <a:tcPr marT="91425" marB="91425" marR="91425" marL="91425"/>
                </a:tc>
                <a:tc>
                  <a:txBody>
                    <a:bodyPr/>
                    <a:lstStyle/>
                    <a:p>
                      <a:pPr indent="0" lvl="0" marL="0" rtl="0" algn="l">
                        <a:spcBef>
                          <a:spcPts val="0"/>
                        </a:spcBef>
                        <a:spcAft>
                          <a:spcPts val="0"/>
                        </a:spcAft>
                        <a:buNone/>
                      </a:pPr>
                      <a:r>
                        <a:rPr lang="en"/>
                        <a:t>Occurs when the contents of a form element change.  However, in some browsers it does not occur for input type text.  For text fields the keyboard events can be used to capture the same behavior.</a:t>
                      </a:r>
                      <a:endParaRPr/>
                    </a:p>
                  </a:txBody>
                  <a:tcPr marT="91425" marB="91425" marR="91425" marL="91425"/>
                </a:tc>
              </a:tr>
              <a:tr h="391650">
                <a:tc>
                  <a:txBody>
                    <a:bodyPr/>
                    <a:lstStyle/>
                    <a:p>
                      <a:pPr indent="0" lvl="0" marL="0" rtl="0" algn="l">
                        <a:spcBef>
                          <a:spcPts val="0"/>
                        </a:spcBef>
                        <a:spcAft>
                          <a:spcPts val="0"/>
                        </a:spcAft>
                        <a:buNone/>
                      </a:pPr>
                      <a:r>
                        <a:rPr lang="en"/>
                        <a:t>focus</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Occurs when a user selects a form element to </a:t>
                      </a:r>
                      <a:r>
                        <a:rPr lang="en">
                          <a:solidFill>
                            <a:schemeClr val="dk1"/>
                          </a:solidFill>
                        </a:rPr>
                        <a:t>receive</a:t>
                      </a:r>
                      <a:r>
                        <a:rPr lang="en">
                          <a:solidFill>
                            <a:schemeClr val="dk1"/>
                          </a:solidFill>
                        </a:rPr>
                        <a:t> input, such as by clicking on it or navigating to it with the keyboard.</a:t>
                      </a:r>
                      <a:endParaRPr/>
                    </a:p>
                  </a:txBody>
                  <a:tcPr marT="91425" marB="91425" marR="91425" marL="91425">
                    <a:lnB cap="flat" cmpd="sng" w="9525">
                      <a:solidFill>
                        <a:srgbClr val="9E9E9E"/>
                      </a:solidFill>
                      <a:prstDash val="solid"/>
                      <a:round/>
                      <a:headEnd len="sm" w="sm" type="none"/>
                      <a:tailEnd len="sm" w="sm" type="none"/>
                    </a:lnB>
                  </a:tcPr>
                </a:tc>
              </a:tr>
              <a:tr h="547025">
                <a:tc>
                  <a:txBody>
                    <a:bodyPr/>
                    <a:lstStyle/>
                    <a:p>
                      <a:pPr indent="0" lvl="0" marL="0" rtl="0" algn="l">
                        <a:spcBef>
                          <a:spcPts val="0"/>
                        </a:spcBef>
                        <a:spcAft>
                          <a:spcPts val="0"/>
                        </a:spcAft>
                        <a:buNone/>
                      </a:pPr>
                      <a:r>
                        <a:rPr lang="en"/>
                        <a:t>blur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Occurs when the user leaves a form element that previously had focus.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7025">
                <a:tc>
                  <a:txBody>
                    <a:bodyPr/>
                    <a:lstStyle/>
                    <a:p>
                      <a:pPr indent="0" lvl="0" marL="0" rtl="0" algn="l">
                        <a:spcBef>
                          <a:spcPts val="0"/>
                        </a:spcBef>
                        <a:spcAft>
                          <a:spcPts val="0"/>
                        </a:spcAft>
                        <a:buNone/>
                      </a:pPr>
                      <a:r>
                        <a:rPr lang="en"/>
                        <a:t>submit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Occurs when the form is being submitted.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form submissions the form submit event should be used and never the </a:t>
                      </a:r>
                      <a:r>
                        <a:rPr lang="en"/>
                        <a:t>submit</a:t>
                      </a:r>
                      <a:r>
                        <a:rPr lang="en"/>
                        <a:t> buttons click event.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Actions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Many elements like &lt;a&gt;, &lt;button&gt;, &lt;form&gt;, etc. have actions that occur “out of the box”</a:t>
            </a:r>
            <a:endParaRPr/>
          </a:p>
          <a:p>
            <a:pPr indent="-317500" lvl="1" marL="914400" rtl="0" algn="l">
              <a:spcBef>
                <a:spcPts val="0"/>
              </a:spcBef>
              <a:spcAft>
                <a:spcPts val="0"/>
              </a:spcAft>
              <a:buSzPts val="1400"/>
              <a:buChar char="○"/>
            </a:pPr>
            <a:r>
              <a:rPr lang="en"/>
              <a:t>&lt;a&gt; redirects the browser to the URL in href</a:t>
            </a:r>
            <a:endParaRPr/>
          </a:p>
          <a:p>
            <a:pPr indent="-317500" lvl="1" marL="914400" rtl="0" algn="l">
              <a:spcBef>
                <a:spcPts val="0"/>
              </a:spcBef>
              <a:spcAft>
                <a:spcPts val="0"/>
              </a:spcAft>
              <a:buSzPts val="1400"/>
              <a:buChar char="○"/>
            </a:pPr>
            <a:r>
              <a:rPr lang="en"/>
              <a:t>&lt;form&gt; submits</a:t>
            </a:r>
            <a:endParaRPr/>
          </a:p>
          <a:p>
            <a:pPr indent="-317500" lvl="1" marL="914400" rtl="0" algn="l">
              <a:spcBef>
                <a:spcPts val="0"/>
              </a:spcBef>
              <a:spcAft>
                <a:spcPts val="0"/>
              </a:spcAft>
              <a:buSzPts val="1400"/>
              <a:buChar char="○"/>
            </a:pPr>
            <a:r>
              <a:rPr lang="en"/>
              <a:t>&lt;button&gt; cause a form to take action</a:t>
            </a:r>
            <a:endParaRPr/>
          </a:p>
          <a:p>
            <a:pPr indent="-342900" lvl="0" marL="457200" rtl="0" algn="l">
              <a:spcBef>
                <a:spcPts val="0"/>
              </a:spcBef>
              <a:spcAft>
                <a:spcPts val="0"/>
              </a:spcAft>
              <a:buSzPts val="1800"/>
              <a:buChar char="●"/>
            </a:pPr>
            <a:r>
              <a:rPr lang="en"/>
              <a:t>Default actions occur anytime an element that has one is “used” - these are things that happen with just standard HTML</a:t>
            </a:r>
            <a:endParaRPr/>
          </a:p>
          <a:p>
            <a:pPr indent="-342900" lvl="0" marL="457200" rtl="0" algn="l">
              <a:spcBef>
                <a:spcPts val="0"/>
              </a:spcBef>
              <a:spcAft>
                <a:spcPts val="0"/>
              </a:spcAft>
              <a:buSzPts val="1800"/>
              <a:buChar char="●"/>
            </a:pPr>
            <a:r>
              <a:rPr lang="en"/>
              <a:t>Can stop the default action by calling preventDefault() on the event object</a:t>
            </a:r>
            <a:endParaRPr/>
          </a:p>
          <a:p>
            <a:pPr indent="-336550" lvl="1" marL="914400" rtl="0" algn="l">
              <a:spcBef>
                <a:spcPts val="0"/>
              </a:spcBef>
              <a:spcAft>
                <a:spcPts val="0"/>
              </a:spcAft>
              <a:buSzPts val="1700"/>
              <a:buChar char="○"/>
            </a:pPr>
            <a:r>
              <a:rPr lang="en" sz="1700"/>
              <a:t>event.preventDefault()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Propagation</a:t>
            </a:r>
            <a:endParaRPr/>
          </a:p>
        </p:txBody>
      </p:sp>
      <p:sp>
        <p:nvSpPr>
          <p:cNvPr id="145" name="Google Shape;145;p26"/>
          <p:cNvSpPr txBox="1"/>
          <p:nvPr>
            <p:ph idx="1" type="body"/>
          </p:nvPr>
        </p:nvSpPr>
        <p:spPr>
          <a:xfrm>
            <a:off x="311700" y="1152475"/>
            <a:ext cx="3974400" cy="381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When an event is raised on a DOM element every parent of that element is also notified</a:t>
            </a:r>
            <a:endParaRPr sz="1200"/>
          </a:p>
          <a:p>
            <a:pPr indent="-304800" lvl="0" marL="457200" rtl="0" algn="l">
              <a:spcBef>
                <a:spcPts val="0"/>
              </a:spcBef>
              <a:spcAft>
                <a:spcPts val="0"/>
              </a:spcAft>
              <a:buSzPts val="1200"/>
              <a:buAutoNum type="arabicPeriod"/>
            </a:pPr>
            <a:r>
              <a:rPr lang="en" sz="1200"/>
              <a:t>3 Phases</a:t>
            </a:r>
            <a:endParaRPr sz="1200"/>
          </a:p>
          <a:p>
            <a:pPr indent="-304800" lvl="1" marL="914400" rtl="0" algn="l">
              <a:spcBef>
                <a:spcPts val="0"/>
              </a:spcBef>
              <a:spcAft>
                <a:spcPts val="0"/>
              </a:spcAft>
              <a:buSzPts val="1200"/>
              <a:buAutoNum type="alphaLcPeriod"/>
            </a:pPr>
            <a:r>
              <a:rPr b="1" lang="en" sz="1200"/>
              <a:t>Capture phase </a:t>
            </a:r>
            <a:r>
              <a:rPr lang="en" sz="1200"/>
              <a:t>- starts at the document and notifies every element in the </a:t>
            </a:r>
            <a:r>
              <a:rPr lang="en" sz="1200"/>
              <a:t>hierarchy</a:t>
            </a:r>
            <a:r>
              <a:rPr lang="en" sz="1200"/>
              <a:t> until it reaches the target element</a:t>
            </a:r>
            <a:endParaRPr sz="1200"/>
          </a:p>
          <a:p>
            <a:pPr indent="-304800" lvl="2" marL="1371600" rtl="0" algn="l">
              <a:spcBef>
                <a:spcPts val="0"/>
              </a:spcBef>
              <a:spcAft>
                <a:spcPts val="0"/>
              </a:spcAft>
              <a:buSzPts val="1200"/>
              <a:buAutoNum type="romanLcPeriod"/>
            </a:pPr>
            <a:r>
              <a:rPr lang="en" sz="1200"/>
              <a:t>Off by default but can be enabled</a:t>
            </a:r>
            <a:endParaRPr sz="1200"/>
          </a:p>
          <a:p>
            <a:pPr indent="-304800" lvl="1" marL="914400" rtl="0" algn="l">
              <a:spcBef>
                <a:spcPts val="0"/>
              </a:spcBef>
              <a:spcAft>
                <a:spcPts val="0"/>
              </a:spcAft>
              <a:buSzPts val="1200"/>
              <a:buAutoNum type="alphaLcPeriod"/>
            </a:pPr>
            <a:r>
              <a:rPr b="1" lang="en" sz="1200"/>
              <a:t>Target phase </a:t>
            </a:r>
            <a:r>
              <a:rPr lang="en" sz="1200"/>
              <a:t>- the target element (example the button the user clicked on) is notified of the event</a:t>
            </a:r>
            <a:endParaRPr sz="1200"/>
          </a:p>
          <a:p>
            <a:pPr indent="-304800" lvl="2" marL="1371600" rtl="0" algn="l">
              <a:spcBef>
                <a:spcPts val="0"/>
              </a:spcBef>
              <a:spcAft>
                <a:spcPts val="0"/>
              </a:spcAft>
              <a:buSzPts val="1200"/>
              <a:buAutoNum type="romanLcPeriod"/>
            </a:pPr>
            <a:r>
              <a:rPr lang="en" sz="1200"/>
              <a:t>Always is included</a:t>
            </a:r>
            <a:endParaRPr sz="1200"/>
          </a:p>
          <a:p>
            <a:pPr indent="-304800" lvl="1" marL="914400" rtl="0" algn="l">
              <a:spcBef>
                <a:spcPts val="0"/>
              </a:spcBef>
              <a:spcAft>
                <a:spcPts val="0"/>
              </a:spcAft>
              <a:buSzPts val="1200"/>
              <a:buAutoNum type="alphaLcPeriod"/>
            </a:pPr>
            <a:r>
              <a:rPr b="1" lang="en" sz="1200"/>
              <a:t>Bubble phase </a:t>
            </a:r>
            <a:r>
              <a:rPr lang="en" sz="1200"/>
              <a:t>- starts at the target and notifies all of the parents in the </a:t>
            </a:r>
            <a:r>
              <a:rPr lang="en" sz="1200"/>
              <a:t>hierarchy</a:t>
            </a:r>
            <a:r>
              <a:rPr lang="en" sz="1200"/>
              <a:t> of the target</a:t>
            </a:r>
            <a:endParaRPr sz="1200"/>
          </a:p>
          <a:p>
            <a:pPr indent="-304800" lvl="2" marL="1371600" rtl="0" algn="l">
              <a:spcBef>
                <a:spcPts val="0"/>
              </a:spcBef>
              <a:spcAft>
                <a:spcPts val="0"/>
              </a:spcAft>
              <a:buSzPts val="1200"/>
              <a:buAutoNum type="romanLcPeriod"/>
            </a:pPr>
            <a:r>
              <a:rPr lang="en" sz="1200"/>
              <a:t>This is the default for the browser event handler</a:t>
            </a:r>
            <a:endParaRPr sz="1200"/>
          </a:p>
          <a:p>
            <a:pPr indent="-304800" lvl="0" marL="457200" rtl="0" algn="l">
              <a:spcBef>
                <a:spcPts val="0"/>
              </a:spcBef>
              <a:spcAft>
                <a:spcPts val="0"/>
              </a:spcAft>
              <a:buSzPts val="1200"/>
              <a:buAutoNum type="arabicPeriod"/>
            </a:pPr>
            <a:r>
              <a:rPr lang="en" sz="1200"/>
              <a:t>Can stop propagation by calling:  stopPropagation() on the event object</a:t>
            </a:r>
            <a:endParaRPr sz="1200"/>
          </a:p>
        </p:txBody>
      </p:sp>
      <p:pic>
        <p:nvPicPr>
          <p:cNvPr descr="Event Propagation" id="146" name="Google Shape;146;p26"/>
          <p:cNvPicPr preferRelativeResize="0"/>
          <p:nvPr/>
        </p:nvPicPr>
        <p:blipFill>
          <a:blip r:embed="rId3">
            <a:alphaModFix/>
          </a:blip>
          <a:stretch>
            <a:fillRect/>
          </a:stretch>
        </p:blipFill>
        <p:spPr>
          <a:xfrm>
            <a:off x="4370340" y="445023"/>
            <a:ext cx="4621260" cy="390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Delegation</a:t>
            </a:r>
            <a:endParaRPr/>
          </a:p>
        </p:txBody>
      </p:sp>
      <p:sp>
        <p:nvSpPr>
          <p:cNvPr id="152" name="Google Shape;152;p27"/>
          <p:cNvSpPr txBox="1"/>
          <p:nvPr>
            <p:ph idx="1" type="body"/>
          </p:nvPr>
        </p:nvSpPr>
        <p:spPr>
          <a:xfrm>
            <a:off x="311700" y="1152475"/>
            <a:ext cx="8520600" cy="192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Handling events for like elements on the common parent</a:t>
            </a:r>
            <a:endParaRPr/>
          </a:p>
          <a:p>
            <a:pPr indent="-317500" lvl="1" marL="914400" rtl="0" algn="l">
              <a:spcBef>
                <a:spcPts val="0"/>
              </a:spcBef>
              <a:spcAft>
                <a:spcPts val="0"/>
              </a:spcAft>
              <a:buSzPts val="1400"/>
              <a:buChar char="○"/>
            </a:pPr>
            <a:r>
              <a:rPr lang="en"/>
              <a:t>handling events for a group of &lt;li&gt; on the common &lt;ul&gt; parent</a:t>
            </a:r>
            <a:endParaRPr/>
          </a:p>
          <a:p>
            <a:pPr indent="-342900" lvl="0" marL="457200" rtl="0" algn="l">
              <a:spcBef>
                <a:spcPts val="0"/>
              </a:spcBef>
              <a:spcAft>
                <a:spcPts val="0"/>
              </a:spcAft>
              <a:buSzPts val="1800"/>
              <a:buChar char="●"/>
            </a:pPr>
            <a:r>
              <a:rPr lang="en"/>
              <a:t>Add the event handler to a common parent that will </a:t>
            </a:r>
            <a:r>
              <a:rPr lang="en"/>
              <a:t>receive</a:t>
            </a:r>
            <a:r>
              <a:rPr lang="en"/>
              <a:t> the event due to bubble propagation.  </a:t>
            </a:r>
            <a:endParaRPr/>
          </a:p>
          <a:p>
            <a:pPr indent="-342900" lvl="0" marL="457200" rtl="0" algn="l">
              <a:spcBef>
                <a:spcPts val="0"/>
              </a:spcBef>
              <a:spcAft>
                <a:spcPts val="0"/>
              </a:spcAft>
              <a:buSzPts val="1800"/>
              <a:buChar char="●"/>
            </a:pPr>
            <a:r>
              <a:rPr lang="en"/>
              <a:t>Use event.target  on the event object to determine which element actually </a:t>
            </a:r>
            <a:r>
              <a:rPr lang="en"/>
              <a:t>received</a:t>
            </a:r>
            <a:r>
              <a:rPr lang="en"/>
              <a:t> the event</a:t>
            </a:r>
            <a:endParaRPr/>
          </a:p>
        </p:txBody>
      </p:sp>
      <p:sp>
        <p:nvSpPr>
          <p:cNvPr id="153" name="Google Shape;153;p27"/>
          <p:cNvSpPr txBox="1"/>
          <p:nvPr/>
        </p:nvSpPr>
        <p:spPr>
          <a:xfrm>
            <a:off x="2110150" y="3393825"/>
            <a:ext cx="45105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&lt;ul&gt;</a:t>
            </a:r>
            <a:endParaRPr sz="1700"/>
          </a:p>
          <a:p>
            <a:pPr indent="0" lvl="0" marL="0" rtl="0" algn="l">
              <a:spcBef>
                <a:spcPts val="0"/>
              </a:spcBef>
              <a:spcAft>
                <a:spcPts val="0"/>
              </a:spcAft>
              <a:buNone/>
            </a:pPr>
            <a:r>
              <a:rPr lang="en" sz="1700"/>
              <a:t>	&lt;li&gt;Item One&lt;/li&gt;</a:t>
            </a:r>
            <a:endParaRPr sz="1700"/>
          </a:p>
          <a:p>
            <a:pPr indent="457200" lvl="0" marL="0" rtl="0" algn="l">
              <a:spcBef>
                <a:spcPts val="0"/>
              </a:spcBef>
              <a:spcAft>
                <a:spcPts val="0"/>
              </a:spcAft>
              <a:buNone/>
            </a:pPr>
            <a:r>
              <a:rPr lang="en" sz="1700">
                <a:solidFill>
                  <a:schemeClr val="dk1"/>
                </a:solidFill>
              </a:rPr>
              <a:t>&lt;li&gt;Item Two&lt;/li&gt;</a:t>
            </a:r>
            <a:endParaRPr sz="1700">
              <a:solidFill>
                <a:schemeClr val="dk1"/>
              </a:solidFill>
            </a:endParaRPr>
          </a:p>
          <a:p>
            <a:pPr indent="457200" lvl="0" marL="0" rtl="0" algn="l">
              <a:spcBef>
                <a:spcPts val="0"/>
              </a:spcBef>
              <a:spcAft>
                <a:spcPts val="0"/>
              </a:spcAft>
              <a:buNone/>
            </a:pPr>
            <a:r>
              <a:rPr lang="en" sz="1700">
                <a:solidFill>
                  <a:schemeClr val="dk1"/>
                </a:solidFill>
              </a:rPr>
              <a:t>&lt;li&gt;Item Three&lt;/li&gt;</a:t>
            </a:r>
            <a:endParaRPr sz="1700">
              <a:solidFill>
                <a:schemeClr val="dk1"/>
              </a:solidFill>
            </a:endParaRPr>
          </a:p>
          <a:p>
            <a:pPr indent="0" lvl="0" marL="0" rtl="0" algn="l">
              <a:spcBef>
                <a:spcPts val="0"/>
              </a:spcBef>
              <a:spcAft>
                <a:spcPts val="0"/>
              </a:spcAft>
              <a:buNone/>
            </a:pPr>
            <a:r>
              <a:rPr lang="en" sz="1700"/>
              <a:t>&lt;/ul&gt;</a:t>
            </a:r>
            <a:endParaRPr sz="1700"/>
          </a:p>
        </p:txBody>
      </p:sp>
      <p:sp>
        <p:nvSpPr>
          <p:cNvPr id="154" name="Google Shape;154;p27"/>
          <p:cNvSpPr/>
          <p:nvPr/>
        </p:nvSpPr>
        <p:spPr>
          <a:xfrm>
            <a:off x="4352200" y="3964575"/>
            <a:ext cx="1389300" cy="35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Event Target</a:t>
            </a:r>
            <a:endParaRPr/>
          </a:p>
        </p:txBody>
      </p:sp>
      <p:sp>
        <p:nvSpPr>
          <p:cNvPr id="155" name="Google Shape;155;p27"/>
          <p:cNvSpPr/>
          <p:nvPr/>
        </p:nvSpPr>
        <p:spPr>
          <a:xfrm>
            <a:off x="2699250" y="3411575"/>
            <a:ext cx="1653000" cy="35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Event Handler</a:t>
            </a:r>
            <a:endParaRPr/>
          </a:p>
        </p:txBody>
      </p:sp>
      <p:sp>
        <p:nvSpPr>
          <p:cNvPr id="156" name="Google Shape;156;p27"/>
          <p:cNvSpPr/>
          <p:nvPr/>
        </p:nvSpPr>
        <p:spPr>
          <a:xfrm>
            <a:off x="4352250" y="3613650"/>
            <a:ext cx="1213298" cy="422044"/>
          </a:xfrm>
          <a:custGeom>
            <a:rect b="b" l="l" r="r" t="t"/>
            <a:pathLst>
              <a:path extrusionOk="0" h="16178" w="19248">
                <a:moveTo>
                  <a:pt x="10199" y="16178"/>
                </a:moveTo>
                <a:cubicBezTo>
                  <a:pt x="11664" y="14361"/>
                  <a:pt x="20691" y="7972"/>
                  <a:pt x="18991" y="5276"/>
                </a:cubicBezTo>
                <a:cubicBezTo>
                  <a:pt x="17291" y="2580"/>
                  <a:pt x="3165" y="879"/>
                  <a:pt x="0" y="0"/>
                </a:cubicBezTo>
              </a:path>
            </a:pathLst>
          </a:custGeom>
          <a:noFill/>
          <a:ln cap="flat" cmpd="sng" w="9525">
            <a:solidFill>
              <a:schemeClr val="dk2"/>
            </a:solidFill>
            <a:prstDash val="solid"/>
            <a:round/>
            <a:headEnd len="med" w="med" type="none"/>
            <a:tailEnd len="med" w="med" type="none"/>
          </a:ln>
        </p:spPr>
      </p:sp>
      <p:sp>
        <p:nvSpPr>
          <p:cNvPr id="157" name="Google Shape;157;p27"/>
          <p:cNvSpPr txBox="1"/>
          <p:nvPr/>
        </p:nvSpPr>
        <p:spPr>
          <a:xfrm>
            <a:off x="5143500" y="3418025"/>
            <a:ext cx="165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Event Propagated</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Introduction to Events</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Event Handling</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Event Handling in JavaScript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Event Propagation</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Event Delegation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6787777" y="2818075"/>
            <a:ext cx="2181298" cy="2106475"/>
          </a:xfrm>
          <a:prstGeom prst="rect">
            <a:avLst/>
          </a:prstGeom>
          <a:noFill/>
          <a:ln>
            <a:noFill/>
          </a:ln>
        </p:spPr>
      </p:pic>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68" name="Google Shape;68;p15"/>
          <p:cNvSpPr txBox="1"/>
          <p:nvPr>
            <p:ph idx="1" type="body"/>
          </p:nvPr>
        </p:nvSpPr>
        <p:spPr>
          <a:xfrm>
            <a:off x="311700" y="1152475"/>
            <a:ext cx="8520600" cy="330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Actions or Occurrences that happen in the system or your application, which the system tells you about so you can respond</a:t>
            </a:r>
            <a:endParaRPr/>
          </a:p>
          <a:p>
            <a:pPr indent="-342900" lvl="0" marL="457200" rtl="0" algn="l">
              <a:spcBef>
                <a:spcPts val="0"/>
              </a:spcBef>
              <a:spcAft>
                <a:spcPts val="0"/>
              </a:spcAft>
              <a:buSzPts val="1800"/>
              <a:buChar char="●"/>
            </a:pPr>
            <a:r>
              <a:rPr lang="en"/>
              <a:t>When the user takes an action, like click a mouse button, the Operating System “screams” out to any application that is interested that the event occurred.</a:t>
            </a:r>
            <a:endParaRPr/>
          </a:p>
          <a:p>
            <a:pPr indent="-342900" lvl="0" marL="457200" rtl="0" algn="l">
              <a:spcBef>
                <a:spcPts val="0"/>
              </a:spcBef>
              <a:spcAft>
                <a:spcPts val="0"/>
              </a:spcAft>
              <a:buSzPts val="1800"/>
              <a:buChar char="●"/>
            </a:pPr>
            <a:r>
              <a:rPr lang="en"/>
              <a:t>Applications that are interested in that event register an </a:t>
            </a:r>
            <a:br>
              <a:rPr lang="en"/>
            </a:br>
            <a:r>
              <a:rPr lang="en"/>
              <a:t>Event Listener that “hears” the event and allows the program</a:t>
            </a:r>
            <a:br>
              <a:rPr lang="en"/>
            </a:br>
            <a:r>
              <a:rPr lang="en"/>
              <a:t>to take action.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14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Events</a:t>
            </a:r>
            <a:endParaRPr/>
          </a:p>
        </p:txBody>
      </p:sp>
      <p:sp>
        <p:nvSpPr>
          <p:cNvPr id="74" name="Google Shape;74;p16"/>
          <p:cNvSpPr txBox="1"/>
          <p:nvPr>
            <p:ph idx="1" type="body"/>
          </p:nvPr>
        </p:nvSpPr>
        <p:spPr>
          <a:xfrm>
            <a:off x="311700" y="1152475"/>
            <a:ext cx="8520600" cy="233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a user takes an action in the browser window, the browser raises an event letting application running it know that the event occurred</a:t>
            </a:r>
            <a:endParaRPr/>
          </a:p>
          <a:p>
            <a:pPr indent="-342900" lvl="0" marL="457200" rtl="0" algn="l">
              <a:spcBef>
                <a:spcPts val="0"/>
              </a:spcBef>
              <a:spcAft>
                <a:spcPts val="0"/>
              </a:spcAft>
              <a:buSzPts val="1800"/>
              <a:buChar char="●"/>
            </a:pPr>
            <a:r>
              <a:rPr lang="en"/>
              <a:t>Everything the user does raises some sort of event, or sometimes multiple events, allowing the programmer to choose what events they care about and what actions they want to take in response.</a:t>
            </a:r>
            <a:endParaRPr/>
          </a:p>
          <a:p>
            <a:pPr indent="-342900" lvl="0" marL="457200" rtl="0" algn="l">
              <a:spcBef>
                <a:spcPts val="0"/>
              </a:spcBef>
              <a:spcAft>
                <a:spcPts val="0"/>
              </a:spcAft>
              <a:buSzPts val="1800"/>
              <a:buChar char="●"/>
            </a:pPr>
            <a:r>
              <a:rPr lang="en"/>
              <a:t>Many of the actions the browser or HTML elements take are also raised as events that can be handled.</a:t>
            </a:r>
            <a:endParaRPr/>
          </a:p>
        </p:txBody>
      </p:sp>
      <p:sp>
        <p:nvSpPr>
          <p:cNvPr id="75" name="Google Shape;75;p16"/>
          <p:cNvSpPr txBox="1"/>
          <p:nvPr/>
        </p:nvSpPr>
        <p:spPr>
          <a:xfrm>
            <a:off x="690300" y="3491575"/>
            <a:ext cx="3881700" cy="152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chemeClr val="dk2"/>
                </a:solidFill>
              </a:rPr>
              <a:t>Example of user actions</a:t>
            </a:r>
            <a:endParaRPr b="1">
              <a:solidFill>
                <a:schemeClr val="dk2"/>
              </a:solidFill>
            </a:endParaRPr>
          </a:p>
          <a:p>
            <a:pPr indent="-317500" lvl="1" marL="914400" rtl="0" algn="l">
              <a:lnSpc>
                <a:spcPct val="115000"/>
              </a:lnSpc>
              <a:spcBef>
                <a:spcPts val="1600"/>
              </a:spcBef>
              <a:spcAft>
                <a:spcPts val="0"/>
              </a:spcAft>
              <a:buClr>
                <a:schemeClr val="dk2"/>
              </a:buClr>
              <a:buSzPts val="1400"/>
              <a:buChar char="○"/>
            </a:pPr>
            <a:r>
              <a:rPr lang="en">
                <a:solidFill>
                  <a:schemeClr val="dk2"/>
                </a:solidFill>
              </a:rPr>
              <a:t>User clicks a mouse button</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User pressing a key on the keyboard</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User moves the mouse</a:t>
            </a:r>
            <a:endParaRPr>
              <a:solidFill>
                <a:schemeClr val="dk2"/>
              </a:solidFill>
            </a:endParaRPr>
          </a:p>
        </p:txBody>
      </p:sp>
      <p:sp>
        <p:nvSpPr>
          <p:cNvPr id="76" name="Google Shape;76;p16"/>
          <p:cNvSpPr txBox="1"/>
          <p:nvPr/>
        </p:nvSpPr>
        <p:spPr>
          <a:xfrm>
            <a:off x="4696875" y="3491575"/>
            <a:ext cx="3881700" cy="152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chemeClr val="dk2"/>
                </a:solidFill>
              </a:rPr>
              <a:t>Example of browser/html actions</a:t>
            </a:r>
            <a:endParaRPr b="1">
              <a:solidFill>
                <a:schemeClr val="dk2"/>
              </a:solidFill>
            </a:endParaRPr>
          </a:p>
          <a:p>
            <a:pPr indent="-317500" lvl="1" marL="914400" rtl="0" algn="l">
              <a:lnSpc>
                <a:spcPct val="115000"/>
              </a:lnSpc>
              <a:spcBef>
                <a:spcPts val="1600"/>
              </a:spcBef>
              <a:spcAft>
                <a:spcPts val="0"/>
              </a:spcAft>
              <a:buClr>
                <a:schemeClr val="dk2"/>
              </a:buClr>
              <a:buSzPts val="1400"/>
              <a:buChar char="○"/>
            </a:pPr>
            <a:r>
              <a:rPr lang="en">
                <a:solidFill>
                  <a:schemeClr val="dk2"/>
                </a:solidFill>
              </a:rPr>
              <a:t>form submits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page has finished loading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textbox value has changed</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browser has been resized</a:t>
            </a:r>
            <a:endParaRPr>
              <a:solidFill>
                <a:schemeClr val="dk2"/>
              </a:solidFill>
            </a:endParaRPr>
          </a:p>
        </p:txBody>
      </p:sp>
      <p:sp>
        <p:nvSpPr>
          <p:cNvPr id="77" name="Google Shape;77;p16"/>
          <p:cNvSpPr txBox="1"/>
          <p:nvPr/>
        </p:nvSpPr>
        <p:spPr>
          <a:xfrm>
            <a:off x="4885300" y="1301375"/>
            <a:ext cx="59490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Handling</a:t>
            </a:r>
            <a:endParaRPr/>
          </a:p>
        </p:txBody>
      </p:sp>
      <p:sp>
        <p:nvSpPr>
          <p:cNvPr id="83" name="Google Shape;83;p17"/>
          <p:cNvSpPr txBox="1"/>
          <p:nvPr>
            <p:ph idx="1" type="body"/>
          </p:nvPr>
        </p:nvSpPr>
        <p:spPr>
          <a:xfrm>
            <a:off x="311700" y="1152475"/>
            <a:ext cx="6016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receipt of an event at some event handler that was raised by an event producer</a:t>
            </a:r>
            <a:endParaRPr/>
          </a:p>
          <a:p>
            <a:pPr indent="-342900" lvl="0" marL="457200" rtl="0" algn="l">
              <a:spcBef>
                <a:spcPts val="0"/>
              </a:spcBef>
              <a:spcAft>
                <a:spcPts val="0"/>
              </a:spcAft>
              <a:buSzPts val="1800"/>
              <a:buChar char="●"/>
            </a:pPr>
            <a:r>
              <a:rPr lang="en"/>
              <a:t>The event producer raises the event (the user clicked on a button), the event handler </a:t>
            </a:r>
            <a:r>
              <a:rPr lang="en"/>
              <a:t>receives</a:t>
            </a:r>
            <a:r>
              <a:rPr lang="en"/>
              <a:t> the event and forwards it to a callback function, which is a function in our code that will react to the event.</a:t>
            </a:r>
            <a:endParaRPr/>
          </a:p>
          <a:p>
            <a:pPr indent="-342900" lvl="0" marL="457200" rtl="0" algn="l">
              <a:spcBef>
                <a:spcPts val="0"/>
              </a:spcBef>
              <a:spcAft>
                <a:spcPts val="0"/>
              </a:spcAft>
              <a:buSzPts val="1800"/>
              <a:buChar char="●"/>
            </a:pPr>
            <a:r>
              <a:rPr lang="en"/>
              <a:t>Event handling is managed in JavaScript not CSS or HTML</a:t>
            </a:r>
            <a:endParaRPr/>
          </a:p>
        </p:txBody>
      </p:sp>
      <p:pic>
        <p:nvPicPr>
          <p:cNvPr id="84" name="Google Shape;84;p17"/>
          <p:cNvPicPr preferRelativeResize="0"/>
          <p:nvPr/>
        </p:nvPicPr>
        <p:blipFill>
          <a:blip r:embed="rId3">
            <a:alphaModFix/>
          </a:blip>
          <a:stretch>
            <a:fillRect/>
          </a:stretch>
        </p:blipFill>
        <p:spPr>
          <a:xfrm>
            <a:off x="6248575" y="1170125"/>
            <a:ext cx="2743025" cy="225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3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Handler</a:t>
            </a:r>
            <a:endParaRPr/>
          </a:p>
        </p:txBody>
      </p:sp>
      <p:sp>
        <p:nvSpPr>
          <p:cNvPr id="90" name="Google Shape;90;p18"/>
          <p:cNvSpPr txBox="1"/>
          <p:nvPr>
            <p:ph idx="1" type="body"/>
          </p:nvPr>
        </p:nvSpPr>
        <p:spPr>
          <a:xfrm>
            <a:off x="311700" y="704275"/>
            <a:ext cx="8520600" cy="170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code in our JavaScript that reacts when an event occurs</a:t>
            </a:r>
            <a:endParaRPr/>
          </a:p>
          <a:p>
            <a:pPr indent="-342900" lvl="0" marL="457200" rtl="0" algn="l">
              <a:spcBef>
                <a:spcPts val="0"/>
              </a:spcBef>
              <a:spcAft>
                <a:spcPts val="0"/>
              </a:spcAft>
              <a:buSzPts val="1800"/>
              <a:buChar char="●"/>
            </a:pPr>
            <a:r>
              <a:rPr b="1" lang="en"/>
              <a:t>Callback</a:t>
            </a:r>
            <a:r>
              <a:rPr lang="en"/>
              <a:t> function that will be called by the </a:t>
            </a:r>
            <a:r>
              <a:rPr b="1" lang="en"/>
              <a:t>Event Listener,</a:t>
            </a:r>
            <a:r>
              <a:rPr lang="en"/>
              <a:t> which what “hears” the event, when the event occurs</a:t>
            </a:r>
            <a:endParaRPr/>
          </a:p>
          <a:p>
            <a:pPr indent="-317500" lvl="1" marL="914400" rtl="0" algn="l">
              <a:spcBef>
                <a:spcPts val="0"/>
              </a:spcBef>
              <a:spcAft>
                <a:spcPts val="0"/>
              </a:spcAft>
              <a:buSzPts val="1400"/>
              <a:buChar char="○"/>
            </a:pPr>
            <a:r>
              <a:rPr lang="en"/>
              <a:t>usually an anonymous function</a:t>
            </a:r>
            <a:endParaRPr/>
          </a:p>
          <a:p>
            <a:pPr indent="-317500" lvl="1" marL="914400" rtl="0" algn="l">
              <a:spcBef>
                <a:spcPts val="0"/>
              </a:spcBef>
              <a:spcAft>
                <a:spcPts val="0"/>
              </a:spcAft>
              <a:buSzPts val="1400"/>
              <a:buChar char="○"/>
            </a:pPr>
            <a:r>
              <a:rPr lang="en"/>
              <a:t>includes an optional parameter to </a:t>
            </a:r>
            <a:r>
              <a:rPr lang="en"/>
              <a:t>receive</a:t>
            </a:r>
            <a:r>
              <a:rPr lang="en"/>
              <a:t> the </a:t>
            </a:r>
            <a:r>
              <a:rPr b="1" lang="en"/>
              <a:t>Event Object</a:t>
            </a:r>
            <a:endParaRPr b="1"/>
          </a:p>
        </p:txBody>
      </p:sp>
      <p:sp>
        <p:nvSpPr>
          <p:cNvPr id="91" name="Google Shape;91;p18"/>
          <p:cNvSpPr txBox="1"/>
          <p:nvPr>
            <p:ph idx="1" type="body"/>
          </p:nvPr>
        </p:nvSpPr>
        <p:spPr>
          <a:xfrm>
            <a:off x="650700" y="2412475"/>
            <a:ext cx="7842600" cy="2578500"/>
          </a:xfrm>
          <a:prstGeom prst="rect">
            <a:avLst/>
          </a:prstGeom>
          <a:solidFill>
            <a:srgbClr val="CFE2F3"/>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1"/>
                </a:solidFill>
              </a:rPr>
              <a:t>The Event Object</a:t>
            </a:r>
            <a:br>
              <a:rPr lang="en" sz="2300">
                <a:solidFill>
                  <a:schemeClr val="dk1"/>
                </a:solidFill>
              </a:rPr>
            </a:br>
            <a:endParaRPr/>
          </a:p>
          <a:p>
            <a:pPr indent="-336550" lvl="0" marL="457200" rtl="0" algn="l">
              <a:spcBef>
                <a:spcPts val="0"/>
              </a:spcBef>
              <a:spcAft>
                <a:spcPts val="0"/>
              </a:spcAft>
              <a:buClr>
                <a:srgbClr val="000000"/>
              </a:buClr>
              <a:buSzPts val="1700"/>
              <a:buChar char="●"/>
            </a:pPr>
            <a:r>
              <a:rPr lang="en" sz="1700">
                <a:solidFill>
                  <a:srgbClr val="000000"/>
                </a:solidFill>
              </a:rPr>
              <a:t>An object that is passed to the event handler callback function that details the event</a:t>
            </a:r>
            <a:endParaRPr sz="17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the Target:  what was the focus of the event  (example: what the user actually clicked on)</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the events location</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mouse events:  includes which mouse was button was used</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keyboard:  which key was pressed</a:t>
            </a:r>
            <a:endParaRPr sz="13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Each event type has an event object with information unique to that event</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Listeners</a:t>
            </a:r>
            <a:endParaRPr/>
          </a:p>
        </p:txBody>
      </p:sp>
      <p:sp>
        <p:nvSpPr>
          <p:cNvPr id="97" name="Google Shape;97;p19"/>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react to an event we must register an EventListener, this tells the browser that we are interested in the event and want to react to it. </a:t>
            </a:r>
            <a:endParaRPr sz="1400"/>
          </a:p>
          <a:p>
            <a:pPr indent="-317500" lvl="0" marL="457200" rtl="0" algn="l">
              <a:spcBef>
                <a:spcPts val="0"/>
              </a:spcBef>
              <a:spcAft>
                <a:spcPts val="0"/>
              </a:spcAft>
              <a:buSzPts val="1400"/>
              <a:buChar char="●"/>
            </a:pPr>
            <a:r>
              <a:rPr lang="en" sz="1400"/>
              <a:t>When the EventListener a callback method is provided.  When the EventListener is informed that the event has occurred it will call our callback method.  In JavaScript we provide a callback method as an anonymous function that we pass to the eventListener when we create it.</a:t>
            </a:r>
            <a:endParaRPr sz="1400"/>
          </a:p>
        </p:txBody>
      </p:sp>
      <p:sp>
        <p:nvSpPr>
          <p:cNvPr id="98" name="Google Shape;98;p19"/>
          <p:cNvSpPr txBox="1"/>
          <p:nvPr/>
        </p:nvSpPr>
        <p:spPr>
          <a:xfrm>
            <a:off x="510500" y="2706525"/>
            <a:ext cx="4266900" cy="21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050">
                <a:solidFill>
                  <a:srgbClr val="172B4D"/>
                </a:solidFill>
                <a:highlight>
                  <a:srgbClr val="D0E0E3"/>
                </a:highlight>
                <a:latin typeface="Roboto"/>
                <a:ea typeface="Roboto"/>
                <a:cs typeface="Roboto"/>
                <a:sym typeface="Roboto"/>
              </a:rPr>
              <a:t>document</a:t>
            </a:r>
            <a:r>
              <a:rPr lang="en" sz="1050">
                <a:solidFill>
                  <a:srgbClr val="172B4D"/>
                </a:solidFill>
                <a:latin typeface="Roboto"/>
                <a:ea typeface="Roboto"/>
                <a:cs typeface="Roboto"/>
                <a:sym typeface="Roboto"/>
              </a:rPr>
              <a:t>.</a:t>
            </a:r>
            <a:r>
              <a:rPr lang="en" sz="1050">
                <a:solidFill>
                  <a:srgbClr val="172B4D"/>
                </a:solidFill>
                <a:highlight>
                  <a:srgbClr val="CFE2F3"/>
                </a:highlight>
                <a:latin typeface="Roboto"/>
                <a:ea typeface="Roboto"/>
                <a:cs typeface="Roboto"/>
                <a:sym typeface="Roboto"/>
              </a:rPr>
              <a:t>addEventListener</a:t>
            </a:r>
            <a:r>
              <a:rPr lang="en" sz="1050">
                <a:solidFill>
                  <a:srgbClr val="172B4D"/>
                </a:solidFill>
                <a:latin typeface="Roboto"/>
                <a:ea typeface="Roboto"/>
                <a:cs typeface="Roboto"/>
                <a:sym typeface="Roboto"/>
              </a:rPr>
              <a:t>(</a:t>
            </a:r>
            <a:r>
              <a:rPr lang="en" sz="1050">
                <a:solidFill>
                  <a:srgbClr val="172B4D"/>
                </a:solidFill>
                <a:highlight>
                  <a:srgbClr val="EAD1DC"/>
                </a:highlight>
                <a:latin typeface="Roboto"/>
                <a:ea typeface="Roboto"/>
                <a:cs typeface="Roboto"/>
                <a:sym typeface="Roboto"/>
              </a:rPr>
              <a:t>eventType</a:t>
            </a:r>
            <a:r>
              <a:rPr lang="en" sz="1050">
                <a:solidFill>
                  <a:srgbClr val="172B4D"/>
                </a:solidFill>
                <a:latin typeface="Roboto"/>
                <a:ea typeface="Roboto"/>
                <a:cs typeface="Roboto"/>
                <a:sym typeface="Roboto"/>
              </a:rPr>
              <a:t>, </a:t>
            </a:r>
            <a:r>
              <a:rPr lang="en" sz="1050">
                <a:solidFill>
                  <a:srgbClr val="172B4D"/>
                </a:solidFill>
                <a:highlight>
                  <a:srgbClr val="D9D2E9"/>
                </a:highlight>
                <a:latin typeface="Roboto"/>
                <a:ea typeface="Roboto"/>
                <a:cs typeface="Roboto"/>
                <a:sym typeface="Roboto"/>
              </a:rPr>
              <a:t>eventHandler</a:t>
            </a:r>
            <a:r>
              <a:rPr lang="en" sz="1050">
                <a:solidFill>
                  <a:srgbClr val="172B4D"/>
                </a:solidFill>
                <a:latin typeface="Roboto"/>
                <a:ea typeface="Roboto"/>
                <a:cs typeface="Roboto"/>
                <a:sym typeface="Roboto"/>
              </a:rPr>
              <a:t>)</a:t>
            </a:r>
            <a:endParaRPr sz="1050">
              <a:solidFill>
                <a:srgbClr val="172B4D"/>
              </a:solidFill>
              <a:latin typeface="Roboto"/>
              <a:ea typeface="Roboto"/>
              <a:cs typeface="Roboto"/>
              <a:sym typeface="Roboto"/>
            </a:endParaRPr>
          </a:p>
          <a:p>
            <a:pPr indent="0" lvl="0" marL="0" rtl="0" algn="l">
              <a:spcBef>
                <a:spcPts val="0"/>
              </a:spcBef>
              <a:spcAft>
                <a:spcPts val="0"/>
              </a:spcAft>
              <a:buNone/>
            </a:pPr>
            <a:r>
              <a:t/>
            </a:r>
            <a:endParaRPr/>
          </a:p>
          <a:p>
            <a:pPr indent="0" lvl="0" marL="0" rtl="0" algn="l">
              <a:lnSpc>
                <a:spcPct val="115000"/>
              </a:lnSpc>
              <a:spcBef>
                <a:spcPts val="900"/>
              </a:spcBef>
              <a:spcAft>
                <a:spcPts val="0"/>
              </a:spcAft>
              <a:buNone/>
            </a:pPr>
            <a:r>
              <a:rPr lang="en" sz="1050">
                <a:solidFill>
                  <a:srgbClr val="172B4D"/>
                </a:solidFill>
                <a:highlight>
                  <a:srgbClr val="D0E0E3"/>
                </a:highlight>
                <a:latin typeface="Roboto"/>
                <a:ea typeface="Roboto"/>
                <a:cs typeface="Roboto"/>
                <a:sym typeface="Roboto"/>
              </a:rPr>
              <a:t>document</a:t>
            </a:r>
            <a:r>
              <a:rPr lang="en" sz="1050">
                <a:solidFill>
                  <a:srgbClr val="172B4D"/>
                </a:solidFill>
                <a:latin typeface="Roboto"/>
                <a:ea typeface="Roboto"/>
                <a:cs typeface="Roboto"/>
                <a:sym typeface="Roboto"/>
              </a:rPr>
              <a:t> - The element we want to listen for an event on </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highlight>
                  <a:srgbClr val="CFE2F3"/>
                </a:highlight>
                <a:latin typeface="Roboto"/>
                <a:ea typeface="Roboto"/>
                <a:cs typeface="Roboto"/>
                <a:sym typeface="Roboto"/>
              </a:rPr>
              <a:t>addEventListener</a:t>
            </a:r>
            <a:r>
              <a:rPr lang="en" sz="1050">
                <a:solidFill>
                  <a:srgbClr val="172B4D"/>
                </a:solidFill>
                <a:latin typeface="Roboto"/>
                <a:ea typeface="Roboto"/>
                <a:cs typeface="Roboto"/>
                <a:sym typeface="Roboto"/>
              </a:rPr>
              <a:t> - Adds an Event Listener   </a:t>
            </a:r>
            <a:r>
              <a:rPr lang="en" sz="1050" u="sng">
                <a:solidFill>
                  <a:schemeClr val="hlink"/>
                </a:solidFill>
                <a:latin typeface="Roboto"/>
                <a:ea typeface="Roboto"/>
                <a:cs typeface="Roboto"/>
                <a:sym typeface="Roboto"/>
                <a:hlinkClick r:id="rId3"/>
              </a:rPr>
              <a:t>Documentation</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None/>
            </a:pPr>
            <a:r>
              <a:rPr lang="en" sz="1050">
                <a:solidFill>
                  <a:srgbClr val="172B4D"/>
                </a:solidFill>
                <a:highlight>
                  <a:srgbClr val="EAD1DC"/>
                </a:highlight>
                <a:latin typeface="Roboto"/>
                <a:ea typeface="Roboto"/>
                <a:cs typeface="Roboto"/>
                <a:sym typeface="Roboto"/>
              </a:rPr>
              <a:t>eventType</a:t>
            </a:r>
            <a:r>
              <a:rPr lang="en" sz="1050">
                <a:solidFill>
                  <a:srgbClr val="172B4D"/>
                </a:solidFill>
                <a:latin typeface="Roboto"/>
                <a:ea typeface="Roboto"/>
                <a:cs typeface="Roboto"/>
                <a:sym typeface="Roboto"/>
              </a:rPr>
              <a:t>- the event we want to add a listener for.  </a:t>
            </a:r>
            <a:r>
              <a:rPr lang="en" sz="1050" u="sng">
                <a:solidFill>
                  <a:schemeClr val="hlink"/>
                </a:solidFill>
                <a:latin typeface="Roboto"/>
                <a:ea typeface="Roboto"/>
                <a:cs typeface="Roboto"/>
                <a:sym typeface="Roboto"/>
                <a:hlinkClick r:id="rId4"/>
              </a:rPr>
              <a:t>Documentation</a:t>
            </a:r>
            <a:endParaRPr sz="1050">
              <a:solidFill>
                <a:srgbClr val="172B4D"/>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050">
                <a:solidFill>
                  <a:srgbClr val="172B4D"/>
                </a:solidFill>
                <a:highlight>
                  <a:srgbClr val="D9D2E9"/>
                </a:highlight>
                <a:latin typeface="Roboto"/>
                <a:ea typeface="Roboto"/>
                <a:cs typeface="Roboto"/>
                <a:sym typeface="Roboto"/>
              </a:rPr>
              <a:t>eventHandler</a:t>
            </a:r>
            <a:r>
              <a:rPr lang="en" sz="1050">
                <a:solidFill>
                  <a:srgbClr val="172B4D"/>
                </a:solidFill>
                <a:latin typeface="Roboto"/>
                <a:ea typeface="Roboto"/>
                <a:cs typeface="Roboto"/>
                <a:sym typeface="Roboto"/>
              </a:rPr>
              <a:t> - A callback function for the eventListener to call when the event occurs.  This can be an anonymous function or a named function.</a:t>
            </a:r>
            <a:endParaRPr sz="1050">
              <a:solidFill>
                <a:srgbClr val="172B4D"/>
              </a:solidFill>
              <a:latin typeface="Roboto"/>
              <a:ea typeface="Roboto"/>
              <a:cs typeface="Roboto"/>
              <a:sym typeface="Roboto"/>
            </a:endParaRPr>
          </a:p>
        </p:txBody>
      </p:sp>
      <p:sp>
        <p:nvSpPr>
          <p:cNvPr id="99" name="Google Shape;99;p19"/>
          <p:cNvSpPr txBox="1"/>
          <p:nvPr/>
        </p:nvSpPr>
        <p:spPr>
          <a:xfrm>
            <a:off x="5239825" y="3024450"/>
            <a:ext cx="96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txBox="1"/>
          <p:nvPr/>
        </p:nvSpPr>
        <p:spPr>
          <a:xfrm>
            <a:off x="5230200" y="2947400"/>
            <a:ext cx="9600" cy="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4690800" y="2899250"/>
            <a:ext cx="4363200" cy="18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highlight>
                  <a:srgbClr val="D0E0E3"/>
                </a:highlight>
                <a:latin typeface="Roboto Mono"/>
                <a:ea typeface="Roboto Mono"/>
                <a:cs typeface="Roboto Mono"/>
                <a:sym typeface="Roboto Mono"/>
              </a:rPr>
              <a:t>document</a:t>
            </a:r>
            <a:r>
              <a:rPr lang="en" sz="900">
                <a:highlight>
                  <a:srgbClr val="F4F5F7"/>
                </a:highlight>
                <a:latin typeface="Roboto Mono"/>
                <a:ea typeface="Roboto Mono"/>
                <a:cs typeface="Roboto Mono"/>
                <a:sym typeface="Roboto Mono"/>
              </a:rPr>
              <a:t>.</a:t>
            </a:r>
            <a:r>
              <a:rPr lang="en" sz="900">
                <a:highlight>
                  <a:srgbClr val="CFE2F3"/>
                </a:highlight>
                <a:latin typeface="Roboto Mono"/>
                <a:ea typeface="Roboto Mono"/>
                <a:cs typeface="Roboto Mono"/>
                <a:sym typeface="Roboto Mono"/>
              </a:rPr>
              <a:t>addEventListener</a:t>
            </a:r>
            <a:r>
              <a:rPr lang="en" sz="900">
                <a:highlight>
                  <a:srgbClr val="F4F5F7"/>
                </a:highlight>
                <a:latin typeface="Roboto Mono"/>
                <a:ea typeface="Roboto Mono"/>
                <a:cs typeface="Roboto Mono"/>
                <a:sym typeface="Roboto Mono"/>
              </a:rPr>
              <a:t>(</a:t>
            </a:r>
            <a:r>
              <a:rPr lang="en" sz="900">
                <a:highlight>
                  <a:srgbClr val="EAD1DC"/>
                </a:highlight>
                <a:latin typeface="Roboto Mono"/>
                <a:ea typeface="Roboto Mono"/>
                <a:cs typeface="Roboto Mono"/>
                <a:sym typeface="Roboto Mono"/>
              </a:rPr>
              <a:t>'DOMContentLoaded'</a:t>
            </a:r>
            <a:r>
              <a:rPr lang="en" sz="900">
                <a:highlight>
                  <a:srgbClr val="F4F5F7"/>
                </a:highlight>
                <a:latin typeface="Roboto Mono"/>
                <a:ea typeface="Roboto Mono"/>
                <a:cs typeface="Roboto Mono"/>
                <a:sym typeface="Roboto Mono"/>
              </a:rPr>
              <a:t>, </a:t>
            </a:r>
            <a:r>
              <a:rPr lang="en" sz="900">
                <a:highlight>
                  <a:srgbClr val="D9D2E9"/>
                </a:highlight>
                <a:latin typeface="Roboto Mono"/>
                <a:ea typeface="Roboto Mono"/>
                <a:cs typeface="Roboto Mono"/>
                <a:sym typeface="Roboto Mono"/>
              </a:rPr>
              <a:t>(event) =&gt; {</a:t>
            </a:r>
            <a:endParaRPr sz="900">
              <a:highlight>
                <a:srgbClr val="D9D2E9"/>
              </a:highlight>
              <a:latin typeface="Roboto Mono"/>
              <a:ea typeface="Roboto Mono"/>
              <a:cs typeface="Roboto Mono"/>
              <a:sym typeface="Roboto Mono"/>
            </a:endParaRPr>
          </a:p>
          <a:p>
            <a:pPr indent="0" lvl="0" marL="457200" rtl="0" algn="l">
              <a:lnSpc>
                <a:spcPct val="115000"/>
              </a:lnSpc>
              <a:spcBef>
                <a:spcPts val="0"/>
              </a:spcBef>
              <a:spcAft>
                <a:spcPts val="0"/>
              </a:spcAft>
              <a:buNone/>
            </a:pPr>
            <a:r>
              <a:rPr lang="en" sz="900">
                <a:highlight>
                  <a:srgbClr val="D9D2E9"/>
                </a:highlight>
                <a:latin typeface="Roboto Mono"/>
                <a:ea typeface="Roboto Mono"/>
                <a:cs typeface="Roboto Mono"/>
                <a:sym typeface="Roboto Mono"/>
              </a:rPr>
              <a:t>Code here to react to the event</a:t>
            </a:r>
            <a:endParaRPr sz="900">
              <a:highlight>
                <a:srgbClr val="D9D2E9"/>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900">
                <a:highlight>
                  <a:srgbClr val="D9D2E9"/>
                </a:highlight>
                <a:latin typeface="Roboto Mono"/>
                <a:ea typeface="Roboto Mono"/>
                <a:cs typeface="Roboto Mono"/>
                <a:sym typeface="Roboto Mono"/>
              </a:rPr>
              <a:t>}</a:t>
            </a:r>
            <a:r>
              <a:rPr lang="en" sz="900">
                <a:highlight>
                  <a:srgbClr val="F4F5F7"/>
                </a:highlight>
                <a:latin typeface="Roboto Mono"/>
                <a:ea typeface="Roboto Mono"/>
                <a:cs typeface="Roboto Mono"/>
                <a:sym typeface="Roboto Mono"/>
              </a:rPr>
              <a:t>);</a:t>
            </a:r>
            <a:endParaRPr sz="900">
              <a:highlight>
                <a:srgbClr val="F4F5F7"/>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900">
              <a:highlight>
                <a:srgbClr val="F4F5F7"/>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900">
              <a:highlight>
                <a:srgbClr val="F4F5F7"/>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900">
                <a:solidFill>
                  <a:schemeClr val="dk1"/>
                </a:solidFill>
                <a:highlight>
                  <a:srgbClr val="D0E0E3"/>
                </a:highlight>
                <a:latin typeface="Roboto Mono"/>
                <a:ea typeface="Roboto Mono"/>
                <a:cs typeface="Roboto Mono"/>
                <a:sym typeface="Roboto Mono"/>
              </a:rPr>
              <a:t>document.querySelector(‘button’)</a:t>
            </a:r>
            <a:r>
              <a:rPr lang="en" sz="900">
                <a:solidFill>
                  <a:schemeClr val="dk1"/>
                </a:solidFill>
                <a:highlight>
                  <a:srgbClr val="F4F5F7"/>
                </a:highlight>
                <a:latin typeface="Roboto Mono"/>
                <a:ea typeface="Roboto Mono"/>
                <a:cs typeface="Roboto Mono"/>
                <a:sym typeface="Roboto Mono"/>
              </a:rPr>
              <a:t>.</a:t>
            </a:r>
            <a:r>
              <a:rPr lang="en" sz="900">
                <a:solidFill>
                  <a:schemeClr val="dk1"/>
                </a:solidFill>
                <a:highlight>
                  <a:srgbClr val="CFE2F3"/>
                </a:highlight>
                <a:latin typeface="Roboto Mono"/>
                <a:ea typeface="Roboto Mono"/>
                <a:cs typeface="Roboto Mono"/>
                <a:sym typeface="Roboto Mono"/>
              </a:rPr>
              <a:t>addEventListener</a:t>
            </a:r>
            <a:r>
              <a:rPr lang="en" sz="900">
                <a:solidFill>
                  <a:schemeClr val="dk1"/>
                </a:solidFill>
                <a:highlight>
                  <a:srgbClr val="F4F5F7"/>
                </a:highlight>
                <a:latin typeface="Roboto Mono"/>
                <a:ea typeface="Roboto Mono"/>
                <a:cs typeface="Roboto Mono"/>
                <a:sym typeface="Roboto Mono"/>
              </a:rPr>
              <a:t>(‘</a:t>
            </a:r>
            <a:r>
              <a:rPr lang="en" sz="900">
                <a:solidFill>
                  <a:schemeClr val="dk1"/>
                </a:solidFill>
                <a:highlight>
                  <a:srgbClr val="EAD1DC"/>
                </a:highlight>
                <a:latin typeface="Roboto Mono"/>
                <a:ea typeface="Roboto Mono"/>
                <a:cs typeface="Roboto Mono"/>
                <a:sym typeface="Roboto Mono"/>
              </a:rPr>
              <a:t>click’</a:t>
            </a:r>
            <a:r>
              <a:rPr lang="en" sz="900">
                <a:solidFill>
                  <a:schemeClr val="dk1"/>
                </a:solidFill>
                <a:highlight>
                  <a:srgbClr val="F4F5F7"/>
                </a:highlight>
                <a:latin typeface="Roboto Mono"/>
                <a:ea typeface="Roboto Mono"/>
                <a:cs typeface="Roboto Mono"/>
                <a:sym typeface="Roboto Mono"/>
              </a:rPr>
              <a:t>, </a:t>
            </a:r>
            <a:r>
              <a:rPr lang="en" sz="900">
                <a:solidFill>
                  <a:schemeClr val="dk1"/>
                </a:solidFill>
                <a:highlight>
                  <a:srgbClr val="D9D2E9"/>
                </a:highlight>
                <a:latin typeface="Roboto Mono"/>
                <a:ea typeface="Roboto Mono"/>
                <a:cs typeface="Roboto Mono"/>
                <a:sym typeface="Roboto Mono"/>
              </a:rPr>
              <a:t>(event) =&gt; {</a:t>
            </a:r>
            <a:endParaRPr sz="900">
              <a:solidFill>
                <a:schemeClr val="dk1"/>
              </a:solidFill>
              <a:highlight>
                <a:srgbClr val="D9D2E9"/>
              </a:highlight>
              <a:latin typeface="Roboto Mono"/>
              <a:ea typeface="Roboto Mono"/>
              <a:cs typeface="Roboto Mono"/>
              <a:sym typeface="Roboto Mono"/>
            </a:endParaRPr>
          </a:p>
          <a:p>
            <a:pPr indent="0" lvl="0" marL="457200" rtl="0" algn="l">
              <a:lnSpc>
                <a:spcPct val="115000"/>
              </a:lnSpc>
              <a:spcBef>
                <a:spcPts val="0"/>
              </a:spcBef>
              <a:spcAft>
                <a:spcPts val="0"/>
              </a:spcAft>
              <a:buNone/>
            </a:pPr>
            <a:r>
              <a:rPr lang="en" sz="900">
                <a:solidFill>
                  <a:schemeClr val="dk1"/>
                </a:solidFill>
                <a:highlight>
                  <a:srgbClr val="D9D2E9"/>
                </a:highlight>
                <a:latin typeface="Roboto Mono"/>
                <a:ea typeface="Roboto Mono"/>
                <a:cs typeface="Roboto Mono"/>
                <a:sym typeface="Roboto Mono"/>
              </a:rPr>
              <a:t>Code here to react to the event</a:t>
            </a:r>
            <a:endParaRPr sz="900">
              <a:solidFill>
                <a:schemeClr val="dk1"/>
              </a:solidFill>
              <a:highlight>
                <a:srgbClr val="D9D2E9"/>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highlight>
                  <a:srgbClr val="D9D2E9"/>
                </a:highlight>
                <a:latin typeface="Roboto Mono"/>
                <a:ea typeface="Roboto Mono"/>
                <a:cs typeface="Roboto Mono"/>
                <a:sym typeface="Roboto Mono"/>
              </a:rPr>
              <a:t>}</a:t>
            </a:r>
            <a:r>
              <a:rPr lang="en" sz="900">
                <a:solidFill>
                  <a:schemeClr val="dk1"/>
                </a:solidFill>
                <a:highlight>
                  <a:srgbClr val="F4F5F7"/>
                </a:highlight>
                <a:latin typeface="Roboto Mono"/>
                <a:ea typeface="Roboto Mono"/>
                <a:cs typeface="Roboto Mono"/>
                <a:sym typeface="Roboto Mono"/>
              </a:rPr>
              <a:t>);</a:t>
            </a:r>
            <a:endParaRPr sz="900">
              <a:highlight>
                <a:srgbClr val="F4F5F7"/>
              </a:highlight>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09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DOMContentLoaded</a:t>
            </a:r>
            <a:endParaRPr/>
          </a:p>
        </p:txBody>
      </p:sp>
      <p:sp>
        <p:nvSpPr>
          <p:cNvPr id="107" name="Google Shape;107;p20"/>
          <p:cNvSpPr txBox="1"/>
          <p:nvPr>
            <p:ph idx="1" type="body"/>
          </p:nvPr>
        </p:nvSpPr>
        <p:spPr>
          <a:xfrm>
            <a:off x="311700" y="882950"/>
            <a:ext cx="8520600" cy="260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 raised on the document when the HTML has been fully loaded into the DOM and is ready for manipulation, does not include other resources such as images or stylesheets.</a:t>
            </a:r>
            <a:endParaRPr/>
          </a:p>
          <a:p>
            <a:pPr indent="-342900" lvl="0" marL="457200" rtl="0" algn="l">
              <a:spcBef>
                <a:spcPts val="0"/>
              </a:spcBef>
              <a:spcAft>
                <a:spcPts val="0"/>
              </a:spcAft>
              <a:buSzPts val="1800"/>
              <a:buChar char="●"/>
            </a:pPr>
            <a:r>
              <a:rPr lang="en"/>
              <a:t>all functionality (not variable declarations) that is not in a Function should be only run once this event has been raised</a:t>
            </a:r>
            <a:endParaRPr/>
          </a:p>
          <a:p>
            <a:pPr indent="-342900" lvl="0" marL="457200" rtl="0" algn="l">
              <a:spcBef>
                <a:spcPts val="0"/>
              </a:spcBef>
              <a:spcAft>
                <a:spcPts val="0"/>
              </a:spcAft>
              <a:buSzPts val="1800"/>
              <a:buChar char="●"/>
            </a:pPr>
            <a:r>
              <a:rPr lang="en"/>
              <a:t>functions should be declared outside of this event</a:t>
            </a:r>
            <a:endParaRPr/>
          </a:p>
          <a:p>
            <a:pPr indent="-342900" lvl="0" marL="457200" rtl="0" algn="l">
              <a:spcBef>
                <a:spcPts val="0"/>
              </a:spcBef>
              <a:spcAft>
                <a:spcPts val="0"/>
              </a:spcAft>
              <a:buSzPts val="1800"/>
              <a:buChar char="●"/>
            </a:pPr>
            <a:r>
              <a:rPr lang="en"/>
              <a:t>Many example show to use the load event, but that is out of date, and in modern web applications is only used when other </a:t>
            </a:r>
            <a:r>
              <a:rPr lang="en"/>
              <a:t>resources</a:t>
            </a:r>
            <a:r>
              <a:rPr lang="en"/>
              <a:t>, such as images, need to exist before the JavaScript is run.</a:t>
            </a:r>
            <a:endParaRPr/>
          </a:p>
        </p:txBody>
      </p:sp>
      <p:sp>
        <p:nvSpPr>
          <p:cNvPr id="108" name="Google Shape;108;p20"/>
          <p:cNvSpPr txBox="1"/>
          <p:nvPr/>
        </p:nvSpPr>
        <p:spPr>
          <a:xfrm>
            <a:off x="1179175" y="3866400"/>
            <a:ext cx="6760500" cy="9066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rgbClr val="9CDCFE"/>
                </a:solidFill>
                <a:latin typeface="Courier New"/>
                <a:ea typeface="Courier New"/>
                <a:cs typeface="Courier New"/>
                <a:sym typeface="Courier New"/>
              </a:rPr>
              <a:t>document</a:t>
            </a:r>
            <a:r>
              <a:rPr lang="en" sz="1600">
                <a:solidFill>
                  <a:srgbClr val="D4D4D4"/>
                </a:solidFill>
                <a:latin typeface="Courier New"/>
                <a:ea typeface="Courier New"/>
                <a:cs typeface="Courier New"/>
                <a:sym typeface="Courier New"/>
              </a:rPr>
              <a:t>.</a:t>
            </a:r>
            <a:r>
              <a:rPr lang="en" sz="1600">
                <a:solidFill>
                  <a:srgbClr val="DCDCAA"/>
                </a:solidFill>
                <a:latin typeface="Courier New"/>
                <a:ea typeface="Courier New"/>
                <a:cs typeface="Courier New"/>
                <a:sym typeface="Courier New"/>
              </a:rPr>
              <a:t>addEventListener</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'DOMContentLoaded'</a:t>
            </a:r>
            <a:r>
              <a:rPr lang="en" sz="1600">
                <a:solidFill>
                  <a:srgbClr val="D4D4D4"/>
                </a:solidFill>
                <a:latin typeface="Courier New"/>
                <a:ea typeface="Courier New"/>
                <a:cs typeface="Courier New"/>
                <a:sym typeface="Courier New"/>
              </a:rPr>
              <a:t>, () </a:t>
            </a:r>
            <a:r>
              <a:rPr lang="en" sz="1600">
                <a:solidFill>
                  <a:srgbClr val="569CD6"/>
                </a:solidFill>
                <a:latin typeface="Courier New"/>
                <a:ea typeface="Courier New"/>
                <a:cs typeface="Courier New"/>
                <a:sym typeface="Courier New"/>
              </a:rPr>
              <a:t>=&gt;</a:t>
            </a:r>
            <a:r>
              <a:rPr lang="en" sz="1600">
                <a:solidFill>
                  <a:srgbClr val="D4D4D4"/>
                </a:solidFill>
                <a:latin typeface="Courier New"/>
                <a:ea typeface="Courier New"/>
                <a:cs typeface="Courier New"/>
                <a:sym typeface="Courier New"/>
              </a:rPr>
              <a:t> {</a:t>
            </a:r>
            <a:endParaRPr sz="16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600">
                <a:solidFill>
                  <a:srgbClr val="D4D4D4"/>
                </a:solidFill>
                <a:latin typeface="Courier New"/>
                <a:ea typeface="Courier New"/>
                <a:cs typeface="Courier New"/>
                <a:sym typeface="Courier New"/>
              </a:rPr>
              <a:t>});</a:t>
            </a:r>
            <a:endParaRPr sz="16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75500"/>
            <a:ext cx="604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Web Document Events</a:t>
            </a:r>
            <a:endParaRPr/>
          </a:p>
        </p:txBody>
      </p:sp>
      <p:graphicFrame>
        <p:nvGraphicFramePr>
          <p:cNvPr id="114" name="Google Shape;114;p21"/>
          <p:cNvGraphicFramePr/>
          <p:nvPr/>
        </p:nvGraphicFramePr>
        <p:xfrm>
          <a:off x="390325" y="1131075"/>
          <a:ext cx="3000000" cy="3000000"/>
        </p:xfrm>
        <a:graphic>
          <a:graphicData uri="http://schemas.openxmlformats.org/drawingml/2006/table">
            <a:tbl>
              <a:tblPr>
                <a:noFill/>
                <a:tableStyleId>{7FC4B531-030A-4384-BF2A-B3444226886B}</a:tableStyleId>
              </a:tblPr>
              <a:tblGrid>
                <a:gridCol w="2298950"/>
                <a:gridCol w="6087875"/>
              </a:tblGrid>
              <a:tr h="1249650">
                <a:tc>
                  <a:txBody>
                    <a:bodyPr/>
                    <a:lstStyle/>
                    <a:p>
                      <a:pPr indent="0" lvl="0" marL="0" rtl="0" algn="l">
                        <a:spcBef>
                          <a:spcPts val="0"/>
                        </a:spcBef>
                        <a:spcAft>
                          <a:spcPts val="0"/>
                        </a:spcAft>
                        <a:buNone/>
                      </a:pPr>
                      <a:r>
                        <a:rPr lang="en"/>
                        <a:t>DOMContentLoaded</a:t>
                      </a:r>
                      <a:endParaRPr/>
                    </a:p>
                  </a:txBody>
                  <a:tcPr marT="91425" marB="91425" marR="91425" marL="91425"/>
                </a:tc>
                <a:tc>
                  <a:txBody>
                    <a:bodyPr/>
                    <a:lstStyle/>
                    <a:p>
                      <a:pPr indent="0" lvl="0" marL="0" rtl="0" algn="l">
                        <a:spcBef>
                          <a:spcPts val="0"/>
                        </a:spcBef>
                        <a:spcAft>
                          <a:spcPts val="0"/>
                        </a:spcAft>
                        <a:buNone/>
                      </a:pPr>
                      <a:r>
                        <a:rPr lang="en"/>
                        <a:t>Occurs once the HTML has been parsed and loaded into the DOM, but not the stylesheets, images, and subframes.</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This is the event most commonly used to verify the DOM is ready for manipulation by JavaScript. </a:t>
                      </a:r>
                      <a:endParaRPr i="1"/>
                    </a:p>
                  </a:txBody>
                  <a:tcPr marT="91425" marB="91425" marR="91425" marL="91425"/>
                </a:tc>
              </a:tr>
              <a:tr h="1036300">
                <a:tc>
                  <a:txBody>
                    <a:bodyPr/>
                    <a:lstStyle/>
                    <a:p>
                      <a:pPr indent="0" lvl="0" marL="0" rtl="0" algn="l">
                        <a:spcBef>
                          <a:spcPts val="0"/>
                        </a:spcBef>
                        <a:spcAft>
                          <a:spcPts val="0"/>
                        </a:spcAft>
                        <a:buNone/>
                      </a:pPr>
                      <a:r>
                        <a:rPr lang="en"/>
                        <a:t>load</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Occurs once the page is fully loaded.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Used if the JavaScript needs to wait </a:t>
                      </a:r>
                      <a:r>
                        <a:rPr i="1" lang="en"/>
                        <a:t>until</a:t>
                      </a:r>
                      <a:r>
                        <a:rPr i="1" lang="en"/>
                        <a:t> other resources, like images, are fully loaded into the DOM.</a:t>
                      </a:r>
                      <a:endParaRPr i="1"/>
                    </a:p>
                  </a:txBody>
                  <a:tcPr marT="91425" marB="91425" marR="91425" marL="91425">
                    <a:lnB cap="flat" cmpd="sng" w="9525">
                      <a:solidFill>
                        <a:srgbClr val="9E9E9E"/>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t>unload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Occurs when the page is being unloaded from the DOM.</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Used for </a:t>
                      </a:r>
                      <a:r>
                        <a:rPr i="1" lang="en"/>
                        <a:t>annoying</a:t>
                      </a:r>
                      <a:r>
                        <a:rPr i="1" lang="en"/>
                        <a:t> “Are you sure you want to leave this page” pop-ups.</a:t>
                      </a:r>
                      <a:endParaRPr i="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