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Proxima Nova"/>
      <p:bold r:id="rId37"/>
    </p:embeddedFont>
    <p:embeddedFont>
      <p:font typeface="Roboto"/>
      <p:regular r:id="rId38"/>
      <p:bold r:id="rId39"/>
      <p:italic r:id="rId40"/>
      <p:boldItalic r:id="rId41"/>
    </p:embeddedFont>
    <p:embeddedFont>
      <p:font typeface="Roboto Mon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schemas.openxmlformats.org/officeDocument/2006/relationships/font" Target="fonts/RobotoMono-regular.fntdata"/><Relationship Id="rId41" Type="http://schemas.openxmlformats.org/officeDocument/2006/relationships/font" Target="fonts/Roboto-boldItalic.fntdata"/><Relationship Id="rId22" Type="http://schemas.openxmlformats.org/officeDocument/2006/relationships/slide" Target="slides/slide17.xml"/><Relationship Id="rId44" Type="http://schemas.openxmlformats.org/officeDocument/2006/relationships/font" Target="fonts/RobotoMono-italic.fntdata"/><Relationship Id="rId21" Type="http://schemas.openxmlformats.org/officeDocument/2006/relationships/slide" Target="slides/slide16.xml"/><Relationship Id="rId43" Type="http://schemas.openxmlformats.org/officeDocument/2006/relationships/font" Target="fonts/RobotoMon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bold.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450eb341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450eb341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20b9d3cd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20b9d3cd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20b9d3cd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20b9d3cd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20b9d3cd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20b9d3cd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450eb341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450eb3418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450eb3418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450eb341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450eb3418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450eb3418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450eb3418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450eb3418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e450eb3418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e450eb3418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450eb3418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450eb3418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450eb341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450eb341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450eb3418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450eb3418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450eb3418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450eb3418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c6097557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c6097557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720b9d3cd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20b9d3cd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8c6097557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c6097557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c6097557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c6097557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c6097557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c6097557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8c6097557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c6097557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8c6097557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c6097557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c6097557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c6097557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720b9d3c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720b9d3c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8c6097557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c6097557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8c6097557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c6097557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c609755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c609755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0b9d3c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0b9d3c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450eb3418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450eb3418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450eb341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450eb341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20b9d3cd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20b9d3cd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450eb341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450eb341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hyperlink" Target="https://docs.npmjs.com/about-np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hyperlink" Target="https://babeljs.io/docs/e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 to Vue.js and Data Binding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3 : 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245475" y="91825"/>
            <a:ext cx="8798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Single Page Application (SPA)</a:t>
            </a:r>
            <a:endParaRPr sz="2600"/>
          </a:p>
        </p:txBody>
      </p:sp>
      <p:sp>
        <p:nvSpPr>
          <p:cNvPr id="128" name="Google Shape;128;p22"/>
          <p:cNvSpPr txBox="1"/>
          <p:nvPr>
            <p:ph idx="1" type="body"/>
          </p:nvPr>
        </p:nvSpPr>
        <p:spPr>
          <a:xfrm>
            <a:off x="598350" y="892200"/>
            <a:ext cx="7947300" cy="4113600"/>
          </a:xfrm>
          <a:prstGeom prst="rect">
            <a:avLst/>
          </a:prstGeom>
          <a:solidFill>
            <a:srgbClr val="F4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dk1"/>
                </a:solidFill>
              </a:rPr>
              <a:t>Cons</a:t>
            </a:r>
            <a:endParaRPr b="1" sz="2000">
              <a:solidFill>
                <a:schemeClr val="dk1"/>
              </a:solidFill>
            </a:endParaRPr>
          </a:p>
          <a:p>
            <a:pPr indent="-330200" lvl="0" marL="457200" rtl="0" algn="l">
              <a:spcBef>
                <a:spcPts val="2100"/>
              </a:spcBef>
              <a:spcAft>
                <a:spcPts val="0"/>
              </a:spcAft>
              <a:buClr>
                <a:srgbClr val="172B4D"/>
              </a:buClr>
              <a:buSzPts val="1600"/>
              <a:buFont typeface="Roboto"/>
              <a:buChar char="●"/>
            </a:pPr>
            <a:r>
              <a:rPr lang="en" sz="1600">
                <a:solidFill>
                  <a:srgbClr val="172B4D"/>
                </a:solidFill>
                <a:latin typeface="Roboto"/>
                <a:ea typeface="Roboto"/>
                <a:cs typeface="Roboto"/>
                <a:sym typeface="Roboto"/>
              </a:rPr>
              <a:t>Slower upfront load time</a:t>
            </a:r>
            <a:endParaRPr sz="1600">
              <a:solidFill>
                <a:srgbClr val="172B4D"/>
              </a:solidFill>
              <a:latin typeface="Roboto"/>
              <a:ea typeface="Roboto"/>
              <a:cs typeface="Roboto"/>
              <a:sym typeface="Roboto"/>
            </a:endParaRPr>
          </a:p>
          <a:p>
            <a:pPr indent="-330200" lvl="0" marL="457200" rtl="0" algn="l">
              <a:spcBef>
                <a:spcPts val="0"/>
              </a:spcBef>
              <a:spcAft>
                <a:spcPts val="0"/>
              </a:spcAft>
              <a:buClr>
                <a:srgbClr val="172B4D"/>
              </a:buClr>
              <a:buSzPts val="1600"/>
              <a:buFont typeface="Roboto"/>
              <a:buChar char="●"/>
            </a:pPr>
            <a:r>
              <a:rPr lang="en" sz="1600">
                <a:solidFill>
                  <a:srgbClr val="172B4D"/>
                </a:solidFill>
                <a:latin typeface="Roboto"/>
                <a:ea typeface="Roboto"/>
                <a:cs typeface="Roboto"/>
                <a:sym typeface="Roboto"/>
              </a:rPr>
              <a:t>Work performed on the client and often kept open for hours rather than minutes like a traditional web page, developers must be aware of possible code issues that do not affect traditional web pages, like memory leaks.</a:t>
            </a:r>
            <a:endParaRPr sz="1600">
              <a:solidFill>
                <a:srgbClr val="172B4D"/>
              </a:solidFill>
              <a:latin typeface="Roboto"/>
              <a:ea typeface="Roboto"/>
              <a:cs typeface="Roboto"/>
              <a:sym typeface="Roboto"/>
            </a:endParaRPr>
          </a:p>
          <a:p>
            <a:pPr indent="-330200" lvl="0" marL="457200" rtl="0" algn="l">
              <a:spcBef>
                <a:spcPts val="0"/>
              </a:spcBef>
              <a:spcAft>
                <a:spcPts val="0"/>
              </a:spcAft>
              <a:buClr>
                <a:srgbClr val="172B4D"/>
              </a:buClr>
              <a:buSzPts val="1600"/>
              <a:buFont typeface="Roboto"/>
              <a:buChar char="●"/>
            </a:pPr>
            <a:r>
              <a:rPr lang="en" sz="1600">
                <a:solidFill>
                  <a:srgbClr val="172B4D"/>
                </a:solidFill>
                <a:latin typeface="Roboto"/>
                <a:ea typeface="Roboto"/>
                <a:cs typeface="Roboto"/>
                <a:sym typeface="Roboto"/>
              </a:rPr>
              <a:t>Search engines cannot effectively index them,  so sites that rely on content are not effective as a SPA (e.g. a Blog)</a:t>
            </a:r>
            <a:endParaRPr sz="1600">
              <a:solidFill>
                <a:srgbClr val="172B4D"/>
              </a:solidFill>
              <a:latin typeface="Roboto"/>
              <a:ea typeface="Roboto"/>
              <a:cs typeface="Roboto"/>
              <a:sym typeface="Roboto"/>
            </a:endParaRPr>
          </a:p>
          <a:p>
            <a:pPr indent="-330200" lvl="0" marL="457200" rtl="0" algn="l">
              <a:spcBef>
                <a:spcPts val="0"/>
              </a:spcBef>
              <a:spcAft>
                <a:spcPts val="0"/>
              </a:spcAft>
              <a:buClr>
                <a:srgbClr val="172B4D"/>
              </a:buClr>
              <a:buSzPts val="1600"/>
              <a:buFont typeface="Roboto"/>
              <a:buChar char="●"/>
            </a:pPr>
            <a:r>
              <a:rPr lang="en" sz="1600">
                <a:solidFill>
                  <a:srgbClr val="172B4D"/>
                </a:solidFill>
                <a:latin typeface="Roboto"/>
                <a:ea typeface="Roboto"/>
                <a:cs typeface="Roboto"/>
                <a:sym typeface="Roboto"/>
              </a:rPr>
              <a:t>Requires more backend development</a:t>
            </a:r>
            <a:endParaRPr sz="1600">
              <a:solidFill>
                <a:srgbClr val="172B4D"/>
              </a:solidFill>
              <a:latin typeface="Roboto"/>
              <a:ea typeface="Roboto"/>
              <a:cs typeface="Roboto"/>
              <a:sym typeface="Roboto"/>
            </a:endParaRPr>
          </a:p>
          <a:p>
            <a:pPr indent="-330200" lvl="0" marL="457200" rtl="0" algn="l">
              <a:spcBef>
                <a:spcPts val="0"/>
              </a:spcBef>
              <a:spcAft>
                <a:spcPts val="0"/>
              </a:spcAft>
              <a:buClr>
                <a:srgbClr val="172B4D"/>
              </a:buClr>
              <a:buSzPts val="1600"/>
              <a:buFont typeface="Roboto"/>
              <a:buChar char="●"/>
            </a:pPr>
            <a:r>
              <a:rPr lang="en" sz="1600">
                <a:solidFill>
                  <a:srgbClr val="172B4D"/>
                </a:solidFill>
                <a:latin typeface="Roboto"/>
                <a:ea typeface="Roboto"/>
                <a:cs typeface="Roboto"/>
                <a:sym typeface="Roboto"/>
              </a:rPr>
              <a:t>Limits users without JavaScript, slow machines, or Accessibility Needs. (e.g. Screen Readers). </a:t>
            </a:r>
            <a:endParaRPr sz="1600">
              <a:solidFill>
                <a:srgbClr val="172B4D"/>
              </a:solidFill>
              <a:latin typeface="Roboto"/>
              <a:ea typeface="Roboto"/>
              <a:cs typeface="Roboto"/>
              <a:sym typeface="Roboto"/>
            </a:endParaRPr>
          </a:p>
          <a:p>
            <a:pPr indent="-330200" lvl="0" marL="457200" rtl="0" algn="l">
              <a:spcBef>
                <a:spcPts val="0"/>
              </a:spcBef>
              <a:spcAft>
                <a:spcPts val="0"/>
              </a:spcAft>
              <a:buClr>
                <a:srgbClr val="172B4D"/>
              </a:buClr>
              <a:buSzPts val="1600"/>
              <a:buFont typeface="Roboto"/>
              <a:buChar char="●"/>
            </a:pPr>
            <a:r>
              <a:rPr lang="en" sz="1600">
                <a:solidFill>
                  <a:srgbClr val="172B4D"/>
                </a:solidFill>
                <a:latin typeface="Roboto"/>
                <a:ea typeface="Roboto"/>
                <a:cs typeface="Roboto"/>
                <a:sym typeface="Roboto"/>
              </a:rPr>
              <a:t>browsers default navigation (Back button, etc) does not work, so SPA must handle these events.  </a:t>
            </a:r>
            <a:endParaRPr sz="1600">
              <a:solidFill>
                <a:srgbClr val="172B4D"/>
              </a:solidFill>
              <a:latin typeface="Roboto"/>
              <a:ea typeface="Roboto"/>
              <a:cs typeface="Roboto"/>
              <a:sym typeface="Roboto"/>
            </a:endParaRPr>
          </a:p>
          <a:p>
            <a:pPr indent="-330200" lvl="1" marL="914400" rtl="0" algn="l">
              <a:spcBef>
                <a:spcPts val="0"/>
              </a:spcBef>
              <a:spcAft>
                <a:spcPts val="0"/>
              </a:spcAft>
              <a:buClr>
                <a:srgbClr val="172B4D"/>
              </a:buClr>
              <a:buSzPts val="1600"/>
              <a:buFont typeface="Roboto"/>
              <a:buChar char="○"/>
            </a:pPr>
            <a:r>
              <a:rPr lang="en" sz="1600">
                <a:solidFill>
                  <a:srgbClr val="172B4D"/>
                </a:solidFill>
                <a:latin typeface="Roboto"/>
                <a:ea typeface="Roboto"/>
                <a:cs typeface="Roboto"/>
                <a:sym typeface="Roboto"/>
              </a:rPr>
              <a:t>The browser’s History API and Routers help deal with this </a:t>
            </a:r>
            <a:endParaRPr sz="1600"/>
          </a:p>
          <a:p>
            <a:pPr indent="0" lvl="0" marL="0" rtl="0" algn="l">
              <a:spcBef>
                <a:spcPts val="0"/>
              </a:spcBef>
              <a:spcAft>
                <a:spcPts val="1600"/>
              </a:spcAft>
              <a:buNone/>
            </a:pPr>
            <a:r>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1178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Parts of a Vue Project</a:t>
            </a:r>
            <a:endParaRPr/>
          </a:p>
        </p:txBody>
      </p:sp>
      <p:sp>
        <p:nvSpPr>
          <p:cNvPr id="134" name="Google Shape;134;p23"/>
          <p:cNvSpPr txBox="1"/>
          <p:nvPr>
            <p:ph idx="1" type="body"/>
          </p:nvPr>
        </p:nvSpPr>
        <p:spPr>
          <a:xfrm>
            <a:off x="3073750" y="740350"/>
            <a:ext cx="6020400" cy="4335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b="1" lang="en" sz="1600"/>
              <a:t>node_modules </a:t>
            </a:r>
            <a:endParaRPr b="1" sz="1600"/>
          </a:p>
          <a:p>
            <a:pPr indent="-311150" lvl="1" marL="914400" rtl="0" algn="l">
              <a:spcBef>
                <a:spcPts val="0"/>
              </a:spcBef>
              <a:spcAft>
                <a:spcPts val="0"/>
              </a:spcAft>
              <a:buSzPts val="1300"/>
              <a:buAutoNum type="alphaLcPeriod"/>
            </a:pPr>
            <a:r>
              <a:rPr lang="en" sz="1300"/>
              <a:t>JavaScript libraries required run our project and the current Toolchain</a:t>
            </a:r>
            <a:endParaRPr sz="1300"/>
          </a:p>
          <a:p>
            <a:pPr indent="-311150" lvl="1" marL="914400" rtl="0" algn="l">
              <a:spcBef>
                <a:spcPts val="0"/>
              </a:spcBef>
              <a:spcAft>
                <a:spcPts val="0"/>
              </a:spcAft>
              <a:buSzPts val="1300"/>
              <a:buAutoNum type="alphaLcPeriod"/>
            </a:pPr>
            <a:r>
              <a:rPr i="1" lang="en" sz="1300"/>
              <a:t>Created when “</a:t>
            </a:r>
            <a:r>
              <a:rPr i="1" lang="en" sz="1300">
                <a:latin typeface="Courier New"/>
                <a:ea typeface="Courier New"/>
                <a:cs typeface="Courier New"/>
                <a:sym typeface="Courier New"/>
              </a:rPr>
              <a:t>npm install</a:t>
            </a:r>
            <a:r>
              <a:rPr i="1" lang="en" sz="1300"/>
              <a:t>” is run for a project</a:t>
            </a:r>
            <a:endParaRPr i="1" sz="1300"/>
          </a:p>
          <a:p>
            <a:pPr indent="-330200" lvl="0" marL="457200" rtl="0" algn="l">
              <a:spcBef>
                <a:spcPts val="0"/>
              </a:spcBef>
              <a:spcAft>
                <a:spcPts val="0"/>
              </a:spcAft>
              <a:buSzPts val="1600"/>
              <a:buAutoNum type="arabicPeriod"/>
            </a:pPr>
            <a:r>
              <a:rPr b="1" lang="en" sz="1600"/>
              <a:t>public</a:t>
            </a:r>
            <a:endParaRPr b="1" sz="1600"/>
          </a:p>
          <a:p>
            <a:pPr indent="-311150" lvl="1" marL="914400" rtl="0" algn="l">
              <a:spcBef>
                <a:spcPts val="0"/>
              </a:spcBef>
              <a:spcAft>
                <a:spcPts val="0"/>
              </a:spcAft>
              <a:buSzPts val="1300"/>
              <a:buAutoNum type="alphaLcPeriod"/>
            </a:pPr>
            <a:r>
              <a:rPr lang="en" sz="1300"/>
              <a:t>Initial HTML file and other static files</a:t>
            </a:r>
            <a:endParaRPr sz="1300"/>
          </a:p>
          <a:p>
            <a:pPr indent="-330200" lvl="0" marL="457200" rtl="0" algn="l">
              <a:spcBef>
                <a:spcPts val="0"/>
              </a:spcBef>
              <a:spcAft>
                <a:spcPts val="0"/>
              </a:spcAft>
              <a:buSzPts val="1600"/>
              <a:buAutoNum type="arabicPeriod"/>
            </a:pPr>
            <a:r>
              <a:rPr b="1" lang="en" sz="1600"/>
              <a:t>src </a:t>
            </a:r>
            <a:endParaRPr b="1" sz="1600"/>
          </a:p>
          <a:p>
            <a:pPr indent="-311150" lvl="1" marL="914400" rtl="0" algn="l">
              <a:spcBef>
                <a:spcPts val="0"/>
              </a:spcBef>
              <a:spcAft>
                <a:spcPts val="0"/>
              </a:spcAft>
              <a:buSzPts val="1300"/>
              <a:buAutoNum type="alphaLcPeriod"/>
            </a:pPr>
            <a:r>
              <a:rPr lang="en" sz="1300"/>
              <a:t>Vue Source Code - where most vue application development is done</a:t>
            </a:r>
            <a:endParaRPr sz="1300"/>
          </a:p>
          <a:p>
            <a:pPr indent="-311150" lvl="1" marL="914400" rtl="0" algn="l">
              <a:spcBef>
                <a:spcPts val="0"/>
              </a:spcBef>
              <a:spcAft>
                <a:spcPts val="0"/>
              </a:spcAft>
              <a:buSzPts val="1300"/>
              <a:buAutoNum type="alphaLcPeriod"/>
            </a:pPr>
            <a:r>
              <a:rPr lang="en" sz="1300"/>
              <a:t>sub-folders</a:t>
            </a:r>
            <a:endParaRPr sz="1300"/>
          </a:p>
          <a:p>
            <a:pPr indent="-311150" lvl="2" marL="1371600" rtl="0" algn="l">
              <a:spcBef>
                <a:spcPts val="0"/>
              </a:spcBef>
              <a:spcAft>
                <a:spcPts val="0"/>
              </a:spcAft>
              <a:buSzPts val="1300"/>
              <a:buAutoNum type="romanLcPeriod"/>
            </a:pPr>
            <a:r>
              <a:rPr i="1" lang="en" sz="1300"/>
              <a:t>assets </a:t>
            </a:r>
            <a:r>
              <a:rPr lang="en" sz="1300"/>
              <a:t>- images, css, reusable js scripts, etc.</a:t>
            </a:r>
            <a:endParaRPr sz="1300"/>
          </a:p>
          <a:p>
            <a:pPr indent="-311150" lvl="2" marL="1371600" rtl="0" algn="l">
              <a:spcBef>
                <a:spcPts val="0"/>
              </a:spcBef>
              <a:spcAft>
                <a:spcPts val="0"/>
              </a:spcAft>
              <a:buSzPts val="1300"/>
              <a:buAutoNum type="romanLcPeriod"/>
            </a:pPr>
            <a:r>
              <a:rPr i="1" lang="en" sz="1300"/>
              <a:t>components </a:t>
            </a:r>
            <a:r>
              <a:rPr lang="en" sz="1300"/>
              <a:t>- vue components (.vue files)</a:t>
            </a:r>
            <a:endParaRPr sz="1300"/>
          </a:p>
          <a:p>
            <a:pPr indent="-317500" lvl="1" marL="914400" rtl="0" algn="l">
              <a:spcBef>
                <a:spcPts val="0"/>
              </a:spcBef>
              <a:spcAft>
                <a:spcPts val="0"/>
              </a:spcAft>
              <a:buSzPts val="1400"/>
              <a:buAutoNum type="alphaLcPeriod"/>
            </a:pPr>
            <a:r>
              <a:rPr i="1" lang="en" sz="1300"/>
              <a:t>App.vue </a:t>
            </a:r>
            <a:r>
              <a:rPr lang="en" sz="1300"/>
              <a:t>- starting component.  A place to add global components like a Header or Footer.  </a:t>
            </a:r>
            <a:br>
              <a:rPr lang="en" sz="1300"/>
            </a:br>
            <a:r>
              <a:rPr lang="en" sz="1300"/>
              <a:t>		</a:t>
            </a:r>
            <a:r>
              <a:rPr lang="en" sz="1100"/>
              <a:t>The starting component does not need to be App.vue, but it is in the default project.</a:t>
            </a:r>
            <a:endParaRPr sz="1100"/>
          </a:p>
          <a:p>
            <a:pPr indent="-311150" lvl="1" marL="914400" rtl="0" algn="l">
              <a:spcBef>
                <a:spcPts val="0"/>
              </a:spcBef>
              <a:spcAft>
                <a:spcPts val="0"/>
              </a:spcAft>
              <a:buSzPts val="1300"/>
              <a:buAutoNum type="alphaLcPeriod"/>
            </a:pPr>
            <a:r>
              <a:rPr i="1" lang="en" sz="1300"/>
              <a:t>main.js </a:t>
            </a:r>
            <a:r>
              <a:rPr lang="en" sz="1300"/>
              <a:t>- Single Vue instance that starts Vue running and loads the initially components  (main method)</a:t>
            </a:r>
            <a:endParaRPr sz="1500"/>
          </a:p>
        </p:txBody>
      </p:sp>
      <p:pic>
        <p:nvPicPr>
          <p:cNvPr id="135" name="Google Shape;135;p23"/>
          <p:cNvPicPr preferRelativeResize="0"/>
          <p:nvPr/>
        </p:nvPicPr>
        <p:blipFill>
          <a:blip r:embed="rId3">
            <a:alphaModFix/>
          </a:blip>
          <a:stretch>
            <a:fillRect/>
          </a:stretch>
        </p:blipFill>
        <p:spPr>
          <a:xfrm>
            <a:off x="202275" y="862825"/>
            <a:ext cx="2768950" cy="3786271"/>
          </a:xfrm>
          <a:prstGeom prst="rect">
            <a:avLst/>
          </a:prstGeom>
          <a:noFill/>
          <a:ln>
            <a:noFill/>
          </a:ln>
          <a:effectLst>
            <a:outerShdw blurRad="57150" rotWithShape="0" algn="bl" dir="2220000" dist="57150">
              <a:srgbClr val="000000">
                <a:alpha val="51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Parts of a Vue Project - Everything Else</a:t>
            </a:r>
            <a:endParaRPr/>
          </a:p>
        </p:txBody>
      </p:sp>
      <p:sp>
        <p:nvSpPr>
          <p:cNvPr id="141" name="Google Shape;141;p24"/>
          <p:cNvSpPr txBox="1"/>
          <p:nvPr>
            <p:ph idx="1" type="body"/>
          </p:nvPr>
        </p:nvSpPr>
        <p:spPr>
          <a:xfrm>
            <a:off x="311700" y="1017725"/>
            <a:ext cx="4185900" cy="3873300"/>
          </a:xfrm>
          <a:prstGeom prst="rect">
            <a:avLst/>
          </a:prstGeom>
        </p:spPr>
        <p:txBody>
          <a:bodyPr anchorCtr="0" anchor="t" bIns="91425" lIns="91425" spcFirstLastPara="1" rIns="91425" wrap="square" tIns="91425">
            <a:noAutofit/>
          </a:bodyPr>
          <a:lstStyle/>
          <a:p>
            <a:pPr indent="-330200" lvl="0" marL="457200" rtl="0" algn="l">
              <a:spcBef>
                <a:spcPts val="2100"/>
              </a:spcBef>
              <a:spcAft>
                <a:spcPts val="0"/>
              </a:spcAft>
              <a:buClr>
                <a:srgbClr val="172B4D"/>
              </a:buClr>
              <a:buSzPts val="1600"/>
              <a:buFont typeface="Roboto"/>
              <a:buAutoNum type="arabicPeriod"/>
            </a:pPr>
            <a:r>
              <a:rPr b="1" lang="en" sz="1600">
                <a:solidFill>
                  <a:srgbClr val="172B4D"/>
                </a:solidFill>
                <a:latin typeface="Roboto"/>
                <a:ea typeface="Roboto"/>
                <a:cs typeface="Roboto"/>
                <a:sym typeface="Roboto"/>
              </a:rPr>
              <a:t>.gitignore:</a:t>
            </a:r>
            <a:r>
              <a:rPr lang="en" sz="1600">
                <a:solidFill>
                  <a:srgbClr val="172B4D"/>
                </a:solidFill>
                <a:latin typeface="Roboto"/>
                <a:ea typeface="Roboto"/>
                <a:cs typeface="Roboto"/>
                <a:sym typeface="Roboto"/>
              </a:rPr>
              <a:t> sensible defaults for .gitignore</a:t>
            </a:r>
            <a:endParaRPr sz="1600">
              <a:solidFill>
                <a:srgbClr val="172B4D"/>
              </a:solidFill>
              <a:latin typeface="Roboto"/>
              <a:ea typeface="Roboto"/>
              <a:cs typeface="Roboto"/>
              <a:sym typeface="Roboto"/>
            </a:endParaRPr>
          </a:p>
          <a:p>
            <a:pPr indent="-330200" lvl="0" marL="457200" rtl="0" algn="l">
              <a:spcBef>
                <a:spcPts val="0"/>
              </a:spcBef>
              <a:spcAft>
                <a:spcPts val="0"/>
              </a:spcAft>
              <a:buClr>
                <a:srgbClr val="172B4D"/>
              </a:buClr>
              <a:buSzPts val="1600"/>
              <a:buFont typeface="Roboto"/>
              <a:buAutoNum type="arabicPeriod"/>
            </a:pPr>
            <a:r>
              <a:rPr b="1" lang="en" sz="1600">
                <a:solidFill>
                  <a:srgbClr val="172B4D"/>
                </a:solidFill>
                <a:latin typeface="Roboto"/>
                <a:ea typeface="Roboto"/>
                <a:cs typeface="Roboto"/>
                <a:sym typeface="Roboto"/>
              </a:rPr>
              <a:t>babel.config.js: </a:t>
            </a:r>
            <a:r>
              <a:rPr lang="en" sz="1600">
                <a:solidFill>
                  <a:srgbClr val="172B4D"/>
                </a:solidFill>
                <a:latin typeface="Roboto"/>
                <a:ea typeface="Roboto"/>
                <a:cs typeface="Roboto"/>
                <a:sym typeface="Roboto"/>
              </a:rPr>
              <a:t>babel configuration</a:t>
            </a:r>
            <a:endParaRPr sz="1600">
              <a:solidFill>
                <a:srgbClr val="172B4D"/>
              </a:solidFill>
              <a:latin typeface="Roboto"/>
              <a:ea typeface="Roboto"/>
              <a:cs typeface="Roboto"/>
              <a:sym typeface="Roboto"/>
            </a:endParaRPr>
          </a:p>
          <a:p>
            <a:pPr indent="-330200" lvl="0" marL="457200" rtl="0" algn="l">
              <a:spcBef>
                <a:spcPts val="0"/>
              </a:spcBef>
              <a:spcAft>
                <a:spcPts val="0"/>
              </a:spcAft>
              <a:buClr>
                <a:srgbClr val="172B4D"/>
              </a:buClr>
              <a:buSzPts val="1600"/>
              <a:buFont typeface="Roboto"/>
              <a:buAutoNum type="arabicPeriod"/>
            </a:pPr>
            <a:r>
              <a:rPr b="1" lang="en" sz="1600">
                <a:solidFill>
                  <a:srgbClr val="172B4D"/>
                </a:solidFill>
                <a:latin typeface="Roboto"/>
                <a:ea typeface="Roboto"/>
                <a:cs typeface="Roboto"/>
                <a:sym typeface="Roboto"/>
              </a:rPr>
              <a:t>package-lock.json: </a:t>
            </a:r>
            <a:r>
              <a:rPr lang="en" sz="1600">
                <a:solidFill>
                  <a:srgbClr val="172B4D"/>
                </a:solidFill>
                <a:latin typeface="Roboto"/>
                <a:ea typeface="Roboto"/>
                <a:cs typeface="Roboto"/>
                <a:sym typeface="Roboto"/>
              </a:rPr>
              <a:t>It describes the exact tree that was generated, such that subsequent installs are able to generate identical trees, regardless of intermediate dependency updates.</a:t>
            </a:r>
            <a:endParaRPr sz="1600">
              <a:solidFill>
                <a:srgbClr val="172B4D"/>
              </a:solidFill>
              <a:latin typeface="Roboto"/>
              <a:ea typeface="Roboto"/>
              <a:cs typeface="Roboto"/>
              <a:sym typeface="Roboto"/>
            </a:endParaRPr>
          </a:p>
          <a:p>
            <a:pPr indent="-330200" lvl="0" marL="457200" rtl="0" algn="l">
              <a:spcBef>
                <a:spcPts val="0"/>
              </a:spcBef>
              <a:spcAft>
                <a:spcPts val="0"/>
              </a:spcAft>
              <a:buClr>
                <a:srgbClr val="172B4D"/>
              </a:buClr>
              <a:buSzPts val="1600"/>
              <a:buFont typeface="Roboto"/>
              <a:buAutoNum type="arabicPeriod"/>
            </a:pPr>
            <a:r>
              <a:rPr b="1" lang="en" sz="1600">
                <a:solidFill>
                  <a:srgbClr val="172B4D"/>
                </a:solidFill>
                <a:latin typeface="Roboto"/>
                <a:ea typeface="Roboto"/>
                <a:cs typeface="Roboto"/>
                <a:sym typeface="Roboto"/>
              </a:rPr>
              <a:t>package.json: </a:t>
            </a:r>
            <a:r>
              <a:rPr lang="en" sz="1600">
                <a:solidFill>
                  <a:srgbClr val="172B4D"/>
                </a:solidFill>
                <a:latin typeface="Roboto"/>
                <a:ea typeface="Roboto"/>
                <a:cs typeface="Roboto"/>
                <a:sym typeface="Roboto"/>
              </a:rPr>
              <a:t>The NPM package meta file that contains all the build dependencies and build commands.</a:t>
            </a:r>
            <a:endParaRPr sz="1600">
              <a:solidFill>
                <a:srgbClr val="172B4D"/>
              </a:solidFill>
              <a:latin typeface="Roboto"/>
              <a:ea typeface="Roboto"/>
              <a:cs typeface="Roboto"/>
              <a:sym typeface="Roboto"/>
            </a:endParaRPr>
          </a:p>
          <a:p>
            <a:pPr indent="-330200" lvl="0" marL="457200" rtl="0" algn="l">
              <a:spcBef>
                <a:spcPts val="0"/>
              </a:spcBef>
              <a:spcAft>
                <a:spcPts val="0"/>
              </a:spcAft>
              <a:buClr>
                <a:srgbClr val="172B4D"/>
              </a:buClr>
              <a:buSzPts val="1600"/>
              <a:buFont typeface="Roboto"/>
              <a:buAutoNum type="arabicPeriod"/>
            </a:pPr>
            <a:r>
              <a:rPr b="1" lang="en" sz="1600">
                <a:solidFill>
                  <a:srgbClr val="172B4D"/>
                </a:solidFill>
                <a:latin typeface="Roboto"/>
                <a:ea typeface="Roboto"/>
                <a:cs typeface="Roboto"/>
                <a:sym typeface="Roboto"/>
              </a:rPr>
              <a:t>README.md: </a:t>
            </a:r>
            <a:r>
              <a:rPr lang="en" sz="1600">
                <a:solidFill>
                  <a:srgbClr val="172B4D"/>
                </a:solidFill>
                <a:latin typeface="Roboto"/>
                <a:ea typeface="Roboto"/>
                <a:cs typeface="Roboto"/>
                <a:sym typeface="Roboto"/>
              </a:rPr>
              <a:t>default readme file</a:t>
            </a:r>
            <a:endParaRPr sz="1600"/>
          </a:p>
        </p:txBody>
      </p:sp>
      <p:pic>
        <p:nvPicPr>
          <p:cNvPr id="142" name="Google Shape;142;p24"/>
          <p:cNvPicPr preferRelativeResize="0"/>
          <p:nvPr/>
        </p:nvPicPr>
        <p:blipFill rotWithShape="1">
          <a:blip r:embed="rId3">
            <a:alphaModFix/>
          </a:blip>
          <a:srcRect b="0" l="0" r="35769" t="0"/>
          <a:stretch/>
        </p:blipFill>
        <p:spPr>
          <a:xfrm>
            <a:off x="4646300" y="1605100"/>
            <a:ext cx="4186002" cy="3356874"/>
          </a:xfrm>
          <a:prstGeom prst="rect">
            <a:avLst/>
          </a:prstGeom>
          <a:noFill/>
          <a:ln>
            <a:noFill/>
          </a:ln>
          <a:effectLst>
            <a:outerShdw blurRad="57150" rotWithShape="0" algn="bl" dir="5400000" dist="19050">
              <a:srgbClr val="000000">
                <a:alpha val="50000"/>
              </a:srgbClr>
            </a:outerShdw>
          </a:effectLst>
        </p:spPr>
      </p:pic>
      <p:sp>
        <p:nvSpPr>
          <p:cNvPr id="143" name="Google Shape;143;p24"/>
          <p:cNvSpPr txBox="1"/>
          <p:nvPr/>
        </p:nvSpPr>
        <p:spPr>
          <a:xfrm>
            <a:off x="4646300" y="1057475"/>
            <a:ext cx="41859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Roboto Mono"/>
                <a:ea typeface="Roboto Mono"/>
                <a:cs typeface="Roboto Mono"/>
                <a:sym typeface="Roboto Mono"/>
              </a:rPr>
              <a:t>package.json</a:t>
            </a:r>
            <a:endParaRPr b="1" sz="2100">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5"/>
          <p:cNvPicPr preferRelativeResize="0"/>
          <p:nvPr/>
        </p:nvPicPr>
        <p:blipFill>
          <a:blip r:embed="rId3">
            <a:alphaModFix/>
          </a:blip>
          <a:stretch>
            <a:fillRect/>
          </a:stretch>
        </p:blipFill>
        <p:spPr>
          <a:xfrm>
            <a:off x="1814850" y="1884750"/>
            <a:ext cx="6072726" cy="3188175"/>
          </a:xfrm>
          <a:prstGeom prst="rect">
            <a:avLst/>
          </a:prstGeom>
          <a:noFill/>
          <a:ln>
            <a:noFill/>
          </a:ln>
        </p:spPr>
      </p:pic>
      <p:pic>
        <p:nvPicPr>
          <p:cNvPr id="149" name="Google Shape;149;p25"/>
          <p:cNvPicPr preferRelativeResize="0"/>
          <p:nvPr/>
        </p:nvPicPr>
        <p:blipFill>
          <a:blip r:embed="rId4">
            <a:alphaModFix/>
          </a:blip>
          <a:stretch>
            <a:fillRect/>
          </a:stretch>
        </p:blipFill>
        <p:spPr>
          <a:xfrm>
            <a:off x="0" y="390375"/>
            <a:ext cx="9144000" cy="1085425"/>
          </a:xfrm>
          <a:prstGeom prst="rect">
            <a:avLst/>
          </a:prstGeom>
          <a:noFill/>
          <a:ln>
            <a:noFill/>
          </a:ln>
        </p:spPr>
      </p:pic>
      <p:sp>
        <p:nvSpPr>
          <p:cNvPr id="150" name="Google Shape;150;p25"/>
          <p:cNvSpPr txBox="1"/>
          <p:nvPr>
            <p:ph type="title"/>
          </p:nvPr>
        </p:nvSpPr>
        <p:spPr>
          <a:xfrm>
            <a:off x="311700" y="1249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Vue Toolchain</a:t>
            </a:r>
            <a:endParaRPr/>
          </a:p>
        </p:txBody>
      </p:sp>
      <p:sp>
        <p:nvSpPr>
          <p:cNvPr id="151" name="Google Shape;151;p25"/>
          <p:cNvSpPr txBox="1"/>
          <p:nvPr/>
        </p:nvSpPr>
        <p:spPr>
          <a:xfrm>
            <a:off x="311700" y="1240500"/>
            <a:ext cx="8665800" cy="7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A set of programming tools that work together to perform a complex task or create a software product by linking together sequential to each provide part of the needed functionality.</a:t>
            </a:r>
            <a:endParaRPr sz="1600"/>
          </a:p>
          <a:p>
            <a:pPr indent="0" lvl="0" marL="0" rtl="0" algn="l">
              <a:spcBef>
                <a:spcPts val="0"/>
              </a:spcBef>
              <a:spcAft>
                <a:spcPts val="0"/>
              </a:spcAft>
              <a:buNone/>
            </a:pPr>
            <a:r>
              <a:t/>
            </a:r>
            <a:endParaRPr b="1" u="sng"/>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6"/>
          <p:cNvPicPr preferRelativeResize="0"/>
          <p:nvPr/>
        </p:nvPicPr>
        <p:blipFill>
          <a:blip r:embed="rId3">
            <a:alphaModFix/>
          </a:blip>
          <a:stretch>
            <a:fillRect/>
          </a:stretch>
        </p:blipFill>
        <p:spPr>
          <a:xfrm>
            <a:off x="1806350" y="500724"/>
            <a:ext cx="5511501" cy="2144899"/>
          </a:xfrm>
          <a:prstGeom prst="rect">
            <a:avLst/>
          </a:prstGeom>
          <a:noFill/>
          <a:ln>
            <a:noFill/>
          </a:ln>
        </p:spPr>
      </p:pic>
      <p:sp>
        <p:nvSpPr>
          <p:cNvPr id="157" name="Google Shape;157;p26"/>
          <p:cNvSpPr txBox="1"/>
          <p:nvPr/>
        </p:nvSpPr>
        <p:spPr>
          <a:xfrm>
            <a:off x="488550" y="3021400"/>
            <a:ext cx="81669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rPr>
              <a:t>Node Package Manager (NPM)</a:t>
            </a:r>
            <a:br>
              <a:rPr lang="en" sz="2800">
                <a:solidFill>
                  <a:schemeClr val="dk1"/>
                </a:solidFill>
              </a:rPr>
            </a:br>
            <a:endParaRPr/>
          </a:p>
          <a:p>
            <a:pPr indent="-317500" lvl="0" marL="457200" rtl="0" algn="l">
              <a:spcBef>
                <a:spcPts val="0"/>
              </a:spcBef>
              <a:spcAft>
                <a:spcPts val="0"/>
              </a:spcAft>
              <a:buSzPts val="1400"/>
              <a:buChar char="●"/>
            </a:pPr>
            <a:r>
              <a:rPr lang="en"/>
              <a:t>Manages Dependencies and builds</a:t>
            </a:r>
            <a:endParaRPr/>
          </a:p>
          <a:p>
            <a:pPr indent="-317500" lvl="0" marL="457200" rtl="0" algn="l">
              <a:spcBef>
                <a:spcPts val="0"/>
              </a:spcBef>
              <a:spcAft>
                <a:spcPts val="0"/>
              </a:spcAft>
              <a:buSzPts val="1400"/>
              <a:buChar char="●"/>
            </a:pPr>
            <a:r>
              <a:rPr lang="en"/>
              <a:t>Similar to Maven in Java</a:t>
            </a:r>
            <a:endParaRPr/>
          </a:p>
        </p:txBody>
      </p:sp>
      <p:sp>
        <p:nvSpPr>
          <p:cNvPr id="158" name="Google Shape;158;p26"/>
          <p:cNvSpPr txBox="1"/>
          <p:nvPr/>
        </p:nvSpPr>
        <p:spPr>
          <a:xfrm>
            <a:off x="707975" y="4626850"/>
            <a:ext cx="7737900" cy="423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lang="en" sz="1550" u="sng">
                <a:solidFill>
                  <a:srgbClr val="0052CC"/>
                </a:solidFill>
                <a:latin typeface="Roboto"/>
                <a:ea typeface="Roboto"/>
                <a:cs typeface="Roboto"/>
                <a:sym typeface="Roboto"/>
                <a:hlinkClick r:id="rId4">
                  <a:extLst>
                    <a:ext uri="{A12FA001-AC4F-418D-AE19-62706E023703}">
                      <ahyp:hlinkClr val="tx"/>
                    </a:ext>
                  </a:extLst>
                </a:hlinkClick>
              </a:rPr>
              <a:t>https://docs.npmjs.com/about-npm/</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7"/>
          <p:cNvPicPr preferRelativeResize="0"/>
          <p:nvPr/>
        </p:nvPicPr>
        <p:blipFill>
          <a:blip r:embed="rId3">
            <a:alphaModFix/>
          </a:blip>
          <a:stretch>
            <a:fillRect/>
          </a:stretch>
        </p:blipFill>
        <p:spPr>
          <a:xfrm>
            <a:off x="1542025" y="172375"/>
            <a:ext cx="6179601" cy="2806576"/>
          </a:xfrm>
          <a:prstGeom prst="rect">
            <a:avLst/>
          </a:prstGeom>
          <a:noFill/>
          <a:ln>
            <a:noFill/>
          </a:ln>
        </p:spPr>
      </p:pic>
      <p:sp>
        <p:nvSpPr>
          <p:cNvPr id="164" name="Google Shape;164;p27"/>
          <p:cNvSpPr txBox="1"/>
          <p:nvPr/>
        </p:nvSpPr>
        <p:spPr>
          <a:xfrm>
            <a:off x="707975" y="4626850"/>
            <a:ext cx="7737900" cy="453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900"/>
              </a:spcBef>
              <a:spcAft>
                <a:spcPts val="0"/>
              </a:spcAft>
              <a:buNone/>
            </a:pPr>
            <a:r>
              <a:rPr lang="en" sz="1750" u="sng">
                <a:solidFill>
                  <a:srgbClr val="0052CC"/>
                </a:solidFill>
                <a:latin typeface="Roboto"/>
                <a:ea typeface="Roboto"/>
                <a:cs typeface="Roboto"/>
                <a:sym typeface="Roboto"/>
                <a:hlinkClick r:id="rId4">
                  <a:extLst>
                    <a:ext uri="{A12FA001-AC4F-418D-AE19-62706E023703}">
                      <ahyp:hlinkClr val="tx"/>
                    </a:ext>
                  </a:extLst>
                </a:hlinkClick>
              </a:rPr>
              <a:t>https://babeljs.io/docs/en/</a:t>
            </a:r>
            <a:endParaRPr sz="1850"/>
          </a:p>
        </p:txBody>
      </p:sp>
      <p:sp>
        <p:nvSpPr>
          <p:cNvPr id="165" name="Google Shape;165;p27"/>
          <p:cNvSpPr txBox="1"/>
          <p:nvPr/>
        </p:nvSpPr>
        <p:spPr>
          <a:xfrm>
            <a:off x="488550" y="2742850"/>
            <a:ext cx="8166900" cy="188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JavaScript </a:t>
            </a:r>
            <a:r>
              <a:rPr b="1" lang="en" sz="1800">
                <a:solidFill>
                  <a:schemeClr val="dk1"/>
                </a:solidFill>
              </a:rPr>
              <a:t>compiler</a:t>
            </a:r>
            <a:r>
              <a:rPr lang="en" sz="1800">
                <a:solidFill>
                  <a:schemeClr val="dk1"/>
                </a:solidFill>
              </a:rPr>
              <a:t> and </a:t>
            </a:r>
            <a:r>
              <a:rPr b="1" lang="en" sz="1800">
                <a:solidFill>
                  <a:schemeClr val="dk1"/>
                </a:solidFill>
              </a:rPr>
              <a:t>Transpiler</a:t>
            </a:r>
            <a:r>
              <a:rPr lang="en" sz="1800">
                <a:solidFill>
                  <a:schemeClr val="dk1"/>
                </a:solidFill>
              </a:rPr>
              <a:t> that provides </a:t>
            </a:r>
            <a:r>
              <a:rPr b="1" lang="en" sz="1800">
                <a:solidFill>
                  <a:schemeClr val="dk1"/>
                </a:solidFill>
              </a:rPr>
              <a:t>Polyfill</a:t>
            </a:r>
            <a:br>
              <a:rPr lang="en" sz="2800">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Compile</a:t>
            </a:r>
            <a:r>
              <a:rPr lang="en">
                <a:solidFill>
                  <a:schemeClr val="dk1"/>
                </a:solidFill>
              </a:rPr>
              <a:t> - compiles other languages, like TypeScript, to JavaScript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Transpile</a:t>
            </a:r>
            <a:r>
              <a:rPr lang="en">
                <a:solidFill>
                  <a:schemeClr val="dk1"/>
                </a:solidFill>
              </a:rPr>
              <a:t> - converts modern JavaScript syntax ( ECMAScript 6 ), which is not yet fully supported by browsers, into older style JavaScript that those browser can use.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Polyfill </a:t>
            </a:r>
            <a:r>
              <a:rPr lang="en">
                <a:solidFill>
                  <a:schemeClr val="dk1"/>
                </a:solidFill>
              </a:rPr>
              <a:t>-  fills gaps in support for newer web features, like HTML5, by providing functionality in a way that devices that do not support those newer features do support.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2755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Starting the Vue Application</a:t>
            </a:r>
            <a:endParaRPr/>
          </a:p>
        </p:txBody>
      </p:sp>
      <p:sp>
        <p:nvSpPr>
          <p:cNvPr id="171" name="Google Shape;171;p28"/>
          <p:cNvSpPr txBox="1"/>
          <p:nvPr>
            <p:ph idx="1" type="body"/>
          </p:nvPr>
        </p:nvSpPr>
        <p:spPr>
          <a:xfrm>
            <a:off x="189925" y="3508150"/>
            <a:ext cx="8520600" cy="160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 the project directory which contains the </a:t>
            </a:r>
            <a:r>
              <a:rPr i="1" lang="en"/>
              <a:t>package.json</a:t>
            </a:r>
            <a:r>
              <a:rPr lang="en"/>
              <a:t> file: </a:t>
            </a:r>
            <a:endParaRPr/>
          </a:p>
          <a:p>
            <a:pPr indent="0" lvl="0" marL="0" rtl="0" algn="ctr">
              <a:spcBef>
                <a:spcPts val="1600"/>
              </a:spcBef>
              <a:spcAft>
                <a:spcPts val="1600"/>
              </a:spcAft>
              <a:buNone/>
            </a:pPr>
            <a:r>
              <a:rPr lang="en" sz="4600">
                <a:solidFill>
                  <a:schemeClr val="dk1"/>
                </a:solidFill>
                <a:latin typeface="Roboto"/>
                <a:ea typeface="Roboto"/>
                <a:cs typeface="Roboto"/>
                <a:sym typeface="Roboto"/>
              </a:rPr>
              <a:t>npm run serve</a:t>
            </a:r>
            <a:endParaRPr sz="4600">
              <a:solidFill>
                <a:schemeClr val="dk1"/>
              </a:solidFill>
              <a:latin typeface="Roboto"/>
              <a:ea typeface="Roboto"/>
              <a:cs typeface="Roboto"/>
              <a:sym typeface="Roboto"/>
            </a:endParaRPr>
          </a:p>
        </p:txBody>
      </p:sp>
      <p:pic>
        <p:nvPicPr>
          <p:cNvPr id="172" name="Google Shape;172;p28"/>
          <p:cNvPicPr preferRelativeResize="0"/>
          <p:nvPr/>
        </p:nvPicPr>
        <p:blipFill>
          <a:blip r:embed="rId3">
            <a:alphaModFix/>
          </a:blip>
          <a:stretch>
            <a:fillRect/>
          </a:stretch>
        </p:blipFill>
        <p:spPr>
          <a:xfrm>
            <a:off x="2966572" y="936401"/>
            <a:ext cx="2967301" cy="2571749"/>
          </a:xfrm>
          <a:prstGeom prst="rect">
            <a:avLst/>
          </a:prstGeom>
          <a:noFill/>
          <a:ln>
            <a:noFill/>
          </a:ln>
        </p:spPr>
      </p:pic>
      <p:grpSp>
        <p:nvGrpSpPr>
          <p:cNvPr id="173" name="Google Shape;173;p28"/>
          <p:cNvGrpSpPr/>
          <p:nvPr/>
        </p:nvGrpSpPr>
        <p:grpSpPr>
          <a:xfrm>
            <a:off x="239166" y="1014235"/>
            <a:ext cx="2037000" cy="2327700"/>
            <a:chOff x="239166" y="1144135"/>
            <a:chExt cx="2037000" cy="2327700"/>
          </a:xfrm>
        </p:grpSpPr>
        <p:sp>
          <p:nvSpPr>
            <p:cNvPr id="174" name="Google Shape;174;p28"/>
            <p:cNvSpPr txBox="1"/>
            <p:nvPr/>
          </p:nvSpPr>
          <p:spPr>
            <a:xfrm rot="-233486">
              <a:off x="311685" y="1205801"/>
              <a:ext cx="1891962" cy="2204369"/>
            </a:xfrm>
            <a:prstGeom prst="rect">
              <a:avLst/>
            </a:prstGeom>
            <a:solidFill>
              <a:srgbClr val="FFF2CC"/>
            </a:solid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0000"/>
                  </a:solidFill>
                </a:rPr>
                <a:t>WARNING</a:t>
              </a:r>
              <a:endParaRPr b="1" sz="1600">
                <a:solidFill>
                  <a:srgbClr val="FF0000"/>
                </a:solidFill>
              </a:endParaRPr>
            </a:p>
            <a:p>
              <a:pPr indent="0" lvl="0" marL="0" rtl="0" algn="l">
                <a:spcBef>
                  <a:spcPts val="0"/>
                </a:spcBef>
                <a:spcAft>
                  <a:spcPts val="0"/>
                </a:spcAft>
                <a:buNone/>
              </a:pPr>
              <a:r>
                <a:rPr lang="en"/>
                <a:t>Vue applications do not use Live Server!</a:t>
              </a:r>
              <a:endParaRPr/>
            </a:p>
          </p:txBody>
        </p:sp>
        <p:pic>
          <p:nvPicPr>
            <p:cNvPr id="175" name="Google Shape;175;p28"/>
            <p:cNvPicPr preferRelativeResize="0"/>
            <p:nvPr/>
          </p:nvPicPr>
          <p:blipFill>
            <a:blip r:embed="rId4">
              <a:alphaModFix/>
            </a:blip>
            <a:stretch>
              <a:fillRect/>
            </a:stretch>
          </p:blipFill>
          <p:spPr>
            <a:xfrm rot="-233197">
              <a:off x="707435" y="2019654"/>
              <a:ext cx="1239350" cy="1255500"/>
            </a:xfrm>
            <a:prstGeom prst="rect">
              <a:avLst/>
            </a:prstGeom>
            <a:noFill/>
            <a:ln>
              <a:noFill/>
            </a:ln>
            <a:effectLst>
              <a:outerShdw blurRad="57150" rotWithShape="0" algn="bl" dir="5400000" dist="19050">
                <a:srgbClr val="000000">
                  <a:alpha val="50000"/>
                </a:srgbClr>
              </a:outerShdw>
            </a:effectLst>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9"/>
          <p:cNvPicPr preferRelativeResize="0"/>
          <p:nvPr/>
        </p:nvPicPr>
        <p:blipFill>
          <a:blip r:embed="rId3">
            <a:alphaModFix/>
          </a:blip>
          <a:stretch>
            <a:fillRect/>
          </a:stretch>
        </p:blipFill>
        <p:spPr>
          <a:xfrm>
            <a:off x="1635349" y="1008300"/>
            <a:ext cx="5873300" cy="3853799"/>
          </a:xfrm>
          <a:prstGeom prst="rect">
            <a:avLst/>
          </a:prstGeom>
          <a:noFill/>
          <a:ln>
            <a:noFill/>
          </a:ln>
        </p:spPr>
      </p:pic>
      <p:sp>
        <p:nvSpPr>
          <p:cNvPr id="181" name="Google Shape;181;p29"/>
          <p:cNvSpPr txBox="1"/>
          <p:nvPr>
            <p:ph type="title"/>
          </p:nvPr>
        </p:nvSpPr>
        <p:spPr>
          <a:xfrm>
            <a:off x="311700" y="2755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Vue Components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61550" y="305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Parts of a Vue Component</a:t>
            </a:r>
            <a:endParaRPr/>
          </a:p>
        </p:txBody>
      </p:sp>
      <p:pic>
        <p:nvPicPr>
          <p:cNvPr id="187" name="Google Shape;187;p30"/>
          <p:cNvPicPr preferRelativeResize="0"/>
          <p:nvPr/>
        </p:nvPicPr>
        <p:blipFill rotWithShape="1">
          <a:blip r:embed="rId3">
            <a:alphaModFix/>
          </a:blip>
          <a:srcRect b="0" l="31300" r="31078" t="0"/>
          <a:stretch/>
        </p:blipFill>
        <p:spPr>
          <a:xfrm>
            <a:off x="239325" y="1087725"/>
            <a:ext cx="3440201" cy="3488150"/>
          </a:xfrm>
          <a:prstGeom prst="rect">
            <a:avLst/>
          </a:prstGeom>
          <a:noFill/>
          <a:ln>
            <a:noFill/>
          </a:ln>
        </p:spPr>
      </p:pic>
      <p:sp>
        <p:nvSpPr>
          <p:cNvPr id="188" name="Google Shape;188;p30"/>
          <p:cNvSpPr txBox="1"/>
          <p:nvPr/>
        </p:nvSpPr>
        <p:spPr>
          <a:xfrm>
            <a:off x="3918825" y="1894600"/>
            <a:ext cx="4963200" cy="1353000"/>
          </a:xfrm>
          <a:prstGeom prst="rect">
            <a:avLst/>
          </a:prstGeom>
          <a:noFill/>
          <a:ln>
            <a:noFill/>
          </a:ln>
        </p:spPr>
        <p:txBody>
          <a:bodyPr anchorCtr="0" anchor="t" bIns="91425" lIns="91425" spcFirstLastPara="1" rIns="91425" wrap="square" tIns="91425">
            <a:spAutoFit/>
          </a:bodyPr>
          <a:lstStyle/>
          <a:p>
            <a:pPr indent="-374650" lvl="0" marL="457200" rtl="0" algn="l">
              <a:lnSpc>
                <a:spcPct val="115000"/>
              </a:lnSpc>
              <a:spcBef>
                <a:spcPts val="0"/>
              </a:spcBef>
              <a:spcAft>
                <a:spcPts val="0"/>
              </a:spcAft>
              <a:buClr>
                <a:schemeClr val="dk2"/>
              </a:buClr>
              <a:buSzPts val="2300"/>
              <a:buAutoNum type="arabicPeriod"/>
            </a:pPr>
            <a:r>
              <a:rPr lang="en" sz="2300">
                <a:solidFill>
                  <a:schemeClr val="dk2"/>
                </a:solidFill>
              </a:rPr>
              <a:t>Template - HTML  (structure)</a:t>
            </a:r>
            <a:endParaRPr sz="1900">
              <a:solidFill>
                <a:schemeClr val="dk2"/>
              </a:solidFill>
            </a:endParaRPr>
          </a:p>
          <a:p>
            <a:pPr indent="-374650" lvl="0" marL="457200" rtl="0" algn="l">
              <a:lnSpc>
                <a:spcPct val="115000"/>
              </a:lnSpc>
              <a:spcBef>
                <a:spcPts val="0"/>
              </a:spcBef>
              <a:spcAft>
                <a:spcPts val="0"/>
              </a:spcAft>
              <a:buClr>
                <a:schemeClr val="dk2"/>
              </a:buClr>
              <a:buSzPts val="2300"/>
              <a:buAutoNum type="arabicPeriod"/>
            </a:pPr>
            <a:r>
              <a:rPr lang="en" sz="2300">
                <a:solidFill>
                  <a:schemeClr val="dk2"/>
                </a:solidFill>
              </a:rPr>
              <a:t>Script - JavaScript  (behavior)</a:t>
            </a:r>
            <a:endParaRPr sz="2300">
              <a:solidFill>
                <a:schemeClr val="dk2"/>
              </a:solidFill>
            </a:endParaRPr>
          </a:p>
          <a:p>
            <a:pPr indent="-374650" lvl="0" marL="457200" rtl="0" algn="l">
              <a:lnSpc>
                <a:spcPct val="115000"/>
              </a:lnSpc>
              <a:spcBef>
                <a:spcPts val="0"/>
              </a:spcBef>
              <a:spcAft>
                <a:spcPts val="0"/>
              </a:spcAft>
              <a:buClr>
                <a:schemeClr val="dk2"/>
              </a:buClr>
              <a:buSzPts val="2300"/>
              <a:buAutoNum type="arabicPeriod"/>
            </a:pPr>
            <a:r>
              <a:rPr lang="en" sz="2300">
                <a:solidFill>
                  <a:schemeClr val="dk2"/>
                </a:solidFill>
              </a:rPr>
              <a:t>Style - CSS (presentation)</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Template</a:t>
            </a:r>
            <a:endParaRPr/>
          </a:p>
        </p:txBody>
      </p:sp>
      <p:sp>
        <p:nvSpPr>
          <p:cNvPr id="194" name="Google Shape;194;p31"/>
          <p:cNvSpPr txBox="1"/>
          <p:nvPr>
            <p:ph idx="1" type="body"/>
          </p:nvPr>
        </p:nvSpPr>
        <p:spPr>
          <a:xfrm>
            <a:off x="311700" y="1152475"/>
            <a:ext cx="8520600" cy="1280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Provides the structure of the component</a:t>
            </a:r>
            <a:endParaRPr/>
          </a:p>
          <a:p>
            <a:pPr indent="-342900" lvl="0" marL="457200" rtl="0" algn="l">
              <a:spcBef>
                <a:spcPts val="0"/>
              </a:spcBef>
              <a:spcAft>
                <a:spcPts val="0"/>
              </a:spcAft>
              <a:buSzPts val="1800"/>
              <a:buChar char="●"/>
            </a:pPr>
            <a:r>
              <a:rPr lang="en"/>
              <a:t>Contains HTML</a:t>
            </a:r>
            <a:endParaRPr/>
          </a:p>
          <a:p>
            <a:pPr indent="-342900" lvl="0" marL="457200" rtl="0" algn="l">
              <a:spcBef>
                <a:spcPts val="0"/>
              </a:spcBef>
              <a:spcAft>
                <a:spcPts val="0"/>
              </a:spcAft>
              <a:buSzPts val="1800"/>
              <a:buChar char="●"/>
            </a:pPr>
            <a:r>
              <a:rPr lang="en"/>
              <a:t>must contain a single container (div, section, main, etc.) with all parts of the component children of that container</a:t>
            </a:r>
            <a:endParaRPr/>
          </a:p>
        </p:txBody>
      </p:sp>
      <p:pic>
        <p:nvPicPr>
          <p:cNvPr id="195" name="Google Shape;195;p31"/>
          <p:cNvPicPr preferRelativeResize="0"/>
          <p:nvPr/>
        </p:nvPicPr>
        <p:blipFill>
          <a:blip r:embed="rId3">
            <a:alphaModFix/>
          </a:blip>
          <a:stretch>
            <a:fillRect/>
          </a:stretch>
        </p:blipFill>
        <p:spPr>
          <a:xfrm>
            <a:off x="1881188" y="2665350"/>
            <a:ext cx="5381625" cy="1524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488600" y="1605425"/>
            <a:ext cx="8027100" cy="1675200"/>
          </a:xfrm>
          <a:prstGeom prst="rect">
            <a:avLst/>
          </a:prstGeom>
          <a:solidFill>
            <a:srgbClr val="38761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txBox="1"/>
          <p:nvPr/>
        </p:nvSpPr>
        <p:spPr>
          <a:xfrm>
            <a:off x="872400" y="917850"/>
            <a:ext cx="72162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t>Week 11 Overview</a:t>
            </a:r>
            <a:endParaRPr b="1" sz="1900"/>
          </a:p>
        </p:txBody>
      </p:sp>
      <p:sp>
        <p:nvSpPr>
          <p:cNvPr id="62" name="Google Shape;62;p14"/>
          <p:cNvSpPr txBox="1"/>
          <p:nvPr/>
        </p:nvSpPr>
        <p:spPr>
          <a:xfrm>
            <a:off x="872400" y="1917475"/>
            <a:ext cx="1335900" cy="1081500"/>
          </a:xfrm>
          <a:prstGeom prst="rect">
            <a:avLst/>
          </a:prstGeom>
          <a:solidFill>
            <a:srgbClr val="CFE2F3"/>
          </a:solidFill>
          <a:ln cap="flat" cmpd="sng" w="19050">
            <a:solidFill>
              <a:srgbClr val="000000"/>
            </a:solidFill>
            <a:prstDash val="solid"/>
            <a:round/>
            <a:headEnd len="sm" w="sm" type="none"/>
            <a:tailEnd len="sm" w="sm" type="none"/>
          </a:ln>
          <a:effectLst>
            <a:outerShdw blurRad="57150" rotWithShape="0" algn="bl" dir="2160000" dist="57150">
              <a:schemeClr val="dk1">
                <a:alpha val="49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a:t>Monday</a:t>
            </a:r>
            <a:endParaRPr b="1"/>
          </a:p>
          <a:p>
            <a:pPr indent="0" lvl="0" marL="0" rtl="0" algn="ctr">
              <a:spcBef>
                <a:spcPts val="0"/>
              </a:spcBef>
              <a:spcAft>
                <a:spcPts val="0"/>
              </a:spcAft>
              <a:buNone/>
            </a:pPr>
            <a:r>
              <a:t/>
            </a:r>
            <a:endParaRPr/>
          </a:p>
          <a:p>
            <a:pPr indent="0" lvl="0" marL="0" rtl="0" algn="ctr">
              <a:spcBef>
                <a:spcPts val="0"/>
              </a:spcBef>
              <a:spcAft>
                <a:spcPts val="0"/>
              </a:spcAft>
              <a:buNone/>
            </a:pPr>
            <a:r>
              <a:rPr lang="en"/>
              <a:t>Intro to Vue</a:t>
            </a:r>
            <a:endParaRPr/>
          </a:p>
        </p:txBody>
      </p:sp>
      <p:sp>
        <p:nvSpPr>
          <p:cNvPr id="63" name="Google Shape;63;p14"/>
          <p:cNvSpPr txBox="1"/>
          <p:nvPr/>
        </p:nvSpPr>
        <p:spPr>
          <a:xfrm>
            <a:off x="2342475" y="1917475"/>
            <a:ext cx="1335900" cy="1081500"/>
          </a:xfrm>
          <a:prstGeom prst="rect">
            <a:avLst/>
          </a:prstGeom>
          <a:solidFill>
            <a:srgbClr val="F4CCCC"/>
          </a:solidFill>
          <a:ln cap="flat" cmpd="sng" w="19050">
            <a:solidFill>
              <a:srgbClr val="000000"/>
            </a:solidFill>
            <a:prstDash val="solid"/>
            <a:round/>
            <a:headEnd len="sm" w="sm" type="none"/>
            <a:tailEnd len="sm" w="sm" type="none"/>
          </a:ln>
          <a:effectLst>
            <a:outerShdw blurRad="57150" rotWithShape="0" algn="bl" dir="2160000" dist="19050">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a:t>Tuesday</a:t>
            </a:r>
            <a:endParaRPr b="1"/>
          </a:p>
          <a:p>
            <a:pPr indent="0" lvl="0" marL="0" rtl="0" algn="ctr">
              <a:spcBef>
                <a:spcPts val="0"/>
              </a:spcBef>
              <a:spcAft>
                <a:spcPts val="0"/>
              </a:spcAft>
              <a:buNone/>
            </a:pPr>
            <a:r>
              <a:t/>
            </a:r>
            <a:endParaRPr/>
          </a:p>
          <a:p>
            <a:pPr indent="0" lvl="0" marL="0" rtl="0" algn="ctr">
              <a:spcBef>
                <a:spcPts val="0"/>
              </a:spcBef>
              <a:spcAft>
                <a:spcPts val="0"/>
              </a:spcAft>
              <a:buNone/>
            </a:pPr>
            <a:r>
              <a:rPr lang="en"/>
              <a:t>Matchmaking</a:t>
            </a:r>
            <a:br>
              <a:rPr lang="en"/>
            </a:br>
            <a:r>
              <a:rPr lang="en"/>
              <a:t>(</a:t>
            </a:r>
            <a:r>
              <a:rPr b="1" i="1" lang="en"/>
              <a:t>no class</a:t>
            </a:r>
            <a:r>
              <a:rPr lang="en"/>
              <a:t>)</a:t>
            </a:r>
            <a:endParaRPr/>
          </a:p>
        </p:txBody>
      </p:sp>
      <p:sp>
        <p:nvSpPr>
          <p:cNvPr id="64" name="Google Shape;64;p14"/>
          <p:cNvSpPr txBox="1"/>
          <p:nvPr/>
        </p:nvSpPr>
        <p:spPr>
          <a:xfrm>
            <a:off x="3812550" y="1917475"/>
            <a:ext cx="1335900" cy="1081500"/>
          </a:xfrm>
          <a:prstGeom prst="rect">
            <a:avLst/>
          </a:prstGeom>
          <a:solidFill>
            <a:srgbClr val="CFE2F3"/>
          </a:solidFill>
          <a:ln cap="flat" cmpd="sng" w="19050">
            <a:solidFill>
              <a:srgbClr val="000000"/>
            </a:solidFill>
            <a:prstDash val="solid"/>
            <a:round/>
            <a:headEnd len="sm" w="sm" type="none"/>
            <a:tailEnd len="sm" w="sm" type="none"/>
          </a:ln>
          <a:effectLst>
            <a:outerShdw blurRad="57150" rotWithShape="0" algn="bl" dir="2160000" dist="57150">
              <a:schemeClr val="dk1">
                <a:alpha val="49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a:t>Wednesday</a:t>
            </a:r>
            <a:endParaRPr b="1"/>
          </a:p>
          <a:p>
            <a:pPr indent="0" lvl="0" marL="0" rtl="0" algn="ctr">
              <a:spcBef>
                <a:spcPts val="0"/>
              </a:spcBef>
              <a:spcAft>
                <a:spcPts val="0"/>
              </a:spcAft>
              <a:buNone/>
            </a:pPr>
            <a:r>
              <a:t/>
            </a:r>
            <a:endParaRPr/>
          </a:p>
          <a:p>
            <a:pPr indent="0" lvl="0" marL="0" rtl="0" algn="ctr">
              <a:spcBef>
                <a:spcPts val="0"/>
              </a:spcBef>
              <a:spcAft>
                <a:spcPts val="0"/>
              </a:spcAft>
              <a:buNone/>
            </a:pPr>
            <a:r>
              <a:rPr lang="en"/>
              <a:t>Vue Events</a:t>
            </a:r>
            <a:endParaRPr/>
          </a:p>
        </p:txBody>
      </p:sp>
      <p:sp>
        <p:nvSpPr>
          <p:cNvPr id="65" name="Google Shape;65;p14"/>
          <p:cNvSpPr txBox="1"/>
          <p:nvPr/>
        </p:nvSpPr>
        <p:spPr>
          <a:xfrm>
            <a:off x="5282625" y="1917475"/>
            <a:ext cx="1335900" cy="1081500"/>
          </a:xfrm>
          <a:prstGeom prst="rect">
            <a:avLst/>
          </a:prstGeom>
          <a:solidFill>
            <a:srgbClr val="CFE2F3"/>
          </a:solidFill>
          <a:ln cap="flat" cmpd="sng" w="19050">
            <a:solidFill>
              <a:srgbClr val="000000"/>
            </a:solidFill>
            <a:prstDash val="solid"/>
            <a:round/>
            <a:headEnd len="sm" w="sm" type="none"/>
            <a:tailEnd len="sm" w="sm" type="none"/>
          </a:ln>
          <a:effectLst>
            <a:outerShdw blurRad="57150" rotWithShape="0" algn="bl" dir="2160000" dist="57150">
              <a:schemeClr val="dk1">
                <a:alpha val="49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a:t>Thursday</a:t>
            </a:r>
            <a:endParaRPr b="1"/>
          </a:p>
          <a:p>
            <a:pPr indent="0" lvl="0" marL="0" rtl="0" algn="ctr">
              <a:spcBef>
                <a:spcPts val="0"/>
              </a:spcBef>
              <a:spcAft>
                <a:spcPts val="0"/>
              </a:spcAft>
              <a:buNone/>
            </a:pPr>
            <a:r>
              <a:t/>
            </a:r>
            <a:endParaRPr/>
          </a:p>
          <a:p>
            <a:pPr indent="0" lvl="0" marL="0" rtl="0" algn="ctr">
              <a:spcBef>
                <a:spcPts val="0"/>
              </a:spcBef>
              <a:spcAft>
                <a:spcPts val="0"/>
              </a:spcAft>
              <a:buNone/>
            </a:pPr>
            <a:r>
              <a:rPr lang="en"/>
              <a:t>Components</a:t>
            </a:r>
            <a:endParaRPr/>
          </a:p>
          <a:p>
            <a:pPr indent="0" lvl="0" marL="0" rtl="0" algn="ctr">
              <a:spcBef>
                <a:spcPts val="0"/>
              </a:spcBef>
              <a:spcAft>
                <a:spcPts val="0"/>
              </a:spcAft>
              <a:buNone/>
            </a:pPr>
            <a:r>
              <a:rPr lang="en"/>
              <a:t>&amp; VueX</a:t>
            </a:r>
            <a:endParaRPr/>
          </a:p>
        </p:txBody>
      </p:sp>
      <p:sp>
        <p:nvSpPr>
          <p:cNvPr id="66" name="Google Shape;66;p14"/>
          <p:cNvSpPr txBox="1"/>
          <p:nvPr/>
        </p:nvSpPr>
        <p:spPr>
          <a:xfrm>
            <a:off x="6752700" y="1917475"/>
            <a:ext cx="1335900" cy="1081500"/>
          </a:xfrm>
          <a:prstGeom prst="rect">
            <a:avLst/>
          </a:prstGeom>
          <a:solidFill>
            <a:srgbClr val="CFE2F3"/>
          </a:solidFill>
          <a:ln cap="flat" cmpd="sng" w="19050">
            <a:solidFill>
              <a:srgbClr val="000000"/>
            </a:solidFill>
            <a:prstDash val="solid"/>
            <a:round/>
            <a:headEnd len="sm" w="sm" type="none"/>
            <a:tailEnd len="sm" w="sm" type="none"/>
          </a:ln>
          <a:effectLst>
            <a:outerShdw blurRad="57150" rotWithShape="0" algn="bl" dir="2160000" dist="57150">
              <a:schemeClr val="dk1">
                <a:alpha val="49000"/>
              </a:scheme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a:t>Friday</a:t>
            </a:r>
            <a:endParaRPr b="1"/>
          </a:p>
          <a:p>
            <a:pPr indent="0" lvl="0" marL="0" rtl="0" algn="ctr">
              <a:spcBef>
                <a:spcPts val="0"/>
              </a:spcBef>
              <a:spcAft>
                <a:spcPts val="0"/>
              </a:spcAft>
              <a:buNone/>
            </a:pPr>
            <a:r>
              <a:t/>
            </a:r>
            <a:endParaRPr/>
          </a:p>
          <a:p>
            <a:pPr indent="0" lvl="0" marL="0" rtl="0" algn="ctr">
              <a:spcBef>
                <a:spcPts val="0"/>
              </a:spcBef>
              <a:spcAft>
                <a:spcPts val="0"/>
              </a:spcAft>
              <a:buNone/>
            </a:pPr>
            <a:r>
              <a:rPr lang="en"/>
              <a:t>Vue Router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215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Script</a:t>
            </a:r>
            <a:endParaRPr/>
          </a:p>
        </p:txBody>
      </p:sp>
      <p:sp>
        <p:nvSpPr>
          <p:cNvPr id="201" name="Google Shape;201;p32"/>
          <p:cNvSpPr txBox="1"/>
          <p:nvPr>
            <p:ph idx="1" type="body"/>
          </p:nvPr>
        </p:nvSpPr>
        <p:spPr>
          <a:xfrm>
            <a:off x="311700" y="788375"/>
            <a:ext cx="8520600" cy="1250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Provides the behavior and data of the component</a:t>
            </a:r>
            <a:endParaRPr/>
          </a:p>
          <a:p>
            <a:pPr indent="-342900" lvl="0" marL="457200" rtl="0" algn="l">
              <a:spcBef>
                <a:spcPts val="0"/>
              </a:spcBef>
              <a:spcAft>
                <a:spcPts val="0"/>
              </a:spcAft>
              <a:buSzPts val="1800"/>
              <a:buChar char="●"/>
            </a:pPr>
            <a:r>
              <a:rPr lang="en"/>
              <a:t>Contains JavaScript</a:t>
            </a:r>
            <a:endParaRPr/>
          </a:p>
          <a:p>
            <a:pPr indent="-342900" lvl="0" marL="457200" rtl="0" algn="l">
              <a:spcBef>
                <a:spcPts val="0"/>
              </a:spcBef>
              <a:spcAft>
                <a:spcPts val="0"/>
              </a:spcAft>
              <a:buSzPts val="1800"/>
              <a:buChar char="●"/>
            </a:pPr>
            <a:r>
              <a:rPr lang="en"/>
              <a:t>Mostly inside an export default {} block</a:t>
            </a:r>
            <a:endParaRPr/>
          </a:p>
          <a:p>
            <a:pPr indent="-342900" lvl="0" marL="457200" rtl="0" algn="l">
              <a:spcBef>
                <a:spcPts val="0"/>
              </a:spcBef>
              <a:spcAft>
                <a:spcPts val="0"/>
              </a:spcAft>
              <a:buSzPts val="1800"/>
              <a:buChar char="●"/>
            </a:pPr>
            <a:r>
              <a:rPr lang="en"/>
              <a:t>define name for the component and data that component uses</a:t>
            </a:r>
            <a:endParaRPr/>
          </a:p>
          <a:p>
            <a:pPr indent="-317500" lvl="1" marL="914400" rtl="0" algn="l">
              <a:spcBef>
                <a:spcPts val="0"/>
              </a:spcBef>
              <a:spcAft>
                <a:spcPts val="0"/>
              </a:spcAft>
              <a:buSzPts val="1400"/>
              <a:buChar char="○"/>
            </a:pPr>
            <a:r>
              <a:rPr lang="en"/>
              <a:t>data() must </a:t>
            </a:r>
            <a:r>
              <a:rPr b="1" lang="en"/>
              <a:t>return</a:t>
            </a:r>
            <a:r>
              <a:rPr lang="en"/>
              <a:t> an object of key/value pairs for the data the page uses</a:t>
            </a:r>
            <a:endParaRPr/>
          </a:p>
        </p:txBody>
      </p:sp>
      <p:pic>
        <p:nvPicPr>
          <p:cNvPr id="202" name="Google Shape;202;p32"/>
          <p:cNvPicPr preferRelativeResize="0"/>
          <p:nvPr/>
        </p:nvPicPr>
        <p:blipFill>
          <a:blip r:embed="rId3">
            <a:alphaModFix/>
          </a:blip>
          <a:stretch>
            <a:fillRect/>
          </a:stretch>
        </p:blipFill>
        <p:spPr>
          <a:xfrm>
            <a:off x="2126800" y="2495750"/>
            <a:ext cx="3525319" cy="24355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Style</a:t>
            </a:r>
            <a:endParaRPr/>
          </a:p>
        </p:txBody>
      </p:sp>
      <p:sp>
        <p:nvSpPr>
          <p:cNvPr id="208" name="Google Shape;208;p33"/>
          <p:cNvSpPr txBox="1"/>
          <p:nvPr>
            <p:ph idx="1" type="body"/>
          </p:nvPr>
        </p:nvSpPr>
        <p:spPr>
          <a:xfrm>
            <a:off x="311700" y="1152475"/>
            <a:ext cx="8520600" cy="1749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Provides the </a:t>
            </a:r>
            <a:r>
              <a:rPr lang="en"/>
              <a:t>presentation of the component</a:t>
            </a:r>
            <a:endParaRPr/>
          </a:p>
          <a:p>
            <a:pPr indent="-342900" lvl="0" marL="457200" rtl="0" algn="l">
              <a:spcBef>
                <a:spcPts val="0"/>
              </a:spcBef>
              <a:spcAft>
                <a:spcPts val="0"/>
              </a:spcAft>
              <a:buSzPts val="1800"/>
              <a:buChar char="●"/>
            </a:pPr>
            <a:r>
              <a:rPr lang="en"/>
              <a:t>CSS </a:t>
            </a:r>
            <a:endParaRPr/>
          </a:p>
          <a:p>
            <a:pPr indent="-317500" lvl="1" marL="914400" rtl="0" algn="l">
              <a:spcBef>
                <a:spcPts val="0"/>
              </a:spcBef>
              <a:spcAft>
                <a:spcPts val="0"/>
              </a:spcAft>
              <a:buSzPts val="1400"/>
              <a:buAutoNum type="alphaLcPeriod"/>
            </a:pPr>
            <a:r>
              <a:rPr lang="en"/>
              <a:t>scoped  ( &lt;style scoped&gt;) : CSS in this component will only be applied to elements in this component and this CSS will not be available elsewhere.  </a:t>
            </a:r>
            <a:r>
              <a:rPr i="1" lang="en"/>
              <a:t>Does not work in regular CSS/HTML.</a:t>
            </a:r>
            <a:endParaRPr i="1"/>
          </a:p>
        </p:txBody>
      </p:sp>
      <p:pic>
        <p:nvPicPr>
          <p:cNvPr id="209" name="Google Shape;209;p33"/>
          <p:cNvPicPr preferRelativeResize="0"/>
          <p:nvPr/>
        </p:nvPicPr>
        <p:blipFill>
          <a:blip r:embed="rId3">
            <a:alphaModFix/>
          </a:blip>
          <a:stretch>
            <a:fillRect/>
          </a:stretch>
        </p:blipFill>
        <p:spPr>
          <a:xfrm>
            <a:off x="2106825" y="3213725"/>
            <a:ext cx="3590925" cy="9715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idx="1" type="body"/>
          </p:nvPr>
        </p:nvSpPr>
        <p:spPr>
          <a:xfrm>
            <a:off x="274200" y="697650"/>
            <a:ext cx="8595600" cy="42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In the views (App.vue) &lt;script&gt;:</a:t>
            </a:r>
            <a:endParaRPr sz="1700"/>
          </a:p>
          <a:p>
            <a:pPr indent="-342900" lvl="0" marL="457200" rtl="0" algn="l">
              <a:spcBef>
                <a:spcPts val="1600"/>
              </a:spcBef>
              <a:spcAft>
                <a:spcPts val="0"/>
              </a:spcAft>
              <a:buSzPts val="1800"/>
              <a:buAutoNum type="arabicPeriod"/>
            </a:pPr>
            <a:r>
              <a:rPr lang="en" sz="1400"/>
              <a:t>import the </a:t>
            </a:r>
            <a:r>
              <a:rPr lang="en" sz="1400"/>
              <a:t>component</a:t>
            </a:r>
            <a:r>
              <a:rPr lang="en" sz="1400"/>
              <a:t>: </a:t>
            </a:r>
            <a:r>
              <a:rPr lang="en"/>
              <a:t> </a:t>
            </a:r>
            <a:r>
              <a:rPr lang="en" sz="1050">
                <a:solidFill>
                  <a:srgbClr val="C586C0"/>
                </a:solidFill>
                <a:highlight>
                  <a:srgbClr val="1E1E1E"/>
                </a:highlight>
                <a:latin typeface="Courier New"/>
                <a:ea typeface="Courier New"/>
                <a:cs typeface="Courier New"/>
                <a:sym typeface="Courier New"/>
              </a:rPr>
              <a:t>import</a:t>
            </a:r>
            <a:r>
              <a:rPr lang="en" sz="1050">
                <a:solidFill>
                  <a:srgbClr val="D4D4D4"/>
                </a:solidFill>
                <a:highlight>
                  <a:srgbClr val="1E1E1E"/>
                </a:highlight>
                <a:latin typeface="Courier New"/>
                <a:ea typeface="Courier New"/>
                <a:cs typeface="Courier New"/>
                <a:sym typeface="Courier New"/>
              </a:rPr>
              <a:t> </a:t>
            </a:r>
            <a:r>
              <a:rPr lang="en" sz="1050">
                <a:solidFill>
                  <a:srgbClr val="9CDCFE"/>
                </a:solidFill>
                <a:highlight>
                  <a:srgbClr val="1E1E1E"/>
                </a:highlight>
                <a:latin typeface="Courier New"/>
                <a:ea typeface="Courier New"/>
                <a:cs typeface="Courier New"/>
                <a:sym typeface="Courier New"/>
              </a:rPr>
              <a:t>ProductReview</a:t>
            </a:r>
            <a:r>
              <a:rPr lang="en" sz="1050">
                <a:solidFill>
                  <a:srgbClr val="D4D4D4"/>
                </a:solidFill>
                <a:highlight>
                  <a:srgbClr val="1E1E1E"/>
                </a:highlight>
                <a:latin typeface="Courier New"/>
                <a:ea typeface="Courier New"/>
                <a:cs typeface="Courier New"/>
                <a:sym typeface="Courier New"/>
              </a:rPr>
              <a:t> </a:t>
            </a:r>
            <a:r>
              <a:rPr lang="en" sz="1050">
                <a:solidFill>
                  <a:srgbClr val="C586C0"/>
                </a:solidFill>
                <a:highlight>
                  <a:srgbClr val="1E1E1E"/>
                </a:highlight>
                <a:latin typeface="Courier New"/>
                <a:ea typeface="Courier New"/>
                <a:cs typeface="Courier New"/>
                <a:sym typeface="Courier New"/>
              </a:rPr>
              <a:t>from</a:t>
            </a:r>
            <a:r>
              <a:rPr lang="en" sz="1050">
                <a:solidFill>
                  <a:srgbClr val="D4D4D4"/>
                </a:solidFill>
                <a:highlight>
                  <a:srgbClr val="1E1E1E"/>
                </a:highlight>
                <a:latin typeface="Courier New"/>
                <a:ea typeface="Courier New"/>
                <a:cs typeface="Courier New"/>
                <a:sym typeface="Courier New"/>
              </a:rPr>
              <a:t> </a:t>
            </a:r>
            <a:r>
              <a:rPr lang="en" sz="1050">
                <a:solidFill>
                  <a:srgbClr val="CE9178"/>
                </a:solidFill>
                <a:highlight>
                  <a:srgbClr val="1E1E1E"/>
                </a:highlight>
                <a:latin typeface="Courier New"/>
                <a:ea typeface="Courier New"/>
                <a:cs typeface="Courier New"/>
                <a:sym typeface="Courier New"/>
              </a:rPr>
              <a:t>'./components/ProductReview.vue'</a:t>
            </a:r>
            <a:endParaRPr sz="1050">
              <a:solidFill>
                <a:srgbClr val="CE9178"/>
              </a:solidFill>
              <a:highlight>
                <a:srgbClr val="1E1E1E"/>
              </a:highlight>
              <a:latin typeface="Courier New"/>
              <a:ea typeface="Courier New"/>
              <a:cs typeface="Courier New"/>
              <a:sym typeface="Courier New"/>
            </a:endParaRPr>
          </a:p>
          <a:p>
            <a:pPr indent="-317500" lvl="0" marL="457200" rtl="0" algn="l">
              <a:spcBef>
                <a:spcPts val="0"/>
              </a:spcBef>
              <a:spcAft>
                <a:spcPts val="0"/>
              </a:spcAft>
              <a:buSzPts val="1400"/>
              <a:buAutoNum type="arabicPeriod"/>
            </a:pPr>
            <a:r>
              <a:rPr lang="en" sz="1400"/>
              <a:t>Add the component to the components object in the export:</a:t>
            </a:r>
            <a:endParaRPr sz="1400"/>
          </a:p>
          <a:p>
            <a:pPr indent="0" lvl="0" marL="91440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914400" rtl="0" algn="l">
              <a:spcBef>
                <a:spcPts val="1600"/>
              </a:spcBef>
              <a:spcAft>
                <a:spcPts val="0"/>
              </a:spcAft>
              <a:buNone/>
            </a:pPr>
            <a:r>
              <a:t/>
            </a:r>
            <a:endParaRPr sz="1400"/>
          </a:p>
          <a:p>
            <a:pPr indent="-317500" lvl="0" marL="457200" rtl="0" algn="l">
              <a:spcBef>
                <a:spcPts val="1600"/>
              </a:spcBef>
              <a:spcAft>
                <a:spcPts val="0"/>
              </a:spcAft>
              <a:buSzPts val="1400"/>
              <a:buAutoNum type="arabicPeriod"/>
            </a:pPr>
            <a:r>
              <a:rPr lang="en" sz="1600"/>
              <a:t>Add the component as a tag in the location where you want it displayed:</a:t>
            </a:r>
            <a:endParaRPr sz="1600"/>
          </a:p>
        </p:txBody>
      </p:sp>
      <p:sp>
        <p:nvSpPr>
          <p:cNvPr id="215" name="Google Shape;215;p34"/>
          <p:cNvSpPr txBox="1"/>
          <p:nvPr/>
        </p:nvSpPr>
        <p:spPr>
          <a:xfrm>
            <a:off x="5695400" y="1650150"/>
            <a:ext cx="1512000" cy="14625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C586C0"/>
                </a:solidFill>
                <a:latin typeface="Courier New"/>
                <a:ea typeface="Courier New"/>
                <a:cs typeface="Courier New"/>
                <a:sym typeface="Courier New"/>
              </a:rPr>
              <a:t>export</a:t>
            </a:r>
            <a:r>
              <a:rPr lang="en" sz="1050">
                <a:solidFill>
                  <a:srgbClr val="D4D4D4"/>
                </a:solidFill>
                <a:latin typeface="Courier New"/>
                <a:ea typeface="Courier New"/>
                <a:cs typeface="Courier New"/>
                <a:sym typeface="Courier New"/>
              </a:rPr>
              <a:t> </a:t>
            </a:r>
            <a:r>
              <a:rPr lang="en" sz="1050">
                <a:solidFill>
                  <a:srgbClr val="C586C0"/>
                </a:solidFill>
                <a:latin typeface="Courier New"/>
                <a:ea typeface="Courier New"/>
                <a:cs typeface="Courier New"/>
                <a:sym typeface="Courier New"/>
              </a:rPr>
              <a:t>default</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name:</a:t>
            </a:r>
            <a:r>
              <a:rPr lang="en" sz="1050">
                <a:solidFill>
                  <a:srgbClr val="D4D4D4"/>
                </a:solidFill>
                <a:latin typeface="Courier New"/>
                <a:ea typeface="Courier New"/>
                <a:cs typeface="Courier New"/>
                <a:sym typeface="Courier New"/>
              </a:rPr>
              <a:t> </a:t>
            </a:r>
            <a:r>
              <a:rPr lang="en" sz="1050">
                <a:solidFill>
                  <a:srgbClr val="CE9178"/>
                </a:solidFill>
                <a:latin typeface="Courier New"/>
                <a:ea typeface="Courier New"/>
                <a:cs typeface="Courier New"/>
                <a:sym typeface="Courier New"/>
              </a:rPr>
              <a:t>'App'</a:t>
            </a:r>
            <a:r>
              <a:rPr lang="en"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components:</a:t>
            </a: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ProductReview</a:t>
            </a:r>
            <a:endParaRPr sz="1050">
              <a:solidFill>
                <a:srgbClr val="9CDCFE"/>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a:t>
            </a:r>
            <a:endParaRPr sz="1800">
              <a:solidFill>
                <a:schemeClr val="dk2"/>
              </a:solidFill>
            </a:endParaRPr>
          </a:p>
        </p:txBody>
      </p:sp>
      <p:sp>
        <p:nvSpPr>
          <p:cNvPr id="216" name="Google Shape;216;p34"/>
          <p:cNvSpPr txBox="1"/>
          <p:nvPr>
            <p:ph type="title"/>
          </p:nvPr>
        </p:nvSpPr>
        <p:spPr>
          <a:xfrm>
            <a:off x="311700" y="124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a Component to the Page</a:t>
            </a:r>
            <a:endParaRPr/>
          </a:p>
        </p:txBody>
      </p:sp>
      <p:sp>
        <p:nvSpPr>
          <p:cNvPr id="217" name="Google Shape;217;p34"/>
          <p:cNvSpPr txBox="1"/>
          <p:nvPr/>
        </p:nvSpPr>
        <p:spPr>
          <a:xfrm>
            <a:off x="4359850" y="3728550"/>
            <a:ext cx="3167700" cy="1258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template</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div</a:t>
            </a:r>
            <a:r>
              <a:rPr lang="en" sz="1050">
                <a:solidFill>
                  <a:srgbClr val="D4D4D4"/>
                </a:solidFill>
                <a:latin typeface="Courier New"/>
                <a:ea typeface="Courier New"/>
                <a:cs typeface="Courier New"/>
                <a:sym typeface="Courier New"/>
              </a:rPr>
              <a:t> </a:t>
            </a:r>
            <a:r>
              <a:rPr lang="en" sz="1050">
                <a:solidFill>
                  <a:srgbClr val="9CDCFE"/>
                </a:solidFill>
                <a:latin typeface="Courier New"/>
                <a:ea typeface="Courier New"/>
                <a:cs typeface="Courier New"/>
                <a:sym typeface="Courier New"/>
              </a:rPr>
              <a:t>id</a:t>
            </a:r>
            <a:r>
              <a:rPr lang="en" sz="1050">
                <a:solidFill>
                  <a:srgbClr val="D4D4D4"/>
                </a:solidFill>
                <a:latin typeface="Courier New"/>
                <a:ea typeface="Courier New"/>
                <a:cs typeface="Courier New"/>
                <a:sym typeface="Courier New"/>
              </a:rPr>
              <a:t>=</a:t>
            </a:r>
            <a:r>
              <a:rPr lang="en" sz="1050">
                <a:solidFill>
                  <a:srgbClr val="CE9178"/>
                </a:solidFill>
                <a:latin typeface="Courier New"/>
                <a:ea typeface="Courier New"/>
                <a:cs typeface="Courier New"/>
                <a:sym typeface="Courier New"/>
              </a:rPr>
              <a:t>"app"</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product-review</a:t>
            </a:r>
            <a:r>
              <a:rPr lang="en" sz="1050">
                <a:solidFill>
                  <a:srgbClr val="808080"/>
                </a:solidFill>
                <a:latin typeface="Courier New"/>
                <a:ea typeface="Courier New"/>
                <a:cs typeface="Courier New"/>
                <a:sym typeface="Courier New"/>
              </a:rPr>
              <a:t>&gt;&lt;/</a:t>
            </a:r>
            <a:r>
              <a:rPr lang="en" sz="1050">
                <a:solidFill>
                  <a:srgbClr val="569CD6"/>
                </a:solidFill>
                <a:latin typeface="Courier New"/>
                <a:ea typeface="Courier New"/>
                <a:cs typeface="Courier New"/>
                <a:sym typeface="Courier New"/>
              </a:rPr>
              <a:t>product-review</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latin typeface="Courier New"/>
                <a:ea typeface="Courier New"/>
                <a:cs typeface="Courier New"/>
                <a:sym typeface="Courier New"/>
              </a:rPr>
              <a:t> </a:t>
            </a: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div</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8080"/>
                </a:solidFill>
                <a:latin typeface="Courier New"/>
                <a:ea typeface="Courier New"/>
                <a:cs typeface="Courier New"/>
                <a:sym typeface="Courier New"/>
              </a:rPr>
              <a:t>&lt;/</a:t>
            </a:r>
            <a:r>
              <a:rPr lang="en" sz="1050">
                <a:solidFill>
                  <a:srgbClr val="569CD6"/>
                </a:solidFill>
                <a:latin typeface="Courier New"/>
                <a:ea typeface="Courier New"/>
                <a:cs typeface="Courier New"/>
                <a:sym typeface="Courier New"/>
              </a:rPr>
              <a:t>template</a:t>
            </a:r>
            <a:r>
              <a:rPr lang="en"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218" name="Google Shape;218;p34"/>
          <p:cNvSpPr txBox="1"/>
          <p:nvPr/>
        </p:nvSpPr>
        <p:spPr>
          <a:xfrm>
            <a:off x="311700" y="2958075"/>
            <a:ext cx="3664500" cy="36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700">
                <a:solidFill>
                  <a:schemeClr val="dk2"/>
                </a:solidFill>
              </a:rPr>
              <a:t>In the views (App.vue) &lt;template&gt;: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Vue JS Terminology</a:t>
            </a:r>
            <a:endParaRPr/>
          </a:p>
        </p:txBody>
      </p:sp>
      <p:sp>
        <p:nvSpPr>
          <p:cNvPr id="224" name="Google Shape;224;p35"/>
          <p:cNvSpPr txBox="1"/>
          <p:nvPr>
            <p:ph idx="1" type="body"/>
          </p:nvPr>
        </p:nvSpPr>
        <p:spPr>
          <a:xfrm>
            <a:off x="311700" y="1152475"/>
            <a:ext cx="8520600" cy="3593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To prepare a vue project you didn’t create:  </a:t>
            </a:r>
            <a:r>
              <a:rPr lang="en"/>
              <a:t> npm install</a:t>
            </a:r>
            <a:endParaRPr/>
          </a:p>
          <a:p>
            <a:pPr indent="-342900" lvl="0" marL="457200" rtl="0" algn="l">
              <a:spcBef>
                <a:spcPts val="0"/>
              </a:spcBef>
              <a:spcAft>
                <a:spcPts val="0"/>
              </a:spcAft>
              <a:buSzPts val="1800"/>
              <a:buChar char="●"/>
            </a:pPr>
            <a:r>
              <a:rPr b="1" lang="en"/>
              <a:t>To start a Vue Project: </a:t>
            </a:r>
            <a:r>
              <a:rPr lang="en"/>
              <a:t>  npm run serve</a:t>
            </a:r>
            <a:endParaRPr/>
          </a:p>
          <a:p>
            <a:pPr indent="-342900" lvl="0" marL="457200" rtl="0" algn="l">
              <a:spcBef>
                <a:spcPts val="0"/>
              </a:spcBef>
              <a:spcAft>
                <a:spcPts val="0"/>
              </a:spcAft>
              <a:buSzPts val="1800"/>
              <a:buChar char="●"/>
            </a:pPr>
            <a:r>
              <a:rPr b="1" lang="en"/>
              <a:t>Component:</a:t>
            </a:r>
            <a:r>
              <a:rPr lang="en"/>
              <a:t>  Encapsulated reusable code to be used in a Vue web application - can represent a “page” or a “widget”</a:t>
            </a:r>
            <a:endParaRPr/>
          </a:p>
          <a:p>
            <a:pPr indent="-342900" lvl="0" marL="457200" rtl="0" algn="l">
              <a:spcBef>
                <a:spcPts val="0"/>
              </a:spcBef>
              <a:spcAft>
                <a:spcPts val="0"/>
              </a:spcAft>
              <a:buSzPts val="1800"/>
              <a:buChar char="●"/>
            </a:pPr>
            <a:r>
              <a:rPr b="1" lang="en"/>
              <a:t>App.vue</a:t>
            </a:r>
            <a:r>
              <a:rPr lang="en"/>
              <a:t> - the main parent component of a view application</a:t>
            </a:r>
            <a:endParaRPr/>
          </a:p>
        </p:txBody>
      </p:sp>
      <p:sp>
        <p:nvSpPr>
          <p:cNvPr id="225" name="Google Shape;225;p35"/>
          <p:cNvSpPr txBox="1"/>
          <p:nvPr/>
        </p:nvSpPr>
        <p:spPr>
          <a:xfrm>
            <a:off x="787750" y="3267100"/>
            <a:ext cx="7446300" cy="876600"/>
          </a:xfrm>
          <a:prstGeom prst="rect">
            <a:avLst/>
          </a:prstGeom>
          <a:solidFill>
            <a:srgbClr val="FFF2CC"/>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t>NPM commands like </a:t>
            </a:r>
            <a:r>
              <a:rPr i="1" lang="en" sz="1600"/>
              <a:t>install </a:t>
            </a:r>
            <a:r>
              <a:rPr lang="en" sz="1600"/>
              <a:t>and </a:t>
            </a:r>
            <a:r>
              <a:rPr i="1" lang="en" sz="1600"/>
              <a:t>run serve</a:t>
            </a:r>
            <a:r>
              <a:rPr lang="en" sz="1600"/>
              <a:t> </a:t>
            </a:r>
            <a:r>
              <a:rPr b="1" lang="en" sz="1600"/>
              <a:t>must be run</a:t>
            </a:r>
            <a:r>
              <a:rPr lang="en" sz="1600"/>
              <a:t> in the directory that contains the </a:t>
            </a:r>
            <a:r>
              <a:rPr i="1" lang="en" sz="1600"/>
              <a:t>package.json</a:t>
            </a:r>
            <a:r>
              <a:rPr lang="en" sz="1600"/>
              <a:t> file.</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1-Way Data Binding</a:t>
            </a:r>
            <a:endParaRPr sz="2800">
              <a:solidFill>
                <a:srgbClr val="000000"/>
              </a:solidFill>
            </a:endParaRPr>
          </a:p>
        </p:txBody>
      </p:sp>
      <p:sp>
        <p:nvSpPr>
          <p:cNvPr id="231" name="Google Shape;231;p36"/>
          <p:cNvSpPr txBox="1"/>
          <p:nvPr/>
        </p:nvSpPr>
        <p:spPr>
          <a:xfrm>
            <a:off x="311700" y="1152475"/>
            <a:ext cx="4573500" cy="2503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Uses the {{ variable }} syntax</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Like a placeholder in HTML that “binds” to the variable in the data.   Binding means that they stay in sync.</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If the variable changes the value on the page is “automatically” updated - this is called reactivity.  </a:t>
            </a:r>
            <a:endParaRPr sz="1800">
              <a:solidFill>
                <a:srgbClr val="595959"/>
              </a:solidFill>
            </a:endParaRPr>
          </a:p>
        </p:txBody>
      </p:sp>
      <p:sp>
        <p:nvSpPr>
          <p:cNvPr id="232" name="Google Shape;232;p36"/>
          <p:cNvSpPr txBox="1"/>
          <p:nvPr/>
        </p:nvSpPr>
        <p:spPr>
          <a:xfrm>
            <a:off x="4885300" y="681675"/>
            <a:ext cx="4043100" cy="4017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latin typeface="Courier New"/>
                <a:ea typeface="Courier New"/>
                <a:cs typeface="Courier New"/>
                <a:sym typeface="Courier New"/>
              </a:rPr>
              <a:t>&lt;template&gt;</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&lt;div class="main"&gt;</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&lt;p class="description"&gt;</a:t>
            </a:r>
            <a:r>
              <a:rPr b="1" lang="en" sz="1000">
                <a:highlight>
                  <a:srgbClr val="FCE5CD"/>
                </a:highlight>
                <a:latin typeface="Courier New"/>
                <a:ea typeface="Courier New"/>
                <a:cs typeface="Courier New"/>
                <a:sym typeface="Courier New"/>
              </a:rPr>
              <a:t>{{ description }}</a:t>
            </a:r>
            <a:r>
              <a:rPr lang="en" sz="1000">
                <a:latin typeface="Courier New"/>
                <a:ea typeface="Courier New"/>
                <a:cs typeface="Courier New"/>
                <a:sym typeface="Courier New"/>
              </a:rPr>
              <a:t>&lt;/p&gt;</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&lt;/div&gt;</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&lt;/template&gt;</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&lt;script&gt;</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export default {</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data() {</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return {</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a:t>
            </a:r>
            <a:r>
              <a:rPr b="1" lang="en" sz="1000">
                <a:highlight>
                  <a:srgbClr val="FCE5CD"/>
                </a:highlight>
                <a:latin typeface="Courier New"/>
                <a:ea typeface="Courier New"/>
                <a:cs typeface="Courier New"/>
                <a:sym typeface="Courier New"/>
              </a:rPr>
              <a:t>description</a:t>
            </a:r>
            <a:r>
              <a:rPr lang="en" sz="1000">
                <a:latin typeface="Courier New"/>
                <a:ea typeface="Courier New"/>
                <a:cs typeface="Courier New"/>
                <a:sym typeface="Courier New"/>
              </a:rPr>
              <a:t>: 'This is a description'</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&lt;/script&gt;</a:t>
            </a:r>
            <a:endParaRPr sz="1000">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Looping</a:t>
            </a:r>
            <a:r>
              <a:rPr lang="en" sz="2800">
                <a:solidFill>
                  <a:srgbClr val="000000"/>
                </a:solidFill>
              </a:rPr>
              <a:t> with v-for</a:t>
            </a:r>
            <a:endParaRPr sz="2800">
              <a:solidFill>
                <a:srgbClr val="000000"/>
              </a:solidFill>
            </a:endParaRPr>
          </a:p>
        </p:txBody>
      </p:sp>
      <p:sp>
        <p:nvSpPr>
          <p:cNvPr id="238" name="Google Shape;238;p37"/>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Add v-for to any HTML element and that element will be created once for each loop.  </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Requires an identifier for each row called the key.  If a unique identifier is present in the object, like an id, then that should be used for the key.  If not then another value can be used. </a:t>
            </a:r>
            <a:endParaRPr sz="1800">
              <a:solidFill>
                <a:srgbClr val="595959"/>
              </a:solidFill>
            </a:endParaRPr>
          </a:p>
          <a:p>
            <a:pPr indent="0" lvl="0" marL="457200" rtl="0" algn="l">
              <a:lnSpc>
                <a:spcPct val="115000"/>
              </a:lnSpc>
              <a:spcBef>
                <a:spcPts val="1600"/>
              </a:spcBef>
              <a:spcAft>
                <a:spcPts val="0"/>
              </a:spcAft>
              <a:buNone/>
            </a:pPr>
            <a:r>
              <a:rPr lang="en" sz="1800">
                <a:solidFill>
                  <a:srgbClr val="595959"/>
                </a:solidFill>
                <a:latin typeface="Courier New"/>
                <a:ea typeface="Courier New"/>
                <a:cs typeface="Courier New"/>
                <a:sym typeface="Courier New"/>
              </a:rPr>
              <a:t>v-for=”</a:t>
            </a:r>
            <a:r>
              <a:rPr b="1" lang="en" sz="1800">
                <a:solidFill>
                  <a:srgbClr val="980000"/>
                </a:solidFill>
                <a:latin typeface="Courier New"/>
                <a:ea typeface="Courier New"/>
                <a:cs typeface="Courier New"/>
                <a:sym typeface="Courier New"/>
              </a:rPr>
              <a:t>variable</a:t>
            </a:r>
            <a:r>
              <a:rPr lang="en" sz="1800">
                <a:solidFill>
                  <a:srgbClr val="595959"/>
                </a:solidFill>
                <a:latin typeface="Courier New"/>
                <a:ea typeface="Courier New"/>
                <a:cs typeface="Courier New"/>
                <a:sym typeface="Courier New"/>
              </a:rPr>
              <a:t> in </a:t>
            </a:r>
            <a:r>
              <a:rPr b="1" lang="en" sz="1800">
                <a:solidFill>
                  <a:srgbClr val="0000FF"/>
                </a:solidFill>
                <a:latin typeface="Courier New"/>
                <a:ea typeface="Courier New"/>
                <a:cs typeface="Courier New"/>
                <a:sym typeface="Courier New"/>
              </a:rPr>
              <a:t>arrayOrObject</a:t>
            </a:r>
            <a:r>
              <a:rPr lang="en" sz="1800">
                <a:solidFill>
                  <a:srgbClr val="595959"/>
                </a:solidFill>
                <a:latin typeface="Courier New"/>
                <a:ea typeface="Courier New"/>
                <a:cs typeface="Courier New"/>
                <a:sym typeface="Courier New"/>
              </a:rPr>
              <a:t>” v-bind:key=”</a:t>
            </a:r>
            <a:r>
              <a:rPr b="1" lang="en" sz="1800">
                <a:solidFill>
                  <a:srgbClr val="9900FF"/>
                </a:solidFill>
                <a:latin typeface="Courier New"/>
                <a:ea typeface="Courier New"/>
                <a:cs typeface="Courier New"/>
                <a:sym typeface="Courier New"/>
              </a:rPr>
              <a:t>id</a:t>
            </a:r>
            <a:r>
              <a:rPr lang="en" sz="1800">
                <a:solidFill>
                  <a:srgbClr val="595959"/>
                </a:solidFill>
                <a:latin typeface="Courier New"/>
                <a:ea typeface="Courier New"/>
                <a:cs typeface="Courier New"/>
                <a:sym typeface="Courier New"/>
              </a:rPr>
              <a:t>”</a:t>
            </a:r>
            <a:endParaRPr sz="1800">
              <a:solidFill>
                <a:srgbClr val="595959"/>
              </a:solidFill>
              <a:latin typeface="Courier New"/>
              <a:ea typeface="Courier New"/>
              <a:cs typeface="Courier New"/>
              <a:sym typeface="Courier New"/>
            </a:endParaRPr>
          </a:p>
          <a:p>
            <a:pPr indent="0" lvl="0" marL="457200" rtl="0" algn="l">
              <a:lnSpc>
                <a:spcPct val="115000"/>
              </a:lnSpc>
              <a:spcBef>
                <a:spcPts val="1600"/>
              </a:spcBef>
              <a:spcAft>
                <a:spcPts val="1600"/>
              </a:spcAft>
              <a:buNone/>
            </a:pPr>
            <a:r>
              <a:rPr b="1" lang="en" sz="1800">
                <a:solidFill>
                  <a:srgbClr val="980000"/>
                </a:solidFill>
                <a:latin typeface="Courier New"/>
                <a:ea typeface="Courier New"/>
                <a:cs typeface="Courier New"/>
                <a:sym typeface="Courier New"/>
              </a:rPr>
              <a:t>variable</a:t>
            </a:r>
            <a:r>
              <a:rPr b="1" lang="en" sz="1800">
                <a:solidFill>
                  <a:srgbClr val="595959"/>
                </a:solidFill>
                <a:latin typeface="Courier New"/>
                <a:ea typeface="Courier New"/>
                <a:cs typeface="Courier New"/>
                <a:sym typeface="Courier New"/>
              </a:rPr>
              <a:t>: </a:t>
            </a:r>
            <a:r>
              <a:rPr lang="en" sz="1800">
                <a:solidFill>
                  <a:srgbClr val="595959"/>
                </a:solidFill>
                <a:latin typeface="Courier New"/>
                <a:ea typeface="Courier New"/>
                <a:cs typeface="Courier New"/>
                <a:sym typeface="Courier New"/>
              </a:rPr>
              <a:t>a variable name to hold each item in the array</a:t>
            </a:r>
            <a:br>
              <a:rPr lang="en" sz="1800">
                <a:solidFill>
                  <a:srgbClr val="595959"/>
                </a:solidFill>
                <a:latin typeface="Courier New"/>
                <a:ea typeface="Courier New"/>
                <a:cs typeface="Courier New"/>
                <a:sym typeface="Courier New"/>
              </a:rPr>
            </a:br>
            <a:r>
              <a:rPr b="1" lang="en" sz="1800">
                <a:solidFill>
                  <a:srgbClr val="0000FF"/>
                </a:solidFill>
                <a:latin typeface="Courier New"/>
                <a:ea typeface="Courier New"/>
                <a:cs typeface="Courier New"/>
                <a:sym typeface="Courier New"/>
              </a:rPr>
              <a:t>arrayOrObject</a:t>
            </a:r>
            <a:r>
              <a:rPr lang="en" sz="1800">
                <a:solidFill>
                  <a:srgbClr val="595959"/>
                </a:solidFill>
                <a:latin typeface="Courier New"/>
                <a:ea typeface="Courier New"/>
                <a:cs typeface="Courier New"/>
                <a:sym typeface="Courier New"/>
              </a:rPr>
              <a:t>:  The array or object to loop over</a:t>
            </a:r>
            <a:br>
              <a:rPr lang="en" sz="1800">
                <a:solidFill>
                  <a:srgbClr val="595959"/>
                </a:solidFill>
                <a:latin typeface="Courier New"/>
                <a:ea typeface="Courier New"/>
                <a:cs typeface="Courier New"/>
                <a:sym typeface="Courier New"/>
              </a:rPr>
            </a:br>
            <a:r>
              <a:rPr b="1" lang="en" sz="1800">
                <a:solidFill>
                  <a:srgbClr val="9900FF"/>
                </a:solidFill>
                <a:latin typeface="Courier New"/>
                <a:ea typeface="Courier New"/>
                <a:cs typeface="Courier New"/>
                <a:sym typeface="Courier New"/>
              </a:rPr>
              <a:t>id</a:t>
            </a:r>
            <a:r>
              <a:rPr lang="en" sz="1800">
                <a:solidFill>
                  <a:srgbClr val="595959"/>
                </a:solidFill>
                <a:latin typeface="Courier New"/>
                <a:ea typeface="Courier New"/>
                <a:cs typeface="Courier New"/>
                <a:sym typeface="Courier New"/>
              </a:rPr>
              <a:t>: the key to use</a:t>
            </a:r>
            <a:endParaRPr sz="1800">
              <a:solidFill>
                <a:srgbClr val="595959"/>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Arrays wit</a:t>
            </a:r>
            <a:r>
              <a:rPr lang="en" sz="2800"/>
              <a:t>h v-for c</a:t>
            </a:r>
            <a:r>
              <a:rPr lang="en" sz="2800">
                <a:solidFill>
                  <a:srgbClr val="000000"/>
                </a:solidFill>
              </a:rPr>
              <a:t>ontinued</a:t>
            </a:r>
            <a:endParaRPr sz="2800">
              <a:solidFill>
                <a:srgbClr val="000000"/>
              </a:solidFill>
            </a:endParaRPr>
          </a:p>
        </p:txBody>
      </p:sp>
      <p:sp>
        <p:nvSpPr>
          <p:cNvPr id="244" name="Google Shape;244;p38"/>
          <p:cNvSpPr txBox="1"/>
          <p:nvPr/>
        </p:nvSpPr>
        <p:spPr>
          <a:xfrm>
            <a:off x="311700" y="1152475"/>
            <a:ext cx="2456100" cy="35826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t>Array</a:t>
            </a:r>
            <a:endParaRPr b="1" sz="1800"/>
          </a:p>
          <a:p>
            <a:pPr indent="0" lvl="0" marL="0" rtl="0" algn="l">
              <a:lnSpc>
                <a:spcPct val="115000"/>
              </a:lnSpc>
              <a:spcBef>
                <a:spcPts val="1600"/>
              </a:spcBef>
              <a:spcAft>
                <a:spcPts val="1600"/>
              </a:spcAft>
              <a:buNone/>
            </a:pPr>
            <a:r>
              <a:rPr b="1" lang="en" sz="1100">
                <a:solidFill>
                  <a:srgbClr val="0000FF"/>
                </a:solidFill>
                <a:latin typeface="Courier New"/>
                <a:ea typeface="Courier New"/>
                <a:cs typeface="Courier New"/>
                <a:sym typeface="Courier New"/>
              </a:rPr>
              <a:t>instructors </a:t>
            </a:r>
            <a:r>
              <a:rPr lang="en" sz="1100">
                <a:solidFill>
                  <a:srgbClr val="595959"/>
                </a:solidFill>
                <a:latin typeface="Courier New"/>
                <a:ea typeface="Courier New"/>
                <a:cs typeface="Courier New"/>
                <a:sym typeface="Courier New"/>
              </a:rPr>
              <a:t>= [</a:t>
            </a:r>
            <a:br>
              <a:rPr lang="en" sz="1100">
                <a:solidFill>
                  <a:srgbClr val="595959"/>
                </a:solidFill>
                <a:latin typeface="Courier New"/>
                <a:ea typeface="Courier New"/>
                <a:cs typeface="Courier New"/>
                <a:sym typeface="Courier New"/>
              </a:rPr>
            </a:br>
            <a:r>
              <a:rPr lang="en" sz="1100">
                <a:solidFill>
                  <a:srgbClr val="595959"/>
                </a:solidFill>
                <a:latin typeface="Courier New"/>
                <a:ea typeface="Courier New"/>
                <a:cs typeface="Courier New"/>
                <a:sym typeface="Courier New"/>
              </a:rPr>
              <a:t>	{</a:t>
            </a:r>
            <a:br>
              <a:rPr lang="en" sz="1100">
                <a:solidFill>
                  <a:srgbClr val="595959"/>
                </a:solidFill>
                <a:latin typeface="Courier New"/>
                <a:ea typeface="Courier New"/>
                <a:cs typeface="Courier New"/>
                <a:sym typeface="Courier New"/>
              </a:rPr>
            </a:br>
            <a:r>
              <a:rPr lang="en" sz="1100">
                <a:solidFill>
                  <a:srgbClr val="595959"/>
                </a:solidFill>
                <a:latin typeface="Courier New"/>
                <a:ea typeface="Courier New"/>
                <a:cs typeface="Courier New"/>
                <a:sym typeface="Courier New"/>
              </a:rPr>
              <a:t>		</a:t>
            </a:r>
            <a:r>
              <a:rPr b="1" lang="en" sz="1100">
                <a:solidFill>
                  <a:srgbClr val="9900FF"/>
                </a:solidFill>
                <a:latin typeface="Courier New"/>
                <a:ea typeface="Courier New"/>
                <a:cs typeface="Courier New"/>
                <a:sym typeface="Courier New"/>
              </a:rPr>
              <a:t>id</a:t>
            </a:r>
            <a:r>
              <a:rPr lang="en" sz="1100">
                <a:solidFill>
                  <a:srgbClr val="595959"/>
                </a:solidFill>
                <a:latin typeface="Courier New"/>
                <a:ea typeface="Courier New"/>
                <a:cs typeface="Courier New"/>
                <a:sym typeface="Courier New"/>
              </a:rPr>
              <a:t>: 1,</a:t>
            </a:r>
            <a:br>
              <a:rPr lang="en" sz="1100">
                <a:solidFill>
                  <a:srgbClr val="595959"/>
                </a:solidFill>
                <a:latin typeface="Courier New"/>
                <a:ea typeface="Courier New"/>
                <a:cs typeface="Courier New"/>
                <a:sym typeface="Courier New"/>
              </a:rPr>
            </a:br>
            <a:r>
              <a:rPr lang="en" sz="1100">
                <a:solidFill>
                  <a:srgbClr val="595959"/>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name</a:t>
            </a:r>
            <a:r>
              <a:rPr lang="en" sz="1100">
                <a:solidFill>
                  <a:srgbClr val="595959"/>
                </a:solidFill>
                <a:latin typeface="Courier New"/>
                <a:ea typeface="Courier New"/>
                <a:cs typeface="Courier New"/>
                <a:sym typeface="Courier New"/>
              </a:rPr>
              <a:t>: John</a:t>
            </a:r>
            <a:br>
              <a:rPr lang="en" sz="1100">
                <a:solidFill>
                  <a:srgbClr val="595959"/>
                </a:solidFill>
                <a:latin typeface="Courier New"/>
                <a:ea typeface="Courier New"/>
                <a:cs typeface="Courier New"/>
                <a:sym typeface="Courier New"/>
              </a:rPr>
            </a:br>
            <a:r>
              <a:rPr lang="en" sz="1100">
                <a:solidFill>
                  <a:srgbClr val="595959"/>
                </a:solidFill>
                <a:latin typeface="Courier New"/>
                <a:ea typeface="Courier New"/>
                <a:cs typeface="Courier New"/>
                <a:sym typeface="Courier New"/>
              </a:rPr>
              <a:t>	},</a:t>
            </a:r>
            <a:br>
              <a:rPr lang="en" sz="1100">
                <a:solidFill>
                  <a:srgbClr val="595959"/>
                </a:solidFill>
                <a:latin typeface="Courier New"/>
                <a:ea typeface="Courier New"/>
                <a:cs typeface="Courier New"/>
                <a:sym typeface="Courier New"/>
              </a:rPr>
            </a:br>
            <a:r>
              <a:rPr lang="en" sz="1100">
                <a:solidFill>
                  <a:srgbClr val="595959"/>
                </a:solidFill>
                <a:latin typeface="Courier New"/>
                <a:ea typeface="Courier New"/>
                <a:cs typeface="Courier New"/>
                <a:sym typeface="Courier New"/>
              </a:rPr>
              <a:t>	{</a:t>
            </a:r>
            <a:br>
              <a:rPr lang="en" sz="1100">
                <a:solidFill>
                  <a:srgbClr val="595959"/>
                </a:solidFill>
                <a:latin typeface="Courier New"/>
                <a:ea typeface="Courier New"/>
                <a:cs typeface="Courier New"/>
                <a:sym typeface="Courier New"/>
              </a:rPr>
            </a:br>
            <a:r>
              <a:rPr lang="en" sz="1100">
                <a:solidFill>
                  <a:srgbClr val="595959"/>
                </a:solidFill>
                <a:latin typeface="Courier New"/>
                <a:ea typeface="Courier New"/>
                <a:cs typeface="Courier New"/>
                <a:sym typeface="Courier New"/>
              </a:rPr>
              <a:t>		</a:t>
            </a:r>
            <a:r>
              <a:rPr b="1" lang="en" sz="1100">
                <a:solidFill>
                  <a:srgbClr val="9900FF"/>
                </a:solidFill>
                <a:latin typeface="Courier New"/>
                <a:ea typeface="Courier New"/>
                <a:cs typeface="Courier New"/>
                <a:sym typeface="Courier New"/>
              </a:rPr>
              <a:t>id</a:t>
            </a:r>
            <a:r>
              <a:rPr lang="en" sz="1100">
                <a:solidFill>
                  <a:srgbClr val="595959"/>
                </a:solidFill>
                <a:latin typeface="Courier New"/>
                <a:ea typeface="Courier New"/>
                <a:cs typeface="Courier New"/>
                <a:sym typeface="Courier New"/>
              </a:rPr>
              <a:t>: 2,</a:t>
            </a:r>
            <a:br>
              <a:rPr lang="en" sz="1100">
                <a:solidFill>
                  <a:srgbClr val="595959"/>
                </a:solidFill>
                <a:latin typeface="Courier New"/>
                <a:ea typeface="Courier New"/>
                <a:cs typeface="Courier New"/>
                <a:sym typeface="Courier New"/>
              </a:rPr>
            </a:br>
            <a:r>
              <a:rPr lang="en" sz="1100">
                <a:solidFill>
                  <a:srgbClr val="595959"/>
                </a:solidFill>
                <a:latin typeface="Courier New"/>
                <a:ea typeface="Courier New"/>
                <a:cs typeface="Courier New"/>
                <a:sym typeface="Courier New"/>
              </a:rPr>
              <a:t>		</a:t>
            </a:r>
            <a:r>
              <a:rPr b="1" lang="en" sz="1100">
                <a:solidFill>
                  <a:srgbClr val="FF00FF"/>
                </a:solidFill>
                <a:latin typeface="Courier New"/>
                <a:ea typeface="Courier New"/>
                <a:cs typeface="Courier New"/>
                <a:sym typeface="Courier New"/>
              </a:rPr>
              <a:t>name</a:t>
            </a:r>
            <a:r>
              <a:rPr lang="en" sz="1100">
                <a:solidFill>
                  <a:srgbClr val="595959"/>
                </a:solidFill>
                <a:latin typeface="Courier New"/>
                <a:ea typeface="Courier New"/>
                <a:cs typeface="Courier New"/>
                <a:sym typeface="Courier New"/>
              </a:rPr>
              <a:t>: Rachelle</a:t>
            </a:r>
            <a:br>
              <a:rPr lang="en" sz="1100">
                <a:solidFill>
                  <a:srgbClr val="595959"/>
                </a:solidFill>
                <a:latin typeface="Courier New"/>
                <a:ea typeface="Courier New"/>
                <a:cs typeface="Courier New"/>
                <a:sym typeface="Courier New"/>
              </a:rPr>
            </a:br>
            <a:r>
              <a:rPr lang="en" sz="1100">
                <a:solidFill>
                  <a:srgbClr val="595959"/>
                </a:solidFill>
                <a:latin typeface="Courier New"/>
                <a:ea typeface="Courier New"/>
                <a:cs typeface="Courier New"/>
                <a:sym typeface="Courier New"/>
              </a:rPr>
              <a:t>	}</a:t>
            </a:r>
            <a:br>
              <a:rPr lang="en" sz="1100">
                <a:solidFill>
                  <a:srgbClr val="595959"/>
                </a:solidFill>
                <a:latin typeface="Courier New"/>
                <a:ea typeface="Courier New"/>
                <a:cs typeface="Courier New"/>
                <a:sym typeface="Courier New"/>
              </a:rPr>
            </a:br>
            <a:r>
              <a:rPr lang="en" sz="1100">
                <a:solidFill>
                  <a:srgbClr val="595959"/>
                </a:solidFill>
                <a:latin typeface="Courier New"/>
                <a:ea typeface="Courier New"/>
                <a:cs typeface="Courier New"/>
                <a:sym typeface="Courier New"/>
              </a:rPr>
              <a:t>]</a:t>
            </a:r>
            <a:endParaRPr sz="1100">
              <a:solidFill>
                <a:srgbClr val="595959"/>
              </a:solidFill>
              <a:latin typeface="Courier New"/>
              <a:ea typeface="Courier New"/>
              <a:cs typeface="Courier New"/>
              <a:sym typeface="Courier New"/>
            </a:endParaRPr>
          </a:p>
        </p:txBody>
      </p:sp>
      <p:sp>
        <p:nvSpPr>
          <p:cNvPr id="245" name="Google Shape;245;p38"/>
          <p:cNvSpPr txBox="1"/>
          <p:nvPr/>
        </p:nvSpPr>
        <p:spPr>
          <a:xfrm>
            <a:off x="3133175" y="1158738"/>
            <a:ext cx="5853900" cy="1445700"/>
          </a:xfrm>
          <a:prstGeom prst="rect">
            <a:avLst/>
          </a:prstGeom>
          <a:solidFill>
            <a:srgbClr val="D0E0E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t>v-for</a:t>
            </a:r>
            <a:endParaRPr b="1" sz="1800"/>
          </a:p>
          <a:p>
            <a:pPr indent="0" lvl="0" marL="0" rtl="0" algn="l">
              <a:lnSpc>
                <a:spcPct val="115000"/>
              </a:lnSpc>
              <a:spcBef>
                <a:spcPts val="1600"/>
              </a:spcBef>
              <a:spcAft>
                <a:spcPts val="1600"/>
              </a:spcAft>
              <a:buClr>
                <a:srgbClr val="000000"/>
              </a:buClr>
              <a:buSzPts val="1100"/>
              <a:buFont typeface="Arial"/>
              <a:buNone/>
            </a:pPr>
            <a:r>
              <a:rPr lang="en" sz="1100">
                <a:solidFill>
                  <a:srgbClr val="595959"/>
                </a:solidFill>
                <a:latin typeface="Courier New"/>
                <a:ea typeface="Courier New"/>
                <a:cs typeface="Courier New"/>
                <a:sym typeface="Courier New"/>
              </a:rPr>
              <a:t>&lt;div v-for=”</a:t>
            </a:r>
            <a:r>
              <a:rPr b="1" lang="en" sz="1100">
                <a:solidFill>
                  <a:srgbClr val="980000"/>
                </a:solidFill>
                <a:latin typeface="Courier New"/>
                <a:ea typeface="Courier New"/>
                <a:cs typeface="Courier New"/>
                <a:sym typeface="Courier New"/>
              </a:rPr>
              <a:t>instructor</a:t>
            </a:r>
            <a:r>
              <a:rPr lang="en" sz="1100">
                <a:solidFill>
                  <a:srgbClr val="595959"/>
                </a:solidFill>
                <a:latin typeface="Courier New"/>
                <a:ea typeface="Courier New"/>
                <a:cs typeface="Courier New"/>
                <a:sym typeface="Courier New"/>
              </a:rPr>
              <a:t> in </a:t>
            </a:r>
            <a:r>
              <a:rPr b="1" lang="en" sz="1100">
                <a:solidFill>
                  <a:srgbClr val="0000FF"/>
                </a:solidFill>
                <a:latin typeface="Courier New"/>
                <a:ea typeface="Courier New"/>
                <a:cs typeface="Courier New"/>
                <a:sym typeface="Courier New"/>
              </a:rPr>
              <a:t>instructors</a:t>
            </a:r>
            <a:r>
              <a:rPr lang="en" sz="1100">
                <a:solidFill>
                  <a:srgbClr val="595959"/>
                </a:solidFill>
                <a:latin typeface="Courier New"/>
                <a:ea typeface="Courier New"/>
                <a:cs typeface="Courier New"/>
                <a:sym typeface="Courier New"/>
              </a:rPr>
              <a:t>” v-bind:key=”</a:t>
            </a:r>
            <a:r>
              <a:rPr b="1" lang="en" sz="1100">
                <a:solidFill>
                  <a:srgbClr val="980000"/>
                </a:solidFill>
                <a:latin typeface="Courier New"/>
                <a:ea typeface="Courier New"/>
                <a:cs typeface="Courier New"/>
                <a:sym typeface="Courier New"/>
              </a:rPr>
              <a:t>instructor</a:t>
            </a:r>
            <a:r>
              <a:rPr lang="en" sz="1100">
                <a:solidFill>
                  <a:srgbClr val="595959"/>
                </a:solidFill>
                <a:latin typeface="Courier New"/>
                <a:ea typeface="Courier New"/>
                <a:cs typeface="Courier New"/>
                <a:sym typeface="Courier New"/>
              </a:rPr>
              <a:t>.</a:t>
            </a:r>
            <a:r>
              <a:rPr b="1" lang="en" sz="1100">
                <a:solidFill>
                  <a:srgbClr val="9900FF"/>
                </a:solidFill>
                <a:latin typeface="Courier New"/>
                <a:ea typeface="Courier New"/>
                <a:cs typeface="Courier New"/>
                <a:sym typeface="Courier New"/>
              </a:rPr>
              <a:t>id</a:t>
            </a:r>
            <a:r>
              <a:rPr lang="en" sz="1100">
                <a:solidFill>
                  <a:srgbClr val="595959"/>
                </a:solidFill>
                <a:latin typeface="Courier New"/>
                <a:ea typeface="Courier New"/>
                <a:cs typeface="Courier New"/>
                <a:sym typeface="Courier New"/>
              </a:rPr>
              <a:t>” &gt;</a:t>
            </a:r>
            <a:br>
              <a:rPr lang="en" sz="1100">
                <a:solidFill>
                  <a:srgbClr val="595959"/>
                </a:solidFill>
                <a:latin typeface="Courier New"/>
                <a:ea typeface="Courier New"/>
                <a:cs typeface="Courier New"/>
                <a:sym typeface="Courier New"/>
              </a:rPr>
            </a:br>
            <a:r>
              <a:rPr lang="en" sz="1100">
                <a:solidFill>
                  <a:srgbClr val="595959"/>
                </a:solidFill>
                <a:latin typeface="Courier New"/>
                <a:ea typeface="Courier New"/>
                <a:cs typeface="Courier New"/>
                <a:sym typeface="Courier New"/>
              </a:rPr>
              <a:t>	{{ </a:t>
            </a:r>
            <a:r>
              <a:rPr b="1" lang="en" sz="1100">
                <a:solidFill>
                  <a:srgbClr val="980000"/>
                </a:solidFill>
                <a:latin typeface="Courier New"/>
                <a:ea typeface="Courier New"/>
                <a:cs typeface="Courier New"/>
                <a:sym typeface="Courier New"/>
              </a:rPr>
              <a:t>instructor</a:t>
            </a:r>
            <a:r>
              <a:rPr lang="en" sz="1100">
                <a:solidFill>
                  <a:srgbClr val="595959"/>
                </a:solidFill>
                <a:latin typeface="Courier New"/>
                <a:ea typeface="Courier New"/>
                <a:cs typeface="Courier New"/>
                <a:sym typeface="Courier New"/>
              </a:rPr>
              <a:t>.</a:t>
            </a:r>
            <a:r>
              <a:rPr lang="en" sz="1100">
                <a:solidFill>
                  <a:srgbClr val="FF00FF"/>
                </a:solidFill>
                <a:latin typeface="Courier New"/>
                <a:ea typeface="Courier New"/>
                <a:cs typeface="Courier New"/>
                <a:sym typeface="Courier New"/>
              </a:rPr>
              <a:t>name</a:t>
            </a:r>
            <a:r>
              <a:rPr lang="en" sz="1100">
                <a:solidFill>
                  <a:srgbClr val="595959"/>
                </a:solidFill>
                <a:latin typeface="Courier New"/>
                <a:ea typeface="Courier New"/>
                <a:cs typeface="Courier New"/>
                <a:sym typeface="Courier New"/>
              </a:rPr>
              <a:t> }}</a:t>
            </a:r>
            <a:br>
              <a:rPr lang="en" sz="1100">
                <a:solidFill>
                  <a:srgbClr val="595959"/>
                </a:solidFill>
                <a:latin typeface="Courier New"/>
                <a:ea typeface="Courier New"/>
                <a:cs typeface="Courier New"/>
                <a:sym typeface="Courier New"/>
              </a:rPr>
            </a:br>
            <a:r>
              <a:rPr lang="en" sz="1100">
                <a:solidFill>
                  <a:srgbClr val="595959"/>
                </a:solidFill>
                <a:latin typeface="Courier New"/>
                <a:ea typeface="Courier New"/>
                <a:cs typeface="Courier New"/>
                <a:sym typeface="Courier New"/>
              </a:rPr>
              <a:t>&lt;/div&gt;</a:t>
            </a:r>
            <a:endParaRPr sz="1100">
              <a:solidFill>
                <a:srgbClr val="595959"/>
              </a:solidFill>
              <a:latin typeface="Courier New"/>
              <a:ea typeface="Courier New"/>
              <a:cs typeface="Courier New"/>
              <a:sym typeface="Courier New"/>
            </a:endParaRPr>
          </a:p>
        </p:txBody>
      </p:sp>
      <p:sp>
        <p:nvSpPr>
          <p:cNvPr id="246" name="Google Shape;246;p38"/>
          <p:cNvSpPr txBox="1"/>
          <p:nvPr/>
        </p:nvSpPr>
        <p:spPr>
          <a:xfrm>
            <a:off x="3133175" y="2745475"/>
            <a:ext cx="5853900" cy="19896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t>Generated HTML</a:t>
            </a:r>
            <a:endParaRPr b="1" sz="1800"/>
          </a:p>
          <a:p>
            <a:pPr indent="0" lvl="0" marL="0" rtl="0" algn="l">
              <a:lnSpc>
                <a:spcPct val="115000"/>
              </a:lnSpc>
              <a:spcBef>
                <a:spcPts val="1600"/>
              </a:spcBef>
              <a:spcAft>
                <a:spcPts val="1600"/>
              </a:spcAft>
              <a:buNone/>
            </a:pPr>
            <a:r>
              <a:rPr lang="en" sz="1100">
                <a:solidFill>
                  <a:srgbClr val="595959"/>
                </a:solidFill>
                <a:latin typeface="Courier New"/>
                <a:ea typeface="Courier New"/>
                <a:cs typeface="Courier New"/>
                <a:sym typeface="Courier New"/>
              </a:rPr>
              <a:t>&lt;div&gt;</a:t>
            </a:r>
            <a:br>
              <a:rPr lang="en" sz="1100">
                <a:solidFill>
                  <a:srgbClr val="595959"/>
                </a:solidFill>
                <a:latin typeface="Courier New"/>
                <a:ea typeface="Courier New"/>
                <a:cs typeface="Courier New"/>
                <a:sym typeface="Courier New"/>
              </a:rPr>
            </a:br>
            <a:r>
              <a:rPr lang="en" sz="1100">
                <a:solidFill>
                  <a:srgbClr val="595959"/>
                </a:solidFill>
                <a:latin typeface="Courier New"/>
                <a:ea typeface="Courier New"/>
                <a:cs typeface="Courier New"/>
                <a:sym typeface="Courier New"/>
              </a:rPr>
              <a:t>	John</a:t>
            </a:r>
            <a:br>
              <a:rPr lang="en" sz="1100">
                <a:solidFill>
                  <a:srgbClr val="595959"/>
                </a:solidFill>
                <a:latin typeface="Courier New"/>
                <a:ea typeface="Courier New"/>
                <a:cs typeface="Courier New"/>
                <a:sym typeface="Courier New"/>
              </a:rPr>
            </a:br>
            <a:r>
              <a:rPr lang="en" sz="1100">
                <a:solidFill>
                  <a:srgbClr val="595959"/>
                </a:solidFill>
                <a:latin typeface="Courier New"/>
                <a:ea typeface="Courier New"/>
                <a:cs typeface="Courier New"/>
                <a:sym typeface="Courier New"/>
              </a:rPr>
              <a:t>&lt;/div&gt;</a:t>
            </a:r>
            <a:br>
              <a:rPr lang="en" sz="1100">
                <a:solidFill>
                  <a:srgbClr val="595959"/>
                </a:solidFill>
                <a:latin typeface="Courier New"/>
                <a:ea typeface="Courier New"/>
                <a:cs typeface="Courier New"/>
                <a:sym typeface="Courier New"/>
              </a:rPr>
            </a:br>
            <a:r>
              <a:rPr lang="en" sz="1100">
                <a:solidFill>
                  <a:srgbClr val="595959"/>
                </a:solidFill>
                <a:latin typeface="Courier New"/>
                <a:ea typeface="Courier New"/>
                <a:cs typeface="Courier New"/>
                <a:sym typeface="Courier New"/>
              </a:rPr>
              <a:t>&lt;div&gt;</a:t>
            </a:r>
            <a:br>
              <a:rPr lang="en" sz="1100">
                <a:solidFill>
                  <a:srgbClr val="595959"/>
                </a:solidFill>
                <a:latin typeface="Courier New"/>
                <a:ea typeface="Courier New"/>
                <a:cs typeface="Courier New"/>
                <a:sym typeface="Courier New"/>
              </a:rPr>
            </a:br>
            <a:r>
              <a:rPr lang="en" sz="1100">
                <a:solidFill>
                  <a:srgbClr val="595959"/>
                </a:solidFill>
                <a:latin typeface="Courier New"/>
                <a:ea typeface="Courier New"/>
                <a:cs typeface="Courier New"/>
                <a:sym typeface="Courier New"/>
              </a:rPr>
              <a:t>	Rachelle</a:t>
            </a:r>
            <a:br>
              <a:rPr lang="en" sz="1100">
                <a:solidFill>
                  <a:srgbClr val="595959"/>
                </a:solidFill>
                <a:latin typeface="Courier New"/>
                <a:ea typeface="Courier New"/>
                <a:cs typeface="Courier New"/>
                <a:sym typeface="Courier New"/>
              </a:rPr>
            </a:br>
            <a:r>
              <a:rPr lang="en" sz="1100">
                <a:solidFill>
                  <a:srgbClr val="595959"/>
                </a:solidFill>
                <a:latin typeface="Courier New"/>
                <a:ea typeface="Courier New"/>
                <a:cs typeface="Courier New"/>
                <a:sym typeface="Courier New"/>
              </a:rPr>
              <a:t>&lt;/div&gt;</a:t>
            </a:r>
            <a:endParaRPr sz="1100">
              <a:solidFill>
                <a:srgbClr val="595959"/>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Binding to DOM element Attributes with </a:t>
            </a:r>
            <a:r>
              <a:rPr lang="en" sz="2800"/>
              <a:t>v-bind</a:t>
            </a:r>
            <a:endParaRPr sz="2800">
              <a:solidFill>
                <a:srgbClr val="000000"/>
              </a:solidFill>
            </a:endParaRPr>
          </a:p>
        </p:txBody>
      </p:sp>
      <p:sp>
        <p:nvSpPr>
          <p:cNvPr id="252" name="Google Shape;252;p39"/>
          <p:cNvSpPr txBox="1"/>
          <p:nvPr/>
        </p:nvSpPr>
        <p:spPr>
          <a:xfrm>
            <a:off x="311700" y="1152475"/>
            <a:ext cx="8520600" cy="340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9900FF"/>
                </a:solidFill>
              </a:rPr>
              <a:t>v-bind</a:t>
            </a:r>
            <a:r>
              <a:rPr b="1" lang="en" sz="1800">
                <a:solidFill>
                  <a:srgbClr val="595959"/>
                </a:solidFill>
              </a:rPr>
              <a:t> </a:t>
            </a:r>
            <a:r>
              <a:rPr lang="en" sz="1800">
                <a:solidFill>
                  <a:srgbClr val="595959"/>
                </a:solidFill>
              </a:rPr>
              <a:t>allows for data in the view model to be bound to attributes of elements in the DOM.  </a:t>
            </a:r>
            <a:endParaRPr sz="1800">
              <a:solidFill>
                <a:srgbClr val="595959"/>
              </a:solidFill>
            </a:endParaRPr>
          </a:p>
          <a:p>
            <a:pPr indent="0" lvl="0" marL="0" rtl="0" algn="l">
              <a:lnSpc>
                <a:spcPct val="115000"/>
              </a:lnSpc>
              <a:spcBef>
                <a:spcPts val="1600"/>
              </a:spcBef>
              <a:spcAft>
                <a:spcPts val="0"/>
              </a:spcAft>
              <a:buNone/>
            </a:pPr>
            <a:r>
              <a:rPr lang="en" sz="1800">
                <a:solidFill>
                  <a:srgbClr val="595959"/>
                </a:solidFill>
              </a:rPr>
              <a:t>Any attribute (src, title, class, etc.) can be bound to data or a simple conditional statement using </a:t>
            </a:r>
            <a:r>
              <a:rPr b="1" lang="en" sz="1800">
                <a:solidFill>
                  <a:srgbClr val="9900FF"/>
                </a:solidFill>
              </a:rPr>
              <a:t>v-bind</a:t>
            </a:r>
            <a:endParaRPr b="1" sz="1800">
              <a:solidFill>
                <a:srgbClr val="9900FF"/>
              </a:solidFill>
            </a:endParaRPr>
          </a:p>
          <a:p>
            <a:pPr indent="0" lvl="0" marL="0" rtl="0" algn="l">
              <a:lnSpc>
                <a:spcPct val="115000"/>
              </a:lnSpc>
              <a:spcBef>
                <a:spcPts val="1600"/>
              </a:spcBef>
              <a:spcAft>
                <a:spcPts val="0"/>
              </a:spcAft>
              <a:buNone/>
            </a:pPr>
            <a:r>
              <a:t/>
            </a:r>
            <a:endParaRPr sz="1100">
              <a:latin typeface="Courier New"/>
              <a:ea typeface="Courier New"/>
              <a:cs typeface="Courier New"/>
              <a:sym typeface="Courier New"/>
            </a:endParaRPr>
          </a:p>
          <a:p>
            <a:pPr indent="457200" lvl="0" marL="0" rtl="0" algn="l">
              <a:lnSpc>
                <a:spcPct val="135714"/>
              </a:lnSpc>
              <a:spcBef>
                <a:spcPts val="1600"/>
              </a:spcBef>
              <a:spcAft>
                <a:spcPts val="0"/>
              </a:spcAft>
              <a:buNone/>
            </a:pPr>
            <a:r>
              <a:rPr lang="en" sz="1300">
                <a:latin typeface="Courier New"/>
                <a:ea typeface="Courier New"/>
                <a:cs typeface="Courier New"/>
                <a:sym typeface="Courier New"/>
              </a:rPr>
              <a:t>&lt;img src="../assets/star.png" </a:t>
            </a:r>
            <a:r>
              <a:rPr b="1" lang="en" sz="1300">
                <a:solidFill>
                  <a:srgbClr val="9900FF"/>
                </a:solidFill>
                <a:latin typeface="Courier New"/>
                <a:ea typeface="Courier New"/>
                <a:cs typeface="Courier New"/>
                <a:sym typeface="Courier New"/>
              </a:rPr>
              <a:t>v-bind</a:t>
            </a:r>
            <a:r>
              <a:rPr lang="en" sz="1300">
                <a:solidFill>
                  <a:srgbClr val="9900FF"/>
                </a:solidFill>
                <a:latin typeface="Courier New"/>
                <a:ea typeface="Courier New"/>
                <a:cs typeface="Courier New"/>
                <a:sym typeface="Courier New"/>
              </a:rPr>
              <a:t>:</a:t>
            </a:r>
            <a:r>
              <a:rPr b="1" lang="en" sz="1300">
                <a:latin typeface="Courier New"/>
                <a:ea typeface="Courier New"/>
                <a:cs typeface="Courier New"/>
                <a:sym typeface="Courier New"/>
              </a:rPr>
              <a:t>title</a:t>
            </a:r>
            <a:r>
              <a:rPr lang="en" sz="1300">
                <a:latin typeface="Courier New"/>
                <a:ea typeface="Courier New"/>
                <a:cs typeface="Courier New"/>
                <a:sym typeface="Courier New"/>
              </a:rPr>
              <a:t>="</a:t>
            </a:r>
            <a:r>
              <a:rPr b="1" lang="en" sz="1300">
                <a:solidFill>
                  <a:srgbClr val="0000FF"/>
                </a:solidFill>
                <a:latin typeface="Courier New"/>
                <a:ea typeface="Courier New"/>
                <a:cs typeface="Courier New"/>
                <a:sym typeface="Courier New"/>
              </a:rPr>
              <a:t>review.rating</a:t>
            </a:r>
            <a:r>
              <a:rPr lang="en" sz="1300">
                <a:latin typeface="Courier New"/>
                <a:ea typeface="Courier New"/>
                <a:cs typeface="Courier New"/>
                <a:sym typeface="Courier New"/>
              </a:rPr>
              <a:t> + ' Star Review'" /&gt;</a:t>
            </a:r>
            <a:endParaRPr b="1" sz="2000">
              <a:solidFill>
                <a:srgbClr val="59595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Computed Properties</a:t>
            </a:r>
            <a:endParaRPr sz="2800">
              <a:solidFill>
                <a:srgbClr val="000000"/>
              </a:solidFill>
            </a:endParaRPr>
          </a:p>
        </p:txBody>
      </p:sp>
      <p:sp>
        <p:nvSpPr>
          <p:cNvPr id="258" name="Google Shape;258;p40"/>
          <p:cNvSpPr txBox="1"/>
          <p:nvPr/>
        </p:nvSpPr>
        <p:spPr>
          <a:xfrm>
            <a:off x="311700" y="1152475"/>
            <a:ext cx="45117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Allows one way data binding to a calculated value</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Similar to a derived property in Java</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If the value of the computed property changes then the bound text is updated on the page</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The component’s data can be accessed by the this keyword</a:t>
            </a:r>
            <a:endParaRPr sz="1800">
              <a:solidFill>
                <a:srgbClr val="595959"/>
              </a:solidFill>
            </a:endParaRPr>
          </a:p>
        </p:txBody>
      </p:sp>
      <p:sp>
        <p:nvSpPr>
          <p:cNvPr id="259" name="Google Shape;259;p40"/>
          <p:cNvSpPr txBox="1"/>
          <p:nvPr/>
        </p:nvSpPr>
        <p:spPr>
          <a:xfrm>
            <a:off x="4789200" y="258225"/>
            <a:ext cx="4043100" cy="4932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latin typeface="Courier New"/>
                <a:ea typeface="Courier New"/>
                <a:cs typeface="Courier New"/>
                <a:sym typeface="Courier New"/>
              </a:rPr>
              <a:t>&lt;template&gt;</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&lt;div class="main"&gt;</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&lt;p class="description"&gt;</a:t>
            </a:r>
            <a:r>
              <a:rPr b="1" lang="en" sz="1000">
                <a:highlight>
                  <a:srgbClr val="D9EAD3"/>
                </a:highlight>
                <a:latin typeface="Courier New"/>
                <a:ea typeface="Courier New"/>
                <a:cs typeface="Courier New"/>
                <a:sym typeface="Courier New"/>
              </a:rPr>
              <a:t>{{ </a:t>
            </a:r>
            <a:r>
              <a:rPr b="1" lang="en" sz="1000">
                <a:solidFill>
                  <a:srgbClr val="000000"/>
                </a:solidFill>
                <a:highlight>
                  <a:srgbClr val="D9EAD3"/>
                </a:highlight>
                <a:latin typeface="Courier New"/>
                <a:ea typeface="Courier New"/>
                <a:cs typeface="Courier New"/>
                <a:sym typeface="Courier New"/>
              </a:rPr>
              <a:t>averageRating </a:t>
            </a:r>
            <a:r>
              <a:rPr b="1" lang="en" sz="1000">
                <a:highlight>
                  <a:srgbClr val="D9EAD3"/>
                </a:highlight>
                <a:latin typeface="Courier New"/>
                <a:ea typeface="Courier New"/>
                <a:cs typeface="Courier New"/>
                <a:sym typeface="Courier New"/>
              </a:rPr>
              <a:t>}}</a:t>
            </a:r>
            <a:r>
              <a:rPr lang="en" sz="1000">
                <a:latin typeface="Courier New"/>
                <a:ea typeface="Courier New"/>
                <a:cs typeface="Courier New"/>
                <a:sym typeface="Courier New"/>
              </a:rPr>
              <a:t>&lt;/p&gt;</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&lt;/div&gt;</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&lt;/template&gt;</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&lt;script&gt;</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export default {</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data() { . . . },</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computed: {</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a:t>
            </a:r>
            <a:r>
              <a:rPr b="1" lang="en" sz="1000">
                <a:highlight>
                  <a:srgbClr val="D9EAD3"/>
                </a:highlight>
                <a:latin typeface="Courier New"/>
                <a:ea typeface="Courier New"/>
                <a:cs typeface="Courier New"/>
                <a:sym typeface="Courier New"/>
              </a:rPr>
              <a:t>averageRating</a:t>
            </a: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let sum = this.reviews.reduce( (currentSum, review) =&gt; {</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return currentSum + review.rating;</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 0);</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return sum / this.reviews.length;</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50000"/>
              </a:lnSpc>
              <a:spcBef>
                <a:spcPts val="0"/>
              </a:spcBef>
              <a:spcAft>
                <a:spcPts val="0"/>
              </a:spcAft>
              <a:buNone/>
            </a:pPr>
            <a:r>
              <a:rPr lang="en" sz="1000">
                <a:latin typeface="Courier New"/>
                <a:ea typeface="Courier New"/>
                <a:cs typeface="Courier New"/>
                <a:sym typeface="Courier New"/>
              </a:rPr>
              <a:t>&lt;/script&gt;</a:t>
            </a:r>
            <a:endParaRPr sz="1000">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Conditional Elements using v-if</a:t>
            </a:r>
            <a:endParaRPr sz="2800">
              <a:solidFill>
                <a:srgbClr val="000000"/>
              </a:solidFill>
            </a:endParaRPr>
          </a:p>
        </p:txBody>
      </p:sp>
      <p:sp>
        <p:nvSpPr>
          <p:cNvPr id="265" name="Google Shape;265;p41"/>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Added as an attribute to the HTML element you want to be conditional</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v-if=”&lt;boolean condition&gt;”  </a:t>
            </a:r>
            <a:endParaRPr sz="1800">
              <a:solidFill>
                <a:srgbClr val="595959"/>
              </a:solidFill>
            </a:endParaRPr>
          </a:p>
          <a:p>
            <a:pPr indent="-317500" lvl="1" marL="914400" rtl="0" algn="l">
              <a:lnSpc>
                <a:spcPct val="115000"/>
              </a:lnSpc>
              <a:spcBef>
                <a:spcPts val="0"/>
              </a:spcBef>
              <a:spcAft>
                <a:spcPts val="0"/>
              </a:spcAft>
              <a:buClr>
                <a:srgbClr val="595959"/>
              </a:buClr>
              <a:buSzPts val="1400"/>
              <a:buChar char="○"/>
            </a:pPr>
            <a:r>
              <a:rPr lang="en">
                <a:solidFill>
                  <a:srgbClr val="595959"/>
                </a:solidFill>
              </a:rPr>
              <a:t>if FALSE does not add or removes the element from the DOM</a:t>
            </a:r>
            <a:endParaRPr>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v-show=”&lt;boolean condition&gt;”</a:t>
            </a:r>
            <a:endParaRPr sz="1800">
              <a:solidFill>
                <a:srgbClr val="595959"/>
              </a:solidFill>
            </a:endParaRPr>
          </a:p>
          <a:p>
            <a:pPr indent="-317500" lvl="1" marL="914400" rtl="0" algn="l">
              <a:lnSpc>
                <a:spcPct val="115000"/>
              </a:lnSpc>
              <a:spcBef>
                <a:spcPts val="0"/>
              </a:spcBef>
              <a:spcAft>
                <a:spcPts val="0"/>
              </a:spcAft>
              <a:buClr>
                <a:srgbClr val="595959"/>
              </a:buClr>
              <a:buSzPts val="1400"/>
              <a:buChar char="○"/>
            </a:pPr>
            <a:r>
              <a:rPr lang="en">
                <a:solidFill>
                  <a:srgbClr val="595959"/>
                </a:solidFill>
              </a:rPr>
              <a:t>if FALSE adds the element to the DOM, but hides it</a:t>
            </a:r>
            <a:endParaRPr>
              <a:solidFill>
                <a:srgbClr val="595959"/>
              </a:solidFill>
            </a:endParaRPr>
          </a:p>
          <a:p>
            <a:pPr indent="0" lvl="0" marL="0" rtl="0" algn="l">
              <a:lnSpc>
                <a:spcPct val="115000"/>
              </a:lnSpc>
              <a:spcBef>
                <a:spcPts val="1600"/>
              </a:spcBef>
              <a:spcAft>
                <a:spcPts val="0"/>
              </a:spcAft>
              <a:buNone/>
            </a:pPr>
            <a:r>
              <a:t/>
            </a:r>
            <a:endParaRPr sz="1800">
              <a:solidFill>
                <a:srgbClr val="595959"/>
              </a:solidFill>
            </a:endParaRPr>
          </a:p>
          <a:p>
            <a:pPr indent="0" lvl="0" marL="457200" rtl="0" algn="l">
              <a:lnSpc>
                <a:spcPct val="150000"/>
              </a:lnSpc>
              <a:spcBef>
                <a:spcPts val="1600"/>
              </a:spcBef>
              <a:spcAft>
                <a:spcPts val="0"/>
              </a:spcAft>
              <a:buNone/>
            </a:pPr>
            <a:r>
              <a:rPr lang="en">
                <a:latin typeface="Courier New"/>
                <a:ea typeface="Courier New"/>
                <a:cs typeface="Courier New"/>
                <a:sym typeface="Courier New"/>
              </a:rPr>
              <a:t>&lt;p </a:t>
            </a:r>
            <a:r>
              <a:rPr b="1" lang="en">
                <a:latin typeface="Courier New"/>
                <a:ea typeface="Courier New"/>
                <a:cs typeface="Courier New"/>
                <a:sym typeface="Courier New"/>
              </a:rPr>
              <a:t>v-if="showDescription"</a:t>
            </a:r>
            <a:r>
              <a:rPr lang="en">
                <a:latin typeface="Courier New"/>
                <a:ea typeface="Courier New"/>
                <a:cs typeface="Courier New"/>
                <a:sym typeface="Courier New"/>
              </a:rPr>
              <a:t> class="description"&gt;{{ description }}&lt;/p&gt;</a:t>
            </a:r>
            <a:endParaRPr>
              <a:latin typeface="Courier New"/>
              <a:ea typeface="Courier New"/>
              <a:cs typeface="Courier New"/>
              <a:sym typeface="Courier New"/>
            </a:endParaRPr>
          </a:p>
          <a:p>
            <a:pPr indent="0" lvl="0" marL="457200" rtl="0" algn="l">
              <a:lnSpc>
                <a:spcPct val="150000"/>
              </a:lnSpc>
              <a:spcBef>
                <a:spcPts val="0"/>
              </a:spcBef>
              <a:spcAft>
                <a:spcPts val="0"/>
              </a:spcAft>
              <a:buNone/>
            </a:pPr>
            <a:r>
              <a:rPr lang="en">
                <a:solidFill>
                  <a:srgbClr val="000000"/>
                </a:solidFill>
                <a:latin typeface="Courier New"/>
                <a:ea typeface="Courier New"/>
                <a:cs typeface="Courier New"/>
                <a:sym typeface="Courier New"/>
              </a:rPr>
              <a:t>&lt;p </a:t>
            </a:r>
            <a:r>
              <a:rPr b="1" lang="en">
                <a:solidFill>
                  <a:srgbClr val="000000"/>
                </a:solidFill>
                <a:latin typeface="Courier New"/>
                <a:ea typeface="Courier New"/>
                <a:cs typeface="Courier New"/>
                <a:sym typeface="Courier New"/>
              </a:rPr>
              <a:t>v-show="showDescription"</a:t>
            </a:r>
            <a:r>
              <a:rPr lang="en">
                <a:solidFill>
                  <a:srgbClr val="000000"/>
                </a:solidFill>
                <a:latin typeface="Courier New"/>
                <a:ea typeface="Courier New"/>
                <a:cs typeface="Courier New"/>
                <a:sym typeface="Courier New"/>
              </a:rPr>
              <a:t> class="description"&gt;{{ description }}&lt;/p&gt;</a:t>
            </a:r>
            <a:endParaRPr>
              <a:latin typeface="Courier New"/>
              <a:ea typeface="Courier New"/>
              <a:cs typeface="Courier New"/>
              <a:sym typeface="Courier New"/>
            </a:endParaRPr>
          </a:p>
          <a:p>
            <a:pPr indent="0" lvl="0" marL="0" rtl="0" algn="l">
              <a:lnSpc>
                <a:spcPct val="115000"/>
              </a:lnSpc>
              <a:spcBef>
                <a:spcPts val="0"/>
              </a:spcBef>
              <a:spcAft>
                <a:spcPts val="1600"/>
              </a:spcAft>
              <a:buNone/>
            </a:pPr>
            <a:r>
              <a:t/>
            </a:r>
            <a:endParaRPr sz="1800">
              <a:solidFill>
                <a:srgbClr val="59595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56500" y="169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72" name="Google Shape;72;p15"/>
          <p:cNvSpPr txBox="1"/>
          <p:nvPr>
            <p:ph idx="1" type="body"/>
          </p:nvPr>
        </p:nvSpPr>
        <p:spPr>
          <a:xfrm>
            <a:off x="256500" y="741800"/>
            <a:ext cx="8520600" cy="408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AutoNum type="arabicPeriod"/>
            </a:pPr>
            <a:r>
              <a:rPr lang="en">
                <a:solidFill>
                  <a:srgbClr val="434343"/>
                </a:solidFill>
              </a:rPr>
              <a:t>Introduction to Vue</a:t>
            </a:r>
            <a:endParaRPr sz="1400">
              <a:solidFill>
                <a:srgbClr val="434343"/>
              </a:solidFill>
            </a:endParaRPr>
          </a:p>
          <a:p>
            <a:pPr indent="-304800" lvl="1" marL="914400" rtl="0" algn="l">
              <a:spcBef>
                <a:spcPts val="0"/>
              </a:spcBef>
              <a:spcAft>
                <a:spcPts val="0"/>
              </a:spcAft>
              <a:buClr>
                <a:srgbClr val="434343"/>
              </a:buClr>
              <a:buSzPts val="1200"/>
              <a:buAutoNum type="alphaLcPeriod"/>
            </a:pPr>
            <a:r>
              <a:rPr lang="en" sz="1600">
                <a:solidFill>
                  <a:srgbClr val="434343"/>
                </a:solidFill>
              </a:rPr>
              <a:t>Creating a Vue Project</a:t>
            </a:r>
            <a:endParaRPr sz="1600">
              <a:solidFill>
                <a:srgbClr val="434343"/>
              </a:solidFill>
            </a:endParaRPr>
          </a:p>
          <a:p>
            <a:pPr indent="-304800" lvl="1" marL="914400" rtl="0" algn="l">
              <a:spcBef>
                <a:spcPts val="0"/>
              </a:spcBef>
              <a:spcAft>
                <a:spcPts val="0"/>
              </a:spcAft>
              <a:buClr>
                <a:srgbClr val="434343"/>
              </a:buClr>
              <a:buSzPts val="1200"/>
              <a:buAutoNum type="alphaLcPeriod"/>
            </a:pPr>
            <a:r>
              <a:rPr lang="en" sz="1600">
                <a:solidFill>
                  <a:srgbClr val="434343"/>
                </a:solidFill>
              </a:rPr>
              <a:t>Single Page Applications (SPA)</a:t>
            </a:r>
            <a:endParaRPr sz="1600">
              <a:solidFill>
                <a:srgbClr val="434343"/>
              </a:solidFill>
            </a:endParaRPr>
          </a:p>
          <a:p>
            <a:pPr indent="-304800" lvl="1" marL="914400" rtl="0" algn="l">
              <a:spcBef>
                <a:spcPts val="0"/>
              </a:spcBef>
              <a:spcAft>
                <a:spcPts val="0"/>
              </a:spcAft>
              <a:buClr>
                <a:srgbClr val="434343"/>
              </a:buClr>
              <a:buSzPts val="1200"/>
              <a:buAutoNum type="alphaLcPeriod"/>
            </a:pPr>
            <a:r>
              <a:rPr lang="en" sz="1600">
                <a:solidFill>
                  <a:srgbClr val="434343"/>
                </a:solidFill>
              </a:rPr>
              <a:t>Parts of a Vue.JS project</a:t>
            </a:r>
            <a:endParaRPr sz="1600">
              <a:solidFill>
                <a:srgbClr val="434343"/>
              </a:solidFill>
            </a:endParaRPr>
          </a:p>
          <a:p>
            <a:pPr indent="-304800" lvl="1" marL="914400" rtl="0" algn="l">
              <a:spcBef>
                <a:spcPts val="0"/>
              </a:spcBef>
              <a:spcAft>
                <a:spcPts val="0"/>
              </a:spcAft>
              <a:buClr>
                <a:srgbClr val="434343"/>
              </a:buClr>
              <a:buSzPts val="1200"/>
              <a:buAutoNum type="alphaLcPeriod"/>
            </a:pPr>
            <a:r>
              <a:rPr lang="en" sz="1600">
                <a:solidFill>
                  <a:srgbClr val="434343"/>
                </a:solidFill>
              </a:rPr>
              <a:t>Components</a:t>
            </a:r>
            <a:endParaRPr sz="1600">
              <a:solidFill>
                <a:srgbClr val="434343"/>
              </a:solidFill>
            </a:endParaRPr>
          </a:p>
          <a:p>
            <a:pPr indent="-342900" lvl="0" marL="457200" rtl="0" algn="l">
              <a:spcBef>
                <a:spcPts val="0"/>
              </a:spcBef>
              <a:spcAft>
                <a:spcPts val="0"/>
              </a:spcAft>
              <a:buClr>
                <a:srgbClr val="434343"/>
              </a:buClr>
              <a:buSzPts val="1800"/>
              <a:buAutoNum type="arabicPeriod"/>
            </a:pPr>
            <a:r>
              <a:rPr lang="en">
                <a:solidFill>
                  <a:srgbClr val="434343"/>
                </a:solidFill>
              </a:rPr>
              <a:t>Vue Data Binding</a:t>
            </a:r>
            <a:endParaRPr>
              <a:solidFill>
                <a:srgbClr val="434343"/>
              </a:solidFill>
            </a:endParaRPr>
          </a:p>
          <a:p>
            <a:pPr indent="-304800" lvl="1" marL="914400" rtl="0" algn="l">
              <a:spcBef>
                <a:spcPts val="0"/>
              </a:spcBef>
              <a:spcAft>
                <a:spcPts val="0"/>
              </a:spcAft>
              <a:buClr>
                <a:srgbClr val="434343"/>
              </a:buClr>
              <a:buSzPts val="1200"/>
              <a:buAutoNum type="alphaLcPeriod"/>
            </a:pPr>
            <a:r>
              <a:rPr lang="en" sz="1600">
                <a:solidFill>
                  <a:srgbClr val="434343"/>
                </a:solidFill>
              </a:rPr>
              <a:t>1-Way Data Binding</a:t>
            </a:r>
            <a:endParaRPr sz="1600">
              <a:solidFill>
                <a:srgbClr val="434343"/>
              </a:solidFill>
            </a:endParaRPr>
          </a:p>
          <a:p>
            <a:pPr indent="-304800" lvl="1" marL="914400" rtl="0" algn="l">
              <a:spcBef>
                <a:spcPts val="0"/>
              </a:spcBef>
              <a:spcAft>
                <a:spcPts val="0"/>
              </a:spcAft>
              <a:buClr>
                <a:srgbClr val="434343"/>
              </a:buClr>
              <a:buSzPts val="1200"/>
              <a:buAutoNum type="alphaLcPeriod"/>
            </a:pPr>
            <a:r>
              <a:rPr lang="en" sz="1600">
                <a:solidFill>
                  <a:srgbClr val="434343"/>
                </a:solidFill>
              </a:rPr>
              <a:t>Arrays with v-for</a:t>
            </a:r>
            <a:endParaRPr sz="1600">
              <a:solidFill>
                <a:srgbClr val="434343"/>
              </a:solidFill>
            </a:endParaRPr>
          </a:p>
          <a:p>
            <a:pPr indent="-304800" lvl="1" marL="914400" rtl="0" algn="l">
              <a:spcBef>
                <a:spcPts val="0"/>
              </a:spcBef>
              <a:spcAft>
                <a:spcPts val="0"/>
              </a:spcAft>
              <a:buClr>
                <a:srgbClr val="434343"/>
              </a:buClr>
              <a:buSzPts val="1200"/>
              <a:buAutoNum type="alphaLcPeriod"/>
            </a:pPr>
            <a:r>
              <a:rPr lang="en" sz="1600">
                <a:solidFill>
                  <a:srgbClr val="434343"/>
                </a:solidFill>
              </a:rPr>
              <a:t>Binding DOM Element Attributes with v-bind</a:t>
            </a:r>
            <a:endParaRPr sz="1600">
              <a:solidFill>
                <a:srgbClr val="434343"/>
              </a:solidFill>
            </a:endParaRPr>
          </a:p>
          <a:p>
            <a:pPr indent="-304800" lvl="1" marL="914400" rtl="0" algn="l">
              <a:spcBef>
                <a:spcPts val="0"/>
              </a:spcBef>
              <a:spcAft>
                <a:spcPts val="0"/>
              </a:spcAft>
              <a:buClr>
                <a:srgbClr val="434343"/>
              </a:buClr>
              <a:buSzPts val="1200"/>
              <a:buAutoNum type="alphaLcPeriod"/>
            </a:pPr>
            <a:r>
              <a:rPr lang="en" sz="1600">
                <a:solidFill>
                  <a:srgbClr val="434343"/>
                </a:solidFill>
              </a:rPr>
              <a:t>Computed Properties</a:t>
            </a:r>
            <a:endParaRPr sz="1600">
              <a:solidFill>
                <a:srgbClr val="434343"/>
              </a:solidFill>
            </a:endParaRPr>
          </a:p>
          <a:p>
            <a:pPr indent="-304800" lvl="1" marL="914400" rtl="0" algn="l">
              <a:spcBef>
                <a:spcPts val="0"/>
              </a:spcBef>
              <a:spcAft>
                <a:spcPts val="0"/>
              </a:spcAft>
              <a:buClr>
                <a:srgbClr val="434343"/>
              </a:buClr>
              <a:buSzPts val="1200"/>
              <a:buAutoNum type="alphaLcPeriod"/>
            </a:pPr>
            <a:r>
              <a:rPr lang="en" sz="1600">
                <a:solidFill>
                  <a:srgbClr val="434343"/>
                </a:solidFill>
              </a:rPr>
              <a:t>Conditional Elements using v-if</a:t>
            </a:r>
            <a:endParaRPr sz="1600">
              <a:solidFill>
                <a:srgbClr val="434343"/>
              </a:solidFill>
            </a:endParaRPr>
          </a:p>
          <a:p>
            <a:pPr indent="-304800" lvl="1" marL="914400" rtl="0" algn="l">
              <a:spcBef>
                <a:spcPts val="0"/>
              </a:spcBef>
              <a:spcAft>
                <a:spcPts val="0"/>
              </a:spcAft>
              <a:buClr>
                <a:srgbClr val="434343"/>
              </a:buClr>
              <a:buSzPts val="1200"/>
              <a:buAutoNum type="alphaLcPeriod"/>
            </a:pPr>
            <a:r>
              <a:rPr lang="en" sz="1600">
                <a:solidFill>
                  <a:srgbClr val="434343"/>
                </a:solidFill>
              </a:rPr>
              <a:t>2-Way Data Binding with v-model</a:t>
            </a:r>
            <a:endParaRPr sz="1600">
              <a:solidFill>
                <a:srgbClr val="434343"/>
              </a:solidFill>
            </a:endParaRPr>
          </a:p>
          <a:p>
            <a:pPr indent="-304800" lvl="1" marL="914400" rtl="0" algn="l">
              <a:spcBef>
                <a:spcPts val="0"/>
              </a:spcBef>
              <a:spcAft>
                <a:spcPts val="0"/>
              </a:spcAft>
              <a:buClr>
                <a:srgbClr val="434343"/>
              </a:buClr>
              <a:buSzPts val="1200"/>
              <a:buAutoNum type="alphaLcPeriod"/>
            </a:pPr>
            <a:r>
              <a:rPr lang="en" sz="1600">
                <a:solidFill>
                  <a:srgbClr val="434343"/>
                </a:solidFill>
              </a:rPr>
              <a:t>Conditional Attributes with v-bind</a:t>
            </a:r>
            <a:endParaRPr sz="1200">
              <a:solidFill>
                <a:srgbClr val="434343"/>
              </a:solidFill>
              <a:highlight>
                <a:srgbClr val="FF0000"/>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2-Way Model Binding with v-model</a:t>
            </a:r>
            <a:endParaRPr sz="2800">
              <a:solidFill>
                <a:srgbClr val="000000"/>
              </a:solidFill>
            </a:endParaRPr>
          </a:p>
        </p:txBody>
      </p:sp>
      <p:sp>
        <p:nvSpPr>
          <p:cNvPr id="271" name="Google Shape;271;p42"/>
          <p:cNvSpPr txBox="1"/>
          <p:nvPr/>
        </p:nvSpPr>
        <p:spPr>
          <a:xfrm>
            <a:off x="311700" y="1152475"/>
            <a:ext cx="8520600" cy="21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595959"/>
                </a:solidFill>
              </a:rPr>
              <a:t>Form elements, which can be changed by a user (text fields, radio buttons, select boxes, etc.), can be bound using 2-way data binding using the </a:t>
            </a:r>
            <a:r>
              <a:rPr b="1" lang="en">
                <a:solidFill>
                  <a:srgbClr val="9900FF"/>
                </a:solidFill>
              </a:rPr>
              <a:t>v-model</a:t>
            </a:r>
            <a:r>
              <a:rPr lang="en">
                <a:solidFill>
                  <a:srgbClr val="9900FF"/>
                </a:solidFill>
              </a:rPr>
              <a:t> </a:t>
            </a:r>
            <a:r>
              <a:rPr lang="en">
                <a:solidFill>
                  <a:srgbClr val="595959"/>
                </a:solidFill>
              </a:rPr>
              <a:t>attribute. </a:t>
            </a:r>
            <a:endParaRPr>
              <a:solidFill>
                <a:srgbClr val="595959"/>
              </a:solidFill>
            </a:endParaRPr>
          </a:p>
          <a:p>
            <a:pPr indent="0" lvl="0" marL="0" rtl="0" algn="l">
              <a:lnSpc>
                <a:spcPct val="115000"/>
              </a:lnSpc>
              <a:spcBef>
                <a:spcPts val="1600"/>
              </a:spcBef>
              <a:spcAft>
                <a:spcPts val="0"/>
              </a:spcAft>
              <a:buNone/>
            </a:pPr>
            <a:r>
              <a:rPr lang="en">
                <a:solidFill>
                  <a:srgbClr val="595959"/>
                </a:solidFill>
              </a:rPr>
              <a:t>2-way data binding keeps the data and the user input in sync.   So that when the form element is changed by the user the data is reactively updated and if the data is changed the form element is reactively updated.  </a:t>
            </a:r>
            <a:endParaRPr>
              <a:solidFill>
                <a:srgbClr val="595959"/>
              </a:solidFill>
            </a:endParaRPr>
          </a:p>
          <a:p>
            <a:pPr indent="0" lvl="0" marL="0" rtl="0" algn="l">
              <a:lnSpc>
                <a:spcPct val="115000"/>
              </a:lnSpc>
              <a:spcBef>
                <a:spcPts val="1600"/>
              </a:spcBef>
              <a:spcAft>
                <a:spcPts val="1600"/>
              </a:spcAft>
              <a:buNone/>
            </a:pPr>
            <a:r>
              <a:rPr lang="en">
                <a:solidFill>
                  <a:srgbClr val="595959"/>
                </a:solidFill>
              </a:rPr>
              <a:t>Some Vue attributes, like v-model can accept </a:t>
            </a:r>
            <a:r>
              <a:rPr b="1" lang="en">
                <a:solidFill>
                  <a:srgbClr val="595959"/>
                </a:solidFill>
              </a:rPr>
              <a:t>modifiers</a:t>
            </a:r>
            <a:r>
              <a:rPr lang="en">
                <a:solidFill>
                  <a:srgbClr val="595959"/>
                </a:solidFill>
              </a:rPr>
              <a:t>.   For example, </a:t>
            </a:r>
            <a:r>
              <a:rPr lang="en">
                <a:solidFill>
                  <a:srgbClr val="9900FF"/>
                </a:solidFill>
              </a:rPr>
              <a:t>v-model</a:t>
            </a:r>
            <a:r>
              <a:rPr lang="en">
                <a:solidFill>
                  <a:srgbClr val="595959"/>
                </a:solidFill>
              </a:rPr>
              <a:t>.</a:t>
            </a:r>
            <a:r>
              <a:rPr b="1" lang="en">
                <a:solidFill>
                  <a:srgbClr val="FF00FF"/>
                </a:solidFill>
              </a:rPr>
              <a:t>trim</a:t>
            </a:r>
            <a:r>
              <a:rPr lang="en">
                <a:solidFill>
                  <a:srgbClr val="595959"/>
                </a:solidFill>
              </a:rPr>
              <a:t> modifies the data by removing leading and trailing whitespace similar to trim() in Java.</a:t>
            </a:r>
            <a:endParaRPr>
              <a:solidFill>
                <a:srgbClr val="595959"/>
              </a:solidFill>
            </a:endParaRPr>
          </a:p>
        </p:txBody>
      </p:sp>
      <p:sp>
        <p:nvSpPr>
          <p:cNvPr id="272" name="Google Shape;272;p42"/>
          <p:cNvSpPr txBox="1"/>
          <p:nvPr/>
        </p:nvSpPr>
        <p:spPr>
          <a:xfrm>
            <a:off x="347375" y="3328425"/>
            <a:ext cx="2969700" cy="16023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200"/>
              <a:t>HTML</a:t>
            </a:r>
            <a:endParaRPr b="1" sz="1200"/>
          </a:p>
          <a:p>
            <a:pPr indent="0" lvl="0" marL="0" rtl="0" algn="l">
              <a:lnSpc>
                <a:spcPct val="135714"/>
              </a:lnSpc>
              <a:spcBef>
                <a:spcPts val="0"/>
              </a:spcBef>
              <a:spcAft>
                <a:spcPts val="0"/>
              </a:spcAft>
              <a:buClr>
                <a:srgbClr val="000000"/>
              </a:buClr>
              <a:buSzPts val="1100"/>
              <a:buFont typeface="Arial"/>
              <a:buNone/>
            </a:pPr>
            <a:r>
              <a:rPr lang="en" sz="1050">
                <a:latin typeface="Courier New"/>
                <a:ea typeface="Courier New"/>
                <a:cs typeface="Courier New"/>
                <a:sym typeface="Courier New"/>
              </a:rPr>
              <a:t>&lt;input</a:t>
            </a:r>
            <a:endParaRPr sz="1050">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latin typeface="Courier New"/>
                <a:ea typeface="Courier New"/>
                <a:cs typeface="Courier New"/>
                <a:sym typeface="Courier New"/>
              </a:rPr>
              <a:t>     type="text"</a:t>
            </a:r>
            <a:endParaRPr sz="1050">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latin typeface="Courier New"/>
                <a:ea typeface="Courier New"/>
                <a:cs typeface="Courier New"/>
                <a:sym typeface="Courier New"/>
              </a:rPr>
              <a:t>     id="name"</a:t>
            </a:r>
            <a:endParaRPr sz="1050">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latin typeface="Courier New"/>
                <a:ea typeface="Courier New"/>
                <a:cs typeface="Courier New"/>
                <a:sym typeface="Courier New"/>
              </a:rPr>
              <a:t>     </a:t>
            </a:r>
            <a:r>
              <a:rPr b="1" lang="en" sz="1050">
                <a:solidFill>
                  <a:srgbClr val="9900FF"/>
                </a:solidFill>
                <a:latin typeface="Courier New"/>
                <a:ea typeface="Courier New"/>
                <a:cs typeface="Courier New"/>
                <a:sym typeface="Courier New"/>
              </a:rPr>
              <a:t>v-model.</a:t>
            </a:r>
            <a:r>
              <a:rPr b="1" lang="en" sz="1050">
                <a:solidFill>
                  <a:srgbClr val="FF00FF"/>
                </a:solidFill>
                <a:latin typeface="Courier New"/>
                <a:ea typeface="Courier New"/>
                <a:cs typeface="Courier New"/>
                <a:sym typeface="Courier New"/>
              </a:rPr>
              <a:t>trim</a:t>
            </a:r>
            <a:r>
              <a:rPr lang="en" sz="1050">
                <a:latin typeface="Courier New"/>
                <a:ea typeface="Courier New"/>
                <a:cs typeface="Courier New"/>
                <a:sym typeface="Courier New"/>
              </a:rPr>
              <a:t>="</a:t>
            </a:r>
            <a:r>
              <a:rPr b="1" lang="en" sz="1050">
                <a:solidFill>
                  <a:srgbClr val="0000FF"/>
                </a:solidFill>
                <a:latin typeface="Courier New"/>
                <a:ea typeface="Courier New"/>
                <a:cs typeface="Courier New"/>
                <a:sym typeface="Courier New"/>
              </a:rPr>
              <a:t>contact</a:t>
            </a:r>
            <a:r>
              <a:rPr b="1" lang="en" sz="1050">
                <a:latin typeface="Courier New"/>
                <a:ea typeface="Courier New"/>
                <a:cs typeface="Courier New"/>
                <a:sym typeface="Courier New"/>
              </a:rPr>
              <a:t>.</a:t>
            </a:r>
            <a:r>
              <a:rPr b="1" lang="en" sz="1050">
                <a:solidFill>
                  <a:srgbClr val="980000"/>
                </a:solidFill>
                <a:latin typeface="Courier New"/>
                <a:ea typeface="Courier New"/>
                <a:cs typeface="Courier New"/>
                <a:sym typeface="Courier New"/>
              </a:rPr>
              <a:t>name</a:t>
            </a:r>
            <a:r>
              <a:rPr lang="en" sz="1050">
                <a:latin typeface="Courier New"/>
                <a:ea typeface="Courier New"/>
                <a:cs typeface="Courier New"/>
                <a:sym typeface="Courier New"/>
              </a:rPr>
              <a:t>"</a:t>
            </a:r>
            <a:endParaRPr sz="1050">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latin typeface="Courier New"/>
                <a:ea typeface="Courier New"/>
                <a:cs typeface="Courier New"/>
                <a:sym typeface="Courier New"/>
              </a:rPr>
              <a:t> /&gt;</a:t>
            </a:r>
            <a:endParaRPr/>
          </a:p>
        </p:txBody>
      </p:sp>
      <p:sp>
        <p:nvSpPr>
          <p:cNvPr id="273" name="Google Shape;273;p42"/>
          <p:cNvSpPr txBox="1"/>
          <p:nvPr/>
        </p:nvSpPr>
        <p:spPr>
          <a:xfrm>
            <a:off x="4101350" y="3429225"/>
            <a:ext cx="4291800" cy="1400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1200">
                <a:solidFill>
                  <a:srgbClr val="000000"/>
                </a:solidFill>
              </a:rPr>
              <a:t>Data</a:t>
            </a:r>
            <a:endParaRPr sz="1050">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b="1" lang="en" sz="1050">
                <a:solidFill>
                  <a:srgbClr val="0000FF"/>
                </a:solidFill>
                <a:latin typeface="Courier New"/>
                <a:ea typeface="Courier New"/>
                <a:cs typeface="Courier New"/>
                <a:sym typeface="Courier New"/>
              </a:rPr>
              <a:t>contact</a:t>
            </a:r>
            <a:r>
              <a:rPr lang="en" sz="1050">
                <a:latin typeface="Courier New"/>
                <a:ea typeface="Courier New"/>
                <a:cs typeface="Courier New"/>
                <a:sym typeface="Courier New"/>
              </a:rPr>
              <a:t>: {</a:t>
            </a:r>
            <a:endParaRPr sz="1050">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latin typeface="Courier New"/>
                <a:ea typeface="Courier New"/>
                <a:cs typeface="Courier New"/>
                <a:sym typeface="Courier New"/>
              </a:rPr>
              <a:t>  	</a:t>
            </a:r>
            <a:r>
              <a:rPr b="1" lang="en" sz="1050">
                <a:solidFill>
                  <a:srgbClr val="980000"/>
                </a:solidFill>
                <a:latin typeface="Courier New"/>
                <a:ea typeface="Courier New"/>
                <a:cs typeface="Courier New"/>
                <a:sym typeface="Courier New"/>
              </a:rPr>
              <a:t>name</a:t>
            </a:r>
            <a:r>
              <a:rPr lang="en" sz="1050">
                <a:latin typeface="Courier New"/>
                <a:ea typeface="Courier New"/>
                <a:cs typeface="Courier New"/>
                <a:sym typeface="Courier New"/>
              </a:rPr>
              <a:t>: '',</a:t>
            </a:r>
            <a:endParaRPr sz="1050">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latin typeface="Courier New"/>
                <a:ea typeface="Courier New"/>
                <a:cs typeface="Courier New"/>
                <a:sym typeface="Courier New"/>
              </a:rPr>
              <a:t>     	email: '',</a:t>
            </a:r>
            <a:endParaRPr sz="1050">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latin typeface="Courier New"/>
                <a:ea typeface="Courier New"/>
                <a:cs typeface="Courier New"/>
                <a:sym typeface="Courier New"/>
              </a:rPr>
              <a:t>      emailType: ''</a:t>
            </a:r>
            <a:endParaRPr sz="1050">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100"/>
              <a:buFont typeface="Arial"/>
              <a:buNone/>
            </a:pPr>
            <a:r>
              <a:rPr lang="en" sz="1050">
                <a:latin typeface="Courier New"/>
                <a:ea typeface="Courier New"/>
                <a:cs typeface="Courier New"/>
                <a:sym typeface="Courier New"/>
              </a:rPr>
              <a:t> }</a:t>
            </a:r>
            <a:endParaRPr sz="1050">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nvSpPr>
        <p:spPr>
          <a:xfrm>
            <a:off x="234425" y="2953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Conditional At</a:t>
            </a:r>
            <a:r>
              <a:rPr lang="en" sz="2800"/>
              <a:t>tributes </a:t>
            </a:r>
            <a:r>
              <a:rPr lang="en" sz="2800">
                <a:solidFill>
                  <a:srgbClr val="000000"/>
                </a:solidFill>
              </a:rPr>
              <a:t>with v-bind</a:t>
            </a:r>
            <a:endParaRPr sz="2800">
              <a:solidFill>
                <a:srgbClr val="000000"/>
              </a:solidFill>
            </a:endParaRPr>
          </a:p>
        </p:txBody>
      </p:sp>
      <p:sp>
        <p:nvSpPr>
          <p:cNvPr id="279" name="Google Shape;279;p43"/>
          <p:cNvSpPr txBox="1"/>
          <p:nvPr/>
        </p:nvSpPr>
        <p:spPr>
          <a:xfrm>
            <a:off x="234425" y="1002775"/>
            <a:ext cx="8520600" cy="303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595959"/>
                </a:solidFill>
              </a:rPr>
              <a:t>Simple conditionals can be used with v-bind.  For example, binding different CSS classes depending on a condition.  </a:t>
            </a:r>
            <a:endParaRPr sz="1800">
              <a:solidFill>
                <a:srgbClr val="595959"/>
              </a:solidFill>
            </a:endParaRPr>
          </a:p>
          <a:p>
            <a:pPr indent="0" lvl="0" marL="0" rtl="0" algn="l">
              <a:lnSpc>
                <a:spcPct val="115000"/>
              </a:lnSpc>
              <a:spcBef>
                <a:spcPts val="1600"/>
              </a:spcBef>
              <a:spcAft>
                <a:spcPts val="0"/>
              </a:spcAft>
              <a:buNone/>
            </a:pPr>
            <a:r>
              <a:rPr lang="en">
                <a:solidFill>
                  <a:srgbClr val="595959"/>
                </a:solidFill>
              </a:rPr>
              <a:t>Conditionals in a v-bind are blocked by a single { } instead of {{ }} like is used in variable binding.  The value can either be a string in single quotes or a variable.  The value and the condition are separated by a colon ( : ).   When the condition is TRUE the value is used, when it is false no value is used.  It is possible to do more complex bindings with else like conditions. </a:t>
            </a:r>
            <a:r>
              <a:rPr lang="en" sz="1800">
                <a:solidFill>
                  <a:srgbClr val="595959"/>
                </a:solidFill>
              </a:rPr>
              <a:t> </a:t>
            </a:r>
            <a:endParaRPr sz="1800">
              <a:solidFill>
                <a:srgbClr val="595959"/>
              </a:solidFill>
            </a:endParaRPr>
          </a:p>
          <a:p>
            <a:pPr indent="0" lvl="0" marL="0" rtl="0" algn="l">
              <a:lnSpc>
                <a:spcPct val="115000"/>
              </a:lnSpc>
              <a:spcBef>
                <a:spcPts val="1600"/>
              </a:spcBef>
              <a:spcAft>
                <a:spcPts val="0"/>
              </a:spcAft>
              <a:buNone/>
            </a:pPr>
            <a:r>
              <a:rPr b="1" lang="en" sz="1800">
                <a:solidFill>
                  <a:srgbClr val="595959"/>
                </a:solidFill>
              </a:rPr>
              <a:t>Syntax: </a:t>
            </a:r>
            <a:r>
              <a:rPr lang="en" sz="1800">
                <a:solidFill>
                  <a:srgbClr val="595959"/>
                </a:solidFill>
              </a:rPr>
              <a:t> v-bind:attribute=”{ ‘value’ : boolean condition}”</a:t>
            </a:r>
            <a:endParaRPr sz="1800">
              <a:solidFill>
                <a:srgbClr val="595959"/>
              </a:solidFill>
            </a:endParaRPr>
          </a:p>
          <a:p>
            <a:pPr indent="457200" lvl="0" marL="0" rtl="0" algn="l">
              <a:lnSpc>
                <a:spcPct val="135714"/>
              </a:lnSpc>
              <a:spcBef>
                <a:spcPts val="1600"/>
              </a:spcBef>
              <a:spcAft>
                <a:spcPts val="0"/>
              </a:spcAft>
              <a:buNone/>
            </a:pPr>
            <a:r>
              <a:rPr lang="en" sz="1100">
                <a:solidFill>
                  <a:srgbClr val="000000"/>
                </a:solidFill>
                <a:latin typeface="Courier New"/>
                <a:ea typeface="Courier New"/>
                <a:cs typeface="Courier New"/>
                <a:sym typeface="Courier New"/>
              </a:rPr>
              <a:t>&lt;h4 </a:t>
            </a:r>
            <a:r>
              <a:rPr lang="en" sz="1100">
                <a:solidFill>
                  <a:srgbClr val="9900FF"/>
                </a:solidFill>
                <a:latin typeface="Courier New"/>
                <a:ea typeface="Courier New"/>
                <a:cs typeface="Courier New"/>
                <a:sym typeface="Courier New"/>
              </a:rPr>
              <a:t>v-bind:class</a:t>
            </a:r>
            <a:r>
              <a:rPr lang="en" sz="1100">
                <a:solidFill>
                  <a:srgbClr val="000000"/>
                </a:solidFill>
                <a:latin typeface="Courier New"/>
                <a:ea typeface="Courier New"/>
                <a:cs typeface="Courier New"/>
                <a:sym typeface="Courier New"/>
              </a:rPr>
              <a:t>="</a:t>
            </a:r>
            <a:r>
              <a:rPr b="1" lang="en">
                <a:solidFill>
                  <a:srgbClr val="000000"/>
                </a:solidFill>
                <a:latin typeface="Courier New"/>
                <a:ea typeface="Courier New"/>
                <a:cs typeface="Courier New"/>
                <a:sym typeface="Courier New"/>
              </a:rPr>
              <a:t>{</a:t>
            </a:r>
            <a:r>
              <a:rPr lang="en" sz="1100">
                <a:solidFill>
                  <a:srgbClr val="FF00FF"/>
                </a:solidFill>
                <a:latin typeface="Courier New"/>
                <a:ea typeface="Courier New"/>
                <a:cs typeface="Courier New"/>
                <a:sym typeface="Courier New"/>
              </a:rPr>
              <a:t>'verifiedReviewer'</a:t>
            </a:r>
            <a:r>
              <a:rPr lang="en" sz="1100">
                <a:solidFill>
                  <a:srgbClr val="000000"/>
                </a:solidFill>
                <a:latin typeface="Courier New"/>
                <a:ea typeface="Courier New"/>
                <a:cs typeface="Courier New"/>
                <a:sym typeface="Courier New"/>
              </a:rPr>
              <a:t> : </a:t>
            </a:r>
            <a:r>
              <a:rPr lang="en" sz="1100">
                <a:solidFill>
                  <a:srgbClr val="0000FF"/>
                </a:solidFill>
                <a:latin typeface="Courier New"/>
                <a:ea typeface="Courier New"/>
                <a:cs typeface="Courier New"/>
                <a:sym typeface="Courier New"/>
              </a:rPr>
              <a:t>review.verifiedReview</a:t>
            </a:r>
            <a:r>
              <a:rPr b="1" lang="en">
                <a:solidFill>
                  <a:srgbClr val="000000"/>
                </a:solidFill>
                <a:latin typeface="Courier New"/>
                <a:ea typeface="Courier New"/>
                <a:cs typeface="Courier New"/>
                <a:sym typeface="Courier New"/>
              </a:rPr>
              <a:t>}</a:t>
            </a:r>
            <a:r>
              <a:rPr lang="en" sz="1100">
                <a:solidFill>
                  <a:srgbClr val="000000"/>
                </a:solidFill>
                <a:latin typeface="Courier New"/>
                <a:ea typeface="Courier New"/>
                <a:cs typeface="Courier New"/>
                <a:sym typeface="Courier New"/>
              </a:rPr>
              <a:t>"&gt;{{ review.reviewer }}&lt;/h4&gt;</a:t>
            </a:r>
            <a:endParaRPr sz="11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00">
              <a:solidFill>
                <a:srgbClr val="000000"/>
              </a:solidFill>
              <a:latin typeface="Courier New"/>
              <a:ea typeface="Courier New"/>
              <a:cs typeface="Courier New"/>
              <a:sym typeface="Courier New"/>
            </a:endParaRPr>
          </a:p>
        </p:txBody>
      </p:sp>
      <p:sp>
        <p:nvSpPr>
          <p:cNvPr id="280" name="Google Shape;280;p43"/>
          <p:cNvSpPr txBox="1"/>
          <p:nvPr/>
        </p:nvSpPr>
        <p:spPr>
          <a:xfrm>
            <a:off x="404575" y="4186975"/>
            <a:ext cx="3821100" cy="66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
                <a:solidFill>
                  <a:srgbClr val="595959"/>
                </a:solidFill>
              </a:rPr>
              <a:t>Output when </a:t>
            </a:r>
            <a:r>
              <a:rPr lang="en">
                <a:solidFill>
                  <a:srgbClr val="0000FF"/>
                </a:solidFill>
              </a:rPr>
              <a:t>review.verifiedReview</a:t>
            </a:r>
            <a:r>
              <a:rPr lang="en">
                <a:solidFill>
                  <a:srgbClr val="595959"/>
                </a:solidFill>
              </a:rPr>
              <a:t> is </a:t>
            </a:r>
            <a:r>
              <a:rPr lang="en">
                <a:solidFill>
                  <a:srgbClr val="38761D"/>
                </a:solidFill>
              </a:rPr>
              <a:t>TRUE</a:t>
            </a:r>
            <a:r>
              <a:rPr lang="en">
                <a:solidFill>
                  <a:srgbClr val="595959"/>
                </a:solidFill>
              </a:rPr>
              <a:t>:</a:t>
            </a:r>
            <a:br>
              <a:rPr lang="en">
                <a:solidFill>
                  <a:srgbClr val="595959"/>
                </a:solidFill>
              </a:rPr>
            </a:br>
            <a:r>
              <a:rPr lang="en">
                <a:solidFill>
                  <a:srgbClr val="595959"/>
                </a:solidFill>
              </a:rPr>
              <a:t>	</a:t>
            </a:r>
            <a:r>
              <a:rPr lang="en" sz="1100">
                <a:solidFill>
                  <a:srgbClr val="595959"/>
                </a:solidFill>
                <a:latin typeface="Courier New"/>
                <a:ea typeface="Courier New"/>
                <a:cs typeface="Courier New"/>
                <a:sym typeface="Courier New"/>
              </a:rPr>
              <a:t>&lt;h4 class=”</a:t>
            </a:r>
            <a:r>
              <a:rPr lang="en" sz="1100">
                <a:solidFill>
                  <a:srgbClr val="FF00FF"/>
                </a:solidFill>
                <a:latin typeface="Courier New"/>
                <a:ea typeface="Courier New"/>
                <a:cs typeface="Courier New"/>
                <a:sym typeface="Courier New"/>
              </a:rPr>
              <a:t>verifiedReviewer</a:t>
            </a:r>
            <a:r>
              <a:rPr lang="en" sz="1100">
                <a:solidFill>
                  <a:srgbClr val="595959"/>
                </a:solidFill>
                <a:latin typeface="Courier New"/>
                <a:ea typeface="Courier New"/>
                <a:cs typeface="Courier New"/>
                <a:sym typeface="Courier New"/>
              </a:rPr>
              <a:t>”&gt;...&lt;/h4&gt;</a:t>
            </a:r>
            <a:br>
              <a:rPr lang="en">
                <a:solidFill>
                  <a:srgbClr val="595959"/>
                </a:solidFill>
              </a:rPr>
            </a:br>
            <a:endParaRPr sz="1100">
              <a:solidFill>
                <a:srgbClr val="000000"/>
              </a:solidFill>
              <a:latin typeface="Courier New"/>
              <a:ea typeface="Courier New"/>
              <a:cs typeface="Courier New"/>
              <a:sym typeface="Courier New"/>
            </a:endParaRPr>
          </a:p>
          <a:p>
            <a:pPr indent="0" lvl="0" marL="0" rtl="0" algn="l">
              <a:spcBef>
                <a:spcPts val="1600"/>
              </a:spcBef>
              <a:spcAft>
                <a:spcPts val="0"/>
              </a:spcAft>
              <a:buNone/>
            </a:pPr>
            <a:r>
              <a:t/>
            </a:r>
            <a:endParaRPr/>
          </a:p>
        </p:txBody>
      </p:sp>
      <p:sp>
        <p:nvSpPr>
          <p:cNvPr id="281" name="Google Shape;281;p43"/>
          <p:cNvSpPr txBox="1"/>
          <p:nvPr/>
        </p:nvSpPr>
        <p:spPr>
          <a:xfrm>
            <a:off x="4718850" y="4186975"/>
            <a:ext cx="3821100" cy="66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595959"/>
                </a:solidFill>
              </a:rPr>
              <a:t>Output when </a:t>
            </a:r>
            <a:r>
              <a:rPr lang="en">
                <a:solidFill>
                  <a:srgbClr val="0000FF"/>
                </a:solidFill>
              </a:rPr>
              <a:t>review.verifiedReview</a:t>
            </a:r>
            <a:r>
              <a:rPr lang="en">
                <a:solidFill>
                  <a:srgbClr val="595959"/>
                </a:solidFill>
              </a:rPr>
              <a:t> is </a:t>
            </a:r>
            <a:r>
              <a:rPr lang="en">
                <a:solidFill>
                  <a:srgbClr val="FF0000"/>
                </a:solidFill>
              </a:rPr>
              <a:t>FALSE</a:t>
            </a:r>
            <a:r>
              <a:rPr lang="en">
                <a:solidFill>
                  <a:srgbClr val="595959"/>
                </a:solidFill>
              </a:rPr>
              <a:t>:</a:t>
            </a:r>
            <a:br>
              <a:rPr lang="en">
                <a:solidFill>
                  <a:srgbClr val="595959"/>
                </a:solidFill>
              </a:rPr>
            </a:br>
            <a:r>
              <a:rPr lang="en">
                <a:solidFill>
                  <a:srgbClr val="595959"/>
                </a:solidFill>
              </a:rPr>
              <a:t>	</a:t>
            </a:r>
            <a:r>
              <a:rPr lang="en" sz="1100">
                <a:solidFill>
                  <a:srgbClr val="595959"/>
                </a:solidFill>
                <a:latin typeface="Courier New"/>
                <a:ea typeface="Courier New"/>
                <a:cs typeface="Courier New"/>
                <a:sym typeface="Courier New"/>
              </a:rPr>
              <a:t>&lt;h4 class=””&gt;...&lt;/h4&gt;</a:t>
            </a:r>
            <a:br>
              <a:rPr lang="en">
                <a:solidFill>
                  <a:srgbClr val="595959"/>
                </a:solidFill>
              </a:rPr>
            </a:br>
            <a:endParaRPr sz="1100">
              <a:solidFill>
                <a:srgbClr val="000000"/>
              </a:solidFill>
              <a:latin typeface="Courier New"/>
              <a:ea typeface="Courier New"/>
              <a:cs typeface="Courier New"/>
              <a:sym typeface="Courier New"/>
            </a:endParaRPr>
          </a:p>
          <a:p>
            <a:pPr indent="0" lvl="0" marL="0" rtl="0" algn="l">
              <a:spcBef>
                <a:spcPts val="1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2356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a new Vue.Js Project</a:t>
            </a:r>
            <a:endParaRPr/>
          </a:p>
        </p:txBody>
      </p:sp>
      <p:sp>
        <p:nvSpPr>
          <p:cNvPr id="78" name="Google Shape;78;p16"/>
          <p:cNvSpPr txBox="1"/>
          <p:nvPr>
            <p:ph idx="1" type="body"/>
          </p:nvPr>
        </p:nvSpPr>
        <p:spPr>
          <a:xfrm>
            <a:off x="2333350" y="1571275"/>
            <a:ext cx="66384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 Terminal in today’s student-lecture folder</a:t>
            </a:r>
            <a:endParaRPr/>
          </a:p>
          <a:p>
            <a:pPr indent="0" lvl="0" marL="0" rtl="0" algn="ctr">
              <a:spcBef>
                <a:spcPts val="1600"/>
              </a:spcBef>
              <a:spcAft>
                <a:spcPts val="0"/>
              </a:spcAft>
              <a:buNone/>
            </a:pPr>
            <a:r>
              <a:rPr lang="en" sz="2000">
                <a:latin typeface="Courier New"/>
                <a:ea typeface="Courier New"/>
                <a:cs typeface="Courier New"/>
                <a:sym typeface="Courier New"/>
              </a:rPr>
              <a:t>vue create vue-product-reviews</a:t>
            </a:r>
            <a:endParaRPr sz="2000">
              <a:latin typeface="Courier New"/>
              <a:ea typeface="Courier New"/>
              <a:cs typeface="Courier New"/>
              <a:sym typeface="Courier New"/>
            </a:endParaRPr>
          </a:p>
          <a:p>
            <a:pPr indent="0" lvl="0" marL="0" rtl="0" algn="ctr">
              <a:spcBef>
                <a:spcPts val="1600"/>
              </a:spcBef>
              <a:spcAft>
                <a:spcPts val="0"/>
              </a:spcAft>
              <a:buNone/>
            </a:pPr>
            <a:r>
              <a:rPr lang="en"/>
              <a:t>On the VueCLI Create Project Menu</a:t>
            </a:r>
            <a:endParaRPr/>
          </a:p>
          <a:p>
            <a:pPr indent="0" lvl="0" marL="0" rtl="0" algn="ctr">
              <a:spcBef>
                <a:spcPts val="1600"/>
              </a:spcBef>
              <a:spcAft>
                <a:spcPts val="1600"/>
              </a:spcAft>
              <a:buNone/>
            </a:pPr>
            <a:r>
              <a:rPr i="1" lang="en"/>
              <a:t>Select </a:t>
            </a:r>
            <a:r>
              <a:rPr i="1" lang="en" sz="1700">
                <a:latin typeface="Courier New"/>
                <a:ea typeface="Courier New"/>
                <a:cs typeface="Courier New"/>
                <a:sym typeface="Courier New"/>
              </a:rPr>
              <a:t>Default ([Vue 2] babel, eslint)</a:t>
            </a:r>
            <a:r>
              <a:rPr i="1" lang="en"/>
              <a:t> as project type</a:t>
            </a:r>
            <a:endParaRPr i="1"/>
          </a:p>
        </p:txBody>
      </p:sp>
      <p:sp>
        <p:nvSpPr>
          <p:cNvPr id="79" name="Google Shape;79;p16"/>
          <p:cNvSpPr txBox="1"/>
          <p:nvPr/>
        </p:nvSpPr>
        <p:spPr>
          <a:xfrm>
            <a:off x="0" y="2374592"/>
            <a:ext cx="3587100" cy="92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Proxima Nova"/>
                <a:ea typeface="Proxima Nova"/>
                <a:cs typeface="Proxima Nova"/>
                <a:sym typeface="Proxima Nova"/>
              </a:rPr>
              <a:t>VUE.JS</a:t>
            </a:r>
            <a:endParaRPr sz="4800">
              <a:solidFill>
                <a:srgbClr val="434343"/>
              </a:solidFill>
              <a:latin typeface="Proxima Nova"/>
              <a:ea typeface="Proxima Nova"/>
              <a:cs typeface="Proxima Nova"/>
              <a:sym typeface="Proxima Nova"/>
            </a:endParaRPr>
          </a:p>
        </p:txBody>
      </p:sp>
      <p:pic>
        <p:nvPicPr>
          <p:cNvPr id="80" name="Google Shape;80;p16"/>
          <p:cNvPicPr preferRelativeResize="0"/>
          <p:nvPr/>
        </p:nvPicPr>
        <p:blipFill>
          <a:blip r:embed="rId3">
            <a:alphaModFix/>
          </a:blip>
          <a:stretch>
            <a:fillRect/>
          </a:stretch>
        </p:blipFill>
        <p:spPr>
          <a:xfrm>
            <a:off x="1176156" y="1152480"/>
            <a:ext cx="1329186" cy="11519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860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Vue.Js</a:t>
            </a:r>
            <a:endParaRPr/>
          </a:p>
        </p:txBody>
      </p:sp>
      <p:sp>
        <p:nvSpPr>
          <p:cNvPr id="86" name="Google Shape;86;p17"/>
          <p:cNvSpPr txBox="1"/>
          <p:nvPr>
            <p:ph idx="1" type="body"/>
          </p:nvPr>
        </p:nvSpPr>
        <p:spPr>
          <a:xfrm>
            <a:off x="152150" y="776445"/>
            <a:ext cx="6019500" cy="179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34343"/>
                </a:solidFill>
              </a:rPr>
              <a:t>Vue.Js is a JavaScript </a:t>
            </a:r>
            <a:r>
              <a:rPr b="1" lang="en" sz="1400">
                <a:solidFill>
                  <a:srgbClr val="434343"/>
                </a:solidFill>
              </a:rPr>
              <a:t>progressive framework</a:t>
            </a:r>
            <a:r>
              <a:rPr lang="en" sz="1400">
                <a:solidFill>
                  <a:srgbClr val="434343"/>
                </a:solidFill>
              </a:rPr>
              <a:t> for building user interfaces, that is designed to be incrementally adoptable.   The core library focuses on the View Layer only and is easy to pick up and integrate with other libraries or existing projects.  However, used in combination with a modern toolchain and supporting libraries it is also capable of creating sophisticated Single-Page Applications (SPA).</a:t>
            </a:r>
            <a:r>
              <a:rPr lang="en" sz="1400">
                <a:solidFill>
                  <a:srgbClr val="434343"/>
                </a:solidFill>
              </a:rPr>
              <a:t>.   </a:t>
            </a:r>
            <a:endParaRPr sz="1400">
              <a:solidFill>
                <a:srgbClr val="434343"/>
              </a:solidFill>
            </a:endParaRPr>
          </a:p>
          <a:p>
            <a:pPr indent="0" lvl="0" marL="0" rtl="0" algn="l">
              <a:spcBef>
                <a:spcPts val="1600"/>
              </a:spcBef>
              <a:spcAft>
                <a:spcPts val="1600"/>
              </a:spcAft>
              <a:buNone/>
            </a:pPr>
            <a:r>
              <a:t/>
            </a:r>
            <a:endParaRPr sz="1400">
              <a:solidFill>
                <a:srgbClr val="434343"/>
              </a:solidFill>
            </a:endParaRPr>
          </a:p>
        </p:txBody>
      </p:sp>
      <p:sp>
        <p:nvSpPr>
          <p:cNvPr id="87" name="Google Shape;87;p17"/>
          <p:cNvSpPr txBox="1"/>
          <p:nvPr/>
        </p:nvSpPr>
        <p:spPr>
          <a:xfrm>
            <a:off x="6281100" y="1268625"/>
            <a:ext cx="2551200" cy="1353000"/>
          </a:xfrm>
          <a:prstGeom prst="rect">
            <a:avLst/>
          </a:prstGeom>
          <a:solidFill>
            <a:srgbClr val="FFF2CC"/>
          </a:solidFill>
          <a:ln cap="flat" cmpd="sng" w="19050">
            <a:solidFill>
              <a:srgbClr val="000000"/>
            </a:solidFill>
            <a:prstDash val="dash"/>
            <a:round/>
            <a:headEnd len="sm" w="sm" type="none"/>
            <a:tailEnd len="sm" w="sm" type="none"/>
          </a:ln>
          <a:effectLst>
            <a:outerShdw blurRad="57150" rotWithShape="0" algn="bl" dir="5100000" dist="19050">
              <a:srgbClr val="999999">
                <a:alpha val="26000"/>
              </a:srgbClr>
            </a:outerShdw>
          </a:effectLst>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a:solidFill>
                  <a:schemeClr val="dk2"/>
                </a:solidFill>
              </a:rPr>
              <a:t>progressive framework</a:t>
            </a:r>
            <a:br>
              <a:rPr b="1" lang="en">
                <a:solidFill>
                  <a:schemeClr val="dk2"/>
                </a:solidFill>
              </a:rPr>
            </a:br>
            <a:r>
              <a:rPr lang="en">
                <a:solidFill>
                  <a:schemeClr val="dk2"/>
                </a:solidFill>
              </a:rPr>
              <a:t>Implementing by extending HTML with new tags or attributes</a:t>
            </a:r>
            <a:endParaRPr/>
          </a:p>
        </p:txBody>
      </p:sp>
      <p:pic>
        <p:nvPicPr>
          <p:cNvPr id="88" name="Google Shape;88;p17"/>
          <p:cNvPicPr preferRelativeResize="0"/>
          <p:nvPr/>
        </p:nvPicPr>
        <p:blipFill rotWithShape="1">
          <a:blip r:embed="rId3">
            <a:alphaModFix/>
          </a:blip>
          <a:srcRect b="58649" l="33840" r="0" t="12125"/>
          <a:stretch/>
        </p:blipFill>
        <p:spPr>
          <a:xfrm>
            <a:off x="762825" y="2571650"/>
            <a:ext cx="4327701" cy="1275450"/>
          </a:xfrm>
          <a:prstGeom prst="rect">
            <a:avLst/>
          </a:prstGeom>
          <a:noFill/>
          <a:ln cap="flat" cmpd="sng" w="9525">
            <a:solidFill>
              <a:srgbClr val="595959"/>
            </a:solidFill>
            <a:prstDash val="solid"/>
            <a:round/>
            <a:headEnd len="sm" w="sm" type="none"/>
            <a:tailEnd len="sm" w="sm" type="none"/>
          </a:ln>
          <a:effectLst>
            <a:outerShdw blurRad="57150" rotWithShape="0" algn="bl" dir="5400000" dist="19050">
              <a:srgbClr val="000000">
                <a:alpha val="50000"/>
              </a:srgbClr>
            </a:outerShdw>
          </a:effectLst>
        </p:spPr>
      </p:pic>
      <p:sp>
        <p:nvSpPr>
          <p:cNvPr id="89" name="Google Shape;89;p17"/>
          <p:cNvSpPr txBox="1"/>
          <p:nvPr/>
        </p:nvSpPr>
        <p:spPr>
          <a:xfrm>
            <a:off x="241900" y="3978700"/>
            <a:ext cx="8216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
                <a:solidFill>
                  <a:srgbClr val="434343"/>
                </a:solidFill>
              </a:rPr>
              <a:t>Vue is an open source competitor to frameworks like Angular (Google) and React (Facebook).   Unlike Angular and React, Vue is a non-opinionated interface and can be easily integrated into other libraries and frameworks.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nvSpPr>
        <p:spPr>
          <a:xfrm>
            <a:off x="0" y="151800"/>
            <a:ext cx="9144000" cy="18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Proxima Nova"/>
                <a:ea typeface="Proxima Nova"/>
                <a:cs typeface="Proxima Nova"/>
                <a:sym typeface="Proxima Nova"/>
              </a:rPr>
              <a:t>VUE IS A JS FRAMEWORK</a:t>
            </a:r>
            <a:endParaRPr sz="4800">
              <a:solidFill>
                <a:srgbClr val="434343"/>
              </a:solidFill>
              <a:latin typeface="Proxima Nova"/>
              <a:ea typeface="Proxima Nova"/>
              <a:cs typeface="Proxima Nova"/>
              <a:sym typeface="Proxima Nova"/>
            </a:endParaRPr>
          </a:p>
        </p:txBody>
      </p:sp>
      <p:sp>
        <p:nvSpPr>
          <p:cNvPr id="95" name="Google Shape;95;p18"/>
          <p:cNvSpPr/>
          <p:nvPr/>
        </p:nvSpPr>
        <p:spPr>
          <a:xfrm>
            <a:off x="679200" y="2221550"/>
            <a:ext cx="1301700" cy="5730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Proxima Nova"/>
                <a:ea typeface="Proxima Nova"/>
                <a:cs typeface="Proxima Nova"/>
                <a:sym typeface="Proxima Nova"/>
              </a:rPr>
              <a:t>Event Management</a:t>
            </a:r>
            <a:endParaRPr>
              <a:solidFill>
                <a:schemeClr val="dk2"/>
              </a:solidFill>
              <a:latin typeface="Proxima Nova"/>
              <a:ea typeface="Proxima Nova"/>
              <a:cs typeface="Proxima Nova"/>
              <a:sym typeface="Proxima Nova"/>
            </a:endParaRPr>
          </a:p>
        </p:txBody>
      </p:sp>
      <p:sp>
        <p:nvSpPr>
          <p:cNvPr id="96" name="Google Shape;96;p18"/>
          <p:cNvSpPr/>
          <p:nvPr/>
        </p:nvSpPr>
        <p:spPr>
          <a:xfrm>
            <a:off x="1735792" y="3307850"/>
            <a:ext cx="1301700" cy="5730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Proxima Nova"/>
                <a:ea typeface="Proxima Nova"/>
                <a:cs typeface="Proxima Nova"/>
                <a:sym typeface="Proxima Nova"/>
              </a:rPr>
              <a:t>Reusable Components</a:t>
            </a:r>
            <a:endParaRPr>
              <a:solidFill>
                <a:schemeClr val="dk2"/>
              </a:solidFill>
              <a:latin typeface="Proxima Nova"/>
              <a:ea typeface="Proxima Nova"/>
              <a:cs typeface="Proxima Nova"/>
              <a:sym typeface="Proxima Nova"/>
            </a:endParaRPr>
          </a:p>
        </p:txBody>
      </p:sp>
      <p:sp>
        <p:nvSpPr>
          <p:cNvPr id="97" name="Google Shape;97;p18"/>
          <p:cNvSpPr/>
          <p:nvPr/>
        </p:nvSpPr>
        <p:spPr>
          <a:xfrm>
            <a:off x="2792383" y="2221550"/>
            <a:ext cx="1301700" cy="5730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Proxima Nova"/>
                <a:ea typeface="Proxima Nova"/>
                <a:cs typeface="Proxima Nova"/>
                <a:sym typeface="Proxima Nova"/>
              </a:rPr>
              <a:t>Easy DOM Manipulation</a:t>
            </a:r>
            <a:endParaRPr>
              <a:solidFill>
                <a:schemeClr val="dk2"/>
              </a:solidFill>
              <a:latin typeface="Proxima Nova"/>
              <a:ea typeface="Proxima Nova"/>
              <a:cs typeface="Proxima Nova"/>
              <a:sym typeface="Proxima Nova"/>
            </a:endParaRPr>
          </a:p>
        </p:txBody>
      </p:sp>
      <p:sp>
        <p:nvSpPr>
          <p:cNvPr id="98" name="Google Shape;98;p18"/>
          <p:cNvSpPr/>
          <p:nvPr/>
        </p:nvSpPr>
        <p:spPr>
          <a:xfrm>
            <a:off x="3848975" y="3307850"/>
            <a:ext cx="1301700" cy="5730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Proxima Nova"/>
                <a:ea typeface="Proxima Nova"/>
                <a:cs typeface="Proxima Nova"/>
                <a:sym typeface="Proxima Nova"/>
              </a:rPr>
              <a:t>Data Binding</a:t>
            </a:r>
            <a:endParaRPr>
              <a:solidFill>
                <a:schemeClr val="dk2"/>
              </a:solidFill>
              <a:latin typeface="Proxima Nova"/>
              <a:ea typeface="Proxima Nova"/>
              <a:cs typeface="Proxima Nova"/>
              <a:sym typeface="Proxima Nova"/>
            </a:endParaRPr>
          </a:p>
        </p:txBody>
      </p:sp>
      <p:sp>
        <p:nvSpPr>
          <p:cNvPr id="99" name="Google Shape;99;p18"/>
          <p:cNvSpPr/>
          <p:nvPr/>
        </p:nvSpPr>
        <p:spPr>
          <a:xfrm>
            <a:off x="7018750" y="2221550"/>
            <a:ext cx="1301700" cy="5730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Proxima Nova"/>
                <a:ea typeface="Proxima Nova"/>
                <a:cs typeface="Proxima Nova"/>
                <a:sym typeface="Proxima Nova"/>
              </a:rPr>
              <a:t>Integration Points</a:t>
            </a:r>
            <a:endParaRPr>
              <a:solidFill>
                <a:schemeClr val="dk2"/>
              </a:solidFill>
              <a:latin typeface="Proxima Nova"/>
              <a:ea typeface="Proxima Nova"/>
              <a:cs typeface="Proxima Nova"/>
              <a:sym typeface="Proxima Nova"/>
            </a:endParaRPr>
          </a:p>
        </p:txBody>
      </p:sp>
      <p:sp>
        <p:nvSpPr>
          <p:cNvPr id="100" name="Google Shape;100;p18"/>
          <p:cNvSpPr/>
          <p:nvPr/>
        </p:nvSpPr>
        <p:spPr>
          <a:xfrm>
            <a:off x="4905567" y="2221550"/>
            <a:ext cx="1301700" cy="5730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Proxima Nova"/>
                <a:ea typeface="Proxima Nova"/>
                <a:cs typeface="Proxima Nova"/>
                <a:sym typeface="Proxima Nova"/>
              </a:rPr>
              <a:t>Established Patterns</a:t>
            </a:r>
            <a:endParaRPr>
              <a:solidFill>
                <a:schemeClr val="dk2"/>
              </a:solidFill>
              <a:latin typeface="Proxima Nova"/>
              <a:ea typeface="Proxima Nova"/>
              <a:cs typeface="Proxima Nova"/>
              <a:sym typeface="Proxima Nova"/>
            </a:endParaRPr>
          </a:p>
        </p:txBody>
      </p:sp>
      <p:sp>
        <p:nvSpPr>
          <p:cNvPr id="101" name="Google Shape;101;p18"/>
          <p:cNvSpPr/>
          <p:nvPr/>
        </p:nvSpPr>
        <p:spPr>
          <a:xfrm>
            <a:off x="5962158" y="3307850"/>
            <a:ext cx="1301700" cy="573000"/>
          </a:xfrm>
          <a:prstGeom prst="rect">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latin typeface="Proxima Nova"/>
                <a:ea typeface="Proxima Nova"/>
                <a:cs typeface="Proxima Nova"/>
                <a:sym typeface="Proxima Nova"/>
              </a:rPr>
              <a:t>URL Management</a:t>
            </a:r>
            <a:endParaRPr>
              <a:solidFill>
                <a:schemeClr val="dk2"/>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nvSpPr>
        <p:spPr>
          <a:xfrm>
            <a:off x="0" y="151800"/>
            <a:ext cx="9144000" cy="18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800">
                <a:solidFill>
                  <a:srgbClr val="434343"/>
                </a:solidFill>
                <a:latin typeface="Proxima Nova"/>
                <a:ea typeface="Proxima Nova"/>
                <a:cs typeface="Proxima Nova"/>
                <a:sym typeface="Proxima Nova"/>
              </a:rPr>
              <a:t>VUE IS JAVASCRIPT</a:t>
            </a:r>
            <a:endParaRPr sz="4800">
              <a:solidFill>
                <a:srgbClr val="434343"/>
              </a:solidFill>
              <a:latin typeface="Proxima Nova"/>
              <a:ea typeface="Proxima Nova"/>
              <a:cs typeface="Proxima Nova"/>
              <a:sym typeface="Proxima Nova"/>
            </a:endParaRPr>
          </a:p>
        </p:txBody>
      </p:sp>
      <p:pic>
        <p:nvPicPr>
          <p:cNvPr id="107" name="Google Shape;107;p19"/>
          <p:cNvPicPr preferRelativeResize="0"/>
          <p:nvPr/>
        </p:nvPicPr>
        <p:blipFill>
          <a:blip r:embed="rId3">
            <a:alphaModFix/>
          </a:blip>
          <a:stretch>
            <a:fillRect/>
          </a:stretch>
        </p:blipFill>
        <p:spPr>
          <a:xfrm>
            <a:off x="5414375" y="1751000"/>
            <a:ext cx="1773949" cy="1773949"/>
          </a:xfrm>
          <a:prstGeom prst="rect">
            <a:avLst/>
          </a:prstGeom>
          <a:noFill/>
          <a:ln>
            <a:noFill/>
          </a:ln>
          <a:effectLst>
            <a:outerShdw blurRad="57150" rotWithShape="0" algn="bl" dir="5400000" dist="19050">
              <a:srgbClr val="000000">
                <a:alpha val="50000"/>
              </a:srgbClr>
            </a:outerShdw>
          </a:effectLst>
        </p:spPr>
      </p:pic>
      <p:pic>
        <p:nvPicPr>
          <p:cNvPr id="108" name="Google Shape;108;p19"/>
          <p:cNvPicPr preferRelativeResize="0"/>
          <p:nvPr/>
        </p:nvPicPr>
        <p:blipFill>
          <a:blip r:embed="rId4">
            <a:alphaModFix/>
          </a:blip>
          <a:stretch>
            <a:fillRect/>
          </a:stretch>
        </p:blipFill>
        <p:spPr>
          <a:xfrm>
            <a:off x="1632450" y="1823427"/>
            <a:ext cx="2173650" cy="1883851"/>
          </a:xfrm>
          <a:prstGeom prst="rect">
            <a:avLst/>
          </a:prstGeom>
          <a:noFill/>
          <a:ln>
            <a:noFill/>
          </a:ln>
          <a:effectLst>
            <a:outerShdw blurRad="57150" rotWithShape="0" algn="bl" dir="5400000" dist="19050">
              <a:srgbClr val="000000">
                <a:alpha val="50000"/>
              </a:srgbClr>
            </a:outerShdw>
          </a:effectLst>
        </p:spPr>
      </p:pic>
      <p:sp>
        <p:nvSpPr>
          <p:cNvPr id="109" name="Google Shape;109;p19"/>
          <p:cNvSpPr txBox="1"/>
          <p:nvPr/>
        </p:nvSpPr>
        <p:spPr>
          <a:xfrm>
            <a:off x="3689500" y="2002225"/>
            <a:ext cx="1665300" cy="11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chemeClr val="dk2"/>
                </a:solidFill>
                <a:latin typeface="Proxima Nova"/>
                <a:ea typeface="Proxima Nova"/>
                <a:cs typeface="Proxima Nova"/>
                <a:sym typeface="Proxima Nova"/>
              </a:rPr>
              <a:t>===</a:t>
            </a:r>
            <a:endParaRPr b="1" sz="7200">
              <a:solidFill>
                <a:schemeClr val="dk2"/>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45475" y="91825"/>
            <a:ext cx="854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Single Page Application (SPA)</a:t>
            </a:r>
            <a:endParaRPr sz="2600"/>
          </a:p>
        </p:txBody>
      </p:sp>
      <p:sp>
        <p:nvSpPr>
          <p:cNvPr id="115" name="Google Shape;115;p20"/>
          <p:cNvSpPr txBox="1"/>
          <p:nvPr>
            <p:ph idx="1" type="body"/>
          </p:nvPr>
        </p:nvSpPr>
        <p:spPr>
          <a:xfrm>
            <a:off x="245475" y="652325"/>
            <a:ext cx="8794200" cy="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Serves a </a:t>
            </a:r>
            <a:r>
              <a:rPr i="1" lang="en" sz="1600"/>
              <a:t>single HTML page </a:t>
            </a:r>
            <a:r>
              <a:rPr lang="en" sz="1600"/>
              <a:t>and all other “pages” in the site are generated using DOM manipulation of the original HTML with new data retrieved from web API using JavaScript. </a:t>
            </a:r>
            <a:r>
              <a:rPr lang="en" sz="1400"/>
              <a:t> </a:t>
            </a:r>
            <a:endParaRPr sz="1200">
              <a:solidFill>
                <a:srgbClr val="172B4D"/>
              </a:solidFill>
              <a:latin typeface="Roboto"/>
              <a:ea typeface="Roboto"/>
              <a:cs typeface="Roboto"/>
              <a:sym typeface="Roboto"/>
            </a:endParaRPr>
          </a:p>
          <a:p>
            <a:pPr indent="0" lvl="0" marL="457200" rtl="0" algn="l">
              <a:spcBef>
                <a:spcPts val="2100"/>
              </a:spcBef>
              <a:spcAft>
                <a:spcPts val="0"/>
              </a:spcAft>
              <a:buNone/>
            </a:pPr>
            <a:r>
              <a:rPr lang="en" sz="1050">
                <a:solidFill>
                  <a:srgbClr val="172B4D"/>
                </a:solidFill>
                <a:latin typeface="Roboto"/>
                <a:ea typeface="Roboto"/>
                <a:cs typeface="Roboto"/>
                <a:sym typeface="Roboto"/>
              </a:rPr>
              <a:t>  </a:t>
            </a:r>
            <a:endParaRPr sz="1050">
              <a:solidFill>
                <a:srgbClr val="172B4D"/>
              </a:solidFill>
              <a:latin typeface="Roboto"/>
              <a:ea typeface="Roboto"/>
              <a:cs typeface="Roboto"/>
              <a:sym typeface="Roboto"/>
            </a:endParaRPr>
          </a:p>
          <a:p>
            <a:pPr indent="0" lvl="0" marL="457200" rtl="0" algn="l">
              <a:spcBef>
                <a:spcPts val="2100"/>
              </a:spcBef>
              <a:spcAft>
                <a:spcPts val="0"/>
              </a:spcAft>
              <a:buNone/>
            </a:pPr>
            <a:r>
              <a:t/>
            </a:r>
            <a:endParaRPr/>
          </a:p>
        </p:txBody>
      </p:sp>
      <p:pic>
        <p:nvPicPr>
          <p:cNvPr id="116" name="Google Shape;116;p20"/>
          <p:cNvPicPr preferRelativeResize="0"/>
          <p:nvPr/>
        </p:nvPicPr>
        <p:blipFill>
          <a:blip r:embed="rId3">
            <a:alphaModFix/>
          </a:blip>
          <a:stretch>
            <a:fillRect/>
          </a:stretch>
        </p:blipFill>
        <p:spPr>
          <a:xfrm>
            <a:off x="1305963" y="1525675"/>
            <a:ext cx="6673225" cy="324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185650" y="91825"/>
            <a:ext cx="8758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Single Page Application (SPA)</a:t>
            </a:r>
            <a:endParaRPr sz="2600"/>
          </a:p>
        </p:txBody>
      </p:sp>
      <p:sp>
        <p:nvSpPr>
          <p:cNvPr id="122" name="Google Shape;122;p21"/>
          <p:cNvSpPr txBox="1"/>
          <p:nvPr/>
        </p:nvSpPr>
        <p:spPr>
          <a:xfrm>
            <a:off x="872400" y="1051725"/>
            <a:ext cx="7399200" cy="3222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2100">
                <a:solidFill>
                  <a:schemeClr val="dk1"/>
                </a:solidFill>
              </a:rPr>
              <a:t>Pros</a:t>
            </a:r>
            <a:endParaRPr b="1" sz="2100">
              <a:solidFill>
                <a:schemeClr val="dk1"/>
              </a:solidFill>
            </a:endParaRPr>
          </a:p>
          <a:p>
            <a:pPr indent="-330200" lvl="0" marL="457200" rtl="0" algn="l">
              <a:lnSpc>
                <a:spcPct val="115000"/>
              </a:lnSpc>
              <a:spcBef>
                <a:spcPts val="2100"/>
              </a:spcBef>
              <a:spcAft>
                <a:spcPts val="0"/>
              </a:spcAft>
              <a:buClr>
                <a:srgbClr val="172B4D"/>
              </a:buClr>
              <a:buSzPts val="1600"/>
              <a:buFont typeface="Roboto"/>
              <a:buChar char="●"/>
            </a:pPr>
            <a:r>
              <a:rPr lang="en" sz="1600">
                <a:solidFill>
                  <a:srgbClr val="172B4D"/>
                </a:solidFill>
                <a:latin typeface="Roboto"/>
                <a:ea typeface="Roboto"/>
                <a:cs typeface="Roboto"/>
                <a:sym typeface="Roboto"/>
              </a:rPr>
              <a:t>Better user experience due to instant responsive feedback</a:t>
            </a:r>
            <a:endParaRPr sz="1600">
              <a:solidFill>
                <a:srgbClr val="172B4D"/>
              </a:solidFill>
              <a:latin typeface="Roboto"/>
              <a:ea typeface="Roboto"/>
              <a:cs typeface="Roboto"/>
              <a:sym typeface="Roboto"/>
            </a:endParaRPr>
          </a:p>
          <a:p>
            <a:pPr indent="-330200" lvl="0" marL="457200" rtl="0" algn="l">
              <a:lnSpc>
                <a:spcPct val="115000"/>
              </a:lnSpc>
              <a:spcBef>
                <a:spcPts val="0"/>
              </a:spcBef>
              <a:spcAft>
                <a:spcPts val="0"/>
              </a:spcAft>
              <a:buClr>
                <a:srgbClr val="172B4D"/>
              </a:buClr>
              <a:buSzPts val="1600"/>
              <a:buFont typeface="Roboto"/>
              <a:buChar char="●"/>
            </a:pPr>
            <a:r>
              <a:rPr lang="en" sz="1600">
                <a:solidFill>
                  <a:srgbClr val="172B4D"/>
                </a:solidFill>
                <a:latin typeface="Roboto"/>
                <a:ea typeface="Roboto"/>
                <a:cs typeface="Roboto"/>
                <a:sym typeface="Roboto"/>
              </a:rPr>
              <a:t>Servers require less resources</a:t>
            </a:r>
            <a:endParaRPr sz="1600">
              <a:solidFill>
                <a:srgbClr val="172B4D"/>
              </a:solidFill>
              <a:latin typeface="Roboto"/>
              <a:ea typeface="Roboto"/>
              <a:cs typeface="Roboto"/>
              <a:sym typeface="Roboto"/>
            </a:endParaRPr>
          </a:p>
          <a:p>
            <a:pPr indent="-330200" lvl="0" marL="457200" rtl="0" algn="l">
              <a:lnSpc>
                <a:spcPct val="115000"/>
              </a:lnSpc>
              <a:spcBef>
                <a:spcPts val="0"/>
              </a:spcBef>
              <a:spcAft>
                <a:spcPts val="0"/>
              </a:spcAft>
              <a:buClr>
                <a:srgbClr val="172B4D"/>
              </a:buClr>
              <a:buSzPts val="1600"/>
              <a:buFont typeface="Roboto"/>
              <a:buChar char="●"/>
            </a:pPr>
            <a:r>
              <a:rPr lang="en" sz="1600">
                <a:solidFill>
                  <a:srgbClr val="172B4D"/>
                </a:solidFill>
                <a:latin typeface="Roboto"/>
                <a:ea typeface="Roboto"/>
                <a:cs typeface="Roboto"/>
                <a:sym typeface="Roboto"/>
              </a:rPr>
              <a:t>Allows more reusable Server Side Code, the server uses web services to provide data, so it is further decoupled from the view</a:t>
            </a:r>
            <a:endParaRPr sz="1600">
              <a:solidFill>
                <a:srgbClr val="172B4D"/>
              </a:solidFill>
              <a:latin typeface="Roboto"/>
              <a:ea typeface="Roboto"/>
              <a:cs typeface="Roboto"/>
              <a:sym typeface="Roboto"/>
            </a:endParaRPr>
          </a:p>
          <a:p>
            <a:pPr indent="-330200" lvl="0" marL="457200" rtl="0" algn="l">
              <a:lnSpc>
                <a:spcPct val="115000"/>
              </a:lnSpc>
              <a:spcBef>
                <a:spcPts val="0"/>
              </a:spcBef>
              <a:spcAft>
                <a:spcPts val="0"/>
              </a:spcAft>
              <a:buClr>
                <a:srgbClr val="172B4D"/>
              </a:buClr>
              <a:buSzPts val="1600"/>
              <a:buFont typeface="Roboto"/>
              <a:buChar char="●"/>
            </a:pPr>
            <a:r>
              <a:rPr lang="en" sz="1600">
                <a:solidFill>
                  <a:srgbClr val="172B4D"/>
                </a:solidFill>
                <a:latin typeface="Roboto"/>
                <a:ea typeface="Roboto"/>
                <a:cs typeface="Roboto"/>
                <a:sym typeface="Roboto"/>
              </a:rPr>
              <a:t>Using caching can be transformed into an offline experience (e.g. Google Drive)</a:t>
            </a:r>
            <a:endParaRPr sz="1600">
              <a:solidFill>
                <a:srgbClr val="172B4D"/>
              </a:solidFill>
              <a:latin typeface="Roboto"/>
              <a:ea typeface="Roboto"/>
              <a:cs typeface="Roboto"/>
              <a:sym typeface="Roboto"/>
            </a:endParaRPr>
          </a:p>
          <a:p>
            <a:pPr indent="-330200" lvl="0" marL="457200" rtl="0" algn="l">
              <a:lnSpc>
                <a:spcPct val="115000"/>
              </a:lnSpc>
              <a:spcBef>
                <a:spcPts val="0"/>
              </a:spcBef>
              <a:spcAft>
                <a:spcPts val="0"/>
              </a:spcAft>
              <a:buClr>
                <a:srgbClr val="172B4D"/>
              </a:buClr>
              <a:buSzPts val="1600"/>
              <a:buFont typeface="Roboto"/>
              <a:buChar char="●"/>
            </a:pPr>
            <a:r>
              <a:rPr lang="en" sz="1600">
                <a:solidFill>
                  <a:srgbClr val="172B4D"/>
                </a:solidFill>
                <a:latin typeface="Roboto"/>
                <a:ea typeface="Roboto"/>
                <a:cs typeface="Roboto"/>
                <a:sym typeface="Roboto"/>
              </a:rPr>
              <a:t>Allows separation of focus for developers:  frontend developer can focus fully on the frontend and backend developers fully on the backend</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