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roxima Nova"/>
      <p:bold r:id="rId23"/>
    </p:embeddedFont>
    <p:embeddedFont>
      <p:font typeface="Roboto Mon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Mono-regular.fntdata"/><Relationship Id="rId23"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italic.fntdata"/><Relationship Id="rId25" Type="http://schemas.openxmlformats.org/officeDocument/2006/relationships/font" Target="fonts/RobotoMono-bold.fntdata"/><Relationship Id="rId27"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5ceda724c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5ceda724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829dd496f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29dd496f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8c84aa29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c84aa29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829dd496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29dd496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29dd496f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29dd496f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29dd496f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29dd496f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829dd496f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29dd496f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829dd496f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29dd496f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5ceda724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5ceda724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5ceda724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5ceda724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5ceda724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5ceda724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5ceda724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5ceda724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5ceda724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5ceda724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5ceda724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5ceda724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5ceda724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5ceda724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5ceda724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5ceda724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vuejs.org/v2/api/#v-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vuejs.org/v2/guide/events.html#Event-Modifier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eveloper.mozilla.org/en-US/docs/Web/API/KeyboardEvent/key/Key_Value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Vue Event Handling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Module 3: 12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164500" y="245850"/>
            <a:ext cx="3922500" cy="75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Proxima Nova"/>
                <a:ea typeface="Proxima Nova"/>
                <a:cs typeface="Proxima Nova"/>
                <a:sym typeface="Proxima Nova"/>
              </a:rPr>
              <a:t>Today</a:t>
            </a:r>
            <a:r>
              <a:rPr lang="en" sz="4800">
                <a:solidFill>
                  <a:srgbClr val="434343"/>
                </a:solidFill>
                <a:latin typeface="Proxima Nova"/>
                <a:ea typeface="Proxima Nova"/>
                <a:cs typeface="Proxima Nova"/>
                <a:sym typeface="Proxima Nova"/>
              </a:rPr>
              <a:t> in</a:t>
            </a:r>
            <a:endParaRPr b="1"/>
          </a:p>
        </p:txBody>
      </p:sp>
      <p:sp>
        <p:nvSpPr>
          <p:cNvPr id="136" name="Google Shape;136;p22"/>
          <p:cNvSpPr txBox="1"/>
          <p:nvPr/>
        </p:nvSpPr>
        <p:spPr>
          <a:xfrm>
            <a:off x="432850" y="3255375"/>
            <a:ext cx="3385800" cy="156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Proxima Nova"/>
                <a:ea typeface="Proxima Nova"/>
                <a:cs typeface="Proxima Nova"/>
                <a:sym typeface="Proxima Nova"/>
              </a:rPr>
              <a:t>VUE.JS</a:t>
            </a:r>
            <a:endParaRPr sz="4800">
              <a:solidFill>
                <a:srgbClr val="434343"/>
              </a:solidFill>
              <a:latin typeface="Proxima Nova"/>
              <a:ea typeface="Proxima Nova"/>
              <a:cs typeface="Proxima Nova"/>
              <a:sym typeface="Proxima Nova"/>
            </a:endParaRPr>
          </a:p>
        </p:txBody>
      </p:sp>
      <p:pic>
        <p:nvPicPr>
          <p:cNvPr id="137" name="Google Shape;137;p22"/>
          <p:cNvPicPr preferRelativeResize="0"/>
          <p:nvPr/>
        </p:nvPicPr>
        <p:blipFill>
          <a:blip r:embed="rId3">
            <a:alphaModFix/>
          </a:blip>
          <a:stretch>
            <a:fillRect/>
          </a:stretch>
        </p:blipFill>
        <p:spPr>
          <a:xfrm>
            <a:off x="996337" y="1203059"/>
            <a:ext cx="2258850" cy="1957696"/>
          </a:xfrm>
          <a:prstGeom prst="rect">
            <a:avLst/>
          </a:prstGeom>
          <a:noFill/>
          <a:ln>
            <a:noFill/>
          </a:ln>
        </p:spPr>
      </p:pic>
      <p:sp>
        <p:nvSpPr>
          <p:cNvPr id="138" name="Google Shape;138;p22"/>
          <p:cNvSpPr txBox="1"/>
          <p:nvPr>
            <p:ph idx="1" type="body"/>
          </p:nvPr>
        </p:nvSpPr>
        <p:spPr>
          <a:xfrm>
            <a:off x="3887925" y="719500"/>
            <a:ext cx="4831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Binding a Form to a new Object</a:t>
            </a:r>
            <a:endParaRPr/>
          </a:p>
          <a:p>
            <a:pPr indent="-342900" lvl="0" marL="457200" rtl="0" algn="l">
              <a:spcBef>
                <a:spcPts val="0"/>
              </a:spcBef>
              <a:spcAft>
                <a:spcPts val="0"/>
              </a:spcAft>
              <a:buSzPts val="1800"/>
              <a:buAutoNum type="arabicPeriod"/>
            </a:pPr>
            <a:r>
              <a:rPr lang="en"/>
              <a:t>Methods</a:t>
            </a:r>
            <a:endParaRPr/>
          </a:p>
          <a:p>
            <a:pPr indent="-342900" lvl="0" marL="457200" rtl="0" algn="l">
              <a:spcBef>
                <a:spcPts val="0"/>
              </a:spcBef>
              <a:spcAft>
                <a:spcPts val="0"/>
              </a:spcAft>
              <a:buSzPts val="1800"/>
              <a:buAutoNum type="arabicPeriod"/>
            </a:pPr>
            <a:r>
              <a:rPr lang="en"/>
              <a:t>Vue Event Handling</a:t>
            </a:r>
            <a:endParaRPr/>
          </a:p>
          <a:p>
            <a:pPr indent="-317500" lvl="1" marL="914400" rtl="0" algn="l">
              <a:spcBef>
                <a:spcPts val="0"/>
              </a:spcBef>
              <a:spcAft>
                <a:spcPts val="0"/>
              </a:spcAft>
              <a:buSzPts val="1400"/>
              <a:buAutoNum type="alphaLcPeriod"/>
            </a:pPr>
            <a:r>
              <a:rPr lang="en"/>
              <a:t>Event Listening with v-on</a:t>
            </a:r>
            <a:endParaRPr/>
          </a:p>
          <a:p>
            <a:pPr indent="-317500" lvl="1" marL="914400" rtl="0" algn="l">
              <a:spcBef>
                <a:spcPts val="0"/>
              </a:spcBef>
              <a:spcAft>
                <a:spcPts val="0"/>
              </a:spcAft>
              <a:buSzPts val="1400"/>
              <a:buAutoNum type="alphaLcPeriod"/>
            </a:pPr>
            <a:r>
              <a:rPr lang="en"/>
              <a:t>Event Modifiers</a:t>
            </a:r>
            <a:endParaRPr/>
          </a:p>
          <a:p>
            <a:pPr indent="-317500" lvl="2" marL="1371600" rtl="0" algn="l">
              <a:spcBef>
                <a:spcPts val="0"/>
              </a:spcBef>
              <a:spcAft>
                <a:spcPts val="0"/>
              </a:spcAft>
              <a:buSzPts val="1400"/>
              <a:buAutoNum type="romanLcPeriod"/>
            </a:pPr>
            <a:r>
              <a:rPr lang="en"/>
              <a:t>Keyboard and Mouse Event modifiers</a:t>
            </a:r>
            <a:endParaRPr/>
          </a:p>
          <a:p>
            <a:pPr indent="-317500" lvl="1" marL="914400" rtl="0" algn="l">
              <a:spcBef>
                <a:spcPts val="0"/>
              </a:spcBef>
              <a:spcAft>
                <a:spcPts val="0"/>
              </a:spcAft>
              <a:buSzPts val="1400"/>
              <a:buAutoNum type="alphaLcPeriod"/>
            </a:pPr>
            <a:r>
              <a:rPr lang="en"/>
              <a:t>Event Actions</a:t>
            </a:r>
            <a:endParaRPr/>
          </a:p>
          <a:p>
            <a:pPr indent="-317500" lvl="2" marL="1371600" rtl="0" algn="l">
              <a:spcBef>
                <a:spcPts val="0"/>
              </a:spcBef>
              <a:spcAft>
                <a:spcPts val="0"/>
              </a:spcAft>
              <a:buSzPts val="1400"/>
              <a:buAutoNum type="romanLcPeriod"/>
            </a:pPr>
            <a:r>
              <a:rPr lang="en"/>
              <a:t>Inline Events</a:t>
            </a:r>
            <a:endParaRPr/>
          </a:p>
          <a:p>
            <a:pPr indent="-317500" lvl="2" marL="1371600" rtl="0" algn="l">
              <a:spcBef>
                <a:spcPts val="0"/>
              </a:spcBef>
              <a:spcAft>
                <a:spcPts val="0"/>
              </a:spcAft>
              <a:buSzPts val="1400"/>
              <a:buAutoNum type="romanLcPeriod"/>
            </a:pPr>
            <a:r>
              <a:rPr lang="en"/>
              <a:t>Event Methods</a:t>
            </a:r>
            <a:endParaRPr/>
          </a:p>
          <a:p>
            <a:pPr indent="-317500" lvl="1" marL="914400" rtl="0" algn="l">
              <a:spcBef>
                <a:spcPts val="0"/>
              </a:spcBef>
              <a:spcAft>
                <a:spcPts val="0"/>
              </a:spcAft>
              <a:buSzPts val="1400"/>
              <a:buAutoNum type="alphaLcPeriod"/>
            </a:pPr>
            <a:r>
              <a:rPr lang="en"/>
              <a:t>The Event object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highlight>
                <a:srgbClr val="FCE5CD"/>
              </a:highlight>
            </a:endParaRPr>
          </a:p>
          <a:p>
            <a:pPr indent="0" lvl="0" marL="0" rtl="0" algn="l">
              <a:spcBef>
                <a:spcPts val="1600"/>
              </a:spcBef>
              <a:spcAft>
                <a:spcPts val="1600"/>
              </a:spcAft>
              <a:buNone/>
            </a:pP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Binding Forms to a new Object</a:t>
            </a:r>
            <a:endParaRPr/>
          </a:p>
        </p:txBody>
      </p:sp>
      <p:sp>
        <p:nvSpPr>
          <p:cNvPr id="144" name="Google Shape;144;p23"/>
          <p:cNvSpPr txBox="1"/>
          <p:nvPr>
            <p:ph idx="1" type="body"/>
          </p:nvPr>
        </p:nvSpPr>
        <p:spPr>
          <a:xfrm>
            <a:off x="311700" y="1152475"/>
            <a:ext cx="8520600" cy="13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Forms can be bound to an empty object that represents it.   The object does not need to have the keys already defined.  When the form is bound the keys used will be created in the object.  </a:t>
            </a:r>
            <a:endParaRPr/>
          </a:p>
          <a:p>
            <a:pPr indent="0" lvl="0" marL="0" rtl="0" algn="l">
              <a:spcBef>
                <a:spcPts val="1600"/>
              </a:spcBef>
              <a:spcAft>
                <a:spcPts val="1600"/>
              </a:spcAft>
              <a:buNone/>
            </a:pPr>
            <a:r>
              <a:t/>
            </a:r>
            <a:endParaRPr/>
          </a:p>
        </p:txBody>
      </p:sp>
      <p:sp>
        <p:nvSpPr>
          <p:cNvPr id="145" name="Google Shape;145;p23"/>
          <p:cNvSpPr txBox="1"/>
          <p:nvPr/>
        </p:nvSpPr>
        <p:spPr>
          <a:xfrm>
            <a:off x="415850" y="2829600"/>
            <a:ext cx="1926000" cy="15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Object in Code</a:t>
            </a:r>
            <a:endParaRPr/>
          </a:p>
          <a:p>
            <a:pPr indent="0" lvl="0" marL="0" rtl="0" algn="l">
              <a:spcBef>
                <a:spcPts val="0"/>
              </a:spcBef>
              <a:spcAft>
                <a:spcPts val="0"/>
              </a:spcAft>
              <a:buNone/>
            </a:pPr>
            <a:r>
              <a:t/>
            </a:r>
            <a:endParaRPr/>
          </a:p>
          <a:p>
            <a:pPr indent="0" lvl="0" marL="0" rtl="0" algn="l">
              <a:spcBef>
                <a:spcPts val="900"/>
              </a:spcBef>
              <a:spcAft>
                <a:spcPts val="0"/>
              </a:spcAft>
              <a:buClr>
                <a:schemeClr val="dk1"/>
              </a:buClr>
              <a:buSzPts val="1100"/>
              <a:buFont typeface="Arial"/>
              <a:buNone/>
            </a:pPr>
            <a:r>
              <a:rPr lang="en" sz="1200">
                <a:solidFill>
                  <a:srgbClr val="0000FF"/>
                </a:solidFill>
                <a:latin typeface="Courier New"/>
                <a:ea typeface="Courier New"/>
                <a:cs typeface="Courier New"/>
                <a:sym typeface="Courier New"/>
              </a:rPr>
              <a:t>person</a:t>
            </a:r>
            <a:r>
              <a:rPr lang="en" sz="1200">
                <a:latin typeface="Courier New"/>
                <a:ea typeface="Courier New"/>
                <a:cs typeface="Courier New"/>
                <a:sym typeface="Courier New"/>
              </a:rPr>
              <a:t>: {},</a:t>
            </a:r>
            <a:endParaRPr sz="1200"/>
          </a:p>
        </p:txBody>
      </p:sp>
      <p:sp>
        <p:nvSpPr>
          <p:cNvPr id="146" name="Google Shape;146;p23"/>
          <p:cNvSpPr txBox="1"/>
          <p:nvPr/>
        </p:nvSpPr>
        <p:spPr>
          <a:xfrm>
            <a:off x="2341850" y="2829600"/>
            <a:ext cx="3928800" cy="19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Form</a:t>
            </a:r>
            <a:endParaRPr/>
          </a:p>
          <a:p>
            <a:pPr indent="0" lvl="0" marL="0" rtl="0" algn="l">
              <a:spcBef>
                <a:spcPts val="0"/>
              </a:spcBef>
              <a:spcAft>
                <a:spcPts val="0"/>
              </a:spcAft>
              <a:buNone/>
            </a:pPr>
            <a:r>
              <a:t/>
            </a:r>
            <a:endParaRPr/>
          </a:p>
          <a:p>
            <a:pPr indent="0" lvl="0" marL="0" rtl="0" algn="l">
              <a:spcBef>
                <a:spcPts val="900"/>
              </a:spcBef>
              <a:spcAft>
                <a:spcPts val="0"/>
              </a:spcAft>
              <a:buNone/>
            </a:pPr>
            <a:r>
              <a:rPr lang="en" sz="1200">
                <a:latin typeface="Courier New"/>
                <a:ea typeface="Courier New"/>
                <a:cs typeface="Courier New"/>
                <a:sym typeface="Courier New"/>
              </a:rPr>
              <a:t>&lt;input id=”firstName”</a:t>
            </a:r>
            <a:br>
              <a:rPr lang="en" sz="1200">
                <a:latin typeface="Courier New"/>
                <a:ea typeface="Courier New"/>
                <a:cs typeface="Courier New"/>
                <a:sym typeface="Courier New"/>
              </a:rPr>
            </a:br>
            <a:r>
              <a:rPr lang="en" sz="1200">
                <a:latin typeface="Courier New"/>
                <a:ea typeface="Courier New"/>
                <a:cs typeface="Courier New"/>
                <a:sym typeface="Courier New"/>
              </a:rPr>
              <a:t>       type=”text”</a:t>
            </a:r>
            <a:br>
              <a:rPr lang="en" sz="1200">
                <a:latin typeface="Courier New"/>
                <a:ea typeface="Courier New"/>
                <a:cs typeface="Courier New"/>
                <a:sym typeface="Courier New"/>
              </a:rPr>
            </a:br>
            <a:r>
              <a:rPr lang="en" sz="1200">
                <a:latin typeface="Courier New"/>
                <a:ea typeface="Courier New"/>
                <a:cs typeface="Courier New"/>
                <a:sym typeface="Courier New"/>
              </a:rPr>
              <a:t>       v-model.trim=”</a:t>
            </a:r>
            <a:r>
              <a:rPr lang="en" sz="1200">
                <a:solidFill>
                  <a:srgbClr val="0000FF"/>
                </a:solidFill>
                <a:latin typeface="Courier New"/>
                <a:ea typeface="Courier New"/>
                <a:cs typeface="Courier New"/>
                <a:sym typeface="Courier New"/>
              </a:rPr>
              <a:t>person</a:t>
            </a:r>
            <a:r>
              <a:rPr lang="en" sz="1200">
                <a:latin typeface="Courier New"/>
                <a:ea typeface="Courier New"/>
                <a:cs typeface="Courier New"/>
                <a:sym typeface="Courier New"/>
              </a:rPr>
              <a:t>.</a:t>
            </a:r>
            <a:r>
              <a:rPr lang="en" sz="1200">
                <a:solidFill>
                  <a:srgbClr val="980000"/>
                </a:solidFill>
                <a:latin typeface="Courier New"/>
                <a:ea typeface="Courier New"/>
                <a:cs typeface="Courier New"/>
                <a:sym typeface="Courier New"/>
              </a:rPr>
              <a:t>firstName</a:t>
            </a:r>
            <a:r>
              <a:rPr lang="en" sz="1200">
                <a:latin typeface="Courier New"/>
                <a:ea typeface="Courier New"/>
                <a:cs typeface="Courier New"/>
                <a:sym typeface="Courier New"/>
              </a:rPr>
              <a:t>”&gt;</a:t>
            </a:r>
            <a:endParaRPr sz="1200">
              <a:latin typeface="Courier New"/>
              <a:ea typeface="Courier New"/>
              <a:cs typeface="Courier New"/>
              <a:sym typeface="Courier New"/>
            </a:endParaRPr>
          </a:p>
          <a:p>
            <a:pPr indent="0" lvl="0" marL="0" rtl="0" algn="l">
              <a:spcBef>
                <a:spcPts val="900"/>
              </a:spcBef>
              <a:spcAft>
                <a:spcPts val="0"/>
              </a:spcAft>
              <a:buNone/>
            </a:pPr>
            <a:r>
              <a:rPr lang="en" sz="1200">
                <a:solidFill>
                  <a:schemeClr val="dk1"/>
                </a:solidFill>
                <a:latin typeface="Courier New"/>
                <a:ea typeface="Courier New"/>
                <a:cs typeface="Courier New"/>
                <a:sym typeface="Courier New"/>
              </a:rPr>
              <a:t>&lt;input id=”lastName”</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type=”text”</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v-model.trim=”</a:t>
            </a:r>
            <a:r>
              <a:rPr lang="en" sz="1200">
                <a:solidFill>
                  <a:srgbClr val="0000FF"/>
                </a:solidFill>
                <a:latin typeface="Courier New"/>
                <a:ea typeface="Courier New"/>
                <a:cs typeface="Courier New"/>
                <a:sym typeface="Courier New"/>
              </a:rPr>
              <a:t>person</a:t>
            </a:r>
            <a:r>
              <a:rPr lang="en" sz="1200">
                <a:solidFill>
                  <a:schemeClr val="dk1"/>
                </a:solidFill>
                <a:latin typeface="Courier New"/>
                <a:ea typeface="Courier New"/>
                <a:cs typeface="Courier New"/>
                <a:sym typeface="Courier New"/>
              </a:rPr>
              <a:t>.</a:t>
            </a:r>
            <a:r>
              <a:rPr lang="en" sz="1200">
                <a:solidFill>
                  <a:srgbClr val="980000"/>
                </a:solidFill>
                <a:latin typeface="Courier New"/>
                <a:ea typeface="Courier New"/>
                <a:cs typeface="Courier New"/>
                <a:sym typeface="Courier New"/>
              </a:rPr>
              <a:t>lastName</a:t>
            </a:r>
            <a:r>
              <a:rPr lang="en" sz="1200">
                <a:solidFill>
                  <a:schemeClr val="dk1"/>
                </a:solidFill>
                <a:latin typeface="Courier New"/>
                <a:ea typeface="Courier New"/>
                <a:cs typeface="Courier New"/>
                <a:sym typeface="Courier New"/>
              </a:rPr>
              <a:t>”&gt;</a:t>
            </a:r>
            <a:endParaRPr sz="1200">
              <a:latin typeface="Courier New"/>
              <a:ea typeface="Courier New"/>
              <a:cs typeface="Courier New"/>
              <a:sym typeface="Courier New"/>
            </a:endParaRPr>
          </a:p>
          <a:p>
            <a:pPr indent="0" lvl="0" marL="0" rtl="0" algn="l">
              <a:spcBef>
                <a:spcPts val="900"/>
              </a:spcBef>
              <a:spcAft>
                <a:spcPts val="0"/>
              </a:spcAft>
              <a:buNone/>
            </a:pPr>
            <a:r>
              <a:t/>
            </a:r>
            <a:endParaRPr sz="1200">
              <a:latin typeface="Courier New"/>
              <a:ea typeface="Courier New"/>
              <a:cs typeface="Courier New"/>
              <a:sym typeface="Courier New"/>
            </a:endParaRPr>
          </a:p>
        </p:txBody>
      </p:sp>
      <p:sp>
        <p:nvSpPr>
          <p:cNvPr id="147" name="Google Shape;147;p23"/>
          <p:cNvSpPr txBox="1"/>
          <p:nvPr/>
        </p:nvSpPr>
        <p:spPr>
          <a:xfrm>
            <a:off x="6390250" y="2829600"/>
            <a:ext cx="2572500" cy="15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Resulting Object</a:t>
            </a:r>
            <a:endParaRPr/>
          </a:p>
          <a:p>
            <a:pPr indent="0" lvl="0" marL="0" rtl="0" algn="l">
              <a:spcBef>
                <a:spcPts val="0"/>
              </a:spcBef>
              <a:spcAft>
                <a:spcPts val="0"/>
              </a:spcAft>
              <a:buNone/>
            </a:pPr>
            <a:r>
              <a:t/>
            </a:r>
            <a:endParaRPr/>
          </a:p>
          <a:p>
            <a:pPr indent="0" lvl="0" marL="0" rtl="0" algn="l">
              <a:spcBef>
                <a:spcPts val="900"/>
              </a:spcBef>
              <a:spcAft>
                <a:spcPts val="0"/>
              </a:spcAft>
              <a:buNone/>
            </a:pPr>
            <a:r>
              <a:rPr lang="en" sz="1200">
                <a:solidFill>
                  <a:srgbClr val="0000FF"/>
                </a:solidFill>
                <a:latin typeface="Courier New"/>
                <a:ea typeface="Courier New"/>
                <a:cs typeface="Courier New"/>
                <a:sym typeface="Courier New"/>
              </a:rPr>
              <a:t>person</a:t>
            </a:r>
            <a:r>
              <a:rPr lang="en" sz="1200">
                <a:latin typeface="Courier New"/>
                <a:ea typeface="Courier New"/>
                <a:cs typeface="Courier New"/>
                <a:sym typeface="Courier New"/>
              </a:rPr>
              <a:t>: {</a:t>
            </a:r>
            <a:br>
              <a:rPr lang="en" sz="1200">
                <a:latin typeface="Courier New"/>
                <a:ea typeface="Courier New"/>
                <a:cs typeface="Courier New"/>
                <a:sym typeface="Courier New"/>
              </a:rPr>
            </a:br>
            <a:r>
              <a:rPr lang="en" sz="1200">
                <a:latin typeface="Courier New"/>
                <a:ea typeface="Courier New"/>
                <a:cs typeface="Courier New"/>
                <a:sym typeface="Courier New"/>
              </a:rPr>
              <a:t>	</a:t>
            </a:r>
            <a:r>
              <a:rPr lang="en" sz="1200">
                <a:solidFill>
                  <a:srgbClr val="980000"/>
                </a:solidFill>
                <a:latin typeface="Courier New"/>
                <a:ea typeface="Courier New"/>
                <a:cs typeface="Courier New"/>
                <a:sym typeface="Courier New"/>
              </a:rPr>
              <a:t>firstName</a:t>
            </a:r>
            <a:r>
              <a:rPr lang="en" sz="1200">
                <a:latin typeface="Courier New"/>
                <a:ea typeface="Courier New"/>
                <a:cs typeface="Courier New"/>
                <a:sym typeface="Courier New"/>
              </a:rPr>
              <a:t>: value,</a:t>
            </a:r>
            <a:br>
              <a:rPr lang="en" sz="1200">
                <a:latin typeface="Courier New"/>
                <a:ea typeface="Courier New"/>
                <a:cs typeface="Courier New"/>
                <a:sym typeface="Courier New"/>
              </a:rPr>
            </a:br>
            <a:r>
              <a:rPr lang="en" sz="1200">
                <a:latin typeface="Courier New"/>
                <a:ea typeface="Courier New"/>
                <a:cs typeface="Courier New"/>
                <a:sym typeface="Courier New"/>
              </a:rPr>
              <a:t>	</a:t>
            </a:r>
            <a:r>
              <a:rPr lang="en" sz="1200">
                <a:solidFill>
                  <a:srgbClr val="980000"/>
                </a:solidFill>
                <a:latin typeface="Courier New"/>
                <a:ea typeface="Courier New"/>
                <a:cs typeface="Courier New"/>
                <a:sym typeface="Courier New"/>
              </a:rPr>
              <a:t>lastName</a:t>
            </a:r>
            <a:r>
              <a:rPr lang="en" sz="1200">
                <a:latin typeface="Courier New"/>
                <a:ea typeface="Courier New"/>
                <a:cs typeface="Courier New"/>
                <a:sym typeface="Courier New"/>
              </a:rPr>
              <a:t>: value</a:t>
            </a:r>
            <a:br>
              <a:rPr lang="en" sz="1200">
                <a:latin typeface="Courier New"/>
                <a:ea typeface="Courier New"/>
                <a:cs typeface="Courier New"/>
                <a:sym typeface="Courier New"/>
              </a:rPr>
            </a:br>
            <a:r>
              <a:rPr lang="en" sz="1200">
                <a:latin typeface="Courier New"/>
                <a:ea typeface="Courier New"/>
                <a:cs typeface="Courier New"/>
                <a:sym typeface="Courier New"/>
              </a:rPr>
              <a:t>}</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nvSpPr>
        <p:spPr>
          <a:xfrm>
            <a:off x="311700" y="12465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0000"/>
                </a:solidFill>
              </a:rPr>
              <a:t>Methods</a:t>
            </a:r>
            <a:endParaRPr sz="2800">
              <a:solidFill>
                <a:srgbClr val="000000"/>
              </a:solidFill>
            </a:endParaRPr>
          </a:p>
        </p:txBody>
      </p:sp>
      <p:sp>
        <p:nvSpPr>
          <p:cNvPr id="153" name="Google Shape;153;p24"/>
          <p:cNvSpPr txBox="1"/>
          <p:nvPr/>
        </p:nvSpPr>
        <p:spPr>
          <a:xfrm>
            <a:off x="311700" y="780150"/>
            <a:ext cx="8520600" cy="3930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We can also add functions to our component.  </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Added in the methods: {} section. </a:t>
            </a:r>
            <a:endParaRPr sz="1800">
              <a:solidFill>
                <a:srgbClr val="595959"/>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Unlike computed properties, methods can have arguments.  </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Methods are NOT REACTIVE - meaning they are not updated when values change, we must call them when there is an update or use them in a computed property and pass them the data to make them reactive - which will the reactive computed property to call the method again when the data is changed.</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Methods can use the </a:t>
            </a:r>
            <a:r>
              <a:rPr b="1" lang="en" sz="1800">
                <a:solidFill>
                  <a:srgbClr val="595959"/>
                </a:solidFill>
              </a:rPr>
              <a:t>this </a:t>
            </a:r>
            <a:r>
              <a:rPr lang="en" sz="1800">
                <a:solidFill>
                  <a:srgbClr val="595959"/>
                </a:solidFill>
              </a:rPr>
              <a:t>keyword.  </a:t>
            </a:r>
            <a:r>
              <a:rPr b="1" lang="en" sz="1800">
                <a:solidFill>
                  <a:srgbClr val="595959"/>
                </a:solidFill>
              </a:rPr>
              <a:t>this</a:t>
            </a:r>
            <a:r>
              <a:rPr lang="en" sz="1800">
                <a:solidFill>
                  <a:srgbClr val="595959"/>
                </a:solidFill>
              </a:rPr>
              <a:t> refers to </a:t>
            </a:r>
            <a:r>
              <a:rPr i="1" lang="en" sz="1800">
                <a:solidFill>
                  <a:srgbClr val="595959"/>
                </a:solidFill>
              </a:rPr>
              <a:t>this component</a:t>
            </a:r>
            <a:r>
              <a:rPr lang="en" sz="1800">
                <a:solidFill>
                  <a:srgbClr val="595959"/>
                </a:solidFill>
              </a:rPr>
              <a:t> and can be used to access the data or other methods in the view model.</a:t>
            </a:r>
            <a:endParaRPr sz="1800">
              <a:solidFill>
                <a:srgbClr val="595959"/>
              </a:solidFill>
            </a:endParaRPr>
          </a:p>
          <a:p>
            <a:pPr indent="0" lvl="0" marL="0" rtl="0" algn="l">
              <a:lnSpc>
                <a:spcPct val="115000"/>
              </a:lnSpc>
              <a:spcBef>
                <a:spcPts val="1600"/>
              </a:spcBef>
              <a:spcAft>
                <a:spcPts val="1600"/>
              </a:spcAft>
              <a:buNone/>
            </a:pPr>
            <a:r>
              <a:t/>
            </a:r>
            <a:endParaRPr sz="1800">
              <a:solidFill>
                <a:srgbClr val="59595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 Listening with v-on</a:t>
            </a:r>
            <a:endParaRPr/>
          </a:p>
        </p:txBody>
      </p:sp>
      <p:sp>
        <p:nvSpPr>
          <p:cNvPr id="159" name="Google Shape;159;p25"/>
          <p:cNvSpPr txBox="1"/>
          <p:nvPr>
            <p:ph idx="1" type="body"/>
          </p:nvPr>
        </p:nvSpPr>
        <p:spPr>
          <a:xfrm>
            <a:off x="311700" y="1152475"/>
            <a:ext cx="8520600" cy="366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Adds an event listener for an element </a:t>
            </a:r>
            <a:endParaRPr/>
          </a:p>
          <a:p>
            <a:pPr indent="-342900" lvl="0" marL="457200" rtl="0" algn="l">
              <a:spcBef>
                <a:spcPts val="0"/>
              </a:spcBef>
              <a:spcAft>
                <a:spcPts val="0"/>
              </a:spcAft>
              <a:buSzPts val="1800"/>
              <a:buChar char="●"/>
            </a:pPr>
            <a:r>
              <a:rPr lang="en" u="sng">
                <a:solidFill>
                  <a:schemeClr val="hlink"/>
                </a:solidFill>
                <a:hlinkClick r:id="rId3"/>
              </a:rPr>
              <a:t>v-on Documentation</a:t>
            </a:r>
            <a:endParaRPr/>
          </a:p>
          <a:p>
            <a:pPr indent="-342900" lvl="0" marL="457200" rtl="0" algn="l">
              <a:spcBef>
                <a:spcPts val="0"/>
              </a:spcBef>
              <a:spcAft>
                <a:spcPts val="0"/>
              </a:spcAft>
              <a:buSzPts val="1800"/>
              <a:buChar char="●"/>
            </a:pPr>
            <a:r>
              <a:rPr lang="en"/>
              <a:t>Syntax:  </a:t>
            </a:r>
            <a:r>
              <a:rPr lang="en" sz="1200">
                <a:solidFill>
                  <a:schemeClr val="dk1"/>
                </a:solidFill>
              </a:rPr>
              <a:t>v-on: &lt;</a:t>
            </a:r>
            <a:r>
              <a:rPr lang="en" sz="1200">
                <a:solidFill>
                  <a:srgbClr val="980000"/>
                </a:solidFill>
              </a:rPr>
              <a:t>event</a:t>
            </a:r>
            <a:r>
              <a:rPr lang="en" sz="1200">
                <a:solidFill>
                  <a:schemeClr val="dk1"/>
                </a:solidFill>
              </a:rPr>
              <a:t>&gt;=” </a:t>
            </a:r>
            <a:r>
              <a:rPr lang="en" sz="1200">
                <a:solidFill>
                  <a:srgbClr val="FF00FF"/>
                </a:solidFill>
              </a:rPr>
              <a:t>&lt;action to take&gt;</a:t>
            </a:r>
            <a:r>
              <a:rPr lang="en" sz="1200">
                <a:solidFill>
                  <a:schemeClr val="dk1"/>
                </a:solidFill>
              </a:rPr>
              <a:t> “ </a:t>
            </a:r>
            <a:endParaRPr sz="1200">
              <a:solidFill>
                <a:schemeClr val="dk1"/>
              </a:solidFill>
            </a:endParaRPr>
          </a:p>
          <a:p>
            <a:pPr indent="0" lvl="0" marL="914400" rtl="0" algn="l">
              <a:lnSpc>
                <a:spcPct val="135714"/>
              </a:lnSpc>
              <a:spcBef>
                <a:spcPts val="1600"/>
              </a:spcBef>
              <a:spcAft>
                <a:spcPts val="0"/>
              </a:spcAft>
              <a:buNone/>
            </a:pPr>
            <a:r>
              <a:rPr lang="en" sz="1400">
                <a:solidFill>
                  <a:schemeClr val="dk1"/>
                </a:solidFill>
                <a:latin typeface="Courier New"/>
                <a:ea typeface="Courier New"/>
                <a:cs typeface="Courier New"/>
                <a:sym typeface="Courier New"/>
              </a:rPr>
              <a:t>v-on:</a:t>
            </a:r>
            <a:r>
              <a:rPr lang="en" sz="1400">
                <a:solidFill>
                  <a:srgbClr val="980000"/>
                </a:solidFill>
                <a:latin typeface="Courier New"/>
                <a:ea typeface="Courier New"/>
                <a:cs typeface="Courier New"/>
                <a:sym typeface="Courier New"/>
              </a:rPr>
              <a:t>click</a:t>
            </a:r>
            <a:r>
              <a:rPr lang="en" sz="1400">
                <a:solidFill>
                  <a:schemeClr val="dk1"/>
                </a:solidFill>
                <a:latin typeface="Courier New"/>
                <a:ea typeface="Courier New"/>
                <a:cs typeface="Courier New"/>
                <a:sym typeface="Courier New"/>
              </a:rPr>
              <a:t>="</a:t>
            </a:r>
            <a:r>
              <a:rPr lang="en" sz="1400">
                <a:solidFill>
                  <a:srgbClr val="FF00FF"/>
                </a:solidFill>
                <a:latin typeface="Courier New"/>
                <a:ea typeface="Courier New"/>
                <a:cs typeface="Courier New"/>
                <a:sym typeface="Courier New"/>
              </a:rPr>
              <a:t>showForm = true</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342900" lvl="0" marL="457200" rtl="0" algn="l">
              <a:spcBef>
                <a:spcPts val="0"/>
              </a:spcBef>
              <a:spcAft>
                <a:spcPts val="0"/>
              </a:spcAft>
              <a:buSzPts val="1800"/>
              <a:buChar char="●"/>
            </a:pPr>
            <a:r>
              <a:rPr lang="en"/>
              <a:t>Can use @ to alias v-on:</a:t>
            </a:r>
            <a:endParaRPr/>
          </a:p>
          <a:p>
            <a:pPr indent="0" lvl="0" marL="914400" rtl="0" algn="l">
              <a:lnSpc>
                <a:spcPct val="135714"/>
              </a:lnSpc>
              <a:spcBef>
                <a:spcPts val="1600"/>
              </a:spcBef>
              <a:spcAft>
                <a:spcPts val="0"/>
              </a:spcAft>
              <a:buNone/>
            </a:pPr>
            <a:r>
              <a:rPr lang="en" sz="1400">
                <a:solidFill>
                  <a:schemeClr val="dk1"/>
                </a:solidFill>
                <a:latin typeface="Courier New"/>
                <a:ea typeface="Courier New"/>
                <a:cs typeface="Courier New"/>
                <a:sym typeface="Courier New"/>
              </a:rPr>
              <a:t>@</a:t>
            </a:r>
            <a:r>
              <a:rPr lang="en" sz="1400">
                <a:solidFill>
                  <a:srgbClr val="980000"/>
                </a:solidFill>
                <a:latin typeface="Courier New"/>
                <a:ea typeface="Courier New"/>
                <a:cs typeface="Courier New"/>
                <a:sym typeface="Courier New"/>
              </a:rPr>
              <a:t>click</a:t>
            </a:r>
            <a:r>
              <a:rPr lang="en" sz="1400">
                <a:solidFill>
                  <a:schemeClr val="dk1"/>
                </a:solidFill>
                <a:latin typeface="Courier New"/>
                <a:ea typeface="Courier New"/>
                <a:cs typeface="Courier New"/>
                <a:sym typeface="Courier New"/>
              </a:rPr>
              <a:t>="</a:t>
            </a:r>
            <a:r>
              <a:rPr lang="en" sz="1400">
                <a:solidFill>
                  <a:srgbClr val="FF00FF"/>
                </a:solidFill>
                <a:latin typeface="Courier New"/>
                <a:ea typeface="Courier New"/>
                <a:cs typeface="Courier New"/>
                <a:sym typeface="Courier New"/>
              </a:rPr>
              <a:t>showForm = true</a:t>
            </a:r>
            <a:r>
              <a:rPr lang="en" sz="1400">
                <a:solidFill>
                  <a:schemeClr val="dk1"/>
                </a:solidFill>
                <a:latin typeface="Courier New"/>
                <a:ea typeface="Courier New"/>
                <a:cs typeface="Courier New"/>
                <a:sym typeface="Courier New"/>
              </a:rPr>
              <a:t>"</a:t>
            </a:r>
            <a:endParaRPr sz="1400"/>
          </a:p>
          <a:p>
            <a:pPr indent="-342900" lvl="0" marL="457200" rtl="0" algn="l">
              <a:spcBef>
                <a:spcPts val="0"/>
              </a:spcBef>
              <a:spcAft>
                <a:spcPts val="0"/>
              </a:spcAft>
              <a:buSzPts val="1800"/>
              <a:buChar char="●"/>
            </a:pPr>
            <a:r>
              <a:rPr lang="en"/>
              <a:t>The Action can either be a single line of JavaScript or a method call</a:t>
            </a:r>
            <a:endParaRPr/>
          </a:p>
          <a:p>
            <a:pPr indent="457200" lvl="0" marL="457200" rtl="0" algn="l">
              <a:lnSpc>
                <a:spcPct val="135714"/>
              </a:lnSpc>
              <a:spcBef>
                <a:spcPts val="1600"/>
              </a:spcBef>
              <a:spcAft>
                <a:spcPts val="0"/>
              </a:spcAft>
              <a:buNone/>
            </a:pPr>
            <a:r>
              <a:rPr lang="en" sz="1400">
                <a:solidFill>
                  <a:schemeClr val="dk1"/>
                </a:solidFill>
                <a:latin typeface="Courier New"/>
                <a:ea typeface="Courier New"/>
                <a:cs typeface="Courier New"/>
                <a:sym typeface="Courier New"/>
              </a:rPr>
              <a:t>v-on:</a:t>
            </a:r>
            <a:r>
              <a:rPr lang="en" sz="1400">
                <a:solidFill>
                  <a:srgbClr val="980000"/>
                </a:solidFill>
                <a:latin typeface="Courier New"/>
                <a:ea typeface="Courier New"/>
                <a:cs typeface="Courier New"/>
                <a:sym typeface="Courier New"/>
              </a:rPr>
              <a:t>click</a:t>
            </a:r>
            <a:r>
              <a:rPr lang="en" sz="1400">
                <a:solidFill>
                  <a:schemeClr val="dk1"/>
                </a:solidFill>
                <a:latin typeface="Courier New"/>
                <a:ea typeface="Courier New"/>
                <a:cs typeface="Courier New"/>
                <a:sym typeface="Courier New"/>
              </a:rPr>
              <a:t>="</a:t>
            </a:r>
            <a:r>
              <a:rPr lang="en" sz="1400">
                <a:solidFill>
                  <a:srgbClr val="FF00FF"/>
                </a:solidFill>
                <a:latin typeface="Courier New"/>
                <a:ea typeface="Courier New"/>
                <a:cs typeface="Courier New"/>
                <a:sym typeface="Courier New"/>
              </a:rPr>
              <a:t>showForm = true</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457200" lvl="0" marL="457200" rtl="0" algn="l">
              <a:lnSpc>
                <a:spcPct val="135714"/>
              </a:lnSpc>
              <a:spcBef>
                <a:spcPts val="9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v-on:</a:t>
            </a:r>
            <a:r>
              <a:rPr lang="en" sz="1400">
                <a:solidFill>
                  <a:srgbClr val="980000"/>
                </a:solidFill>
                <a:latin typeface="Courier New"/>
                <a:ea typeface="Courier New"/>
                <a:cs typeface="Courier New"/>
                <a:sym typeface="Courier New"/>
              </a:rPr>
              <a:t>click</a:t>
            </a:r>
            <a:r>
              <a:rPr lang="en" sz="1400">
                <a:solidFill>
                  <a:schemeClr val="dk1"/>
                </a:solidFill>
                <a:latin typeface="Courier New"/>
                <a:ea typeface="Courier New"/>
                <a:cs typeface="Courier New"/>
                <a:sym typeface="Courier New"/>
              </a:rPr>
              <a:t>="</a:t>
            </a:r>
            <a:r>
              <a:rPr lang="en" sz="1400">
                <a:solidFill>
                  <a:srgbClr val="FF00FF"/>
                </a:solidFill>
                <a:latin typeface="Courier New"/>
                <a:ea typeface="Courier New"/>
                <a:cs typeface="Courier New"/>
                <a:sym typeface="Courier New"/>
              </a:rPr>
              <a:t>showForm()</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457200" lvl="0" marL="457200" rtl="0" algn="l">
              <a:lnSpc>
                <a:spcPct val="135714"/>
              </a:lnSpc>
              <a:spcBef>
                <a:spcPts val="900"/>
              </a:spcBef>
              <a:spcAft>
                <a:spcPts val="0"/>
              </a:spcAft>
              <a:buNone/>
            </a:pPr>
            <a:r>
              <a:t/>
            </a:r>
            <a:endParaRPr/>
          </a:p>
          <a:p>
            <a:pPr indent="0" lvl="0" marL="457200" rtl="0" algn="l">
              <a:lnSpc>
                <a:spcPct val="135714"/>
              </a:lnSpc>
              <a:spcBef>
                <a:spcPts val="900"/>
              </a:spcBef>
              <a:spcAft>
                <a:spcPts val="0"/>
              </a:spcAft>
              <a:buClr>
                <a:schemeClr val="dk1"/>
              </a:buClr>
              <a:buSzPts val="1100"/>
              <a:buFont typeface="Arial"/>
              <a:buNone/>
            </a:pPr>
            <a:r>
              <a:t/>
            </a:r>
            <a:endParaRPr sz="14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 Modifiers</a:t>
            </a:r>
            <a:endParaRPr/>
          </a:p>
        </p:txBody>
      </p:sp>
      <p:sp>
        <p:nvSpPr>
          <p:cNvPr id="165" name="Google Shape;16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Syntax:  </a:t>
            </a:r>
            <a:r>
              <a:rPr lang="en" sz="1200">
                <a:solidFill>
                  <a:schemeClr val="dk1"/>
                </a:solidFill>
              </a:rPr>
              <a:t>v-on:&lt;</a:t>
            </a:r>
            <a:r>
              <a:rPr lang="en" sz="1200">
                <a:solidFill>
                  <a:srgbClr val="980000"/>
                </a:solidFill>
              </a:rPr>
              <a:t>event</a:t>
            </a:r>
            <a:r>
              <a:rPr lang="en" sz="1200">
                <a:solidFill>
                  <a:schemeClr val="dk1"/>
                </a:solidFill>
              </a:rPr>
              <a:t>&gt;.&lt;</a:t>
            </a:r>
            <a:r>
              <a:rPr lang="en" sz="1200">
                <a:solidFill>
                  <a:srgbClr val="0000FF"/>
                </a:solidFill>
              </a:rPr>
              <a:t>modifier</a:t>
            </a:r>
            <a:r>
              <a:rPr lang="en" sz="1200">
                <a:solidFill>
                  <a:schemeClr val="dk1"/>
                </a:solidFill>
              </a:rPr>
              <a:t> (optional)&gt;=” </a:t>
            </a:r>
            <a:r>
              <a:rPr lang="en" sz="1200">
                <a:solidFill>
                  <a:srgbClr val="FF00FF"/>
                </a:solidFill>
              </a:rPr>
              <a:t>&lt;action to take&gt;</a:t>
            </a:r>
            <a:r>
              <a:rPr lang="en" sz="1200">
                <a:solidFill>
                  <a:schemeClr val="dk1"/>
                </a:solidFill>
              </a:rPr>
              <a:t> “ </a:t>
            </a:r>
            <a:endParaRPr/>
          </a:p>
          <a:p>
            <a:pPr indent="-342900" lvl="0" marL="457200" rtl="0" algn="l">
              <a:spcBef>
                <a:spcPts val="0"/>
              </a:spcBef>
              <a:spcAft>
                <a:spcPts val="0"/>
              </a:spcAft>
              <a:buSzPts val="1800"/>
              <a:buChar char="●"/>
            </a:pPr>
            <a:r>
              <a:rPr lang="en"/>
              <a:t>Modifiers </a:t>
            </a:r>
            <a:r>
              <a:rPr lang="en" sz="1200"/>
              <a:t>(</a:t>
            </a:r>
            <a:r>
              <a:rPr lang="en" sz="1200" u="sng">
                <a:solidFill>
                  <a:schemeClr val="accent5"/>
                </a:solidFill>
                <a:hlinkClick r:id="rId3">
                  <a:extLst>
                    <a:ext uri="{A12FA001-AC4F-418D-AE19-62706E023703}">
                      <ahyp:hlinkClr val="tx"/>
                    </a:ext>
                  </a:extLst>
                </a:hlinkClick>
              </a:rPr>
              <a:t>documentation</a:t>
            </a:r>
            <a:r>
              <a:rPr lang="en" sz="1200"/>
              <a:t>):</a:t>
            </a:r>
            <a:r>
              <a:rPr lang="en"/>
              <a:t> </a:t>
            </a:r>
            <a:endParaRPr/>
          </a:p>
          <a:p>
            <a:pPr indent="-317500" lvl="1" marL="914400" rtl="0" algn="l">
              <a:spcBef>
                <a:spcPts val="0"/>
              </a:spcBef>
              <a:spcAft>
                <a:spcPts val="0"/>
              </a:spcAft>
              <a:buSzPts val="1400"/>
              <a:buChar char="○"/>
            </a:pPr>
            <a:r>
              <a:rPr lang="en"/>
              <a:t>.stop	→ Stops Propagation</a:t>
            </a:r>
            <a:endParaRPr/>
          </a:p>
          <a:p>
            <a:pPr indent="-317500" lvl="1" marL="914400" rtl="0" algn="l">
              <a:spcBef>
                <a:spcPts val="0"/>
              </a:spcBef>
              <a:spcAft>
                <a:spcPts val="0"/>
              </a:spcAft>
              <a:buSzPts val="1400"/>
              <a:buChar char="○"/>
            </a:pPr>
            <a:r>
              <a:rPr lang="en"/>
              <a:t>.prevent → Prevents default behavior</a:t>
            </a:r>
            <a:endParaRPr/>
          </a:p>
          <a:p>
            <a:pPr indent="-317500" lvl="1" marL="914400" rtl="0" algn="l">
              <a:spcBef>
                <a:spcPts val="0"/>
              </a:spcBef>
              <a:spcAft>
                <a:spcPts val="0"/>
              </a:spcAft>
              <a:buSzPts val="1400"/>
              <a:buChar char="○"/>
            </a:pPr>
            <a:r>
              <a:rPr lang="en"/>
              <a:t>.once → Event is triggered only once</a:t>
            </a:r>
            <a:endParaRPr/>
          </a:p>
          <a:p>
            <a:pPr indent="0" lvl="0" marL="914400" rtl="0" algn="l">
              <a:lnSpc>
                <a:spcPct val="135714"/>
              </a:lnSpc>
              <a:spcBef>
                <a:spcPts val="16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v-on:</a:t>
            </a:r>
            <a:r>
              <a:rPr lang="en" sz="1400">
                <a:solidFill>
                  <a:srgbClr val="980000"/>
                </a:solidFill>
                <a:latin typeface="Courier New"/>
                <a:ea typeface="Courier New"/>
                <a:cs typeface="Courier New"/>
                <a:sym typeface="Courier New"/>
              </a:rPr>
              <a:t>click</a:t>
            </a:r>
            <a:r>
              <a:rPr lang="en" sz="1400">
                <a:solidFill>
                  <a:schemeClr val="dk1"/>
                </a:solidFill>
                <a:latin typeface="Courier New"/>
                <a:ea typeface="Courier New"/>
                <a:cs typeface="Courier New"/>
                <a:sym typeface="Courier New"/>
              </a:rPr>
              <a:t>.</a:t>
            </a:r>
            <a:r>
              <a:rPr lang="en" sz="1400">
                <a:solidFill>
                  <a:srgbClr val="0000FF"/>
                </a:solidFill>
                <a:latin typeface="Courier New"/>
                <a:ea typeface="Courier New"/>
                <a:cs typeface="Courier New"/>
                <a:sym typeface="Courier New"/>
              </a:rPr>
              <a:t>prevent</a:t>
            </a:r>
            <a:r>
              <a:rPr lang="en" sz="1400">
                <a:solidFill>
                  <a:schemeClr val="dk1"/>
                </a:solidFill>
                <a:latin typeface="Courier New"/>
                <a:ea typeface="Courier New"/>
                <a:cs typeface="Courier New"/>
                <a:sym typeface="Courier New"/>
              </a:rPr>
              <a:t>="</a:t>
            </a:r>
            <a:r>
              <a:rPr lang="en" sz="1400">
                <a:solidFill>
                  <a:srgbClr val="FF00FF"/>
                </a:solidFill>
                <a:latin typeface="Courier New"/>
                <a:ea typeface="Courier New"/>
                <a:cs typeface="Courier New"/>
                <a:sym typeface="Courier New"/>
              </a:rPr>
              <a:t>showForm = true</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342900" lvl="0" marL="457200" rtl="0" algn="l">
              <a:spcBef>
                <a:spcPts val="0"/>
              </a:spcBef>
              <a:spcAft>
                <a:spcPts val="0"/>
              </a:spcAft>
              <a:buSzPts val="1800"/>
              <a:buChar char="●"/>
            </a:pPr>
            <a:r>
              <a:rPr lang="en"/>
              <a:t>Modifiers can be chained - and are applied in the order indicated</a:t>
            </a:r>
            <a:endParaRPr/>
          </a:p>
          <a:p>
            <a:pPr indent="457200" lvl="0" marL="457200" rtl="0" algn="l">
              <a:lnSpc>
                <a:spcPct val="135714"/>
              </a:lnSpc>
              <a:spcBef>
                <a:spcPts val="16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v-on:</a:t>
            </a:r>
            <a:r>
              <a:rPr lang="en" sz="1400">
                <a:solidFill>
                  <a:srgbClr val="980000"/>
                </a:solidFill>
                <a:latin typeface="Courier New"/>
                <a:ea typeface="Courier New"/>
                <a:cs typeface="Courier New"/>
                <a:sym typeface="Courier New"/>
              </a:rPr>
              <a:t>click</a:t>
            </a:r>
            <a:r>
              <a:rPr lang="en" sz="1400">
                <a:solidFill>
                  <a:schemeClr val="dk1"/>
                </a:solidFill>
                <a:latin typeface="Courier New"/>
                <a:ea typeface="Courier New"/>
                <a:cs typeface="Courier New"/>
                <a:sym typeface="Courier New"/>
              </a:rPr>
              <a:t>.</a:t>
            </a:r>
            <a:r>
              <a:rPr lang="en" sz="1400">
                <a:solidFill>
                  <a:srgbClr val="0000FF"/>
                </a:solidFill>
                <a:latin typeface="Courier New"/>
                <a:ea typeface="Courier New"/>
                <a:cs typeface="Courier New"/>
                <a:sym typeface="Courier New"/>
              </a:rPr>
              <a:t>prevent.once</a:t>
            </a:r>
            <a:r>
              <a:rPr lang="en" sz="1400">
                <a:solidFill>
                  <a:schemeClr val="dk1"/>
                </a:solidFill>
                <a:latin typeface="Courier New"/>
                <a:ea typeface="Courier New"/>
                <a:cs typeface="Courier New"/>
                <a:sym typeface="Courier New"/>
              </a:rPr>
              <a:t>="</a:t>
            </a:r>
            <a:r>
              <a:rPr lang="en" sz="1400">
                <a:solidFill>
                  <a:srgbClr val="FF00FF"/>
                </a:solidFill>
                <a:latin typeface="Courier New"/>
                <a:ea typeface="Courier New"/>
                <a:cs typeface="Courier New"/>
                <a:sym typeface="Courier New"/>
              </a:rPr>
              <a:t>showForm = true</a:t>
            </a:r>
            <a:r>
              <a:rPr lang="en" sz="1400">
                <a:solidFill>
                  <a:schemeClr val="dk1"/>
                </a:solidFill>
                <a:latin typeface="Courier New"/>
                <a:ea typeface="Courier New"/>
                <a:cs typeface="Courier New"/>
                <a:sym typeface="Courier New"/>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Keyboard and Mouse Event Modifiers</a:t>
            </a:r>
            <a:endParaRPr/>
          </a:p>
        </p:txBody>
      </p:sp>
      <p:sp>
        <p:nvSpPr>
          <p:cNvPr id="171" name="Google Shape;171;p27"/>
          <p:cNvSpPr txBox="1"/>
          <p:nvPr>
            <p:ph idx="1" type="body"/>
          </p:nvPr>
        </p:nvSpPr>
        <p:spPr>
          <a:xfrm>
            <a:off x="311700" y="1152475"/>
            <a:ext cx="8520600" cy="409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Alias exist for Keyboard keys and Mouse Buttons for Keyboard and mouse events.   </a:t>
            </a:r>
            <a:endParaRPr/>
          </a:p>
          <a:p>
            <a:pPr indent="-342900" lvl="0" marL="457200" rtl="0" algn="l">
              <a:spcBef>
                <a:spcPts val="0"/>
              </a:spcBef>
              <a:spcAft>
                <a:spcPts val="0"/>
              </a:spcAft>
              <a:buSzPts val="1800"/>
              <a:buChar char="●"/>
            </a:pPr>
            <a:r>
              <a:rPr lang="en"/>
              <a:t>For Keyboard any regular JavaScript </a:t>
            </a:r>
            <a:r>
              <a:rPr lang="en" u="sng">
                <a:solidFill>
                  <a:schemeClr val="hlink"/>
                </a:solidFill>
                <a:hlinkClick r:id="rId3"/>
              </a:rPr>
              <a:t>KeyboardEvent.key</a:t>
            </a:r>
            <a:r>
              <a:rPr lang="en"/>
              <a:t> value can be used by converting them to all lower-kebab-case</a:t>
            </a:r>
            <a:endParaRPr/>
          </a:p>
          <a:p>
            <a:pPr indent="457200" lvl="0" marL="914400" rtl="0" algn="l">
              <a:spcBef>
                <a:spcPts val="1600"/>
              </a:spcBef>
              <a:spcAft>
                <a:spcPts val="0"/>
              </a:spcAft>
              <a:buNone/>
            </a:pPr>
            <a:r>
              <a:rPr lang="en" sz="1000">
                <a:solidFill>
                  <a:srgbClr val="000000"/>
                </a:solidFill>
                <a:highlight>
                  <a:srgbClr val="F8F8F8"/>
                </a:highlight>
                <a:latin typeface="Roboto Mono"/>
                <a:ea typeface="Roboto Mono"/>
                <a:cs typeface="Roboto Mono"/>
                <a:sym typeface="Roboto Mono"/>
              </a:rPr>
              <a:t>Vanilla JavaScript</a:t>
            </a:r>
            <a:r>
              <a:rPr lang="en" sz="1000">
                <a:solidFill>
                  <a:srgbClr val="D63200"/>
                </a:solidFill>
                <a:highlight>
                  <a:srgbClr val="F8F8F8"/>
                </a:highlight>
                <a:latin typeface="Roboto Mono"/>
                <a:ea typeface="Roboto Mono"/>
                <a:cs typeface="Roboto Mono"/>
                <a:sym typeface="Roboto Mono"/>
              </a:rPr>
              <a:t> PageDown : </a:t>
            </a:r>
            <a:r>
              <a:rPr lang="en" sz="1000">
                <a:solidFill>
                  <a:srgbClr val="000000"/>
                </a:solidFill>
                <a:highlight>
                  <a:srgbClr val="F8F8F8"/>
                </a:highlight>
                <a:latin typeface="Roboto Mono"/>
                <a:ea typeface="Roboto Mono"/>
                <a:cs typeface="Roboto Mono"/>
                <a:sym typeface="Roboto Mono"/>
              </a:rPr>
              <a:t>&lt;input v-on:</a:t>
            </a:r>
            <a:r>
              <a:rPr lang="en" sz="1000">
                <a:solidFill>
                  <a:srgbClr val="2973B7"/>
                </a:solidFill>
                <a:highlight>
                  <a:srgbClr val="F8F8F8"/>
                </a:highlight>
                <a:latin typeface="Roboto Mono"/>
                <a:ea typeface="Roboto Mono"/>
                <a:cs typeface="Roboto Mono"/>
                <a:sym typeface="Roboto Mono"/>
              </a:rPr>
              <a:t>keyup.</a:t>
            </a:r>
            <a:r>
              <a:rPr lang="en" sz="1000">
                <a:solidFill>
                  <a:srgbClr val="D63200"/>
                </a:solidFill>
                <a:highlight>
                  <a:srgbClr val="F8F8F8"/>
                </a:highlight>
                <a:latin typeface="Roboto Mono"/>
                <a:ea typeface="Roboto Mono"/>
                <a:cs typeface="Roboto Mono"/>
                <a:sym typeface="Roboto Mono"/>
              </a:rPr>
              <a:t>page-down</a:t>
            </a:r>
            <a:r>
              <a:rPr lang="en" sz="1000">
                <a:solidFill>
                  <a:srgbClr val="000000"/>
                </a:solidFill>
                <a:highlight>
                  <a:srgbClr val="F8F8F8"/>
                </a:highlight>
                <a:latin typeface="Roboto Mono"/>
                <a:ea typeface="Roboto Mono"/>
                <a:cs typeface="Roboto Mono"/>
                <a:sym typeface="Roboto Mono"/>
              </a:rPr>
              <a:t>="onPageDown"</a:t>
            </a:r>
            <a:r>
              <a:rPr lang="en" sz="1000">
                <a:solidFill>
                  <a:srgbClr val="2973B7"/>
                </a:solidFill>
                <a:highlight>
                  <a:srgbClr val="F8F8F8"/>
                </a:highlight>
                <a:latin typeface="Roboto Mono"/>
                <a:ea typeface="Roboto Mono"/>
                <a:cs typeface="Roboto Mono"/>
                <a:sym typeface="Roboto Mono"/>
              </a:rPr>
              <a:t>&gt;</a:t>
            </a:r>
            <a:endParaRPr sz="1000">
              <a:solidFill>
                <a:srgbClr val="2973B7"/>
              </a:solidFill>
              <a:highlight>
                <a:srgbClr val="F8F8F8"/>
              </a:highlight>
              <a:latin typeface="Roboto Mono"/>
              <a:ea typeface="Roboto Mono"/>
              <a:cs typeface="Roboto Mono"/>
              <a:sym typeface="Roboto Mono"/>
            </a:endParaRPr>
          </a:p>
          <a:p>
            <a:pPr indent="457200" lvl="0" marL="914400" rtl="0" algn="l">
              <a:spcBef>
                <a:spcPts val="1600"/>
              </a:spcBef>
              <a:spcAft>
                <a:spcPts val="0"/>
              </a:spcAft>
              <a:buNone/>
            </a:pPr>
            <a:r>
              <a:rPr lang="en" sz="1000">
                <a:solidFill>
                  <a:srgbClr val="2973B7"/>
                </a:solidFill>
                <a:highlight>
                  <a:srgbClr val="F8F8F8"/>
                </a:highlight>
                <a:latin typeface="Roboto Mono"/>
                <a:ea typeface="Roboto Mono"/>
                <a:cs typeface="Roboto Mono"/>
                <a:sym typeface="Roboto Mono"/>
              </a:rPr>
              <a:t>ArrowDown:  keyup.arrow-down</a:t>
            </a:r>
            <a:endParaRPr sz="1000">
              <a:solidFill>
                <a:srgbClr val="2973B7"/>
              </a:solidFill>
              <a:highlight>
                <a:srgbClr val="F8F8F8"/>
              </a:highlight>
              <a:latin typeface="Roboto Mono"/>
              <a:ea typeface="Roboto Mono"/>
              <a:cs typeface="Roboto Mono"/>
              <a:sym typeface="Roboto Mono"/>
            </a:endParaRPr>
          </a:p>
          <a:p>
            <a:pPr indent="-342900" lvl="0" marL="457200" rtl="0" algn="l">
              <a:spcBef>
                <a:spcPts val="1600"/>
              </a:spcBef>
              <a:spcAft>
                <a:spcPts val="0"/>
              </a:spcAft>
              <a:buSzPts val="1800"/>
              <a:buChar char="●"/>
            </a:pPr>
            <a:r>
              <a:rPr lang="en"/>
              <a:t>Mouse events have modifiers that can restrict the event to specific mouse buttons:				</a:t>
            </a:r>
            <a:r>
              <a:rPr lang="en" sz="1000">
                <a:latin typeface="Courier New"/>
                <a:ea typeface="Courier New"/>
                <a:cs typeface="Courier New"/>
                <a:sym typeface="Courier New"/>
              </a:rPr>
              <a:t>v-on.click.right=”handleRightMouseButtonClick()”</a:t>
            </a:r>
            <a:endParaRPr sz="1000">
              <a:latin typeface="Courier New"/>
              <a:ea typeface="Courier New"/>
              <a:cs typeface="Courier New"/>
              <a:sym typeface="Courier New"/>
            </a:endParaRPr>
          </a:p>
          <a:p>
            <a:pPr indent="-317500" lvl="1" marL="914400" rtl="0" algn="l">
              <a:spcBef>
                <a:spcPts val="0"/>
              </a:spcBef>
              <a:spcAft>
                <a:spcPts val="0"/>
              </a:spcAft>
              <a:buSzPts val="1400"/>
              <a:buChar char="○"/>
            </a:pPr>
            <a:r>
              <a:rPr lang="en"/>
              <a:t>.left				</a:t>
            </a:r>
            <a:r>
              <a:rPr lang="en" sz="1000">
                <a:latin typeface="Courier New"/>
                <a:ea typeface="Courier New"/>
                <a:cs typeface="Courier New"/>
                <a:sym typeface="Courier New"/>
              </a:rPr>
              <a:t>v-on.click.right.prevent=”handleRightMouseButtonClick()”</a:t>
            </a:r>
            <a:endParaRPr/>
          </a:p>
          <a:p>
            <a:pPr indent="-317500" lvl="1" marL="914400" rtl="0" algn="l">
              <a:spcBef>
                <a:spcPts val="0"/>
              </a:spcBef>
              <a:spcAft>
                <a:spcPts val="0"/>
              </a:spcAft>
              <a:buSzPts val="1400"/>
              <a:buChar char="○"/>
            </a:pPr>
            <a:r>
              <a:rPr lang="en"/>
              <a:t>.right</a:t>
            </a:r>
            <a:endParaRPr/>
          </a:p>
          <a:p>
            <a:pPr indent="-317500" lvl="1" marL="914400" rtl="0" algn="l">
              <a:spcBef>
                <a:spcPts val="0"/>
              </a:spcBef>
              <a:spcAft>
                <a:spcPts val="0"/>
              </a:spcAft>
              <a:buSzPts val="1400"/>
              <a:buChar char="○"/>
            </a:pPr>
            <a:r>
              <a:rPr lang="en"/>
              <a:t>.middle</a:t>
            </a:r>
            <a:endParaRPr/>
          </a:p>
          <a:p>
            <a:pPr indent="0" lvl="0" marL="91440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 Actions</a:t>
            </a:r>
            <a:endParaRPr/>
          </a:p>
        </p:txBody>
      </p:sp>
      <p:sp>
        <p:nvSpPr>
          <p:cNvPr id="177" name="Google Shape;177;p28"/>
          <p:cNvSpPr txBox="1"/>
          <p:nvPr>
            <p:ph idx="1" type="body"/>
          </p:nvPr>
        </p:nvSpPr>
        <p:spPr>
          <a:xfrm>
            <a:off x="311700" y="1152475"/>
            <a:ext cx="8520600" cy="3816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Event actions can be a single line of JavaScript</a:t>
            </a:r>
            <a:endParaRPr/>
          </a:p>
          <a:p>
            <a:pPr indent="0" lvl="0" marL="914400" rtl="0" algn="l">
              <a:lnSpc>
                <a:spcPct val="135714"/>
              </a:lnSpc>
              <a:spcBef>
                <a:spcPts val="1600"/>
              </a:spcBef>
              <a:spcAft>
                <a:spcPts val="0"/>
              </a:spcAft>
              <a:buNone/>
            </a:pPr>
            <a:r>
              <a:rPr lang="en" sz="1400">
                <a:solidFill>
                  <a:schemeClr val="dk1"/>
                </a:solidFill>
                <a:latin typeface="Courier New"/>
                <a:ea typeface="Courier New"/>
                <a:cs typeface="Courier New"/>
                <a:sym typeface="Courier New"/>
              </a:rPr>
              <a:t>v-on:</a:t>
            </a:r>
            <a:r>
              <a:rPr lang="en" sz="1400">
                <a:solidFill>
                  <a:srgbClr val="980000"/>
                </a:solidFill>
                <a:latin typeface="Courier New"/>
                <a:ea typeface="Courier New"/>
                <a:cs typeface="Courier New"/>
                <a:sym typeface="Courier New"/>
              </a:rPr>
              <a:t>click</a:t>
            </a:r>
            <a:r>
              <a:rPr lang="en" sz="1400">
                <a:solidFill>
                  <a:schemeClr val="dk1"/>
                </a:solidFill>
                <a:latin typeface="Courier New"/>
                <a:ea typeface="Courier New"/>
                <a:cs typeface="Courier New"/>
                <a:sym typeface="Courier New"/>
              </a:rPr>
              <a:t>="</a:t>
            </a:r>
            <a:r>
              <a:rPr lang="en" sz="1400">
                <a:solidFill>
                  <a:srgbClr val="FF00FF"/>
                </a:solidFill>
                <a:latin typeface="Courier New"/>
                <a:ea typeface="Courier New"/>
                <a:cs typeface="Courier New"/>
                <a:sym typeface="Courier New"/>
              </a:rPr>
              <a:t>showForm = true</a:t>
            </a:r>
            <a:r>
              <a:rPr lang="en" sz="1400">
                <a:solidFill>
                  <a:schemeClr val="dk1"/>
                </a:solidFill>
                <a:latin typeface="Courier New"/>
                <a:ea typeface="Courier New"/>
                <a:cs typeface="Courier New"/>
                <a:sym typeface="Courier New"/>
              </a:rPr>
              <a:t>"</a:t>
            </a:r>
            <a:endParaRPr/>
          </a:p>
          <a:p>
            <a:pPr indent="-342900" lvl="0" marL="457200" rtl="0" algn="l">
              <a:spcBef>
                <a:spcPts val="0"/>
              </a:spcBef>
              <a:spcAft>
                <a:spcPts val="0"/>
              </a:spcAft>
              <a:buSzPts val="1800"/>
              <a:buChar char="●"/>
            </a:pPr>
            <a:r>
              <a:rPr lang="en"/>
              <a:t>Event actions can also be a method</a:t>
            </a:r>
            <a:endParaRPr/>
          </a:p>
          <a:p>
            <a:pPr indent="0" lvl="0" marL="914400" rtl="0" algn="l">
              <a:lnSpc>
                <a:spcPct val="135714"/>
              </a:lnSpc>
              <a:spcBef>
                <a:spcPts val="1600"/>
              </a:spcBef>
              <a:spcAft>
                <a:spcPts val="0"/>
              </a:spcAft>
              <a:buNone/>
            </a:pPr>
            <a:r>
              <a:rPr lang="en" sz="1400">
                <a:solidFill>
                  <a:schemeClr val="dk1"/>
                </a:solidFill>
                <a:latin typeface="Courier New"/>
                <a:ea typeface="Courier New"/>
                <a:cs typeface="Courier New"/>
                <a:sym typeface="Courier New"/>
              </a:rPr>
              <a:t>v-on:</a:t>
            </a:r>
            <a:r>
              <a:rPr lang="en" sz="1400">
                <a:solidFill>
                  <a:srgbClr val="980000"/>
                </a:solidFill>
                <a:latin typeface="Courier New"/>
                <a:ea typeface="Courier New"/>
                <a:cs typeface="Courier New"/>
                <a:sym typeface="Courier New"/>
              </a:rPr>
              <a:t>click</a:t>
            </a:r>
            <a:r>
              <a:rPr lang="en" sz="1400">
                <a:solidFill>
                  <a:schemeClr val="dk1"/>
                </a:solidFill>
                <a:latin typeface="Courier New"/>
                <a:ea typeface="Courier New"/>
                <a:cs typeface="Courier New"/>
                <a:sym typeface="Courier New"/>
              </a:rPr>
              <a:t>="</a:t>
            </a:r>
            <a:r>
              <a:rPr lang="en" sz="1400">
                <a:solidFill>
                  <a:srgbClr val="FF00FF"/>
                </a:solidFill>
                <a:latin typeface="Courier New"/>
                <a:ea typeface="Courier New"/>
                <a:cs typeface="Courier New"/>
                <a:sym typeface="Courier New"/>
              </a:rPr>
              <a:t>showFormMethod()</a:t>
            </a:r>
            <a:r>
              <a:rPr lang="en" sz="1400">
                <a:solidFill>
                  <a:schemeClr val="dk1"/>
                </a:solidFill>
                <a:latin typeface="Courier New"/>
                <a:ea typeface="Courier New"/>
                <a:cs typeface="Courier New"/>
                <a:sym typeface="Courier New"/>
              </a:rPr>
              <a:t>"</a:t>
            </a:r>
            <a:endParaRPr/>
          </a:p>
          <a:p>
            <a:pPr indent="-342900" lvl="0" marL="457200" rtl="0" algn="l">
              <a:spcBef>
                <a:spcPts val="0"/>
              </a:spcBef>
              <a:spcAft>
                <a:spcPts val="0"/>
              </a:spcAft>
              <a:buSzPts val="1800"/>
              <a:buChar char="●"/>
            </a:pPr>
            <a:r>
              <a:rPr lang="en"/>
              <a:t>When the action is a method, if no arguments are passed then the parenthesis can be omitted</a:t>
            </a:r>
            <a:endParaRPr/>
          </a:p>
          <a:p>
            <a:pPr indent="457200" lvl="0" marL="457200" rtl="0" algn="l">
              <a:lnSpc>
                <a:spcPct val="135714"/>
              </a:lnSpc>
              <a:spcBef>
                <a:spcPts val="1600"/>
              </a:spcBef>
              <a:spcAft>
                <a:spcPts val="0"/>
              </a:spcAft>
              <a:buNone/>
            </a:pPr>
            <a:r>
              <a:rPr lang="en" sz="1400">
                <a:solidFill>
                  <a:schemeClr val="dk1"/>
                </a:solidFill>
                <a:latin typeface="Courier New"/>
                <a:ea typeface="Courier New"/>
                <a:cs typeface="Courier New"/>
                <a:sym typeface="Courier New"/>
              </a:rPr>
              <a:t>v-on:</a:t>
            </a:r>
            <a:r>
              <a:rPr lang="en" sz="1400">
                <a:solidFill>
                  <a:srgbClr val="980000"/>
                </a:solidFill>
                <a:latin typeface="Courier New"/>
                <a:ea typeface="Courier New"/>
                <a:cs typeface="Courier New"/>
                <a:sym typeface="Courier New"/>
              </a:rPr>
              <a:t>click</a:t>
            </a:r>
            <a:r>
              <a:rPr lang="en" sz="1400">
                <a:solidFill>
                  <a:schemeClr val="dk1"/>
                </a:solidFill>
                <a:latin typeface="Courier New"/>
                <a:ea typeface="Courier New"/>
                <a:cs typeface="Courier New"/>
                <a:sym typeface="Courier New"/>
              </a:rPr>
              <a:t>="</a:t>
            </a:r>
            <a:r>
              <a:rPr lang="en" sz="1400">
                <a:solidFill>
                  <a:srgbClr val="FF00FF"/>
                </a:solidFill>
                <a:latin typeface="Courier New"/>
                <a:ea typeface="Courier New"/>
                <a:cs typeface="Courier New"/>
                <a:sym typeface="Courier New"/>
              </a:rPr>
              <a:t>showFormMethod</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342900" lvl="0" marL="457200" rtl="0" algn="l">
              <a:spcBef>
                <a:spcPts val="0"/>
              </a:spcBef>
              <a:spcAft>
                <a:spcPts val="0"/>
              </a:spcAft>
              <a:buSzPts val="1800"/>
              <a:buChar char="●"/>
            </a:pPr>
            <a:r>
              <a:rPr lang="en"/>
              <a:t>Arguments </a:t>
            </a:r>
            <a:r>
              <a:rPr lang="en" sz="1200"/>
              <a:t>(0...n)</a:t>
            </a:r>
            <a:r>
              <a:rPr lang="en"/>
              <a:t> can be passed to to an method from an event action</a:t>
            </a:r>
            <a:endParaRPr/>
          </a:p>
          <a:p>
            <a:pPr indent="0" lvl="0" marL="914400" rtl="0" algn="l">
              <a:lnSpc>
                <a:spcPct val="135714"/>
              </a:lnSpc>
              <a:spcBef>
                <a:spcPts val="16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v-on:</a:t>
            </a:r>
            <a:r>
              <a:rPr lang="en" sz="1400">
                <a:solidFill>
                  <a:srgbClr val="980000"/>
                </a:solidFill>
                <a:latin typeface="Courier New"/>
                <a:ea typeface="Courier New"/>
                <a:cs typeface="Courier New"/>
                <a:sym typeface="Courier New"/>
              </a:rPr>
              <a:t>click</a:t>
            </a:r>
            <a:r>
              <a:rPr lang="en" sz="1400">
                <a:solidFill>
                  <a:schemeClr val="dk1"/>
                </a:solidFill>
                <a:latin typeface="Courier New"/>
                <a:ea typeface="Courier New"/>
                <a:cs typeface="Courier New"/>
                <a:sym typeface="Courier New"/>
              </a:rPr>
              <a:t>="</a:t>
            </a:r>
            <a:r>
              <a:rPr lang="en" sz="1400">
                <a:solidFill>
                  <a:srgbClr val="FF00FF"/>
                </a:solidFill>
                <a:latin typeface="Courier New"/>
                <a:ea typeface="Courier New"/>
                <a:cs typeface="Courier New"/>
                <a:sym typeface="Courier New"/>
              </a:rPr>
              <a:t>showFormMethod(2, true)</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Event Object</a:t>
            </a:r>
            <a:endParaRPr/>
          </a:p>
        </p:txBody>
      </p:sp>
      <p:sp>
        <p:nvSpPr>
          <p:cNvPr id="183" name="Google Shape;18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Event Object will be passed as an implicit variable to any method that does not take any arguments</a:t>
            </a:r>
            <a:endParaRPr/>
          </a:p>
          <a:p>
            <a:pPr indent="457200" lvl="0" marL="457200" rtl="0" algn="l">
              <a:lnSpc>
                <a:spcPct val="135714"/>
              </a:lnSpc>
              <a:spcBef>
                <a:spcPts val="16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v-on:</a:t>
            </a:r>
            <a:r>
              <a:rPr lang="en" sz="1400">
                <a:solidFill>
                  <a:srgbClr val="980000"/>
                </a:solidFill>
                <a:latin typeface="Courier New"/>
                <a:ea typeface="Courier New"/>
                <a:cs typeface="Courier New"/>
                <a:sym typeface="Courier New"/>
              </a:rPr>
              <a:t>click</a:t>
            </a:r>
            <a:r>
              <a:rPr lang="en" sz="1400">
                <a:solidFill>
                  <a:schemeClr val="dk1"/>
                </a:solidFill>
                <a:latin typeface="Courier New"/>
                <a:ea typeface="Courier New"/>
                <a:cs typeface="Courier New"/>
                <a:sym typeface="Courier New"/>
              </a:rPr>
              <a:t>="</a:t>
            </a:r>
            <a:r>
              <a:rPr lang="en" sz="1400">
                <a:solidFill>
                  <a:srgbClr val="FF00FF"/>
                </a:solidFill>
                <a:latin typeface="Courier New"/>
                <a:ea typeface="Courier New"/>
                <a:cs typeface="Courier New"/>
                <a:sym typeface="Courier New"/>
              </a:rPr>
              <a:t>showFormMethod</a:t>
            </a:r>
            <a:r>
              <a:rPr lang="en" sz="1400">
                <a:solidFill>
                  <a:schemeClr val="dk1"/>
                </a:solidFill>
                <a:latin typeface="Courier New"/>
                <a:ea typeface="Courier New"/>
                <a:cs typeface="Courier New"/>
                <a:sym typeface="Courier New"/>
              </a:rPr>
              <a:t>"</a:t>
            </a:r>
            <a:endParaRPr/>
          </a:p>
          <a:p>
            <a:pPr indent="0" lvl="0" marL="0" rtl="0" algn="l">
              <a:spcBef>
                <a:spcPts val="0"/>
              </a:spcBef>
              <a:spcAft>
                <a:spcPts val="0"/>
              </a:spcAft>
              <a:buNone/>
            </a:pPr>
            <a:r>
              <a:t/>
            </a:r>
            <a:endParaRPr/>
          </a:p>
          <a:p>
            <a:pPr indent="0" lvl="0" marL="0" rtl="0" algn="l">
              <a:spcBef>
                <a:spcPts val="1600"/>
              </a:spcBef>
              <a:spcAft>
                <a:spcPts val="0"/>
              </a:spcAft>
              <a:buNone/>
            </a:pPr>
            <a:r>
              <a:rPr lang="en"/>
              <a:t>If a method takes other arguments, then the event object can be passed to a method using </a:t>
            </a:r>
            <a:r>
              <a:rPr lang="en">
                <a:solidFill>
                  <a:srgbClr val="9900FF"/>
                </a:solidFill>
                <a:latin typeface="Courier New"/>
                <a:ea typeface="Courier New"/>
                <a:cs typeface="Courier New"/>
                <a:sym typeface="Courier New"/>
              </a:rPr>
              <a:t>$event</a:t>
            </a:r>
            <a:endParaRPr>
              <a:solidFill>
                <a:srgbClr val="9900FF"/>
              </a:solidFill>
              <a:latin typeface="Courier New"/>
              <a:ea typeface="Courier New"/>
              <a:cs typeface="Courier New"/>
              <a:sym typeface="Courier New"/>
            </a:endParaRPr>
          </a:p>
          <a:p>
            <a:pPr indent="0" lvl="0" marL="0" rtl="0" algn="l">
              <a:lnSpc>
                <a:spcPct val="135714"/>
              </a:lnSpc>
              <a:spcBef>
                <a:spcPts val="16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v-on:</a:t>
            </a:r>
            <a:r>
              <a:rPr lang="en" sz="1400">
                <a:solidFill>
                  <a:srgbClr val="980000"/>
                </a:solidFill>
                <a:latin typeface="Courier New"/>
                <a:ea typeface="Courier New"/>
                <a:cs typeface="Courier New"/>
                <a:sym typeface="Courier New"/>
              </a:rPr>
              <a:t>click</a:t>
            </a:r>
            <a:r>
              <a:rPr lang="en" sz="1400">
                <a:solidFill>
                  <a:schemeClr val="dk1"/>
                </a:solidFill>
                <a:latin typeface="Courier New"/>
                <a:ea typeface="Courier New"/>
                <a:cs typeface="Courier New"/>
                <a:sym typeface="Courier New"/>
              </a:rPr>
              <a:t>="</a:t>
            </a:r>
            <a:r>
              <a:rPr lang="en" sz="1400">
                <a:solidFill>
                  <a:srgbClr val="FF00FF"/>
                </a:solidFill>
                <a:latin typeface="Courier New"/>
                <a:ea typeface="Courier New"/>
                <a:cs typeface="Courier New"/>
                <a:sym typeface="Courier New"/>
              </a:rPr>
              <a:t>showFormMethod(2, </a:t>
            </a:r>
            <a:r>
              <a:rPr lang="en" sz="1400">
                <a:solidFill>
                  <a:srgbClr val="9900FF"/>
                </a:solidFill>
                <a:latin typeface="Courier New"/>
                <a:ea typeface="Courier New"/>
                <a:cs typeface="Courier New"/>
                <a:sym typeface="Courier New"/>
              </a:rPr>
              <a:t>$event</a:t>
            </a:r>
            <a:r>
              <a:rPr lang="en" sz="1400">
                <a:solidFill>
                  <a:srgbClr val="FF00FF"/>
                </a:solidFill>
                <a:latin typeface="Courier New"/>
                <a:ea typeface="Courier New"/>
                <a:cs typeface="Courier New"/>
                <a:sym typeface="Courier New"/>
              </a:rPr>
              <a:t>)</a:t>
            </a:r>
            <a:r>
              <a:rPr lang="en" sz="1400">
                <a:solidFill>
                  <a:schemeClr val="dk1"/>
                </a:solidFill>
                <a:latin typeface="Courier New"/>
                <a:ea typeface="Courier New"/>
                <a:cs typeface="Courier New"/>
                <a:sym typeface="Courier New"/>
              </a:rPr>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1600"/>
              </a:spcBef>
              <a:spcAft>
                <a:spcPts val="0"/>
              </a:spcAft>
              <a:buNone/>
            </a:pPr>
            <a:r>
              <a:t/>
            </a:r>
            <a:endParaRPr>
              <a:latin typeface="Courier New"/>
              <a:ea typeface="Courier New"/>
              <a:cs typeface="Courier New"/>
              <a:sym typeface="Courier New"/>
            </a:endParaRPr>
          </a:p>
          <a:p>
            <a:pPr indent="0" lvl="0" marL="457200" rtl="0" algn="l">
              <a:spcBef>
                <a:spcPts val="1600"/>
              </a:spcBef>
              <a:spcAft>
                <a:spcPts val="1600"/>
              </a:spcAft>
              <a:buNone/>
            </a:pPr>
            <a:r>
              <a:t/>
            </a:r>
            <a:endParaRPr/>
          </a:p>
        </p:txBody>
      </p:sp>
      <p:sp>
        <p:nvSpPr>
          <p:cNvPr id="184" name="Google Shape;184;p29"/>
          <p:cNvSpPr txBox="1"/>
          <p:nvPr/>
        </p:nvSpPr>
        <p:spPr>
          <a:xfrm>
            <a:off x="4816575" y="1977175"/>
            <a:ext cx="3716100" cy="8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function </a:t>
            </a:r>
            <a:r>
              <a:rPr lang="en">
                <a:solidFill>
                  <a:srgbClr val="FF00FF"/>
                </a:solidFill>
                <a:latin typeface="Courier New"/>
                <a:ea typeface="Courier New"/>
                <a:cs typeface="Courier New"/>
                <a:sym typeface="Courier New"/>
              </a:rPr>
              <a:t>showFormMethod</a:t>
            </a:r>
            <a:r>
              <a:rPr lang="en">
                <a:latin typeface="Courier New"/>
                <a:ea typeface="Courier New"/>
                <a:cs typeface="Courier New"/>
                <a:sym typeface="Courier New"/>
              </a:rPr>
              <a:t>(</a:t>
            </a:r>
            <a:r>
              <a:rPr lang="en">
                <a:solidFill>
                  <a:srgbClr val="0000FF"/>
                </a:solidFill>
                <a:latin typeface="Courier New"/>
                <a:ea typeface="Courier New"/>
                <a:cs typeface="Courier New"/>
                <a:sym typeface="Courier New"/>
              </a:rPr>
              <a:t>event</a:t>
            </a: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event.target;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p:txBody>
      </p:sp>
      <p:sp>
        <p:nvSpPr>
          <p:cNvPr id="185" name="Google Shape;185;p29"/>
          <p:cNvSpPr txBox="1"/>
          <p:nvPr/>
        </p:nvSpPr>
        <p:spPr>
          <a:xfrm>
            <a:off x="4602900" y="3589825"/>
            <a:ext cx="4229400" cy="8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function </a:t>
            </a:r>
            <a:r>
              <a:rPr lang="en">
                <a:solidFill>
                  <a:srgbClr val="FF00FF"/>
                </a:solidFill>
                <a:latin typeface="Courier New"/>
                <a:ea typeface="Courier New"/>
                <a:cs typeface="Courier New"/>
                <a:sym typeface="Courier New"/>
              </a:rPr>
              <a:t>showFormMethod</a:t>
            </a:r>
            <a:r>
              <a:rPr lang="en">
                <a:latin typeface="Courier New"/>
                <a:ea typeface="Courier New"/>
                <a:cs typeface="Courier New"/>
                <a:sym typeface="Courier New"/>
              </a:rPr>
              <a:t>(num, </a:t>
            </a:r>
            <a:r>
              <a:rPr lang="en">
                <a:solidFill>
                  <a:srgbClr val="0000FF"/>
                </a:solidFill>
                <a:latin typeface="Courier New"/>
                <a:ea typeface="Courier New"/>
                <a:cs typeface="Courier New"/>
                <a:sym typeface="Courier New"/>
              </a:rPr>
              <a:t>event</a:t>
            </a: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event.target;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332450"/>
            <a:ext cx="8520600" cy="75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800">
                <a:solidFill>
                  <a:srgbClr val="434343"/>
                </a:solidFill>
                <a:latin typeface="Proxima Nova"/>
                <a:ea typeface="Proxima Nova"/>
                <a:cs typeface="Proxima Nova"/>
                <a:sym typeface="Proxima Nova"/>
              </a:rPr>
              <a:t>Last time in</a:t>
            </a:r>
            <a:endParaRPr b="1"/>
          </a:p>
        </p:txBody>
      </p:sp>
      <p:sp>
        <p:nvSpPr>
          <p:cNvPr id="61" name="Google Shape;61;p14"/>
          <p:cNvSpPr txBox="1"/>
          <p:nvPr/>
        </p:nvSpPr>
        <p:spPr>
          <a:xfrm>
            <a:off x="1524000" y="3506465"/>
            <a:ext cx="6096000" cy="156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Proxima Nova"/>
                <a:ea typeface="Proxima Nova"/>
                <a:cs typeface="Proxima Nova"/>
                <a:sym typeface="Proxima Nova"/>
              </a:rPr>
              <a:t>VUE.JS</a:t>
            </a:r>
            <a:endParaRPr sz="4800">
              <a:solidFill>
                <a:srgbClr val="434343"/>
              </a:solidFill>
              <a:latin typeface="Proxima Nova"/>
              <a:ea typeface="Proxima Nova"/>
              <a:cs typeface="Proxima Nova"/>
              <a:sym typeface="Proxima Nova"/>
            </a:endParaRPr>
          </a:p>
        </p:txBody>
      </p:sp>
      <p:pic>
        <p:nvPicPr>
          <p:cNvPr id="62" name="Google Shape;62;p14"/>
          <p:cNvPicPr preferRelativeResize="0"/>
          <p:nvPr/>
        </p:nvPicPr>
        <p:blipFill>
          <a:blip r:embed="rId3">
            <a:alphaModFix/>
          </a:blip>
          <a:stretch>
            <a:fillRect/>
          </a:stretch>
        </p:blipFill>
        <p:spPr>
          <a:xfrm>
            <a:off x="3522787" y="1429571"/>
            <a:ext cx="2258850" cy="195769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0" y="151800"/>
            <a:ext cx="9144000" cy="87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Proxima Nova"/>
                <a:ea typeface="Proxima Nova"/>
                <a:cs typeface="Proxima Nova"/>
                <a:sym typeface="Proxima Nova"/>
              </a:rPr>
              <a:t>VUE IS A JS FRAMEWORK</a:t>
            </a:r>
            <a:endParaRPr sz="4800">
              <a:solidFill>
                <a:srgbClr val="434343"/>
              </a:solidFill>
              <a:latin typeface="Proxima Nova"/>
              <a:ea typeface="Proxima Nova"/>
              <a:cs typeface="Proxima Nova"/>
              <a:sym typeface="Proxima Nova"/>
            </a:endParaRPr>
          </a:p>
        </p:txBody>
      </p:sp>
      <p:sp>
        <p:nvSpPr>
          <p:cNvPr id="68" name="Google Shape;68;p15"/>
          <p:cNvSpPr/>
          <p:nvPr/>
        </p:nvSpPr>
        <p:spPr>
          <a:xfrm>
            <a:off x="358800" y="2117650"/>
            <a:ext cx="1301700" cy="5730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Proxima Nova"/>
                <a:ea typeface="Proxima Nova"/>
                <a:cs typeface="Proxima Nova"/>
                <a:sym typeface="Proxima Nova"/>
              </a:rPr>
              <a:t>Event Management</a:t>
            </a:r>
            <a:endParaRPr>
              <a:solidFill>
                <a:schemeClr val="dk2"/>
              </a:solidFill>
              <a:latin typeface="Proxima Nova"/>
              <a:ea typeface="Proxima Nova"/>
              <a:cs typeface="Proxima Nova"/>
              <a:sym typeface="Proxima Nova"/>
            </a:endParaRPr>
          </a:p>
        </p:txBody>
      </p:sp>
      <p:sp>
        <p:nvSpPr>
          <p:cNvPr id="69" name="Google Shape;69;p15"/>
          <p:cNvSpPr/>
          <p:nvPr/>
        </p:nvSpPr>
        <p:spPr>
          <a:xfrm>
            <a:off x="4594192" y="2117650"/>
            <a:ext cx="1301700" cy="5730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Proxima Nova"/>
                <a:ea typeface="Proxima Nova"/>
                <a:cs typeface="Proxima Nova"/>
                <a:sym typeface="Proxima Nova"/>
              </a:rPr>
              <a:t>Reusable Components</a:t>
            </a:r>
            <a:endParaRPr>
              <a:solidFill>
                <a:schemeClr val="dk2"/>
              </a:solidFill>
              <a:latin typeface="Proxima Nova"/>
              <a:ea typeface="Proxima Nova"/>
              <a:cs typeface="Proxima Nova"/>
              <a:sym typeface="Proxima Nova"/>
            </a:endParaRPr>
          </a:p>
        </p:txBody>
      </p:sp>
      <p:sp>
        <p:nvSpPr>
          <p:cNvPr id="70" name="Google Shape;70;p15"/>
          <p:cNvSpPr/>
          <p:nvPr/>
        </p:nvSpPr>
        <p:spPr>
          <a:xfrm>
            <a:off x="1770608" y="2117650"/>
            <a:ext cx="1301700" cy="5730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Proxima Nova"/>
                <a:ea typeface="Proxima Nova"/>
                <a:cs typeface="Proxima Nova"/>
                <a:sym typeface="Proxima Nova"/>
              </a:rPr>
              <a:t>Easy DOM Manipulation</a:t>
            </a:r>
            <a:endParaRPr>
              <a:solidFill>
                <a:schemeClr val="dk2"/>
              </a:solidFill>
              <a:latin typeface="Proxima Nova"/>
              <a:ea typeface="Proxima Nova"/>
              <a:cs typeface="Proxima Nova"/>
              <a:sym typeface="Proxima Nova"/>
            </a:endParaRPr>
          </a:p>
        </p:txBody>
      </p:sp>
      <p:sp>
        <p:nvSpPr>
          <p:cNvPr id="71" name="Google Shape;71;p15"/>
          <p:cNvSpPr/>
          <p:nvPr/>
        </p:nvSpPr>
        <p:spPr>
          <a:xfrm>
            <a:off x="6006000" y="2117650"/>
            <a:ext cx="1301700" cy="5730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Proxima Nova"/>
                <a:ea typeface="Proxima Nova"/>
                <a:cs typeface="Proxima Nova"/>
                <a:sym typeface="Proxima Nova"/>
              </a:rPr>
              <a:t>Data Binding</a:t>
            </a:r>
            <a:endParaRPr>
              <a:solidFill>
                <a:schemeClr val="dk2"/>
              </a:solidFill>
              <a:latin typeface="Proxima Nova"/>
              <a:ea typeface="Proxima Nova"/>
              <a:cs typeface="Proxima Nova"/>
              <a:sym typeface="Proxima Nova"/>
            </a:endParaRPr>
          </a:p>
        </p:txBody>
      </p:sp>
      <p:sp>
        <p:nvSpPr>
          <p:cNvPr id="72" name="Google Shape;72;p15"/>
          <p:cNvSpPr/>
          <p:nvPr/>
        </p:nvSpPr>
        <p:spPr>
          <a:xfrm>
            <a:off x="3182392" y="2117650"/>
            <a:ext cx="1301700" cy="5730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Proxima Nova"/>
                <a:ea typeface="Proxima Nova"/>
                <a:cs typeface="Proxima Nova"/>
                <a:sym typeface="Proxima Nova"/>
              </a:rPr>
              <a:t>Established Patterns</a:t>
            </a:r>
            <a:endParaRPr>
              <a:solidFill>
                <a:schemeClr val="dk2"/>
              </a:solidFill>
              <a:latin typeface="Proxima Nova"/>
              <a:ea typeface="Proxima Nova"/>
              <a:cs typeface="Proxima Nova"/>
              <a:sym typeface="Proxima Nova"/>
            </a:endParaRPr>
          </a:p>
        </p:txBody>
      </p:sp>
      <p:sp>
        <p:nvSpPr>
          <p:cNvPr id="73" name="Google Shape;73;p15"/>
          <p:cNvSpPr/>
          <p:nvPr/>
        </p:nvSpPr>
        <p:spPr>
          <a:xfrm>
            <a:off x="7417808" y="2117650"/>
            <a:ext cx="1301700" cy="5730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Proxima Nova"/>
                <a:ea typeface="Proxima Nova"/>
                <a:cs typeface="Proxima Nova"/>
                <a:sym typeface="Proxima Nova"/>
              </a:rPr>
              <a:t>URL Management</a:t>
            </a:r>
            <a:endParaRPr>
              <a:solidFill>
                <a:schemeClr val="dk2"/>
              </a:solidFill>
              <a:latin typeface="Proxima Nova"/>
              <a:ea typeface="Proxima Nova"/>
              <a:cs typeface="Proxima Nova"/>
              <a:sym typeface="Proxima Nova"/>
            </a:endParaRPr>
          </a:p>
        </p:txBody>
      </p:sp>
      <p:pic>
        <p:nvPicPr>
          <p:cNvPr id="74" name="Google Shape;74;p15"/>
          <p:cNvPicPr preferRelativeResize="0"/>
          <p:nvPr/>
        </p:nvPicPr>
        <p:blipFill rotWithShape="1">
          <a:blip r:embed="rId3">
            <a:alphaModFix/>
          </a:blip>
          <a:srcRect b="58649" l="33840" r="0" t="12125"/>
          <a:stretch/>
        </p:blipFill>
        <p:spPr>
          <a:xfrm>
            <a:off x="451100" y="1030500"/>
            <a:ext cx="2981496" cy="878700"/>
          </a:xfrm>
          <a:prstGeom prst="rect">
            <a:avLst/>
          </a:prstGeom>
          <a:noFill/>
          <a:ln cap="flat" cmpd="sng" w="9525">
            <a:solidFill>
              <a:srgbClr val="595959"/>
            </a:solidFill>
            <a:prstDash val="solid"/>
            <a:round/>
            <a:headEnd len="sm" w="sm" type="none"/>
            <a:tailEnd len="sm" w="sm" type="none"/>
          </a:ln>
          <a:effectLst>
            <a:outerShdw blurRad="57150" rotWithShape="0" algn="bl" dir="5400000" dist="19050">
              <a:srgbClr val="000000">
                <a:alpha val="50000"/>
              </a:srgbClr>
            </a:outerShdw>
          </a:effectLst>
        </p:spPr>
      </p:pic>
      <p:sp>
        <p:nvSpPr>
          <p:cNvPr id="75" name="Google Shape;75;p15"/>
          <p:cNvSpPr txBox="1"/>
          <p:nvPr/>
        </p:nvSpPr>
        <p:spPr>
          <a:xfrm>
            <a:off x="4353825" y="1030500"/>
            <a:ext cx="4260300" cy="878700"/>
          </a:xfrm>
          <a:prstGeom prst="rect">
            <a:avLst/>
          </a:prstGeom>
          <a:solidFill>
            <a:srgbClr val="FFF2CC"/>
          </a:solidFill>
          <a:ln cap="flat" cmpd="sng" w="19050">
            <a:solidFill>
              <a:srgbClr val="000000"/>
            </a:solidFill>
            <a:prstDash val="dash"/>
            <a:round/>
            <a:headEnd len="sm" w="sm" type="none"/>
            <a:tailEnd len="sm" w="sm" type="none"/>
          </a:ln>
          <a:effectLst>
            <a:outerShdw blurRad="57150" rotWithShape="0" algn="bl" dir="5100000" dist="19050">
              <a:srgbClr val="999999">
                <a:alpha val="26000"/>
              </a:srgbClr>
            </a:outerShdw>
          </a:effectLst>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rgbClr val="000000"/>
              </a:buClr>
              <a:buSzPts val="1100"/>
              <a:buFont typeface="Arial"/>
              <a:buNone/>
            </a:pPr>
            <a:r>
              <a:rPr b="1" lang="en">
                <a:solidFill>
                  <a:srgbClr val="595959"/>
                </a:solidFill>
              </a:rPr>
              <a:t>Vue is a </a:t>
            </a:r>
            <a:r>
              <a:rPr b="1" lang="en">
                <a:solidFill>
                  <a:srgbClr val="595959"/>
                </a:solidFill>
              </a:rPr>
              <a:t>progressive framework</a:t>
            </a:r>
            <a:br>
              <a:rPr b="1" lang="en">
                <a:solidFill>
                  <a:srgbClr val="595959"/>
                </a:solidFill>
              </a:rPr>
            </a:br>
            <a:r>
              <a:rPr lang="en">
                <a:solidFill>
                  <a:srgbClr val="595959"/>
                </a:solidFill>
              </a:rPr>
              <a:t>Implement by extending HTML with new tags or attributes</a:t>
            </a:r>
            <a:endParaRPr/>
          </a:p>
        </p:txBody>
      </p:sp>
      <p:sp>
        <p:nvSpPr>
          <p:cNvPr id="76" name="Google Shape;76;p15"/>
          <p:cNvSpPr txBox="1"/>
          <p:nvPr/>
        </p:nvSpPr>
        <p:spPr>
          <a:xfrm>
            <a:off x="164525" y="2814200"/>
            <a:ext cx="9144000" cy="80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Proxima Nova"/>
                <a:ea typeface="Proxima Nova"/>
                <a:cs typeface="Proxima Nova"/>
                <a:sym typeface="Proxima Nova"/>
              </a:rPr>
              <a:t>VUE IS JAVASCRIPT</a:t>
            </a:r>
            <a:endParaRPr sz="4800">
              <a:solidFill>
                <a:srgbClr val="434343"/>
              </a:solidFill>
              <a:latin typeface="Proxima Nova"/>
              <a:ea typeface="Proxima Nova"/>
              <a:cs typeface="Proxima Nova"/>
              <a:sym typeface="Proxima Nova"/>
            </a:endParaRPr>
          </a:p>
        </p:txBody>
      </p:sp>
      <p:pic>
        <p:nvPicPr>
          <p:cNvPr id="77" name="Google Shape;77;p15"/>
          <p:cNvPicPr preferRelativeResize="0"/>
          <p:nvPr/>
        </p:nvPicPr>
        <p:blipFill>
          <a:blip r:embed="rId4">
            <a:alphaModFix/>
          </a:blip>
          <a:stretch>
            <a:fillRect/>
          </a:stretch>
        </p:blipFill>
        <p:spPr>
          <a:xfrm>
            <a:off x="5422788" y="3619388"/>
            <a:ext cx="1385562" cy="1385565"/>
          </a:xfrm>
          <a:prstGeom prst="rect">
            <a:avLst/>
          </a:prstGeom>
          <a:noFill/>
          <a:ln>
            <a:noFill/>
          </a:ln>
          <a:effectLst>
            <a:outerShdw blurRad="57150" rotWithShape="0" algn="bl" dir="5400000" dist="19050">
              <a:srgbClr val="000000">
                <a:alpha val="50000"/>
              </a:srgbClr>
            </a:outerShdw>
          </a:effectLst>
        </p:spPr>
      </p:pic>
      <p:pic>
        <p:nvPicPr>
          <p:cNvPr id="78" name="Google Shape;78;p15"/>
          <p:cNvPicPr preferRelativeResize="0"/>
          <p:nvPr/>
        </p:nvPicPr>
        <p:blipFill>
          <a:blip r:embed="rId5">
            <a:alphaModFix/>
          </a:blip>
          <a:stretch>
            <a:fillRect/>
          </a:stretch>
        </p:blipFill>
        <p:spPr>
          <a:xfrm>
            <a:off x="2182150" y="3619396"/>
            <a:ext cx="1697751" cy="1471405"/>
          </a:xfrm>
          <a:prstGeom prst="rect">
            <a:avLst/>
          </a:prstGeom>
          <a:noFill/>
          <a:ln>
            <a:noFill/>
          </a:ln>
          <a:effectLst>
            <a:outerShdw blurRad="57150" rotWithShape="0" algn="bl" dir="5400000" dist="19050">
              <a:srgbClr val="000000">
                <a:alpha val="50000"/>
              </a:srgbClr>
            </a:outerShdw>
          </a:effectLst>
        </p:spPr>
      </p:pic>
      <p:sp>
        <p:nvSpPr>
          <p:cNvPr id="79" name="Google Shape;79;p15"/>
          <p:cNvSpPr txBox="1"/>
          <p:nvPr/>
        </p:nvSpPr>
        <p:spPr>
          <a:xfrm>
            <a:off x="3741324" y="3709025"/>
            <a:ext cx="1642800" cy="8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595959"/>
                </a:solidFill>
                <a:latin typeface="Proxima Nova"/>
                <a:ea typeface="Proxima Nova"/>
                <a:cs typeface="Proxima Nova"/>
                <a:sym typeface="Proxima Nova"/>
              </a:rPr>
              <a:t>===</a:t>
            </a:r>
            <a:endParaRPr b="1" sz="7200">
              <a:solidFill>
                <a:srgbClr val="595959"/>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Components</a:t>
            </a:r>
            <a:endParaRPr/>
          </a:p>
        </p:txBody>
      </p:sp>
      <p:pic>
        <p:nvPicPr>
          <p:cNvPr id="85" name="Google Shape;85;p16"/>
          <p:cNvPicPr preferRelativeResize="0"/>
          <p:nvPr/>
        </p:nvPicPr>
        <p:blipFill>
          <a:blip r:embed="rId3">
            <a:alphaModFix/>
          </a:blip>
          <a:stretch>
            <a:fillRect/>
          </a:stretch>
        </p:blipFill>
        <p:spPr>
          <a:xfrm>
            <a:off x="3331325" y="742125"/>
            <a:ext cx="5576800" cy="3659249"/>
          </a:xfrm>
          <a:prstGeom prst="rect">
            <a:avLst/>
          </a:prstGeom>
          <a:noFill/>
          <a:ln>
            <a:noFill/>
          </a:ln>
        </p:spPr>
      </p:pic>
      <p:pic>
        <p:nvPicPr>
          <p:cNvPr id="86" name="Google Shape;86;p16"/>
          <p:cNvPicPr preferRelativeResize="0"/>
          <p:nvPr/>
        </p:nvPicPr>
        <p:blipFill rotWithShape="1">
          <a:blip r:embed="rId4">
            <a:alphaModFix/>
          </a:blip>
          <a:srcRect b="0" l="31300" r="31078" t="0"/>
          <a:stretch/>
        </p:blipFill>
        <p:spPr>
          <a:xfrm>
            <a:off x="311700" y="1500950"/>
            <a:ext cx="2933051" cy="2973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377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1-Way Data Binding</a:t>
            </a:r>
            <a:endParaRPr/>
          </a:p>
        </p:txBody>
      </p:sp>
      <p:sp>
        <p:nvSpPr>
          <p:cNvPr id="92" name="Google Shape;92;p17"/>
          <p:cNvSpPr txBox="1"/>
          <p:nvPr/>
        </p:nvSpPr>
        <p:spPr>
          <a:xfrm>
            <a:off x="4494050" y="445025"/>
            <a:ext cx="4147800" cy="4275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808080"/>
                </a:solidFill>
                <a:latin typeface="Courier New"/>
                <a:ea typeface="Courier New"/>
                <a:cs typeface="Courier New"/>
                <a:sym typeface="Courier New"/>
              </a:rPr>
              <a:t>&lt;</a:t>
            </a:r>
            <a:r>
              <a:rPr lang="en" sz="1050">
                <a:solidFill>
                  <a:srgbClr val="569CD6"/>
                </a:solidFill>
                <a:latin typeface="Courier New"/>
                <a:ea typeface="Courier New"/>
                <a:cs typeface="Courier New"/>
                <a:sym typeface="Courier New"/>
              </a:rPr>
              <a:t>template</a:t>
            </a:r>
            <a:r>
              <a:rPr lang="en"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808080"/>
                </a:solidFill>
                <a:latin typeface="Courier New"/>
                <a:ea typeface="Courier New"/>
                <a:cs typeface="Courier New"/>
                <a:sym typeface="Courier New"/>
              </a:rPr>
              <a:t>&lt;</a:t>
            </a:r>
            <a:r>
              <a:rPr lang="en" sz="1050">
                <a:solidFill>
                  <a:srgbClr val="569CD6"/>
                </a:solidFill>
                <a:latin typeface="Courier New"/>
                <a:ea typeface="Courier New"/>
                <a:cs typeface="Courier New"/>
                <a:sym typeface="Courier New"/>
              </a:rPr>
              <a:t>div</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"main"</a:t>
            </a:r>
            <a:r>
              <a:rPr lang="en"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808080"/>
                </a:solidFill>
                <a:latin typeface="Courier New"/>
                <a:ea typeface="Courier New"/>
                <a:cs typeface="Courier New"/>
                <a:sym typeface="Courier New"/>
              </a:rPr>
              <a:t>&lt;</a:t>
            </a:r>
            <a:r>
              <a:rPr lang="en" sz="1050">
                <a:solidFill>
                  <a:srgbClr val="569CD6"/>
                </a:solidFill>
                <a:latin typeface="Courier New"/>
                <a:ea typeface="Courier New"/>
                <a:cs typeface="Courier New"/>
                <a:sym typeface="Courier New"/>
              </a:rPr>
              <a:t>h2</a:t>
            </a:r>
            <a:r>
              <a:rPr lang="en" sz="1050">
                <a:solidFill>
                  <a:srgbClr val="808080"/>
                </a:solidFill>
                <a:latin typeface="Courier New"/>
                <a:ea typeface="Courier New"/>
                <a:cs typeface="Courier New"/>
                <a:sym typeface="Courier New"/>
              </a:rPr>
              <a:t>&gt;</a:t>
            </a:r>
            <a:r>
              <a:rPr lang="en" sz="1050">
                <a:solidFill>
                  <a:srgbClr val="D4D4D4"/>
                </a:solidFill>
                <a:latin typeface="Courier New"/>
                <a:ea typeface="Courier New"/>
                <a:cs typeface="Courier New"/>
                <a:sym typeface="Courier New"/>
              </a:rPr>
              <a:t>Product Reviews for </a:t>
            </a:r>
            <a:r>
              <a:rPr b="1" lang="en" sz="1550">
                <a:solidFill>
                  <a:srgbClr val="D4D4D4"/>
                </a:solidFill>
                <a:latin typeface="Courier New"/>
                <a:ea typeface="Courier New"/>
                <a:cs typeface="Courier New"/>
                <a:sym typeface="Courier New"/>
              </a:rPr>
              <a:t>{{</a:t>
            </a:r>
            <a:r>
              <a:rPr b="1" lang="en" sz="1150">
                <a:solidFill>
                  <a:srgbClr val="D4D4D4"/>
                </a:solidFill>
                <a:latin typeface="Courier New"/>
                <a:ea typeface="Courier New"/>
                <a:cs typeface="Courier New"/>
                <a:sym typeface="Courier New"/>
              </a:rPr>
              <a:t> </a:t>
            </a:r>
            <a:r>
              <a:rPr b="1" lang="en" sz="1150">
                <a:solidFill>
                  <a:srgbClr val="9CDCFE"/>
                </a:solidFill>
                <a:latin typeface="Courier New"/>
                <a:ea typeface="Courier New"/>
                <a:cs typeface="Courier New"/>
                <a:sym typeface="Courier New"/>
              </a:rPr>
              <a:t>name</a:t>
            </a:r>
            <a:r>
              <a:rPr b="1" lang="en" sz="1150">
                <a:solidFill>
                  <a:srgbClr val="D4D4D4"/>
                </a:solidFill>
                <a:latin typeface="Courier New"/>
                <a:ea typeface="Courier New"/>
                <a:cs typeface="Courier New"/>
                <a:sym typeface="Courier New"/>
              </a:rPr>
              <a:t> </a:t>
            </a:r>
            <a:r>
              <a:rPr b="1" lang="en" sz="1350">
                <a:solidFill>
                  <a:srgbClr val="D4D4D4"/>
                </a:solidFill>
                <a:latin typeface="Courier New"/>
                <a:ea typeface="Courier New"/>
                <a:cs typeface="Courier New"/>
                <a:sym typeface="Courier New"/>
              </a:rPr>
              <a:t>}}</a:t>
            </a:r>
            <a:r>
              <a:rPr lang="en" sz="1050">
                <a:solidFill>
                  <a:srgbClr val="808080"/>
                </a:solidFill>
                <a:latin typeface="Courier New"/>
                <a:ea typeface="Courier New"/>
                <a:cs typeface="Courier New"/>
                <a:sym typeface="Courier New"/>
              </a:rPr>
              <a:t>&lt;/</a:t>
            </a:r>
            <a:r>
              <a:rPr lang="en" sz="1050">
                <a:solidFill>
                  <a:srgbClr val="569CD6"/>
                </a:solidFill>
                <a:latin typeface="Courier New"/>
                <a:ea typeface="Courier New"/>
                <a:cs typeface="Courier New"/>
                <a:sym typeface="Courier New"/>
              </a:rPr>
              <a:t>h2</a:t>
            </a:r>
            <a:r>
              <a:rPr lang="en"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8080"/>
                </a:solidFill>
                <a:latin typeface="Courier New"/>
                <a:ea typeface="Courier New"/>
                <a:cs typeface="Courier New"/>
                <a:sym typeface="Courier New"/>
              </a:rPr>
              <a:t>&lt;/</a:t>
            </a:r>
            <a:r>
              <a:rPr lang="en" sz="1050">
                <a:solidFill>
                  <a:srgbClr val="569CD6"/>
                </a:solidFill>
                <a:latin typeface="Courier New"/>
                <a:ea typeface="Courier New"/>
                <a:cs typeface="Courier New"/>
                <a:sym typeface="Courier New"/>
              </a:rPr>
              <a:t>template</a:t>
            </a:r>
            <a:r>
              <a:rPr lang="en"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8080"/>
                </a:solidFill>
                <a:latin typeface="Courier New"/>
                <a:ea typeface="Courier New"/>
                <a:cs typeface="Courier New"/>
                <a:sym typeface="Courier New"/>
              </a:rPr>
              <a:t>&lt;</a:t>
            </a:r>
            <a:r>
              <a:rPr lang="en" sz="1050">
                <a:solidFill>
                  <a:srgbClr val="569CD6"/>
                </a:solidFill>
                <a:latin typeface="Courier New"/>
                <a:ea typeface="Courier New"/>
                <a:cs typeface="Courier New"/>
                <a:sym typeface="Courier New"/>
              </a:rPr>
              <a:t>script</a:t>
            </a:r>
            <a:r>
              <a:rPr lang="en"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586C0"/>
                </a:solidFill>
                <a:latin typeface="Courier New"/>
                <a:ea typeface="Courier New"/>
                <a:cs typeface="Courier New"/>
                <a:sym typeface="Courier New"/>
              </a:rPr>
              <a:t>export</a:t>
            </a: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default</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data</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latin typeface="Courier New"/>
                <a:ea typeface="Courier New"/>
                <a:cs typeface="Courier New"/>
                <a:sym typeface="Courier New"/>
              </a:rPr>
              <a:t>   return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latin typeface="Courier New"/>
                <a:ea typeface="Courier New"/>
                <a:cs typeface="Courier New"/>
                <a:sym typeface="Courier New"/>
              </a:rPr>
              <a:t>     </a:t>
            </a:r>
            <a:r>
              <a:rPr b="1" lang="en" sz="1250">
                <a:solidFill>
                  <a:srgbClr val="9CDCFE"/>
                </a:solidFill>
                <a:latin typeface="Courier New"/>
                <a:ea typeface="Courier New"/>
                <a:cs typeface="Courier New"/>
                <a:sym typeface="Courier New"/>
              </a:rPr>
              <a:t>name:</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"Cigar Parties for Dummies"</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8080"/>
                </a:solidFill>
                <a:latin typeface="Courier New"/>
                <a:ea typeface="Courier New"/>
                <a:cs typeface="Courier New"/>
                <a:sym typeface="Courier New"/>
              </a:rPr>
              <a:t>&lt;/</a:t>
            </a:r>
            <a:r>
              <a:rPr lang="en" sz="1050">
                <a:solidFill>
                  <a:srgbClr val="569CD6"/>
                </a:solidFill>
                <a:latin typeface="Courier New"/>
                <a:ea typeface="Courier New"/>
                <a:cs typeface="Courier New"/>
                <a:sym typeface="Courier New"/>
              </a:rPr>
              <a:t>script</a:t>
            </a:r>
            <a:r>
              <a:rPr lang="en"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endParaRPr>
          </a:p>
        </p:txBody>
      </p:sp>
      <p:cxnSp>
        <p:nvCxnSpPr>
          <p:cNvPr id="93" name="Google Shape;93;p17"/>
          <p:cNvCxnSpPr/>
          <p:nvPr/>
        </p:nvCxnSpPr>
        <p:spPr>
          <a:xfrm flipH="1" rot="10800000">
            <a:off x="5351325" y="1186350"/>
            <a:ext cx="1749000" cy="1827000"/>
          </a:xfrm>
          <a:prstGeom prst="straightConnector1">
            <a:avLst/>
          </a:prstGeom>
          <a:noFill/>
          <a:ln cap="flat" cmpd="sng" w="38100">
            <a:solidFill>
              <a:srgbClr val="FF0000"/>
            </a:solidFill>
            <a:prstDash val="solid"/>
            <a:round/>
            <a:headEnd len="med" w="med" type="none"/>
            <a:tailEnd len="med" w="med" type="triangle"/>
          </a:ln>
        </p:spPr>
      </p:cxnSp>
      <p:sp>
        <p:nvSpPr>
          <p:cNvPr id="94" name="Google Shape;94;p17"/>
          <p:cNvSpPr txBox="1"/>
          <p:nvPr/>
        </p:nvSpPr>
        <p:spPr>
          <a:xfrm>
            <a:off x="355025" y="1281550"/>
            <a:ext cx="38361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Binds data from the view model data() return to be displayed in the template.</a:t>
            </a:r>
            <a:endParaRPr/>
          </a:p>
          <a:p>
            <a:pPr indent="-317500" lvl="0" marL="457200" rtl="0" algn="l">
              <a:spcBef>
                <a:spcPts val="0"/>
              </a:spcBef>
              <a:spcAft>
                <a:spcPts val="0"/>
              </a:spcAft>
              <a:buSzPts val="1400"/>
              <a:buChar char="●"/>
            </a:pPr>
            <a:r>
              <a:rPr lang="en"/>
              <a:t>If the data is changed Vue reacts by updating the display in the template.</a:t>
            </a:r>
            <a:endParaRPr/>
          </a:p>
          <a:p>
            <a:pPr indent="-317500" lvl="0" marL="457200" rtl="0" algn="l">
              <a:spcBef>
                <a:spcPts val="0"/>
              </a:spcBef>
              <a:spcAft>
                <a:spcPts val="0"/>
              </a:spcAft>
              <a:buSzPts val="1400"/>
              <a:buChar char="●"/>
            </a:pPr>
            <a:r>
              <a:rPr lang="en"/>
              <a:t>Uses {{ variable }}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377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Loops ( v-for )</a:t>
            </a:r>
            <a:endParaRPr/>
          </a:p>
        </p:txBody>
      </p:sp>
      <p:sp>
        <p:nvSpPr>
          <p:cNvPr id="100" name="Google Shape;100;p18"/>
          <p:cNvSpPr txBox="1"/>
          <p:nvPr/>
        </p:nvSpPr>
        <p:spPr>
          <a:xfrm>
            <a:off x="4502700" y="223350"/>
            <a:ext cx="4147800" cy="4843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950">
                <a:solidFill>
                  <a:srgbClr val="808080"/>
                </a:solidFill>
                <a:latin typeface="Courier New"/>
                <a:ea typeface="Courier New"/>
                <a:cs typeface="Courier New"/>
                <a:sym typeface="Courier New"/>
              </a:rPr>
              <a:t>&lt;</a:t>
            </a:r>
            <a:r>
              <a:rPr lang="en" sz="950">
                <a:solidFill>
                  <a:srgbClr val="569CD6"/>
                </a:solidFill>
                <a:latin typeface="Courier New"/>
                <a:ea typeface="Courier New"/>
                <a:cs typeface="Courier New"/>
                <a:sym typeface="Courier New"/>
              </a:rPr>
              <a:t>template</a:t>
            </a:r>
            <a:r>
              <a:rPr lang="en" sz="950">
                <a:solidFill>
                  <a:srgbClr val="808080"/>
                </a:solidFill>
                <a:latin typeface="Courier New"/>
                <a:ea typeface="Courier New"/>
                <a:cs typeface="Courier New"/>
                <a:sym typeface="Courier New"/>
              </a:rPr>
              <a:t>&gt;</a:t>
            </a:r>
            <a:endParaRPr sz="9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 </a:t>
            </a:r>
            <a:r>
              <a:rPr lang="en" sz="950">
                <a:solidFill>
                  <a:srgbClr val="808080"/>
                </a:solidFill>
                <a:latin typeface="Courier New"/>
                <a:ea typeface="Courier New"/>
                <a:cs typeface="Courier New"/>
                <a:sym typeface="Courier New"/>
              </a:rPr>
              <a:t>&lt;</a:t>
            </a:r>
            <a:r>
              <a:rPr lang="en" sz="950">
                <a:solidFill>
                  <a:srgbClr val="569CD6"/>
                </a:solidFill>
                <a:latin typeface="Courier New"/>
                <a:ea typeface="Courier New"/>
                <a:cs typeface="Courier New"/>
                <a:sym typeface="Courier New"/>
              </a:rPr>
              <a:t>div</a:t>
            </a:r>
            <a:r>
              <a:rPr lang="en" sz="950">
                <a:solidFill>
                  <a:srgbClr val="D4D4D4"/>
                </a:solidFill>
                <a:latin typeface="Courier New"/>
                <a:ea typeface="Courier New"/>
                <a:cs typeface="Courier New"/>
                <a:sym typeface="Courier New"/>
              </a:rPr>
              <a:t> </a:t>
            </a:r>
            <a:r>
              <a:rPr lang="en" sz="950">
                <a:solidFill>
                  <a:srgbClr val="9CDCFE"/>
                </a:solidFill>
                <a:latin typeface="Courier New"/>
                <a:ea typeface="Courier New"/>
                <a:cs typeface="Courier New"/>
                <a:sym typeface="Courier New"/>
              </a:rPr>
              <a:t>class</a:t>
            </a:r>
            <a:r>
              <a:rPr lang="en" sz="950">
                <a:solidFill>
                  <a:srgbClr val="D4D4D4"/>
                </a:solidFill>
                <a:latin typeface="Courier New"/>
                <a:ea typeface="Courier New"/>
                <a:cs typeface="Courier New"/>
                <a:sym typeface="Courier New"/>
              </a:rPr>
              <a:t>=</a:t>
            </a:r>
            <a:r>
              <a:rPr lang="en" sz="950">
                <a:solidFill>
                  <a:srgbClr val="CE9178"/>
                </a:solidFill>
                <a:latin typeface="Courier New"/>
                <a:ea typeface="Courier New"/>
                <a:cs typeface="Courier New"/>
                <a:sym typeface="Courier New"/>
              </a:rPr>
              <a:t>"main"</a:t>
            </a:r>
            <a:r>
              <a:rPr lang="en" sz="950">
                <a:solidFill>
                  <a:srgbClr val="808080"/>
                </a:solidFill>
                <a:latin typeface="Courier New"/>
                <a:ea typeface="Courier New"/>
                <a:cs typeface="Courier New"/>
                <a:sym typeface="Courier New"/>
              </a:rPr>
              <a:t>&gt;</a:t>
            </a:r>
            <a:endParaRPr sz="9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   ...</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   </a:t>
            </a:r>
            <a:r>
              <a:rPr lang="en" sz="950">
                <a:solidFill>
                  <a:srgbClr val="808080"/>
                </a:solidFill>
                <a:latin typeface="Courier New"/>
                <a:ea typeface="Courier New"/>
                <a:cs typeface="Courier New"/>
                <a:sym typeface="Courier New"/>
              </a:rPr>
              <a:t>&lt;</a:t>
            </a:r>
            <a:r>
              <a:rPr lang="en" sz="950">
                <a:solidFill>
                  <a:srgbClr val="569CD6"/>
                </a:solidFill>
                <a:latin typeface="Courier New"/>
                <a:ea typeface="Courier New"/>
                <a:cs typeface="Courier New"/>
                <a:sym typeface="Courier New"/>
              </a:rPr>
              <a:t>div</a:t>
            </a:r>
            <a:endParaRPr sz="950">
              <a:solidFill>
                <a:srgbClr val="569CD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     </a:t>
            </a:r>
            <a:r>
              <a:rPr lang="en" sz="950">
                <a:solidFill>
                  <a:srgbClr val="9CDCFE"/>
                </a:solidFill>
                <a:latin typeface="Courier New"/>
                <a:ea typeface="Courier New"/>
                <a:cs typeface="Courier New"/>
                <a:sym typeface="Courier New"/>
              </a:rPr>
              <a:t>v-for</a:t>
            </a:r>
            <a:r>
              <a:rPr lang="en" sz="950">
                <a:solidFill>
                  <a:srgbClr val="D4D4D4"/>
                </a:solidFill>
                <a:latin typeface="Courier New"/>
                <a:ea typeface="Courier New"/>
                <a:cs typeface="Courier New"/>
                <a:sym typeface="Courier New"/>
              </a:rPr>
              <a:t>="</a:t>
            </a:r>
            <a:r>
              <a:rPr b="1" lang="en" sz="1150">
                <a:solidFill>
                  <a:srgbClr val="9CDCFE"/>
                </a:solidFill>
                <a:latin typeface="Courier New"/>
                <a:ea typeface="Courier New"/>
                <a:cs typeface="Courier New"/>
                <a:sym typeface="Courier New"/>
              </a:rPr>
              <a:t>review</a:t>
            </a:r>
            <a:r>
              <a:rPr lang="en" sz="950">
                <a:solidFill>
                  <a:srgbClr val="D4D4D4"/>
                </a:solidFill>
                <a:latin typeface="Courier New"/>
                <a:ea typeface="Courier New"/>
                <a:cs typeface="Courier New"/>
                <a:sym typeface="Courier New"/>
              </a:rPr>
              <a:t> </a:t>
            </a:r>
            <a:r>
              <a:rPr lang="en" sz="950">
                <a:solidFill>
                  <a:srgbClr val="569CD6"/>
                </a:solidFill>
                <a:latin typeface="Courier New"/>
                <a:ea typeface="Courier New"/>
                <a:cs typeface="Courier New"/>
                <a:sym typeface="Courier New"/>
              </a:rPr>
              <a:t>in</a:t>
            </a:r>
            <a:r>
              <a:rPr lang="en" sz="950">
                <a:solidFill>
                  <a:srgbClr val="D4D4D4"/>
                </a:solidFill>
                <a:latin typeface="Courier New"/>
                <a:ea typeface="Courier New"/>
                <a:cs typeface="Courier New"/>
                <a:sym typeface="Courier New"/>
              </a:rPr>
              <a:t> </a:t>
            </a:r>
            <a:r>
              <a:rPr b="1" lang="en" sz="1250">
                <a:solidFill>
                  <a:srgbClr val="9CDCFE"/>
                </a:solidFill>
                <a:latin typeface="Courier New"/>
                <a:ea typeface="Courier New"/>
                <a:cs typeface="Courier New"/>
                <a:sym typeface="Courier New"/>
              </a:rPr>
              <a:t>reviews</a:t>
            </a:r>
            <a:r>
              <a:rPr lang="en" sz="950">
                <a:solidFill>
                  <a:srgbClr val="D4D4D4"/>
                </a:solidFill>
                <a:latin typeface="Courier New"/>
                <a:ea typeface="Courier New"/>
                <a:cs typeface="Courier New"/>
                <a:sym typeface="Courier New"/>
              </a:rPr>
              <a:t>"</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     </a:t>
            </a:r>
            <a:r>
              <a:rPr lang="en" sz="950">
                <a:solidFill>
                  <a:srgbClr val="9CDCFE"/>
                </a:solidFill>
                <a:latin typeface="Courier New"/>
                <a:ea typeface="Courier New"/>
                <a:cs typeface="Courier New"/>
                <a:sym typeface="Courier New"/>
              </a:rPr>
              <a:t>v-bind</a:t>
            </a:r>
            <a:r>
              <a:rPr lang="en" sz="950">
                <a:solidFill>
                  <a:srgbClr val="D4D4D4"/>
                </a:solidFill>
                <a:latin typeface="Courier New"/>
                <a:ea typeface="Courier New"/>
                <a:cs typeface="Courier New"/>
                <a:sym typeface="Courier New"/>
              </a:rPr>
              <a:t>:</a:t>
            </a:r>
            <a:r>
              <a:rPr lang="en" sz="950">
                <a:solidFill>
                  <a:srgbClr val="9CDCFE"/>
                </a:solidFill>
                <a:latin typeface="Courier New"/>
                <a:ea typeface="Courier New"/>
                <a:cs typeface="Courier New"/>
                <a:sym typeface="Courier New"/>
              </a:rPr>
              <a:t>key</a:t>
            </a:r>
            <a:r>
              <a:rPr lang="en" sz="950">
                <a:solidFill>
                  <a:srgbClr val="D4D4D4"/>
                </a:solidFill>
                <a:latin typeface="Courier New"/>
                <a:ea typeface="Courier New"/>
                <a:cs typeface="Courier New"/>
                <a:sym typeface="Courier New"/>
              </a:rPr>
              <a:t>="</a:t>
            </a:r>
            <a:r>
              <a:rPr lang="en" sz="950">
                <a:solidFill>
                  <a:srgbClr val="9CDCFE"/>
                </a:solidFill>
                <a:latin typeface="Courier New"/>
                <a:ea typeface="Courier New"/>
                <a:cs typeface="Courier New"/>
                <a:sym typeface="Courier New"/>
              </a:rPr>
              <a:t>review</a:t>
            </a:r>
            <a:r>
              <a:rPr lang="en" sz="950">
                <a:solidFill>
                  <a:srgbClr val="D4D4D4"/>
                </a:solidFill>
                <a:latin typeface="Courier New"/>
                <a:ea typeface="Courier New"/>
                <a:cs typeface="Courier New"/>
                <a:sym typeface="Courier New"/>
              </a:rPr>
              <a:t>.</a:t>
            </a:r>
            <a:r>
              <a:rPr lang="en" sz="950">
                <a:solidFill>
                  <a:srgbClr val="9CDCFE"/>
                </a:solidFill>
                <a:latin typeface="Courier New"/>
                <a:ea typeface="Courier New"/>
                <a:cs typeface="Courier New"/>
                <a:sym typeface="Courier New"/>
              </a:rPr>
              <a:t>id</a:t>
            </a:r>
            <a:r>
              <a:rPr lang="en" sz="950">
                <a:solidFill>
                  <a:srgbClr val="D4D4D4"/>
                </a:solidFill>
                <a:latin typeface="Courier New"/>
                <a:ea typeface="Courier New"/>
                <a:cs typeface="Courier New"/>
                <a:sym typeface="Courier New"/>
              </a:rPr>
              <a:t>"</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   </a:t>
            </a:r>
            <a:r>
              <a:rPr lang="en" sz="950">
                <a:solidFill>
                  <a:srgbClr val="808080"/>
                </a:solidFill>
                <a:latin typeface="Courier New"/>
                <a:ea typeface="Courier New"/>
                <a:cs typeface="Courier New"/>
                <a:sym typeface="Courier New"/>
              </a:rPr>
              <a:t>&gt;</a:t>
            </a:r>
            <a:endParaRPr sz="9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     </a:t>
            </a:r>
            <a:r>
              <a:rPr lang="en" sz="950">
                <a:solidFill>
                  <a:srgbClr val="808080"/>
                </a:solidFill>
                <a:latin typeface="Courier New"/>
                <a:ea typeface="Courier New"/>
                <a:cs typeface="Courier New"/>
                <a:sym typeface="Courier New"/>
              </a:rPr>
              <a:t>&lt;</a:t>
            </a:r>
            <a:r>
              <a:rPr lang="en" sz="950">
                <a:solidFill>
                  <a:srgbClr val="569CD6"/>
                </a:solidFill>
                <a:latin typeface="Courier New"/>
                <a:ea typeface="Courier New"/>
                <a:cs typeface="Courier New"/>
                <a:sym typeface="Courier New"/>
              </a:rPr>
              <a:t>h4</a:t>
            </a:r>
            <a:r>
              <a:rPr lang="en" sz="950">
                <a:solidFill>
                  <a:srgbClr val="808080"/>
                </a:solidFill>
                <a:latin typeface="Courier New"/>
                <a:ea typeface="Courier New"/>
                <a:cs typeface="Courier New"/>
                <a:sym typeface="Courier New"/>
              </a:rPr>
              <a:t>&gt;</a:t>
            </a:r>
            <a:r>
              <a:rPr lang="en" sz="950">
                <a:solidFill>
                  <a:srgbClr val="D4D4D4"/>
                </a:solidFill>
                <a:latin typeface="Courier New"/>
                <a:ea typeface="Courier New"/>
                <a:cs typeface="Courier New"/>
                <a:sym typeface="Courier New"/>
              </a:rPr>
              <a:t>{{ </a:t>
            </a:r>
            <a:r>
              <a:rPr b="1" lang="en" sz="1150">
                <a:solidFill>
                  <a:srgbClr val="9CDCFE"/>
                </a:solidFill>
                <a:latin typeface="Courier New"/>
                <a:ea typeface="Courier New"/>
                <a:cs typeface="Courier New"/>
                <a:sym typeface="Courier New"/>
              </a:rPr>
              <a:t>review</a:t>
            </a:r>
            <a:r>
              <a:rPr lang="en" sz="950">
                <a:solidFill>
                  <a:srgbClr val="D4D4D4"/>
                </a:solidFill>
                <a:latin typeface="Courier New"/>
                <a:ea typeface="Courier New"/>
                <a:cs typeface="Courier New"/>
                <a:sym typeface="Courier New"/>
              </a:rPr>
              <a:t>.</a:t>
            </a:r>
            <a:r>
              <a:rPr lang="en" sz="950">
                <a:solidFill>
                  <a:srgbClr val="9CDCFE"/>
                </a:solidFill>
                <a:latin typeface="Courier New"/>
                <a:ea typeface="Courier New"/>
                <a:cs typeface="Courier New"/>
                <a:sym typeface="Courier New"/>
              </a:rPr>
              <a:t>reviewer</a:t>
            </a:r>
            <a:r>
              <a:rPr lang="en" sz="950">
                <a:solidFill>
                  <a:srgbClr val="D4D4D4"/>
                </a:solidFill>
                <a:latin typeface="Courier New"/>
                <a:ea typeface="Courier New"/>
                <a:cs typeface="Courier New"/>
                <a:sym typeface="Courier New"/>
              </a:rPr>
              <a:t> }}</a:t>
            </a:r>
            <a:r>
              <a:rPr lang="en" sz="950">
                <a:solidFill>
                  <a:srgbClr val="808080"/>
                </a:solidFill>
                <a:latin typeface="Courier New"/>
                <a:ea typeface="Courier New"/>
                <a:cs typeface="Courier New"/>
                <a:sym typeface="Courier New"/>
              </a:rPr>
              <a:t>&lt;/</a:t>
            </a:r>
            <a:r>
              <a:rPr lang="en" sz="950">
                <a:solidFill>
                  <a:srgbClr val="569CD6"/>
                </a:solidFill>
                <a:latin typeface="Courier New"/>
                <a:ea typeface="Courier New"/>
                <a:cs typeface="Courier New"/>
                <a:sym typeface="Courier New"/>
              </a:rPr>
              <a:t>h4</a:t>
            </a:r>
            <a:r>
              <a:rPr lang="en" sz="950">
                <a:solidFill>
                  <a:srgbClr val="808080"/>
                </a:solidFill>
                <a:latin typeface="Courier New"/>
                <a:ea typeface="Courier New"/>
                <a:cs typeface="Courier New"/>
                <a:sym typeface="Courier New"/>
              </a:rPr>
              <a:t>&gt;</a:t>
            </a:r>
            <a:endParaRPr sz="9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       ...</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   </a:t>
            </a:r>
            <a:r>
              <a:rPr lang="en" sz="950">
                <a:solidFill>
                  <a:srgbClr val="808080"/>
                </a:solidFill>
                <a:latin typeface="Courier New"/>
                <a:ea typeface="Courier New"/>
                <a:cs typeface="Courier New"/>
                <a:sym typeface="Courier New"/>
              </a:rPr>
              <a:t>&lt;/</a:t>
            </a:r>
            <a:r>
              <a:rPr lang="en" sz="950">
                <a:solidFill>
                  <a:srgbClr val="569CD6"/>
                </a:solidFill>
                <a:latin typeface="Courier New"/>
                <a:ea typeface="Courier New"/>
                <a:cs typeface="Courier New"/>
                <a:sym typeface="Courier New"/>
              </a:rPr>
              <a:t>div</a:t>
            </a:r>
            <a:r>
              <a:rPr lang="en" sz="950">
                <a:solidFill>
                  <a:srgbClr val="808080"/>
                </a:solidFill>
                <a:latin typeface="Courier New"/>
                <a:ea typeface="Courier New"/>
                <a:cs typeface="Courier New"/>
                <a:sym typeface="Courier New"/>
              </a:rPr>
              <a:t>&gt;</a:t>
            </a:r>
            <a:endParaRPr sz="9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 </a:t>
            </a:r>
            <a:r>
              <a:rPr lang="en" sz="950">
                <a:solidFill>
                  <a:srgbClr val="808080"/>
                </a:solidFill>
                <a:latin typeface="Courier New"/>
                <a:ea typeface="Courier New"/>
                <a:cs typeface="Courier New"/>
                <a:sym typeface="Courier New"/>
              </a:rPr>
              <a:t>&lt;/</a:t>
            </a:r>
            <a:r>
              <a:rPr lang="en" sz="950">
                <a:solidFill>
                  <a:srgbClr val="569CD6"/>
                </a:solidFill>
                <a:latin typeface="Courier New"/>
                <a:ea typeface="Courier New"/>
                <a:cs typeface="Courier New"/>
                <a:sym typeface="Courier New"/>
              </a:rPr>
              <a:t>div</a:t>
            </a:r>
            <a:r>
              <a:rPr lang="en" sz="950">
                <a:solidFill>
                  <a:srgbClr val="808080"/>
                </a:solidFill>
                <a:latin typeface="Courier New"/>
                <a:ea typeface="Courier New"/>
                <a:cs typeface="Courier New"/>
                <a:sym typeface="Courier New"/>
              </a:rPr>
              <a:t>&gt;</a:t>
            </a:r>
            <a:endParaRPr sz="9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808080"/>
                </a:solidFill>
                <a:latin typeface="Courier New"/>
                <a:ea typeface="Courier New"/>
                <a:cs typeface="Courier New"/>
                <a:sym typeface="Courier New"/>
              </a:rPr>
              <a:t>&lt;/</a:t>
            </a:r>
            <a:r>
              <a:rPr lang="en" sz="950">
                <a:solidFill>
                  <a:srgbClr val="569CD6"/>
                </a:solidFill>
                <a:latin typeface="Courier New"/>
                <a:ea typeface="Courier New"/>
                <a:cs typeface="Courier New"/>
                <a:sym typeface="Courier New"/>
              </a:rPr>
              <a:t>template</a:t>
            </a:r>
            <a:r>
              <a:rPr lang="en" sz="950">
                <a:solidFill>
                  <a:srgbClr val="808080"/>
                </a:solidFill>
                <a:latin typeface="Courier New"/>
                <a:ea typeface="Courier New"/>
                <a:cs typeface="Courier New"/>
                <a:sym typeface="Courier New"/>
              </a:rPr>
              <a:t>&gt;</a:t>
            </a:r>
            <a:endParaRPr sz="9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808080"/>
                </a:solidFill>
                <a:latin typeface="Courier New"/>
                <a:ea typeface="Courier New"/>
                <a:cs typeface="Courier New"/>
                <a:sym typeface="Courier New"/>
              </a:rPr>
              <a:t>&lt;</a:t>
            </a:r>
            <a:r>
              <a:rPr lang="en" sz="950">
                <a:solidFill>
                  <a:srgbClr val="569CD6"/>
                </a:solidFill>
                <a:latin typeface="Courier New"/>
                <a:ea typeface="Courier New"/>
                <a:cs typeface="Courier New"/>
                <a:sym typeface="Courier New"/>
              </a:rPr>
              <a:t>script</a:t>
            </a:r>
            <a:r>
              <a:rPr lang="en" sz="950">
                <a:solidFill>
                  <a:srgbClr val="808080"/>
                </a:solidFill>
                <a:latin typeface="Courier New"/>
                <a:ea typeface="Courier New"/>
                <a:cs typeface="Courier New"/>
                <a:sym typeface="Courier New"/>
              </a:rPr>
              <a:t>&gt;</a:t>
            </a:r>
            <a:endParaRPr sz="9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C586C0"/>
                </a:solidFill>
                <a:latin typeface="Courier New"/>
                <a:ea typeface="Courier New"/>
                <a:cs typeface="Courier New"/>
                <a:sym typeface="Courier New"/>
              </a:rPr>
              <a:t>export</a:t>
            </a:r>
            <a:r>
              <a:rPr lang="en" sz="950">
                <a:solidFill>
                  <a:srgbClr val="D4D4D4"/>
                </a:solidFill>
                <a:latin typeface="Courier New"/>
                <a:ea typeface="Courier New"/>
                <a:cs typeface="Courier New"/>
                <a:sym typeface="Courier New"/>
              </a:rPr>
              <a:t> </a:t>
            </a:r>
            <a:r>
              <a:rPr lang="en" sz="950">
                <a:solidFill>
                  <a:srgbClr val="C586C0"/>
                </a:solidFill>
                <a:latin typeface="Courier New"/>
                <a:ea typeface="Courier New"/>
                <a:cs typeface="Courier New"/>
                <a:sym typeface="Courier New"/>
              </a:rPr>
              <a:t>default</a:t>
            </a:r>
            <a:r>
              <a:rPr lang="en" sz="950">
                <a:solidFill>
                  <a:srgbClr val="D4D4D4"/>
                </a:solidFill>
                <a:latin typeface="Courier New"/>
                <a:ea typeface="Courier New"/>
                <a:cs typeface="Courier New"/>
                <a:sym typeface="Courier New"/>
              </a:rPr>
              <a:t> {</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 </a:t>
            </a:r>
            <a:r>
              <a:rPr lang="en" sz="950">
                <a:solidFill>
                  <a:srgbClr val="DCDCAA"/>
                </a:solidFill>
                <a:latin typeface="Courier New"/>
                <a:ea typeface="Courier New"/>
                <a:cs typeface="Courier New"/>
                <a:sym typeface="Courier New"/>
              </a:rPr>
              <a:t>data</a:t>
            </a:r>
            <a:r>
              <a:rPr lang="en" sz="950">
                <a:solidFill>
                  <a:srgbClr val="D4D4D4"/>
                </a:solidFill>
                <a:latin typeface="Courier New"/>
                <a:ea typeface="Courier New"/>
                <a:cs typeface="Courier New"/>
                <a:sym typeface="Courier New"/>
              </a:rPr>
              <a:t>() {</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   </a:t>
            </a:r>
            <a:r>
              <a:rPr lang="en" sz="950">
                <a:solidFill>
                  <a:srgbClr val="C586C0"/>
                </a:solidFill>
                <a:latin typeface="Courier New"/>
                <a:ea typeface="Courier New"/>
                <a:cs typeface="Courier New"/>
                <a:sym typeface="Courier New"/>
              </a:rPr>
              <a:t>return</a:t>
            </a:r>
            <a:r>
              <a:rPr lang="en" sz="950">
                <a:solidFill>
                  <a:srgbClr val="D4D4D4"/>
                </a:solidFill>
                <a:latin typeface="Courier New"/>
                <a:ea typeface="Courier New"/>
                <a:cs typeface="Courier New"/>
                <a:sym typeface="Courier New"/>
              </a:rPr>
              <a:t> {</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     ...</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     </a:t>
            </a:r>
            <a:r>
              <a:rPr b="1" lang="en" sz="1150">
                <a:solidFill>
                  <a:srgbClr val="9CDCFE"/>
                </a:solidFill>
                <a:latin typeface="Courier New"/>
                <a:ea typeface="Courier New"/>
                <a:cs typeface="Courier New"/>
                <a:sym typeface="Courier New"/>
              </a:rPr>
              <a:t>reviews</a:t>
            </a:r>
            <a:r>
              <a:rPr b="1" lang="en" sz="1150">
                <a:solidFill>
                  <a:srgbClr val="D4D4D4"/>
                </a:solidFill>
                <a:latin typeface="Courier New"/>
                <a:ea typeface="Courier New"/>
                <a:cs typeface="Courier New"/>
                <a:sym typeface="Courier New"/>
              </a:rPr>
              <a:t>: []</a:t>
            </a:r>
            <a:endParaRPr b="1"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   }</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 },</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808080"/>
                </a:solidFill>
                <a:latin typeface="Courier New"/>
                <a:ea typeface="Courier New"/>
                <a:cs typeface="Courier New"/>
                <a:sym typeface="Courier New"/>
              </a:rPr>
              <a:t>&lt;/</a:t>
            </a:r>
            <a:r>
              <a:rPr lang="en" sz="950">
                <a:solidFill>
                  <a:srgbClr val="569CD6"/>
                </a:solidFill>
                <a:latin typeface="Courier New"/>
                <a:ea typeface="Courier New"/>
                <a:cs typeface="Courier New"/>
                <a:sym typeface="Courier New"/>
              </a:rPr>
              <a:t>script</a:t>
            </a:r>
            <a:r>
              <a:rPr lang="en" sz="9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p:txBody>
      </p:sp>
      <p:sp>
        <p:nvSpPr>
          <p:cNvPr id="101" name="Google Shape;101;p18"/>
          <p:cNvSpPr txBox="1"/>
          <p:nvPr/>
        </p:nvSpPr>
        <p:spPr>
          <a:xfrm>
            <a:off x="355025" y="1281550"/>
            <a:ext cx="38361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Repeats an HTML element by looping over an array in the data like a foreach loop. </a:t>
            </a:r>
            <a:endParaRPr/>
          </a:p>
          <a:p>
            <a:pPr indent="-317500" lvl="0" marL="457200" rtl="0" algn="l">
              <a:spcBef>
                <a:spcPts val="0"/>
              </a:spcBef>
              <a:spcAft>
                <a:spcPts val="0"/>
              </a:spcAft>
              <a:buSzPts val="1400"/>
              <a:buChar char="●"/>
            </a:pPr>
            <a:r>
              <a:rPr lang="en"/>
              <a:t>If the array is changed Vue reacts by redrawing the looped elements.</a:t>
            </a:r>
            <a:endParaRPr/>
          </a:p>
          <a:p>
            <a:pPr indent="-317500" lvl="0" marL="457200" rtl="0" algn="l">
              <a:spcBef>
                <a:spcPts val="0"/>
              </a:spcBef>
              <a:spcAft>
                <a:spcPts val="0"/>
              </a:spcAft>
              <a:buSzPts val="1400"/>
              <a:buChar char="●"/>
            </a:pPr>
            <a:r>
              <a:rPr lang="en"/>
              <a:t>A variable is created to hold each element of array, which can be used in the tag being repeated and its children.</a:t>
            </a:r>
            <a:endParaRPr/>
          </a:p>
          <a:p>
            <a:pPr indent="-317500" lvl="0" marL="457200" rtl="0" algn="l">
              <a:spcBef>
                <a:spcPts val="0"/>
              </a:spcBef>
              <a:spcAft>
                <a:spcPts val="0"/>
              </a:spcAft>
              <a:buSzPts val="1400"/>
              <a:buChar char="●"/>
            </a:pPr>
            <a:r>
              <a:rPr lang="en"/>
              <a:t>Required a key attribute on the tag being repeated that is bound with v-bind to a unique property in the array items.</a:t>
            </a:r>
            <a:endParaRPr/>
          </a:p>
          <a:p>
            <a:pPr indent="-317500" lvl="0" marL="457200" rtl="0" algn="l">
              <a:spcBef>
                <a:spcPts val="0"/>
              </a:spcBef>
              <a:spcAft>
                <a:spcPts val="0"/>
              </a:spcAft>
              <a:buSzPts val="1400"/>
              <a:buChar char="●"/>
            </a:pPr>
            <a:r>
              <a:rPr lang="en"/>
              <a:t>v-for=”variable in array”  </a:t>
            </a:r>
            <a:endParaRPr/>
          </a:p>
          <a:p>
            <a:pPr indent="-317500" lvl="0" marL="457200" rtl="0" algn="l">
              <a:spcBef>
                <a:spcPts val="0"/>
              </a:spcBef>
              <a:spcAft>
                <a:spcPts val="0"/>
              </a:spcAft>
              <a:buSzPts val="1400"/>
              <a:buChar char="●"/>
            </a:pPr>
            <a:r>
              <a:rPr lang="en"/>
              <a:t>v-bind:key=”variable.uniqueProperty”</a:t>
            </a:r>
            <a:endParaRPr/>
          </a:p>
        </p:txBody>
      </p:sp>
      <p:sp>
        <p:nvSpPr>
          <p:cNvPr id="102" name="Google Shape;102;p18"/>
          <p:cNvSpPr/>
          <p:nvPr/>
        </p:nvSpPr>
        <p:spPr>
          <a:xfrm>
            <a:off x="5585125" y="1324850"/>
            <a:ext cx="2239850" cy="2571566"/>
          </a:xfrm>
          <a:custGeom>
            <a:rect b="b" l="l" r="r" t="t"/>
            <a:pathLst>
              <a:path extrusionOk="0" h="105641" w="74699">
                <a:moveTo>
                  <a:pt x="0" y="105641"/>
                </a:moveTo>
                <a:cubicBezTo>
                  <a:pt x="12354" y="94500"/>
                  <a:pt x="68465" y="56400"/>
                  <a:pt x="74122" y="38793"/>
                </a:cubicBezTo>
                <a:cubicBezTo>
                  <a:pt x="79779" y="21186"/>
                  <a:pt x="40640" y="6466"/>
                  <a:pt x="33944" y="0"/>
                </a:cubicBezTo>
              </a:path>
            </a:pathLst>
          </a:custGeom>
          <a:noFill/>
          <a:ln cap="flat" cmpd="sng" w="38100">
            <a:solidFill>
              <a:srgbClr val="FF0000"/>
            </a:solidFill>
            <a:prstDash val="solid"/>
            <a:round/>
            <a:headEnd len="med" w="med" type="none"/>
            <a:tailEnd len="med" w="med" type="triangle"/>
          </a:ln>
        </p:spPr>
      </p:sp>
      <p:sp>
        <p:nvSpPr>
          <p:cNvPr id="103" name="Google Shape;103;p18"/>
          <p:cNvSpPr/>
          <p:nvPr/>
        </p:nvSpPr>
        <p:spPr>
          <a:xfrm>
            <a:off x="5663050" y="1290200"/>
            <a:ext cx="17325" cy="493575"/>
          </a:xfrm>
          <a:custGeom>
            <a:rect b="b" l="l" r="r" t="t"/>
            <a:pathLst>
              <a:path extrusionOk="0" h="19743" w="693">
                <a:moveTo>
                  <a:pt x="693" y="0"/>
                </a:moveTo>
                <a:cubicBezTo>
                  <a:pt x="578" y="3291"/>
                  <a:pt x="116" y="16453"/>
                  <a:pt x="0" y="19743"/>
                </a:cubicBezTo>
              </a:path>
            </a:pathLst>
          </a:custGeom>
          <a:noFill/>
          <a:ln cap="flat" cmpd="sng" w="28575">
            <a:solidFill>
              <a:srgbClr val="FFFF00"/>
            </a:solidFill>
            <a:prstDash val="solid"/>
            <a:round/>
            <a:headEnd len="med" w="med" type="none"/>
            <a:tailEnd len="med" w="med" type="triangle"/>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155975" y="419050"/>
            <a:ext cx="4416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Attribute Binding</a:t>
            </a:r>
            <a:r>
              <a:rPr lang="en"/>
              <a:t> ( v-bind )</a:t>
            </a:r>
            <a:endParaRPr/>
          </a:p>
        </p:txBody>
      </p:sp>
      <p:sp>
        <p:nvSpPr>
          <p:cNvPr id="109" name="Google Shape;109;p19"/>
          <p:cNvSpPr txBox="1"/>
          <p:nvPr/>
        </p:nvSpPr>
        <p:spPr>
          <a:xfrm>
            <a:off x="4476750" y="1375000"/>
            <a:ext cx="4485300" cy="14694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808080"/>
                </a:solidFill>
                <a:latin typeface="Courier New"/>
                <a:ea typeface="Courier New"/>
                <a:cs typeface="Courier New"/>
                <a:sym typeface="Courier New"/>
              </a:rPr>
              <a:t>&lt;</a:t>
            </a:r>
            <a:r>
              <a:rPr lang="en" sz="1050">
                <a:solidFill>
                  <a:srgbClr val="569CD6"/>
                </a:solidFill>
                <a:latin typeface="Courier New"/>
                <a:ea typeface="Courier New"/>
                <a:cs typeface="Courier New"/>
                <a:sym typeface="Courier New"/>
              </a:rPr>
              <a:t>img</a:t>
            </a:r>
            <a:endParaRPr sz="1050">
              <a:solidFill>
                <a:srgbClr val="569CD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b="1" lang="en" sz="1250">
                <a:solidFill>
                  <a:srgbClr val="9CDCFE"/>
                </a:solidFill>
                <a:latin typeface="Courier New"/>
                <a:ea typeface="Courier New"/>
                <a:cs typeface="Courier New"/>
                <a:sym typeface="Courier New"/>
              </a:rPr>
              <a:t>v-bind</a:t>
            </a:r>
            <a:r>
              <a:rPr b="1" lang="en" sz="1250">
                <a:solidFill>
                  <a:srgbClr val="D4D4D4"/>
                </a:solidFill>
                <a:latin typeface="Courier New"/>
                <a:ea typeface="Courier New"/>
                <a:cs typeface="Courier New"/>
                <a:sym typeface="Courier New"/>
              </a:rPr>
              <a:t>:</a:t>
            </a:r>
            <a:r>
              <a:rPr b="1" lang="en" sz="1250">
                <a:solidFill>
                  <a:srgbClr val="9CDCFE"/>
                </a:solidFill>
                <a:latin typeface="Courier New"/>
                <a:ea typeface="Courier New"/>
                <a:cs typeface="Courier New"/>
                <a:sym typeface="Courier New"/>
              </a:rPr>
              <a:t>title</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review</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rating</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 Star Review'</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50">
              <a:solidFill>
                <a:srgbClr val="808080"/>
              </a:solidFill>
              <a:latin typeface="Courier New"/>
              <a:ea typeface="Courier New"/>
              <a:cs typeface="Courier New"/>
              <a:sym typeface="Courier New"/>
            </a:endParaRPr>
          </a:p>
        </p:txBody>
      </p:sp>
      <p:sp>
        <p:nvSpPr>
          <p:cNvPr id="110" name="Google Shape;110;p19"/>
          <p:cNvSpPr txBox="1"/>
          <p:nvPr/>
        </p:nvSpPr>
        <p:spPr>
          <a:xfrm>
            <a:off x="355025" y="1281550"/>
            <a:ext cx="38361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Allows for a single, simple line of JavaScript to be evaluated for the value of an attribute.</a:t>
            </a:r>
            <a:endParaRPr/>
          </a:p>
          <a:p>
            <a:pPr indent="-317500" lvl="0" marL="457200" rtl="0" algn="l">
              <a:spcBef>
                <a:spcPts val="0"/>
              </a:spcBef>
              <a:spcAft>
                <a:spcPts val="0"/>
              </a:spcAft>
              <a:buSzPts val="1400"/>
              <a:buChar char="●"/>
            </a:pPr>
            <a:r>
              <a:rPr lang="en"/>
              <a:t>Can be bound to data in an v-for variable or in the data() to set the value of an attribute.</a:t>
            </a:r>
            <a:endParaRPr/>
          </a:p>
          <a:p>
            <a:pPr indent="-317500" lvl="1" marL="914400" rtl="0" algn="l">
              <a:spcBef>
                <a:spcPts val="0"/>
              </a:spcBef>
              <a:spcAft>
                <a:spcPts val="0"/>
              </a:spcAft>
              <a:buSzPts val="1400"/>
              <a:buChar char="○"/>
            </a:pPr>
            <a:r>
              <a:rPr lang="en"/>
              <a:t>v-bind:attribute=”variable”</a:t>
            </a:r>
            <a:endParaRPr/>
          </a:p>
          <a:p>
            <a:pPr indent="-317500" lvl="0" marL="457200" rtl="0" algn="l">
              <a:spcBef>
                <a:spcPts val="0"/>
              </a:spcBef>
              <a:spcAft>
                <a:spcPts val="0"/>
              </a:spcAft>
              <a:buSzPts val="1400"/>
              <a:buChar char="●"/>
            </a:pPr>
            <a:r>
              <a:rPr lang="en"/>
              <a:t>Can use a simple boolean expression to conditionally set the value of the attribute.</a:t>
            </a:r>
            <a:endParaRPr/>
          </a:p>
          <a:p>
            <a:pPr indent="-317500" lvl="1" marL="914400" rtl="0" algn="l">
              <a:spcBef>
                <a:spcPts val="0"/>
              </a:spcBef>
              <a:spcAft>
                <a:spcPts val="0"/>
              </a:spcAft>
              <a:buSzPts val="1400"/>
              <a:buChar char="○"/>
            </a:pPr>
            <a:r>
              <a:rPr lang="en"/>
              <a:t>v-bind:class=”{ value: boolean }”</a:t>
            </a:r>
            <a:endParaRPr/>
          </a:p>
        </p:txBody>
      </p:sp>
      <p:sp>
        <p:nvSpPr>
          <p:cNvPr id="111" name="Google Shape;111;p19"/>
          <p:cNvSpPr txBox="1"/>
          <p:nvPr/>
        </p:nvSpPr>
        <p:spPr>
          <a:xfrm>
            <a:off x="4476750" y="3550225"/>
            <a:ext cx="4485300" cy="1234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808080"/>
                </a:solidFill>
                <a:latin typeface="Courier New"/>
                <a:ea typeface="Courier New"/>
                <a:cs typeface="Courier New"/>
                <a:sym typeface="Courier New"/>
              </a:rPr>
              <a:t>&lt;</a:t>
            </a:r>
            <a:r>
              <a:rPr lang="en" sz="1050">
                <a:solidFill>
                  <a:srgbClr val="569CD6"/>
                </a:solidFill>
                <a:latin typeface="Courier New"/>
                <a:ea typeface="Courier New"/>
                <a:cs typeface="Courier New"/>
                <a:sym typeface="Courier New"/>
              </a:rPr>
              <a:t>div</a:t>
            </a:r>
            <a:endParaRPr sz="1050">
              <a:solidFill>
                <a:srgbClr val="569CD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b="1" lang="en" sz="1100">
                <a:solidFill>
                  <a:srgbClr val="9CDCFE"/>
                </a:solidFill>
                <a:latin typeface="Courier New"/>
                <a:ea typeface="Courier New"/>
                <a:cs typeface="Courier New"/>
                <a:sym typeface="Courier New"/>
              </a:rPr>
              <a:t>v-bind</a:t>
            </a:r>
            <a:r>
              <a:rPr b="1" lang="en" sz="1100">
                <a:solidFill>
                  <a:srgbClr val="D4D4D4"/>
                </a:solidFill>
                <a:latin typeface="Courier New"/>
                <a:ea typeface="Courier New"/>
                <a:cs typeface="Courier New"/>
                <a:sym typeface="Courier New"/>
              </a:rPr>
              <a:t>:</a:t>
            </a:r>
            <a:r>
              <a:rPr b="1" lang="en" sz="1100">
                <a:solidFill>
                  <a:srgbClr val="9CDCFE"/>
                </a:solidFill>
                <a:latin typeface="Courier New"/>
                <a:ea typeface="Courier New"/>
                <a:cs typeface="Courier New"/>
                <a:sym typeface="Courier New"/>
              </a:rPr>
              <a:t>class</a:t>
            </a:r>
            <a:r>
              <a:rPr b="1" lang="en" sz="1100">
                <a:solidFill>
                  <a:srgbClr val="D4D4D4"/>
                </a:solidFill>
                <a:latin typeface="Courier New"/>
                <a:ea typeface="Courier New"/>
                <a:cs typeface="Courier New"/>
                <a:sym typeface="Courier New"/>
              </a:rPr>
              <a:t>="{ </a:t>
            </a:r>
            <a:r>
              <a:rPr b="1" lang="en" sz="1100">
                <a:solidFill>
                  <a:srgbClr val="9CDCFE"/>
                </a:solidFill>
                <a:latin typeface="Courier New"/>
                <a:ea typeface="Courier New"/>
                <a:cs typeface="Courier New"/>
                <a:sym typeface="Courier New"/>
              </a:rPr>
              <a:t>favorited:</a:t>
            </a:r>
            <a:r>
              <a:rPr b="1" lang="en" sz="1100">
                <a:solidFill>
                  <a:srgbClr val="D4D4D4"/>
                </a:solidFill>
                <a:latin typeface="Courier New"/>
                <a:ea typeface="Courier New"/>
                <a:cs typeface="Courier New"/>
                <a:sym typeface="Courier New"/>
              </a:rPr>
              <a:t> </a:t>
            </a:r>
            <a:r>
              <a:rPr b="1" lang="en" sz="1100">
                <a:solidFill>
                  <a:srgbClr val="9CDCFE"/>
                </a:solidFill>
                <a:latin typeface="Courier New"/>
                <a:ea typeface="Courier New"/>
                <a:cs typeface="Courier New"/>
                <a:sym typeface="Courier New"/>
              </a:rPr>
              <a:t>review</a:t>
            </a:r>
            <a:r>
              <a:rPr b="1" lang="en" sz="1100">
                <a:solidFill>
                  <a:srgbClr val="D4D4D4"/>
                </a:solidFill>
                <a:latin typeface="Courier New"/>
                <a:ea typeface="Courier New"/>
                <a:cs typeface="Courier New"/>
                <a:sym typeface="Courier New"/>
              </a:rPr>
              <a:t>.</a:t>
            </a:r>
            <a:r>
              <a:rPr b="1" lang="en" sz="1100">
                <a:solidFill>
                  <a:srgbClr val="9CDCFE"/>
                </a:solidFill>
                <a:latin typeface="Courier New"/>
                <a:ea typeface="Courier New"/>
                <a:cs typeface="Courier New"/>
                <a:sym typeface="Courier New"/>
              </a:rPr>
              <a:t>favorited</a:t>
            </a:r>
            <a:r>
              <a:rPr b="1" lang="en" sz="1100">
                <a:solidFill>
                  <a:srgbClr val="D4D4D4"/>
                </a:solidFill>
                <a:latin typeface="Courier New"/>
                <a:ea typeface="Courier New"/>
                <a:cs typeface="Courier New"/>
                <a:sym typeface="Courier New"/>
              </a:rPr>
              <a:t> }"</a:t>
            </a:r>
            <a:endParaRPr b="1" sz="11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p:txBody>
      </p:sp>
      <p:sp>
        <p:nvSpPr>
          <p:cNvPr id="112" name="Google Shape;112;p19"/>
          <p:cNvSpPr txBox="1"/>
          <p:nvPr/>
        </p:nvSpPr>
        <p:spPr>
          <a:xfrm>
            <a:off x="4468050" y="846725"/>
            <a:ext cx="450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Setting a value:  </a:t>
            </a:r>
            <a:br>
              <a:rPr lang="en"/>
            </a:br>
            <a:r>
              <a:rPr lang="en"/>
              <a:t>      v-bind:attribute=”variable”</a:t>
            </a:r>
            <a:endParaRPr/>
          </a:p>
        </p:txBody>
      </p:sp>
      <p:sp>
        <p:nvSpPr>
          <p:cNvPr id="113" name="Google Shape;113;p19"/>
          <p:cNvSpPr txBox="1"/>
          <p:nvPr/>
        </p:nvSpPr>
        <p:spPr>
          <a:xfrm>
            <a:off x="4468050" y="2976850"/>
            <a:ext cx="450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Conditionally setting a value</a:t>
            </a:r>
            <a:r>
              <a:rPr lang="en"/>
              <a:t>:  </a:t>
            </a:r>
            <a:br>
              <a:rPr lang="en"/>
            </a:br>
            <a:r>
              <a:rPr lang="en"/>
              <a:t>     v-bind:attribute=”{ value  : booleanCondition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445025"/>
            <a:ext cx="377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Computed Properties</a:t>
            </a:r>
            <a:endParaRPr/>
          </a:p>
        </p:txBody>
      </p:sp>
      <p:sp>
        <p:nvSpPr>
          <p:cNvPr id="119" name="Google Shape;119;p20"/>
          <p:cNvSpPr txBox="1"/>
          <p:nvPr/>
        </p:nvSpPr>
        <p:spPr>
          <a:xfrm>
            <a:off x="4286250" y="235425"/>
            <a:ext cx="4693200" cy="45138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808080"/>
                </a:solidFill>
                <a:latin typeface="Courier New"/>
                <a:ea typeface="Courier New"/>
                <a:cs typeface="Courier New"/>
                <a:sym typeface="Courier New"/>
              </a:rPr>
              <a:t>&lt;</a:t>
            </a:r>
            <a:r>
              <a:rPr lang="en" sz="1050">
                <a:solidFill>
                  <a:srgbClr val="569CD6"/>
                </a:solidFill>
                <a:latin typeface="Courier New"/>
                <a:ea typeface="Courier New"/>
                <a:cs typeface="Courier New"/>
                <a:sym typeface="Courier New"/>
              </a:rPr>
              <a:t>template</a:t>
            </a:r>
            <a:r>
              <a:rPr lang="en"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808080"/>
                </a:solidFill>
                <a:latin typeface="Courier New"/>
                <a:ea typeface="Courier New"/>
                <a:cs typeface="Courier New"/>
                <a:sym typeface="Courier New"/>
              </a:rPr>
              <a:t>&lt;</a:t>
            </a:r>
            <a:r>
              <a:rPr lang="en" sz="1050">
                <a:solidFill>
                  <a:srgbClr val="569CD6"/>
                </a:solidFill>
                <a:latin typeface="Courier New"/>
                <a:ea typeface="Courier New"/>
                <a:cs typeface="Courier New"/>
                <a:sym typeface="Courier New"/>
              </a:rPr>
              <a:t>span</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class</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"amount"</a:t>
            </a:r>
            <a:r>
              <a:rPr lang="en" sz="1050">
                <a:solidFill>
                  <a:srgbClr val="808080"/>
                </a:solidFill>
                <a:latin typeface="Courier New"/>
                <a:ea typeface="Courier New"/>
                <a:cs typeface="Courier New"/>
                <a:sym typeface="Courier New"/>
              </a:rPr>
              <a:t>&gt;</a:t>
            </a:r>
            <a:r>
              <a:rPr b="1" lang="en" sz="1150">
                <a:solidFill>
                  <a:srgbClr val="D4D4D4"/>
                </a:solidFill>
                <a:latin typeface="Courier New"/>
                <a:ea typeface="Courier New"/>
                <a:cs typeface="Courier New"/>
                <a:sym typeface="Courier New"/>
              </a:rPr>
              <a:t>{{ </a:t>
            </a:r>
            <a:r>
              <a:rPr b="1" lang="en" sz="1150">
                <a:solidFill>
                  <a:srgbClr val="9CDCFE"/>
                </a:solidFill>
                <a:latin typeface="Courier New"/>
                <a:ea typeface="Courier New"/>
                <a:cs typeface="Courier New"/>
                <a:sym typeface="Courier New"/>
              </a:rPr>
              <a:t>averageRating</a:t>
            </a:r>
            <a:r>
              <a:rPr b="1" lang="en" sz="1150">
                <a:solidFill>
                  <a:srgbClr val="D4D4D4"/>
                </a:solidFill>
                <a:latin typeface="Courier New"/>
                <a:ea typeface="Courier New"/>
                <a:cs typeface="Courier New"/>
                <a:sym typeface="Courier New"/>
              </a:rPr>
              <a:t> }}</a:t>
            </a:r>
            <a:r>
              <a:rPr lang="en" sz="1050">
                <a:solidFill>
                  <a:srgbClr val="808080"/>
                </a:solidFill>
                <a:latin typeface="Courier New"/>
                <a:ea typeface="Courier New"/>
                <a:cs typeface="Courier New"/>
                <a:sym typeface="Courier New"/>
              </a:rPr>
              <a:t>&lt;/</a:t>
            </a:r>
            <a:r>
              <a:rPr lang="en" sz="1050">
                <a:solidFill>
                  <a:srgbClr val="569CD6"/>
                </a:solidFill>
                <a:latin typeface="Courier New"/>
                <a:ea typeface="Courier New"/>
                <a:cs typeface="Courier New"/>
                <a:sym typeface="Courier New"/>
              </a:rPr>
              <a:t>span</a:t>
            </a:r>
            <a:r>
              <a:rPr lang="en" sz="1050">
                <a:solidFill>
                  <a:srgbClr val="808080"/>
                </a:solidFill>
                <a:latin typeface="Courier New"/>
                <a:ea typeface="Courier New"/>
                <a:cs typeface="Courier New"/>
                <a:sym typeface="Courier New"/>
              </a:rPr>
              <a:t>&gt; </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808080"/>
                </a:solidFill>
                <a:latin typeface="Courier New"/>
                <a:ea typeface="Courier New"/>
                <a:cs typeface="Courier New"/>
                <a:sym typeface="Courier New"/>
              </a:rPr>
              <a:t>&lt;/</a:t>
            </a:r>
            <a:r>
              <a:rPr lang="en" sz="1050">
                <a:solidFill>
                  <a:srgbClr val="569CD6"/>
                </a:solidFill>
                <a:latin typeface="Courier New"/>
                <a:ea typeface="Courier New"/>
                <a:cs typeface="Courier New"/>
                <a:sym typeface="Courier New"/>
              </a:rPr>
              <a:t>template</a:t>
            </a:r>
            <a:r>
              <a:rPr lang="en"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808080"/>
                </a:solidFill>
                <a:latin typeface="Courier New"/>
                <a:ea typeface="Courier New"/>
                <a:cs typeface="Courier New"/>
                <a:sym typeface="Courier New"/>
              </a:rPr>
              <a:t>&lt;</a:t>
            </a:r>
            <a:r>
              <a:rPr lang="en" sz="1050">
                <a:solidFill>
                  <a:srgbClr val="569CD6"/>
                </a:solidFill>
                <a:latin typeface="Courier New"/>
                <a:ea typeface="Courier New"/>
                <a:cs typeface="Courier New"/>
                <a:sym typeface="Courier New"/>
              </a:rPr>
              <a:t>script</a:t>
            </a:r>
            <a:r>
              <a:rPr lang="en"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export</a:t>
            </a: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default</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 </a:t>
            </a:r>
            <a:r>
              <a:rPr lang="en" sz="950">
                <a:solidFill>
                  <a:srgbClr val="DCDCAA"/>
                </a:solidFill>
                <a:latin typeface="Courier New"/>
                <a:ea typeface="Courier New"/>
                <a:cs typeface="Courier New"/>
                <a:sym typeface="Courier New"/>
              </a:rPr>
              <a:t>data</a:t>
            </a:r>
            <a:r>
              <a:rPr lang="en" sz="950">
                <a:solidFill>
                  <a:srgbClr val="D4D4D4"/>
                </a:solidFill>
                <a:latin typeface="Courier New"/>
                <a:ea typeface="Courier New"/>
                <a:cs typeface="Courier New"/>
                <a:sym typeface="Courier New"/>
              </a:rPr>
              <a:t>() {</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   </a:t>
            </a:r>
            <a:r>
              <a:rPr lang="en" sz="950">
                <a:solidFill>
                  <a:srgbClr val="C586C0"/>
                </a:solidFill>
                <a:latin typeface="Courier New"/>
                <a:ea typeface="Courier New"/>
                <a:cs typeface="Courier New"/>
                <a:sym typeface="Courier New"/>
              </a:rPr>
              <a:t>return</a:t>
            </a:r>
            <a:r>
              <a:rPr lang="en" sz="950">
                <a:solidFill>
                  <a:srgbClr val="D4D4D4"/>
                </a:solidFill>
                <a:latin typeface="Courier New"/>
                <a:ea typeface="Courier New"/>
                <a:cs typeface="Courier New"/>
                <a:sym typeface="Courier New"/>
              </a:rPr>
              <a:t> {</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     ...</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     </a:t>
            </a:r>
            <a:r>
              <a:rPr b="1" lang="en" sz="1150">
                <a:solidFill>
                  <a:srgbClr val="9CDCFE"/>
                </a:solidFill>
                <a:latin typeface="Courier New"/>
                <a:ea typeface="Courier New"/>
                <a:cs typeface="Courier New"/>
                <a:sym typeface="Courier New"/>
              </a:rPr>
              <a:t>reviews</a:t>
            </a:r>
            <a:r>
              <a:rPr b="1" lang="en" sz="1150">
                <a:solidFill>
                  <a:srgbClr val="D4D4D4"/>
                </a:solidFill>
                <a:latin typeface="Courier New"/>
                <a:ea typeface="Courier New"/>
                <a:cs typeface="Courier New"/>
                <a:sym typeface="Courier New"/>
              </a:rPr>
              <a:t>: []</a:t>
            </a:r>
            <a:endParaRPr b="1" sz="11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latin typeface="Courier New"/>
                <a:ea typeface="Courier New"/>
                <a:cs typeface="Courier New"/>
                <a:sym typeface="Courier New"/>
              </a:rPr>
              <a:t>   }</a:t>
            </a:r>
            <a:br>
              <a:rPr lang="en" sz="950">
                <a:solidFill>
                  <a:srgbClr val="D4D4D4"/>
                </a:solidFill>
                <a:latin typeface="Courier New"/>
                <a:ea typeface="Courier New"/>
                <a:cs typeface="Courier New"/>
                <a:sym typeface="Courier New"/>
              </a:rPr>
            </a:br>
            <a:r>
              <a:rPr lang="en" sz="9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computed:</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b="1" lang="en" sz="1150">
                <a:solidFill>
                  <a:srgbClr val="DCDCAA"/>
                </a:solidFill>
                <a:latin typeface="Courier New"/>
                <a:ea typeface="Courier New"/>
                <a:cs typeface="Courier New"/>
                <a:sym typeface="Courier New"/>
              </a:rPr>
              <a:t>averageRating</a:t>
            </a:r>
            <a:r>
              <a:rPr b="1" lang="en" sz="1150">
                <a:solidFill>
                  <a:srgbClr val="D4D4D4"/>
                </a:solidFill>
                <a:latin typeface="Courier New"/>
                <a:ea typeface="Courier New"/>
                <a:cs typeface="Courier New"/>
                <a:sym typeface="Courier New"/>
              </a:rPr>
              <a:t>()</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let</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sum</a:t>
            </a:r>
            <a:r>
              <a:rPr lang="en" sz="1050">
                <a:solidFill>
                  <a:srgbClr val="D4D4D4"/>
                </a:solidFill>
                <a:latin typeface="Courier New"/>
                <a:ea typeface="Courier New"/>
                <a:cs typeface="Courier New"/>
                <a:sym typeface="Courier New"/>
              </a:rPr>
              <a:t> = </a:t>
            </a:r>
            <a:r>
              <a:rPr b="1" lang="en" sz="1250">
                <a:solidFill>
                  <a:srgbClr val="569CD6"/>
                </a:solidFill>
                <a:latin typeface="Courier New"/>
                <a:ea typeface="Courier New"/>
                <a:cs typeface="Courier New"/>
                <a:sym typeface="Courier New"/>
              </a:rPr>
              <a:t>this</a:t>
            </a:r>
            <a:r>
              <a:rPr b="1" lang="en" sz="1250">
                <a:solidFill>
                  <a:srgbClr val="D4D4D4"/>
                </a:solidFill>
                <a:latin typeface="Courier New"/>
                <a:ea typeface="Courier New"/>
                <a:cs typeface="Courier New"/>
                <a:sym typeface="Courier New"/>
              </a:rPr>
              <a:t>.</a:t>
            </a:r>
            <a:r>
              <a:rPr b="1" lang="en" sz="1250">
                <a:solidFill>
                  <a:srgbClr val="9CDCFE"/>
                </a:solidFill>
                <a:latin typeface="Courier New"/>
                <a:ea typeface="Courier New"/>
                <a:cs typeface="Courier New"/>
                <a:sym typeface="Courier New"/>
              </a:rPr>
              <a:t>reviews</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reduce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return</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sum</a:t>
            </a:r>
            <a:r>
              <a:rPr lang="en" sz="1050">
                <a:solidFill>
                  <a:srgbClr val="D4D4D4"/>
                </a:solidFill>
                <a:latin typeface="Courier New"/>
                <a:ea typeface="Courier New"/>
                <a:cs typeface="Courier New"/>
                <a:sym typeface="Courier New"/>
              </a:rPr>
              <a:t> / </a:t>
            </a:r>
            <a:r>
              <a:rPr lang="en" sz="1050">
                <a:solidFill>
                  <a:srgbClr val="569CD6"/>
                </a:solidFill>
                <a:latin typeface="Courier New"/>
                <a:ea typeface="Courier New"/>
                <a:cs typeface="Courier New"/>
                <a:sym typeface="Courier New"/>
              </a:rPr>
              <a:t>this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reviews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length</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950">
              <a:solidFill>
                <a:srgbClr val="808080"/>
              </a:solidFill>
              <a:latin typeface="Courier New"/>
              <a:ea typeface="Courier New"/>
              <a:cs typeface="Courier New"/>
              <a:sym typeface="Courier New"/>
            </a:endParaRPr>
          </a:p>
        </p:txBody>
      </p:sp>
      <p:sp>
        <p:nvSpPr>
          <p:cNvPr id="120" name="Google Shape;120;p20"/>
          <p:cNvSpPr txBox="1"/>
          <p:nvPr/>
        </p:nvSpPr>
        <p:spPr>
          <a:xfrm>
            <a:off x="207825" y="1177650"/>
            <a:ext cx="38361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Creates a calculated property that can be 1-way bound to the template.</a:t>
            </a:r>
            <a:endParaRPr/>
          </a:p>
          <a:p>
            <a:pPr indent="-317500" lvl="0" marL="457200" rtl="0" algn="l">
              <a:spcBef>
                <a:spcPts val="0"/>
              </a:spcBef>
              <a:spcAft>
                <a:spcPts val="0"/>
              </a:spcAft>
              <a:buSzPts val="1400"/>
              <a:buChar char="●"/>
            </a:pPr>
            <a:r>
              <a:rPr lang="en"/>
              <a:t>Uses values from the data() to calculate the value.  If the data value is updated Vue reacts by computing the property again and updating the template with the new value.</a:t>
            </a:r>
            <a:endParaRPr/>
          </a:p>
          <a:p>
            <a:pPr indent="-317500" lvl="0" marL="457200" rtl="0" algn="l">
              <a:spcBef>
                <a:spcPts val="0"/>
              </a:spcBef>
              <a:spcAft>
                <a:spcPts val="0"/>
              </a:spcAft>
              <a:buSzPts val="1400"/>
              <a:buChar char="●"/>
            </a:pPr>
            <a:r>
              <a:rPr lang="en"/>
              <a:t>Must return a value and cannot take parameters</a:t>
            </a:r>
            <a:endParaRPr/>
          </a:p>
          <a:p>
            <a:pPr indent="-317500" lvl="0" marL="457200" rtl="0" algn="l">
              <a:spcBef>
                <a:spcPts val="0"/>
              </a:spcBef>
              <a:spcAft>
                <a:spcPts val="0"/>
              </a:spcAft>
              <a:buSzPts val="1400"/>
              <a:buChar char="●"/>
            </a:pPr>
            <a:r>
              <a:rPr lang="en"/>
              <a:t>Added to the computed: section of the script.</a:t>
            </a:r>
            <a:endParaRPr/>
          </a:p>
          <a:p>
            <a:pPr indent="-317500" lvl="0" marL="457200" rtl="0" algn="l">
              <a:spcBef>
                <a:spcPts val="0"/>
              </a:spcBef>
              <a:spcAft>
                <a:spcPts val="0"/>
              </a:spcAft>
              <a:buSzPts val="1400"/>
              <a:buChar char="●"/>
            </a:pPr>
            <a:r>
              <a:rPr lang="en"/>
              <a:t>Requires the </a:t>
            </a:r>
            <a:r>
              <a:rPr b="1" i="1" lang="en"/>
              <a:t>this </a:t>
            </a:r>
            <a:r>
              <a:rPr lang="en"/>
              <a:t>keyword to access data in other parts of the view model.</a:t>
            </a:r>
            <a:endParaRPr/>
          </a:p>
        </p:txBody>
      </p:sp>
      <p:sp>
        <p:nvSpPr>
          <p:cNvPr id="121" name="Google Shape;121;p20"/>
          <p:cNvSpPr/>
          <p:nvPr/>
        </p:nvSpPr>
        <p:spPr>
          <a:xfrm>
            <a:off x="5403275" y="2866150"/>
            <a:ext cx="1307700" cy="926525"/>
          </a:xfrm>
          <a:custGeom>
            <a:rect b="b" l="l" r="r" t="t"/>
            <a:pathLst>
              <a:path extrusionOk="0" h="37061" w="52308">
                <a:moveTo>
                  <a:pt x="0" y="0"/>
                </a:moveTo>
                <a:cubicBezTo>
                  <a:pt x="8313" y="2367"/>
                  <a:pt x="42487" y="8024"/>
                  <a:pt x="49876" y="14201"/>
                </a:cubicBezTo>
                <a:cubicBezTo>
                  <a:pt x="57265" y="20378"/>
                  <a:pt x="45258" y="33251"/>
                  <a:pt x="44334" y="37061"/>
                </a:cubicBezTo>
              </a:path>
            </a:pathLst>
          </a:custGeom>
          <a:noFill/>
          <a:ln cap="flat" cmpd="sng" w="28575">
            <a:solidFill>
              <a:schemeClr val="accent6"/>
            </a:solidFill>
            <a:prstDash val="solid"/>
            <a:round/>
            <a:headEnd len="med" w="med" type="none"/>
            <a:tailEnd len="med" w="med" type="triangle"/>
          </a:ln>
        </p:spPr>
      </p:sp>
      <p:cxnSp>
        <p:nvCxnSpPr>
          <p:cNvPr id="122" name="Google Shape;122;p20"/>
          <p:cNvCxnSpPr/>
          <p:nvPr/>
        </p:nvCxnSpPr>
        <p:spPr>
          <a:xfrm flipH="1" rot="10800000">
            <a:off x="5628400" y="978450"/>
            <a:ext cx="1757700" cy="25458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11700" y="445025"/>
            <a:ext cx="377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a:t>
            </a:r>
            <a:r>
              <a:rPr lang="en"/>
              <a:t>-Way Data Binding</a:t>
            </a:r>
            <a:endParaRPr/>
          </a:p>
        </p:txBody>
      </p:sp>
      <p:sp>
        <p:nvSpPr>
          <p:cNvPr id="128" name="Google Shape;128;p21"/>
          <p:cNvSpPr txBox="1"/>
          <p:nvPr/>
        </p:nvSpPr>
        <p:spPr>
          <a:xfrm>
            <a:off x="4494050" y="445025"/>
            <a:ext cx="4147800" cy="4597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808080"/>
                </a:solidFill>
                <a:latin typeface="Courier New"/>
                <a:ea typeface="Courier New"/>
                <a:cs typeface="Courier New"/>
                <a:sym typeface="Courier New"/>
              </a:rPr>
              <a:t>&lt;</a:t>
            </a:r>
            <a:r>
              <a:rPr lang="en" sz="1050">
                <a:solidFill>
                  <a:srgbClr val="569CD6"/>
                </a:solidFill>
                <a:latin typeface="Courier New"/>
                <a:ea typeface="Courier New"/>
                <a:cs typeface="Courier New"/>
                <a:sym typeface="Courier New"/>
              </a:rPr>
              <a:t>template</a:t>
            </a:r>
            <a:r>
              <a:rPr lang="en"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808080"/>
                </a:solidFill>
                <a:latin typeface="Courier New"/>
                <a:ea typeface="Courier New"/>
                <a:cs typeface="Courier New"/>
                <a:sym typeface="Courier New"/>
              </a:rPr>
              <a:t>&lt;</a:t>
            </a:r>
            <a:r>
              <a:rPr lang="en" sz="1050">
                <a:solidFill>
                  <a:srgbClr val="569CD6"/>
                </a:solidFill>
                <a:latin typeface="Courier New"/>
                <a:ea typeface="Courier New"/>
                <a:cs typeface="Courier New"/>
                <a:sym typeface="Courier New"/>
              </a:rPr>
              <a:t>div</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id</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"addemail"</a:t>
            </a:r>
            <a:r>
              <a:rPr lang="en"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808080"/>
                </a:solidFill>
                <a:latin typeface="Courier New"/>
                <a:ea typeface="Courier New"/>
                <a:cs typeface="Courier New"/>
                <a:sym typeface="Courier New"/>
              </a:rPr>
              <a:t>&lt;</a:t>
            </a:r>
            <a:r>
              <a:rPr lang="en" sz="1050">
                <a:solidFill>
                  <a:srgbClr val="569CD6"/>
                </a:solidFill>
                <a:latin typeface="Courier New"/>
                <a:ea typeface="Courier New"/>
                <a:cs typeface="Courier New"/>
                <a:sym typeface="Courier New"/>
              </a:rPr>
              <a:t>input</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type</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"text"</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id</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"name"</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457200" lvl="0" marL="457200" rtl="0" algn="l">
              <a:lnSpc>
                <a:spcPct val="135714"/>
              </a:lnSpc>
              <a:spcBef>
                <a:spcPts val="0"/>
              </a:spcBef>
              <a:spcAft>
                <a:spcPts val="0"/>
              </a:spcAft>
              <a:buNone/>
            </a:pPr>
            <a:r>
              <a:rPr lang="en" sz="1050">
                <a:solidFill>
                  <a:srgbClr val="9CDCFE"/>
                </a:solidFill>
                <a:latin typeface="Courier New"/>
                <a:ea typeface="Courier New"/>
                <a:cs typeface="Courier New"/>
                <a:sym typeface="Courier New"/>
              </a:rPr>
              <a:t>       </a:t>
            </a:r>
            <a:r>
              <a:rPr b="1" lang="en" sz="1250">
                <a:solidFill>
                  <a:srgbClr val="9CDCFE"/>
                </a:solidFill>
                <a:latin typeface="Courier New"/>
                <a:ea typeface="Courier New"/>
                <a:cs typeface="Courier New"/>
                <a:sym typeface="Courier New"/>
              </a:rPr>
              <a:t>v-model</a:t>
            </a:r>
            <a:r>
              <a:rPr b="1" lang="en" sz="1250">
                <a:solidFill>
                  <a:srgbClr val="D4D4D4"/>
                </a:solidFill>
                <a:latin typeface="Courier New"/>
                <a:ea typeface="Courier New"/>
                <a:cs typeface="Courier New"/>
                <a:sym typeface="Courier New"/>
              </a:rPr>
              <a:t>="</a:t>
            </a:r>
            <a:r>
              <a:rPr b="1" lang="en" sz="1250">
                <a:solidFill>
                  <a:srgbClr val="9CDCFE"/>
                </a:solidFill>
                <a:latin typeface="Courier New"/>
                <a:ea typeface="Courier New"/>
                <a:cs typeface="Courier New"/>
                <a:sym typeface="Courier New"/>
              </a:rPr>
              <a:t>usersName</a:t>
            </a:r>
            <a:r>
              <a:rPr b="1" lang="en" sz="1250">
                <a:solidFill>
                  <a:srgbClr val="D4D4D4"/>
                </a:solidFill>
                <a:latin typeface="Courier New"/>
                <a:ea typeface="Courier New"/>
                <a:cs typeface="Courier New"/>
                <a:sym typeface="Courier New"/>
              </a:rPr>
              <a:t>"</a:t>
            </a:r>
            <a:r>
              <a:rPr lang="en"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808080"/>
                </a:solidFill>
                <a:latin typeface="Courier New"/>
                <a:ea typeface="Courier New"/>
                <a:cs typeface="Courier New"/>
                <a:sym typeface="Courier New"/>
              </a:rPr>
              <a:t>&lt;/</a:t>
            </a:r>
            <a:r>
              <a:rPr lang="en" sz="1050">
                <a:solidFill>
                  <a:srgbClr val="569CD6"/>
                </a:solidFill>
                <a:latin typeface="Courier New"/>
                <a:ea typeface="Courier New"/>
                <a:cs typeface="Courier New"/>
                <a:sym typeface="Courier New"/>
              </a:rPr>
              <a:t>template</a:t>
            </a:r>
            <a:r>
              <a:rPr lang="en"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808080"/>
                </a:solidFill>
                <a:latin typeface="Courier New"/>
                <a:ea typeface="Courier New"/>
                <a:cs typeface="Courier New"/>
                <a:sym typeface="Courier New"/>
              </a:rPr>
              <a:t>&lt;</a:t>
            </a:r>
            <a:r>
              <a:rPr lang="en" sz="1050">
                <a:solidFill>
                  <a:srgbClr val="569CD6"/>
                </a:solidFill>
                <a:latin typeface="Courier New"/>
                <a:ea typeface="Courier New"/>
                <a:cs typeface="Courier New"/>
                <a:sym typeface="Courier New"/>
              </a:rPr>
              <a:t>script</a:t>
            </a:r>
            <a:r>
              <a:rPr lang="en"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export</a:t>
            </a: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default</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data</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return</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b="1" lang="en" sz="1250">
                <a:solidFill>
                  <a:srgbClr val="9CDCFE"/>
                </a:solidFill>
                <a:latin typeface="Courier New"/>
                <a:ea typeface="Courier New"/>
                <a:cs typeface="Courier New"/>
                <a:sym typeface="Courier New"/>
              </a:rPr>
              <a:t>usersName:</a:t>
            </a:r>
            <a:r>
              <a:rPr b="1" lang="en" sz="1250">
                <a:solidFill>
                  <a:srgbClr val="D4D4D4"/>
                </a:solidFill>
                <a:latin typeface="Courier New"/>
                <a:ea typeface="Courier New"/>
                <a:cs typeface="Courier New"/>
                <a:sym typeface="Courier New"/>
              </a:rPr>
              <a:t> </a:t>
            </a:r>
            <a:r>
              <a:rPr b="1" lang="en" sz="1250">
                <a:solidFill>
                  <a:srgbClr val="CE9178"/>
                </a:solidFill>
                <a:latin typeface="Courier New"/>
                <a:ea typeface="Courier New"/>
                <a:cs typeface="Courier New"/>
                <a:sym typeface="Courier New"/>
              </a:rPr>
              <a: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808080"/>
                </a:solidFill>
                <a:latin typeface="Courier New"/>
                <a:ea typeface="Courier New"/>
                <a:cs typeface="Courier New"/>
                <a:sym typeface="Courier New"/>
              </a:rPr>
              <a:t>&lt;/</a:t>
            </a:r>
            <a:r>
              <a:rPr lang="en" sz="1050">
                <a:solidFill>
                  <a:srgbClr val="569CD6"/>
                </a:solidFill>
                <a:latin typeface="Courier New"/>
                <a:ea typeface="Courier New"/>
                <a:cs typeface="Courier New"/>
                <a:sym typeface="Courier New"/>
              </a:rPr>
              <a:t>script</a:t>
            </a:r>
            <a:r>
              <a:rPr lang="en"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808080"/>
              </a:solidFill>
              <a:latin typeface="Courier New"/>
              <a:ea typeface="Courier New"/>
              <a:cs typeface="Courier New"/>
              <a:sym typeface="Courier New"/>
            </a:endParaRPr>
          </a:p>
        </p:txBody>
      </p:sp>
      <p:sp>
        <p:nvSpPr>
          <p:cNvPr id="129" name="Google Shape;129;p21"/>
          <p:cNvSpPr txBox="1"/>
          <p:nvPr/>
        </p:nvSpPr>
        <p:spPr>
          <a:xfrm>
            <a:off x="355025" y="1281550"/>
            <a:ext cx="38361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Binds data from the view model data() return to a form element.</a:t>
            </a:r>
            <a:endParaRPr/>
          </a:p>
          <a:p>
            <a:pPr indent="-317500" lvl="0" marL="457200" rtl="0" algn="l">
              <a:spcBef>
                <a:spcPts val="0"/>
              </a:spcBef>
              <a:spcAft>
                <a:spcPts val="0"/>
              </a:spcAft>
              <a:buSzPts val="1400"/>
              <a:buChar char="●"/>
            </a:pPr>
            <a:r>
              <a:rPr lang="en"/>
              <a:t>If the data is changed Vue reacts by updating the value of the form element.</a:t>
            </a:r>
            <a:endParaRPr/>
          </a:p>
          <a:p>
            <a:pPr indent="-317500" lvl="0" marL="457200" rtl="0" algn="l">
              <a:spcBef>
                <a:spcPts val="0"/>
              </a:spcBef>
              <a:spcAft>
                <a:spcPts val="0"/>
              </a:spcAft>
              <a:buSzPts val="1400"/>
              <a:buChar char="●"/>
            </a:pPr>
            <a:r>
              <a:rPr lang="en"/>
              <a:t>If the value of the form element is changed Vue reacts by updating the value of the data.</a:t>
            </a:r>
            <a:endParaRPr/>
          </a:p>
          <a:p>
            <a:pPr indent="-317500" lvl="0" marL="457200" rtl="0" algn="l">
              <a:spcBef>
                <a:spcPts val="0"/>
              </a:spcBef>
              <a:spcAft>
                <a:spcPts val="0"/>
              </a:spcAft>
              <a:buSzPts val="1400"/>
              <a:buChar char="●"/>
            </a:pPr>
            <a:r>
              <a:rPr lang="en"/>
              <a:t>Uses v-model=”variable”</a:t>
            </a:r>
            <a:endParaRPr/>
          </a:p>
        </p:txBody>
      </p:sp>
      <p:cxnSp>
        <p:nvCxnSpPr>
          <p:cNvPr id="130" name="Google Shape;130;p21"/>
          <p:cNvCxnSpPr/>
          <p:nvPr/>
        </p:nvCxnSpPr>
        <p:spPr>
          <a:xfrm flipH="1" rot="10800000">
            <a:off x="5957450" y="1853200"/>
            <a:ext cx="1065000" cy="1489200"/>
          </a:xfrm>
          <a:prstGeom prst="straightConnector1">
            <a:avLst/>
          </a:prstGeom>
          <a:noFill/>
          <a:ln cap="flat" cmpd="sng" w="38100">
            <a:solidFill>
              <a:srgbClr val="FF0000"/>
            </a:solidFill>
            <a:prstDash val="solid"/>
            <a:round/>
            <a:headEnd len="med" w="med" type="triangl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