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RobotoMono-italic.fntdata"/><Relationship Id="rId10" Type="http://schemas.openxmlformats.org/officeDocument/2006/relationships/slide" Target="slides/slide5.xml"/><Relationship Id="rId32"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Mon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27ebcc6cd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27ebcc6cd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27ebcc6cd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27ebcc6cd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727ebcc6cd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27ebcc6cd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27ebcc6cd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27ebcc6cd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27ebcc6cd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27ebcc6cd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27ebcc6cd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27ebcc6cd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727ebcc6cd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27ebcc6cd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27ebcc6cd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27ebcc6cd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727ebcc6cd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27ebcc6cd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6971127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6971127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27ebcc6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27ebcc6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6971127e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6971127e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60858f8c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60858f8c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60858f8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60858f8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727ebcc6c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27ebcc6c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727ebcc6cd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27ebcc6cd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27ebcc6c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27ebcc6c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27ebcc6cd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27ebcc6c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27ebcc6c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27ebcc6c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27ebcc6cd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27ebcc6cd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router.vuejs.org/api/#router-lin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vuejs.org/v2/guide/instance.html#Instance-Lifecycle-Hook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vuejs.org/v2/guide/computed.html#Watcher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router.vuejs.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router.vuejs.org/guide/essentials/history-mode.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Vue Routing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Module 3: 14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Router Configuration</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Configured in </a:t>
            </a:r>
            <a:r>
              <a:rPr b="1" lang="en"/>
              <a:t>router.js</a:t>
            </a:r>
            <a:endParaRPr b="1"/>
          </a:p>
          <a:p>
            <a:pPr indent="0" lvl="0" marL="0" rtl="0" algn="l">
              <a:spcBef>
                <a:spcPts val="1600"/>
              </a:spcBef>
              <a:spcAft>
                <a:spcPts val="0"/>
              </a:spcAft>
              <a:buNone/>
            </a:pPr>
            <a:r>
              <a:rPr lang="en"/>
              <a:t>The routes are defined in an array of JavaScript objects that define the path, name, and component to load. </a:t>
            </a:r>
            <a:endParaRPr/>
          </a:p>
          <a:p>
            <a:pPr indent="0" lvl="0" marL="457200" rtl="0" algn="l">
              <a:spcBef>
                <a:spcPts val="1600"/>
              </a:spcBef>
              <a:spcAft>
                <a:spcPts val="0"/>
              </a:spcAft>
              <a:buClr>
                <a:schemeClr val="dk1"/>
              </a:buClr>
              <a:buSzPts val="1100"/>
              <a:buFont typeface="Arial"/>
              <a:buNone/>
            </a:pPr>
            <a:r>
              <a:rPr lang="en" sz="1200">
                <a:solidFill>
                  <a:srgbClr val="172B4D"/>
                </a:solidFill>
                <a:latin typeface="Roboto Mono"/>
                <a:ea typeface="Roboto Mono"/>
                <a:cs typeface="Roboto Mono"/>
                <a:sym typeface="Roboto Mono"/>
              </a:rPr>
              <a:t>routes</a:t>
            </a:r>
            <a:r>
              <a:rPr b="1" lang="en" sz="1200">
                <a:solidFill>
                  <a:srgbClr val="172B4D"/>
                </a:solidFill>
                <a:latin typeface="Roboto Mono"/>
                <a:ea typeface="Roboto Mono"/>
                <a:cs typeface="Roboto Mono"/>
                <a:sym typeface="Roboto Mono"/>
              </a:rPr>
              <a:t>:</a:t>
            </a:r>
            <a:r>
              <a:rPr lang="en" sz="1200">
                <a:solidFill>
                  <a:srgbClr val="172B4D"/>
                </a:solidFill>
                <a:latin typeface="Roboto Mono"/>
                <a:ea typeface="Roboto Mono"/>
                <a:cs typeface="Roboto Mono"/>
                <a:sym typeface="Roboto Mono"/>
              </a:rPr>
              <a:t> [</a:t>
            </a:r>
            <a:endParaRPr sz="1200">
              <a:solidFill>
                <a:srgbClr val="172B4D"/>
              </a:solidFill>
              <a:latin typeface="Roboto Mono"/>
              <a:ea typeface="Roboto Mono"/>
              <a:cs typeface="Roboto Mono"/>
              <a:sym typeface="Roboto Mono"/>
            </a:endParaRPr>
          </a:p>
          <a:p>
            <a:pPr indent="0" lvl="0" marL="457200" rtl="0" algn="l">
              <a:spcBef>
                <a:spcPts val="0"/>
              </a:spcBef>
              <a:spcAft>
                <a:spcPts val="0"/>
              </a:spcAft>
              <a:buClr>
                <a:schemeClr val="dk1"/>
              </a:buClr>
              <a:buSzPts val="1100"/>
              <a:buFont typeface="Arial"/>
              <a:buNone/>
            </a:pPr>
            <a:r>
              <a:rPr lang="en" sz="1200">
                <a:solidFill>
                  <a:srgbClr val="172B4D"/>
                </a:solidFill>
                <a:latin typeface="Roboto Mono"/>
                <a:ea typeface="Roboto Mono"/>
                <a:cs typeface="Roboto Mono"/>
                <a:sym typeface="Roboto Mono"/>
              </a:rPr>
              <a:t>    {</a:t>
            </a:r>
            <a:endParaRPr sz="1200">
              <a:solidFill>
                <a:srgbClr val="172B4D"/>
              </a:solidFill>
              <a:latin typeface="Roboto Mono"/>
              <a:ea typeface="Roboto Mono"/>
              <a:cs typeface="Roboto Mono"/>
              <a:sym typeface="Roboto Mono"/>
            </a:endParaRPr>
          </a:p>
          <a:p>
            <a:pPr indent="0" lvl="0" marL="457200" rtl="0" algn="l">
              <a:spcBef>
                <a:spcPts val="0"/>
              </a:spcBef>
              <a:spcAft>
                <a:spcPts val="0"/>
              </a:spcAft>
              <a:buClr>
                <a:schemeClr val="dk1"/>
              </a:buClr>
              <a:buSzPts val="1100"/>
              <a:buFont typeface="Arial"/>
              <a:buNone/>
            </a:pPr>
            <a:r>
              <a:rPr lang="en" sz="1200">
                <a:solidFill>
                  <a:srgbClr val="172B4D"/>
                </a:solidFill>
                <a:latin typeface="Roboto Mono"/>
                <a:ea typeface="Roboto Mono"/>
                <a:cs typeface="Roboto Mono"/>
                <a:sym typeface="Roboto Mono"/>
              </a:rPr>
              <a:t>      </a:t>
            </a:r>
            <a:r>
              <a:rPr lang="en" sz="1200">
                <a:solidFill>
                  <a:srgbClr val="000000"/>
                </a:solidFill>
                <a:highlight>
                  <a:srgbClr val="FFF2CC"/>
                </a:highlight>
                <a:latin typeface="Roboto Mono"/>
                <a:ea typeface="Roboto Mono"/>
                <a:cs typeface="Roboto Mono"/>
                <a:sym typeface="Roboto Mono"/>
              </a:rPr>
              <a:t>path</a:t>
            </a:r>
            <a:r>
              <a:rPr b="1" lang="en" sz="1200">
                <a:solidFill>
                  <a:srgbClr val="172B4D"/>
                </a:solidFill>
                <a:latin typeface="Roboto Mono"/>
                <a:ea typeface="Roboto Mono"/>
                <a:cs typeface="Roboto Mono"/>
                <a:sym typeface="Roboto Mono"/>
              </a:rPr>
              <a:t>:</a:t>
            </a:r>
            <a:r>
              <a:rPr lang="en" sz="1200">
                <a:solidFill>
                  <a:srgbClr val="172B4D"/>
                </a:solidFill>
                <a:latin typeface="Roboto Mono"/>
                <a:ea typeface="Roboto Mono"/>
                <a:cs typeface="Roboto Mono"/>
                <a:sym typeface="Roboto Mono"/>
              </a:rPr>
              <a:t> </a:t>
            </a:r>
            <a:r>
              <a:rPr lang="en" sz="1200">
                <a:solidFill>
                  <a:srgbClr val="BB8844"/>
                </a:solidFill>
                <a:latin typeface="Roboto Mono"/>
                <a:ea typeface="Roboto Mono"/>
                <a:cs typeface="Roboto Mono"/>
                <a:sym typeface="Roboto Mono"/>
              </a:rPr>
              <a:t>"/about"</a:t>
            </a:r>
            <a:r>
              <a:rPr lang="en" sz="1200">
                <a:solidFill>
                  <a:srgbClr val="172B4D"/>
                </a:solidFill>
                <a:latin typeface="Roboto Mono"/>
                <a:ea typeface="Roboto Mono"/>
                <a:cs typeface="Roboto Mono"/>
                <a:sym typeface="Roboto Mono"/>
              </a:rPr>
              <a:t>,</a:t>
            </a:r>
            <a:endParaRPr sz="1200">
              <a:solidFill>
                <a:srgbClr val="172B4D"/>
              </a:solidFill>
              <a:latin typeface="Roboto Mono"/>
              <a:ea typeface="Roboto Mono"/>
              <a:cs typeface="Roboto Mono"/>
              <a:sym typeface="Roboto Mono"/>
            </a:endParaRPr>
          </a:p>
          <a:p>
            <a:pPr indent="0" lvl="0" marL="457200" rtl="0" algn="l">
              <a:spcBef>
                <a:spcPts val="0"/>
              </a:spcBef>
              <a:spcAft>
                <a:spcPts val="0"/>
              </a:spcAft>
              <a:buClr>
                <a:schemeClr val="dk1"/>
              </a:buClr>
              <a:buSzPts val="1100"/>
              <a:buFont typeface="Arial"/>
              <a:buNone/>
            </a:pPr>
            <a:r>
              <a:rPr lang="en" sz="1200">
                <a:solidFill>
                  <a:srgbClr val="172B4D"/>
                </a:solidFill>
                <a:latin typeface="Roboto Mono"/>
                <a:ea typeface="Roboto Mono"/>
                <a:cs typeface="Roboto Mono"/>
                <a:sym typeface="Roboto Mono"/>
              </a:rPr>
              <a:t>      </a:t>
            </a:r>
            <a:r>
              <a:rPr lang="en" sz="1200">
                <a:solidFill>
                  <a:srgbClr val="172B4D"/>
                </a:solidFill>
                <a:highlight>
                  <a:srgbClr val="FCE5CD"/>
                </a:highlight>
                <a:latin typeface="Roboto Mono"/>
                <a:ea typeface="Roboto Mono"/>
                <a:cs typeface="Roboto Mono"/>
                <a:sym typeface="Roboto Mono"/>
              </a:rPr>
              <a:t>name</a:t>
            </a:r>
            <a:r>
              <a:rPr b="1" lang="en" sz="1200">
                <a:solidFill>
                  <a:srgbClr val="172B4D"/>
                </a:solidFill>
                <a:latin typeface="Roboto Mono"/>
                <a:ea typeface="Roboto Mono"/>
                <a:cs typeface="Roboto Mono"/>
                <a:sym typeface="Roboto Mono"/>
              </a:rPr>
              <a:t>:</a:t>
            </a:r>
            <a:r>
              <a:rPr lang="en" sz="1200">
                <a:solidFill>
                  <a:srgbClr val="172B4D"/>
                </a:solidFill>
                <a:latin typeface="Roboto Mono"/>
                <a:ea typeface="Roboto Mono"/>
                <a:cs typeface="Roboto Mono"/>
                <a:sym typeface="Roboto Mono"/>
              </a:rPr>
              <a:t> </a:t>
            </a:r>
            <a:r>
              <a:rPr lang="en" sz="1200">
                <a:solidFill>
                  <a:srgbClr val="9900FF"/>
                </a:solidFill>
                <a:latin typeface="Roboto Mono"/>
                <a:ea typeface="Roboto Mono"/>
                <a:cs typeface="Roboto Mono"/>
                <a:sym typeface="Roboto Mono"/>
              </a:rPr>
              <a:t>"about"</a:t>
            </a:r>
            <a:r>
              <a:rPr lang="en" sz="1200">
                <a:solidFill>
                  <a:srgbClr val="172B4D"/>
                </a:solidFill>
                <a:latin typeface="Roboto Mono"/>
                <a:ea typeface="Roboto Mono"/>
                <a:cs typeface="Roboto Mono"/>
                <a:sym typeface="Roboto Mono"/>
              </a:rPr>
              <a:t>,</a:t>
            </a:r>
            <a:endParaRPr sz="1200">
              <a:solidFill>
                <a:srgbClr val="172B4D"/>
              </a:solidFill>
              <a:latin typeface="Roboto Mono"/>
              <a:ea typeface="Roboto Mono"/>
              <a:cs typeface="Roboto Mono"/>
              <a:sym typeface="Roboto Mono"/>
            </a:endParaRPr>
          </a:p>
          <a:p>
            <a:pPr indent="0" lvl="0" marL="457200" rtl="0" algn="l">
              <a:spcBef>
                <a:spcPts val="0"/>
              </a:spcBef>
              <a:spcAft>
                <a:spcPts val="0"/>
              </a:spcAft>
              <a:buClr>
                <a:schemeClr val="dk1"/>
              </a:buClr>
              <a:buSzPts val="1100"/>
              <a:buFont typeface="Arial"/>
              <a:buNone/>
            </a:pPr>
            <a:r>
              <a:rPr lang="en" sz="1200">
                <a:solidFill>
                  <a:srgbClr val="172B4D"/>
                </a:solidFill>
                <a:latin typeface="Roboto Mono"/>
                <a:ea typeface="Roboto Mono"/>
                <a:cs typeface="Roboto Mono"/>
                <a:sym typeface="Roboto Mono"/>
              </a:rPr>
              <a:t>      </a:t>
            </a:r>
            <a:r>
              <a:rPr lang="en" sz="1200">
                <a:solidFill>
                  <a:srgbClr val="000000"/>
                </a:solidFill>
                <a:highlight>
                  <a:srgbClr val="C9DAF8"/>
                </a:highlight>
                <a:latin typeface="Roboto Mono"/>
                <a:ea typeface="Roboto Mono"/>
                <a:cs typeface="Roboto Mono"/>
                <a:sym typeface="Roboto Mono"/>
              </a:rPr>
              <a:t>component</a:t>
            </a:r>
            <a:r>
              <a:rPr b="1" lang="en" sz="1200">
                <a:solidFill>
                  <a:srgbClr val="172B4D"/>
                </a:solidFill>
                <a:latin typeface="Roboto Mono"/>
                <a:ea typeface="Roboto Mono"/>
                <a:cs typeface="Roboto Mono"/>
                <a:sym typeface="Roboto Mono"/>
              </a:rPr>
              <a:t>:</a:t>
            </a:r>
            <a:r>
              <a:rPr lang="en" sz="1200">
                <a:solidFill>
                  <a:srgbClr val="172B4D"/>
                </a:solidFill>
                <a:latin typeface="Roboto Mono"/>
                <a:ea typeface="Roboto Mono"/>
                <a:cs typeface="Roboto Mono"/>
                <a:sym typeface="Roboto Mono"/>
              </a:rPr>
              <a:t> </a:t>
            </a:r>
            <a:r>
              <a:rPr b="1" lang="en" sz="1200">
                <a:solidFill>
                  <a:srgbClr val="274E13"/>
                </a:solidFill>
                <a:latin typeface="Roboto Mono"/>
                <a:ea typeface="Roboto Mono"/>
                <a:cs typeface="Roboto Mono"/>
                <a:sym typeface="Roboto Mono"/>
              </a:rPr>
              <a:t>About</a:t>
            </a:r>
            <a:endParaRPr b="1" sz="1200">
              <a:solidFill>
                <a:srgbClr val="274E13"/>
              </a:solidFill>
              <a:latin typeface="Roboto Mono"/>
              <a:ea typeface="Roboto Mono"/>
              <a:cs typeface="Roboto Mono"/>
              <a:sym typeface="Roboto Mono"/>
            </a:endParaRPr>
          </a:p>
          <a:p>
            <a:pPr indent="0" lvl="0" marL="457200" rtl="0" algn="l">
              <a:spcBef>
                <a:spcPts val="0"/>
              </a:spcBef>
              <a:spcAft>
                <a:spcPts val="0"/>
              </a:spcAft>
              <a:buClr>
                <a:schemeClr val="dk1"/>
              </a:buClr>
              <a:buSzPts val="1100"/>
              <a:buFont typeface="Arial"/>
              <a:buNone/>
            </a:pPr>
            <a:r>
              <a:rPr lang="en" sz="1200">
                <a:solidFill>
                  <a:srgbClr val="172B4D"/>
                </a:solidFill>
                <a:latin typeface="Roboto Mono"/>
                <a:ea typeface="Roboto Mono"/>
                <a:cs typeface="Roboto Mono"/>
                <a:sym typeface="Roboto Mono"/>
              </a:rPr>
              <a:t>    }  ]</a:t>
            </a:r>
            <a:endParaRPr sz="1200">
              <a:solidFill>
                <a:srgbClr val="172B4D"/>
              </a:solidFill>
              <a:latin typeface="Roboto Mono"/>
              <a:ea typeface="Roboto Mono"/>
              <a:cs typeface="Roboto Mono"/>
              <a:sym typeface="Roboto Mono"/>
            </a:endParaRPr>
          </a:p>
          <a:p>
            <a:pPr indent="0" lvl="0" marL="0" rtl="0" algn="l">
              <a:spcBef>
                <a:spcPts val="0"/>
              </a:spcBef>
              <a:spcAft>
                <a:spcPts val="1600"/>
              </a:spcAft>
              <a:buNone/>
            </a:pPr>
            <a:r>
              <a:t/>
            </a:r>
            <a:endParaRPr/>
          </a:p>
        </p:txBody>
      </p:sp>
      <p:sp>
        <p:nvSpPr>
          <p:cNvPr id="117" name="Google Shape;117;p22"/>
          <p:cNvSpPr txBox="1"/>
          <p:nvPr/>
        </p:nvSpPr>
        <p:spPr>
          <a:xfrm>
            <a:off x="3369875" y="2527400"/>
            <a:ext cx="4411800" cy="2041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highlight>
                  <a:srgbClr val="FFF2CC"/>
                </a:highlight>
              </a:rPr>
              <a:t>path </a:t>
            </a:r>
            <a:r>
              <a:rPr lang="en"/>
              <a:t>is how the route will appear in the URL</a:t>
            </a:r>
            <a:endParaRPr/>
          </a:p>
          <a:p>
            <a:pPr indent="-317500" lvl="0" marL="457200" rtl="0" algn="l">
              <a:spcBef>
                <a:spcPts val="0"/>
              </a:spcBef>
              <a:spcAft>
                <a:spcPts val="0"/>
              </a:spcAft>
              <a:buSzPts val="1400"/>
              <a:buChar char="●"/>
            </a:pPr>
            <a:r>
              <a:rPr lang="en">
                <a:highlight>
                  <a:srgbClr val="FCE5CD"/>
                </a:highlight>
              </a:rPr>
              <a:t>name </a:t>
            </a:r>
            <a:r>
              <a:rPr lang="en"/>
              <a:t>is the routes name, like a variable name, that we use in the router-link</a:t>
            </a:r>
            <a:endParaRPr/>
          </a:p>
          <a:p>
            <a:pPr indent="-317500" lvl="0" marL="457200" rtl="0" algn="l">
              <a:spcBef>
                <a:spcPts val="0"/>
              </a:spcBef>
              <a:spcAft>
                <a:spcPts val="0"/>
              </a:spcAft>
              <a:buSzPts val="1400"/>
              <a:buChar char="●"/>
            </a:pPr>
            <a:r>
              <a:rPr lang="en">
                <a:highlight>
                  <a:srgbClr val="C9DAF8"/>
                </a:highlight>
              </a:rPr>
              <a:t>component </a:t>
            </a:r>
            <a:r>
              <a:rPr lang="en"/>
              <a:t>identifies the component to load.  The component </a:t>
            </a:r>
            <a:r>
              <a:rPr b="1" lang="en">
                <a:solidFill>
                  <a:srgbClr val="274E13"/>
                </a:solidFill>
              </a:rPr>
              <a:t>name </a:t>
            </a:r>
            <a:r>
              <a:rPr lang="en"/>
              <a:t>matches the </a:t>
            </a:r>
            <a:r>
              <a:rPr b="1" lang="en">
                <a:solidFill>
                  <a:srgbClr val="274E13"/>
                </a:solidFill>
              </a:rPr>
              <a:t>name </a:t>
            </a:r>
            <a:r>
              <a:rPr lang="en"/>
              <a:t>given to the component when importing it into the script.  </a:t>
            </a:r>
            <a:endParaRPr/>
          </a:p>
          <a:p>
            <a:pPr indent="0" lvl="0" marL="457200" rtl="0" algn="l">
              <a:spcBef>
                <a:spcPts val="0"/>
              </a:spcBef>
              <a:spcAft>
                <a:spcPts val="0"/>
              </a:spcAft>
              <a:buNone/>
            </a:pPr>
            <a:r>
              <a:t/>
            </a:r>
            <a:endParaRPr/>
          </a:p>
          <a:p>
            <a:pPr indent="457200" lvl="0" marL="0" rtl="0" algn="l">
              <a:lnSpc>
                <a:spcPct val="135714"/>
              </a:lnSpc>
              <a:spcBef>
                <a:spcPts val="0"/>
              </a:spcBef>
              <a:spcAft>
                <a:spcPts val="0"/>
              </a:spcAft>
              <a:buClr>
                <a:schemeClr val="dk1"/>
              </a:buClr>
              <a:buSzPts val="1100"/>
              <a:buFont typeface="Arial"/>
              <a:buNone/>
            </a:pPr>
            <a:r>
              <a:rPr lang="en" sz="1200">
                <a:latin typeface="Courier New"/>
                <a:ea typeface="Courier New"/>
                <a:cs typeface="Courier New"/>
                <a:sym typeface="Courier New"/>
              </a:rPr>
              <a:t>import </a:t>
            </a:r>
            <a:r>
              <a:rPr b="1" lang="en">
                <a:solidFill>
                  <a:srgbClr val="274E13"/>
                </a:solidFill>
                <a:latin typeface="Courier New"/>
                <a:ea typeface="Courier New"/>
                <a:cs typeface="Courier New"/>
                <a:sym typeface="Courier New"/>
              </a:rPr>
              <a:t>About </a:t>
            </a:r>
            <a:r>
              <a:rPr lang="en" sz="1200">
                <a:latin typeface="Courier New"/>
                <a:ea typeface="Courier New"/>
                <a:cs typeface="Courier New"/>
                <a:sym typeface="Courier New"/>
              </a:rPr>
              <a:t>from './views/About.vue'</a:t>
            </a:r>
            <a:endParaRPr sz="1200">
              <a:latin typeface="Courier New"/>
              <a:ea typeface="Courier New"/>
              <a:cs typeface="Courier New"/>
              <a:sym typeface="Courier New"/>
            </a:endParaRPr>
          </a:p>
          <a:p>
            <a:pPr indent="0" lvl="0" marL="45720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Routing for a View</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router.js</a:t>
            </a:r>
            <a:endParaRPr/>
          </a:p>
          <a:p>
            <a:pPr indent="-342900" lvl="0" marL="457200" rtl="0" algn="l">
              <a:spcBef>
                <a:spcPts val="1600"/>
              </a:spcBef>
              <a:spcAft>
                <a:spcPts val="0"/>
              </a:spcAft>
              <a:buSzPts val="1800"/>
              <a:buAutoNum type="arabicPeriod"/>
            </a:pPr>
            <a:r>
              <a:rPr lang="en"/>
              <a:t>Import the View </a:t>
            </a:r>
            <a:endParaRPr/>
          </a:p>
          <a:p>
            <a:pPr indent="0" lvl="0" marL="457200" rtl="0" algn="l">
              <a:spcBef>
                <a:spcPts val="1600"/>
              </a:spcBef>
              <a:spcAft>
                <a:spcPts val="0"/>
              </a:spcAft>
              <a:buNone/>
            </a:pPr>
            <a:r>
              <a:rPr lang="en" sz="1200">
                <a:solidFill>
                  <a:srgbClr val="000000"/>
                </a:solidFill>
                <a:highlight>
                  <a:srgbClr val="F4F5F7"/>
                </a:highlight>
                <a:latin typeface="Courier New"/>
                <a:ea typeface="Courier New"/>
                <a:cs typeface="Courier New"/>
                <a:sym typeface="Courier New"/>
              </a:rPr>
              <a:t>import </a:t>
            </a:r>
            <a:r>
              <a:rPr b="1" lang="en" sz="1200">
                <a:solidFill>
                  <a:srgbClr val="274E13"/>
                </a:solidFill>
                <a:highlight>
                  <a:srgbClr val="F4F5F7"/>
                </a:highlight>
                <a:latin typeface="Courier New"/>
                <a:ea typeface="Courier New"/>
                <a:cs typeface="Courier New"/>
                <a:sym typeface="Courier New"/>
              </a:rPr>
              <a:t>Books </a:t>
            </a:r>
            <a:r>
              <a:rPr lang="en" sz="1200">
                <a:solidFill>
                  <a:srgbClr val="000000"/>
                </a:solidFill>
                <a:highlight>
                  <a:srgbClr val="F4F5F7"/>
                </a:highlight>
                <a:latin typeface="Courier New"/>
                <a:ea typeface="Courier New"/>
                <a:cs typeface="Courier New"/>
                <a:sym typeface="Courier New"/>
              </a:rPr>
              <a:t>from "./views/Books.vue";</a:t>
            </a:r>
            <a:endParaRPr sz="1200">
              <a:solidFill>
                <a:srgbClr val="000000"/>
              </a:solidFill>
              <a:latin typeface="Courier New"/>
              <a:ea typeface="Courier New"/>
              <a:cs typeface="Courier New"/>
              <a:sym typeface="Courier New"/>
            </a:endParaRPr>
          </a:p>
          <a:p>
            <a:pPr indent="-342900" lvl="0" marL="457200" rtl="0" algn="l">
              <a:spcBef>
                <a:spcPts val="0"/>
              </a:spcBef>
              <a:spcAft>
                <a:spcPts val="0"/>
              </a:spcAft>
              <a:buSzPts val="1800"/>
              <a:buAutoNum type="arabicPeriod"/>
            </a:pPr>
            <a:r>
              <a:rPr lang="en"/>
              <a:t>Add an object to the routes array</a:t>
            </a:r>
            <a:endParaRPr/>
          </a:p>
          <a:p>
            <a:pPr indent="0" lvl="0" marL="457200" rtl="0" algn="l">
              <a:spcBef>
                <a:spcPts val="1600"/>
              </a:spcBef>
              <a:spcAft>
                <a:spcPts val="0"/>
              </a:spcAft>
              <a:buNone/>
            </a:pPr>
            <a:r>
              <a:rPr lang="en" sz="1200">
                <a:solidFill>
                  <a:srgbClr val="172B4D"/>
                </a:solidFill>
                <a:latin typeface="Courier New"/>
                <a:ea typeface="Courier New"/>
                <a:cs typeface="Courier New"/>
                <a:sym typeface="Courier New"/>
              </a:rPr>
              <a:t>    {</a:t>
            </a:r>
            <a:endParaRPr sz="1200">
              <a:solidFill>
                <a:srgbClr val="172B4D"/>
              </a:solidFill>
              <a:latin typeface="Courier New"/>
              <a:ea typeface="Courier New"/>
              <a:cs typeface="Courier New"/>
              <a:sym typeface="Courier New"/>
            </a:endParaRPr>
          </a:p>
          <a:p>
            <a:pPr indent="0" lvl="0" marL="457200" rtl="0" algn="l">
              <a:spcBef>
                <a:spcPts val="0"/>
              </a:spcBef>
              <a:spcAft>
                <a:spcPts val="0"/>
              </a:spcAft>
              <a:buNone/>
            </a:pPr>
            <a:r>
              <a:rPr lang="en" sz="1200">
                <a:solidFill>
                  <a:srgbClr val="172B4D"/>
                </a:solidFill>
                <a:latin typeface="Courier New"/>
                <a:ea typeface="Courier New"/>
                <a:cs typeface="Courier New"/>
                <a:sym typeface="Courier New"/>
              </a:rPr>
              <a:t>      path</a:t>
            </a:r>
            <a:r>
              <a:rPr b="1" lang="en" sz="1200">
                <a:solidFill>
                  <a:srgbClr val="172B4D"/>
                </a:solidFill>
                <a:latin typeface="Courier New"/>
                <a:ea typeface="Courier New"/>
                <a:cs typeface="Courier New"/>
                <a:sym typeface="Courier New"/>
              </a:rPr>
              <a:t>:</a:t>
            </a:r>
            <a:r>
              <a:rPr lang="en" sz="1200">
                <a:solidFill>
                  <a:srgbClr val="172B4D"/>
                </a:solidFill>
                <a:latin typeface="Courier New"/>
                <a:ea typeface="Courier New"/>
                <a:cs typeface="Courier New"/>
                <a:sym typeface="Courier New"/>
              </a:rPr>
              <a:t> </a:t>
            </a:r>
            <a:r>
              <a:rPr lang="en" sz="1200">
                <a:solidFill>
                  <a:srgbClr val="BB8844"/>
                </a:solidFill>
                <a:latin typeface="Courier New"/>
                <a:ea typeface="Courier New"/>
                <a:cs typeface="Courier New"/>
                <a:sym typeface="Courier New"/>
              </a:rPr>
              <a:t>"/books"</a:t>
            </a:r>
            <a:r>
              <a:rPr lang="en" sz="1200">
                <a:solidFill>
                  <a:srgbClr val="172B4D"/>
                </a:solidFill>
                <a:latin typeface="Courier New"/>
                <a:ea typeface="Courier New"/>
                <a:cs typeface="Courier New"/>
                <a:sym typeface="Courier New"/>
              </a:rPr>
              <a:t>,</a:t>
            </a:r>
            <a:endParaRPr sz="1200">
              <a:solidFill>
                <a:srgbClr val="172B4D"/>
              </a:solidFill>
              <a:latin typeface="Courier New"/>
              <a:ea typeface="Courier New"/>
              <a:cs typeface="Courier New"/>
              <a:sym typeface="Courier New"/>
            </a:endParaRPr>
          </a:p>
          <a:p>
            <a:pPr indent="0" lvl="0" marL="457200" rtl="0" algn="l">
              <a:spcBef>
                <a:spcPts val="0"/>
              </a:spcBef>
              <a:spcAft>
                <a:spcPts val="0"/>
              </a:spcAft>
              <a:buNone/>
            </a:pPr>
            <a:r>
              <a:rPr lang="en" sz="1200">
                <a:solidFill>
                  <a:srgbClr val="172B4D"/>
                </a:solidFill>
                <a:latin typeface="Courier New"/>
                <a:ea typeface="Courier New"/>
                <a:cs typeface="Courier New"/>
                <a:sym typeface="Courier New"/>
              </a:rPr>
              <a:t>      name</a:t>
            </a:r>
            <a:r>
              <a:rPr b="1" lang="en" sz="1200">
                <a:solidFill>
                  <a:srgbClr val="172B4D"/>
                </a:solidFill>
                <a:latin typeface="Courier New"/>
                <a:ea typeface="Courier New"/>
                <a:cs typeface="Courier New"/>
                <a:sym typeface="Courier New"/>
              </a:rPr>
              <a:t>:</a:t>
            </a:r>
            <a:r>
              <a:rPr lang="en" sz="1200">
                <a:solidFill>
                  <a:srgbClr val="172B4D"/>
                </a:solidFill>
                <a:latin typeface="Courier New"/>
                <a:ea typeface="Courier New"/>
                <a:cs typeface="Courier New"/>
                <a:sym typeface="Courier New"/>
              </a:rPr>
              <a:t> </a:t>
            </a:r>
            <a:r>
              <a:rPr lang="en" sz="1200">
                <a:solidFill>
                  <a:srgbClr val="9900FF"/>
                </a:solidFill>
                <a:latin typeface="Courier New"/>
                <a:ea typeface="Courier New"/>
                <a:cs typeface="Courier New"/>
                <a:sym typeface="Courier New"/>
              </a:rPr>
              <a:t>"books"</a:t>
            </a:r>
            <a:r>
              <a:rPr lang="en" sz="1200">
                <a:solidFill>
                  <a:srgbClr val="172B4D"/>
                </a:solidFill>
                <a:latin typeface="Courier New"/>
                <a:ea typeface="Courier New"/>
                <a:cs typeface="Courier New"/>
                <a:sym typeface="Courier New"/>
              </a:rPr>
              <a:t>,</a:t>
            </a:r>
            <a:endParaRPr sz="1200">
              <a:solidFill>
                <a:srgbClr val="172B4D"/>
              </a:solidFill>
              <a:latin typeface="Courier New"/>
              <a:ea typeface="Courier New"/>
              <a:cs typeface="Courier New"/>
              <a:sym typeface="Courier New"/>
            </a:endParaRPr>
          </a:p>
          <a:p>
            <a:pPr indent="0" lvl="0" marL="457200" rtl="0" algn="l">
              <a:spcBef>
                <a:spcPts val="0"/>
              </a:spcBef>
              <a:spcAft>
                <a:spcPts val="0"/>
              </a:spcAft>
              <a:buNone/>
            </a:pPr>
            <a:r>
              <a:rPr lang="en" sz="1200">
                <a:solidFill>
                  <a:srgbClr val="172B4D"/>
                </a:solidFill>
                <a:latin typeface="Courier New"/>
                <a:ea typeface="Courier New"/>
                <a:cs typeface="Courier New"/>
                <a:sym typeface="Courier New"/>
              </a:rPr>
              <a:t>      component</a:t>
            </a:r>
            <a:r>
              <a:rPr b="1" lang="en" sz="1200">
                <a:solidFill>
                  <a:srgbClr val="172B4D"/>
                </a:solidFill>
                <a:latin typeface="Courier New"/>
                <a:ea typeface="Courier New"/>
                <a:cs typeface="Courier New"/>
                <a:sym typeface="Courier New"/>
              </a:rPr>
              <a:t>:</a:t>
            </a:r>
            <a:r>
              <a:rPr lang="en" sz="1200">
                <a:solidFill>
                  <a:srgbClr val="172B4D"/>
                </a:solidFill>
                <a:latin typeface="Courier New"/>
                <a:ea typeface="Courier New"/>
                <a:cs typeface="Courier New"/>
                <a:sym typeface="Courier New"/>
              </a:rPr>
              <a:t> </a:t>
            </a:r>
            <a:r>
              <a:rPr b="1" lang="en" sz="1200">
                <a:solidFill>
                  <a:srgbClr val="274E13"/>
                </a:solidFill>
                <a:latin typeface="Courier New"/>
                <a:ea typeface="Courier New"/>
                <a:cs typeface="Courier New"/>
                <a:sym typeface="Courier New"/>
              </a:rPr>
              <a:t>Books</a:t>
            </a:r>
            <a:endParaRPr b="1" sz="1200">
              <a:solidFill>
                <a:srgbClr val="274E13"/>
              </a:solidFill>
              <a:latin typeface="Courier New"/>
              <a:ea typeface="Courier New"/>
              <a:cs typeface="Courier New"/>
              <a:sym typeface="Courier New"/>
            </a:endParaRPr>
          </a:p>
          <a:p>
            <a:pPr indent="0" lvl="0" marL="457200" rtl="0" algn="l">
              <a:spcBef>
                <a:spcPts val="0"/>
              </a:spcBef>
              <a:spcAft>
                <a:spcPts val="0"/>
              </a:spcAft>
              <a:buNone/>
            </a:pPr>
            <a:r>
              <a:rPr lang="en" sz="1200">
                <a:solidFill>
                  <a:srgbClr val="172B4D"/>
                </a:solidFill>
                <a:latin typeface="Courier New"/>
                <a:ea typeface="Courier New"/>
                <a:cs typeface="Courier New"/>
                <a:sym typeface="Courier New"/>
              </a:rPr>
              <a:t>    }</a:t>
            </a:r>
            <a:endParaRPr sz="1200">
              <a:latin typeface="Courier New"/>
              <a:ea typeface="Courier New"/>
              <a:cs typeface="Courier New"/>
              <a:sym typeface="Courier New"/>
            </a:endParaRPr>
          </a:p>
        </p:txBody>
      </p:sp>
      <p:sp>
        <p:nvSpPr>
          <p:cNvPr id="124" name="Google Shape;124;p23"/>
          <p:cNvSpPr txBox="1"/>
          <p:nvPr/>
        </p:nvSpPr>
        <p:spPr>
          <a:xfrm>
            <a:off x="5431700" y="1230450"/>
            <a:ext cx="2483100" cy="1607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2"/>
                </a:solidFill>
              </a:rPr>
              <a:t>Why does the import path not use the @ alias?</a:t>
            </a:r>
            <a:endParaRPr b="1" sz="1200">
              <a:solidFill>
                <a:schemeClr val="dk2"/>
              </a:solidFill>
            </a:endParaRPr>
          </a:p>
          <a:p>
            <a:pPr indent="0" lvl="0" marL="0" rtl="0" algn="l">
              <a:lnSpc>
                <a:spcPct val="115000"/>
              </a:lnSpc>
              <a:spcBef>
                <a:spcPts val="1600"/>
              </a:spcBef>
              <a:spcAft>
                <a:spcPts val="1600"/>
              </a:spcAft>
              <a:buNone/>
            </a:pPr>
            <a:r>
              <a:rPr lang="en" sz="1200">
                <a:solidFill>
                  <a:schemeClr val="dk2"/>
                </a:solidFill>
              </a:rPr>
              <a:t>Since router.js is a JS file and not a Vue component the @ alias is not available, so we must use a regular path.</a:t>
            </a:r>
            <a:endParaRPr sz="1200">
              <a:solidFill>
                <a:schemeClr val="dk2"/>
              </a:solidFill>
            </a:endParaRPr>
          </a:p>
        </p:txBody>
      </p:sp>
      <p:sp>
        <p:nvSpPr>
          <p:cNvPr id="125" name="Google Shape;125;p23"/>
          <p:cNvSpPr txBox="1"/>
          <p:nvPr/>
        </p:nvSpPr>
        <p:spPr>
          <a:xfrm>
            <a:off x="3403125" y="3203600"/>
            <a:ext cx="4755600" cy="1685100"/>
          </a:xfrm>
          <a:prstGeom prst="rect">
            <a:avLst/>
          </a:prstGeom>
          <a:solidFill>
            <a:srgbClr val="D0E0E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BB8844"/>
                </a:solidFill>
                <a:latin typeface="Courier New"/>
                <a:ea typeface="Courier New"/>
                <a:cs typeface="Courier New"/>
                <a:sym typeface="Courier New"/>
              </a:rPr>
              <a:t>/books </a:t>
            </a:r>
            <a:r>
              <a:rPr lang="en" sz="1200"/>
              <a:t>is what will appear in the URL</a:t>
            </a:r>
            <a:endParaRPr sz="1200"/>
          </a:p>
          <a:p>
            <a:pPr indent="0" lvl="0" marL="0" rtl="0" algn="l">
              <a:lnSpc>
                <a:spcPct val="115000"/>
              </a:lnSpc>
              <a:spcBef>
                <a:spcPts val="0"/>
              </a:spcBef>
              <a:spcAft>
                <a:spcPts val="0"/>
              </a:spcAft>
              <a:buNone/>
            </a:pPr>
            <a:r>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9900FF"/>
                </a:solidFill>
                <a:latin typeface="Courier New"/>
                <a:ea typeface="Courier New"/>
                <a:cs typeface="Courier New"/>
                <a:sym typeface="Courier New"/>
              </a:rPr>
              <a:t>books </a:t>
            </a:r>
            <a:r>
              <a:rPr lang="en" sz="1200"/>
              <a:t>is the name we can use in a router-link to reference this route</a:t>
            </a:r>
            <a:endParaRPr sz="1200"/>
          </a:p>
          <a:p>
            <a:pPr indent="0" lvl="0" marL="0" rtl="0" algn="l">
              <a:lnSpc>
                <a:spcPct val="115000"/>
              </a:lnSpc>
              <a:spcBef>
                <a:spcPts val="0"/>
              </a:spcBef>
              <a:spcAft>
                <a:spcPts val="0"/>
              </a:spcAft>
              <a:buNone/>
            </a:pPr>
            <a:r>
              <a:t/>
            </a:r>
            <a:endParaRPr b="1" sz="1200">
              <a:solidFill>
                <a:srgbClr val="274E13"/>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solidFill>
                  <a:srgbClr val="274E13"/>
                </a:solidFill>
                <a:latin typeface="Courier New"/>
                <a:ea typeface="Courier New"/>
                <a:cs typeface="Courier New"/>
                <a:sym typeface="Courier New"/>
              </a:rPr>
              <a:t>Books </a:t>
            </a:r>
            <a:r>
              <a:rPr lang="en" sz="1200">
                <a:solidFill>
                  <a:schemeClr val="dk1"/>
                </a:solidFill>
              </a:rPr>
              <a:t>is the name we gave the view in the import</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a:t>
            </a:r>
            <a:r>
              <a:rPr lang="en"/>
              <a:t> Routes</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routes are URLs that contain </a:t>
            </a:r>
            <a:r>
              <a:rPr lang="en">
                <a:solidFill>
                  <a:srgbClr val="0000FF"/>
                </a:solidFill>
              </a:rPr>
              <a:t>variable data</a:t>
            </a:r>
            <a:r>
              <a:rPr lang="en"/>
              <a:t>, such as a product id or a user id.   In SpringMVC we referred to these as PathVariables: </a:t>
            </a:r>
            <a:r>
              <a:rPr lang="en" sz="1400">
                <a:solidFill>
                  <a:srgbClr val="172B4D"/>
                </a:solidFill>
                <a:highlight>
                  <a:srgbClr val="F4F5F7"/>
                </a:highlight>
                <a:latin typeface="Courier New"/>
                <a:ea typeface="Courier New"/>
                <a:cs typeface="Courier New"/>
                <a:sym typeface="Courier New"/>
              </a:rPr>
              <a:t>/users/</a:t>
            </a:r>
            <a:r>
              <a:rPr b="1" lang="en" sz="1400">
                <a:solidFill>
                  <a:srgbClr val="0000FF"/>
                </a:solidFill>
                <a:highlight>
                  <a:srgbClr val="F4F5F7"/>
                </a:highlight>
                <a:latin typeface="Courier New"/>
                <a:ea typeface="Courier New"/>
                <a:cs typeface="Courier New"/>
                <a:sym typeface="Courier New"/>
              </a:rPr>
              <a:t>10</a:t>
            </a:r>
            <a:endParaRPr b="1">
              <a:solidFill>
                <a:srgbClr val="0000FF"/>
              </a:solidFill>
            </a:endParaRPr>
          </a:p>
          <a:p>
            <a:pPr indent="0" lvl="0" marL="0" rtl="0" algn="l">
              <a:spcBef>
                <a:spcPts val="1600"/>
              </a:spcBef>
              <a:spcAft>
                <a:spcPts val="0"/>
              </a:spcAft>
              <a:buNone/>
            </a:pPr>
            <a:r>
              <a:rPr lang="en"/>
              <a:t>In route configuration a dynamic route can be used with a placeholder variable name identified by a colon ( : )</a:t>
            </a:r>
            <a:endParaRPr/>
          </a:p>
          <a:p>
            <a:pPr indent="0" lvl="0" marL="457200" rtl="0" algn="l">
              <a:spcBef>
                <a:spcPts val="1600"/>
              </a:spcBef>
              <a:spcAft>
                <a:spcPts val="0"/>
              </a:spcAft>
              <a:buNone/>
            </a:pPr>
            <a:r>
              <a:rPr lang="en" sz="900">
                <a:solidFill>
                  <a:srgbClr val="172B4D"/>
                </a:solidFill>
                <a:highlight>
                  <a:srgbClr val="F4F5F7"/>
                </a:highlight>
                <a:latin typeface="Roboto Mono"/>
                <a:ea typeface="Roboto Mono"/>
                <a:cs typeface="Roboto Mono"/>
                <a:sym typeface="Roboto Mono"/>
              </a:rPr>
              <a:t> </a:t>
            </a:r>
            <a:r>
              <a:rPr lang="en" sz="1400">
                <a:solidFill>
                  <a:srgbClr val="172B4D"/>
                </a:solidFill>
                <a:highlight>
                  <a:srgbClr val="F4F5F7"/>
                </a:highlight>
                <a:latin typeface="Courier New"/>
                <a:ea typeface="Courier New"/>
                <a:cs typeface="Courier New"/>
                <a:sym typeface="Courier New"/>
              </a:rPr>
              <a:t>   {</a:t>
            </a:r>
            <a:endParaRPr sz="1400">
              <a:solidFill>
                <a:srgbClr val="172B4D"/>
              </a:solidFill>
              <a:highlight>
                <a:srgbClr val="F4F5F7"/>
              </a:highlight>
              <a:latin typeface="Courier New"/>
              <a:ea typeface="Courier New"/>
              <a:cs typeface="Courier New"/>
              <a:sym typeface="Courier New"/>
            </a:endParaRPr>
          </a:p>
          <a:p>
            <a:pPr indent="0" lvl="0" marL="457200" rtl="0" algn="l">
              <a:spcBef>
                <a:spcPts val="0"/>
              </a:spcBef>
              <a:spcAft>
                <a:spcPts val="0"/>
              </a:spcAft>
              <a:buNone/>
            </a:pPr>
            <a:r>
              <a:rPr lang="en" sz="1400">
                <a:solidFill>
                  <a:srgbClr val="172B4D"/>
                </a:solidFill>
                <a:highlight>
                  <a:srgbClr val="F4F5F7"/>
                </a:highlight>
                <a:latin typeface="Courier New"/>
                <a:ea typeface="Courier New"/>
                <a:cs typeface="Courier New"/>
                <a:sym typeface="Courier New"/>
              </a:rPr>
              <a:t>      path</a:t>
            </a:r>
            <a:r>
              <a:rPr b="1" lang="en" sz="1400">
                <a:solidFill>
                  <a:srgbClr val="172B4D"/>
                </a:solidFill>
                <a:highlight>
                  <a:srgbClr val="F4F5F7"/>
                </a:highlight>
                <a:latin typeface="Courier New"/>
                <a:ea typeface="Courier New"/>
                <a:cs typeface="Courier New"/>
                <a:sym typeface="Courier New"/>
              </a:rPr>
              <a:t>:</a:t>
            </a:r>
            <a:r>
              <a:rPr lang="en" sz="1400">
                <a:solidFill>
                  <a:srgbClr val="172B4D"/>
                </a:solidFill>
                <a:highlight>
                  <a:srgbClr val="F4F5F7"/>
                </a:highlight>
                <a:latin typeface="Courier New"/>
                <a:ea typeface="Courier New"/>
                <a:cs typeface="Courier New"/>
                <a:sym typeface="Courier New"/>
              </a:rPr>
              <a:t> </a:t>
            </a:r>
            <a:r>
              <a:rPr lang="en" sz="1400">
                <a:solidFill>
                  <a:srgbClr val="BB8844"/>
                </a:solidFill>
                <a:highlight>
                  <a:srgbClr val="F4F5F7"/>
                </a:highlight>
                <a:latin typeface="Courier New"/>
                <a:ea typeface="Courier New"/>
                <a:cs typeface="Courier New"/>
                <a:sym typeface="Courier New"/>
              </a:rPr>
              <a:t>"/user/</a:t>
            </a:r>
            <a:r>
              <a:rPr b="1" lang="en" sz="1400">
                <a:solidFill>
                  <a:srgbClr val="0000FF"/>
                </a:solidFill>
                <a:highlight>
                  <a:srgbClr val="F4F5F7"/>
                </a:highlight>
                <a:latin typeface="Courier New"/>
                <a:ea typeface="Courier New"/>
                <a:cs typeface="Courier New"/>
                <a:sym typeface="Courier New"/>
              </a:rPr>
              <a:t>:id</a:t>
            </a:r>
            <a:r>
              <a:rPr lang="en" sz="1400">
                <a:solidFill>
                  <a:srgbClr val="BB8844"/>
                </a:solidFill>
                <a:highlight>
                  <a:srgbClr val="F4F5F7"/>
                </a:highlight>
                <a:latin typeface="Courier New"/>
                <a:ea typeface="Courier New"/>
                <a:cs typeface="Courier New"/>
                <a:sym typeface="Courier New"/>
              </a:rPr>
              <a:t>"</a:t>
            </a:r>
            <a:r>
              <a:rPr lang="en" sz="1400">
                <a:solidFill>
                  <a:srgbClr val="172B4D"/>
                </a:solidFill>
                <a:highlight>
                  <a:srgbClr val="F4F5F7"/>
                </a:highlight>
                <a:latin typeface="Courier New"/>
                <a:ea typeface="Courier New"/>
                <a:cs typeface="Courier New"/>
                <a:sym typeface="Courier New"/>
              </a:rPr>
              <a:t>,</a:t>
            </a:r>
            <a:endParaRPr sz="1400">
              <a:solidFill>
                <a:srgbClr val="172B4D"/>
              </a:solidFill>
              <a:highlight>
                <a:srgbClr val="F4F5F7"/>
              </a:highlight>
              <a:latin typeface="Courier New"/>
              <a:ea typeface="Courier New"/>
              <a:cs typeface="Courier New"/>
              <a:sym typeface="Courier New"/>
            </a:endParaRPr>
          </a:p>
          <a:p>
            <a:pPr indent="0" lvl="0" marL="457200" rtl="0" algn="l">
              <a:spcBef>
                <a:spcPts val="0"/>
              </a:spcBef>
              <a:spcAft>
                <a:spcPts val="0"/>
              </a:spcAft>
              <a:buNone/>
            </a:pPr>
            <a:r>
              <a:rPr lang="en" sz="1400">
                <a:solidFill>
                  <a:srgbClr val="172B4D"/>
                </a:solidFill>
                <a:highlight>
                  <a:srgbClr val="F4F5F7"/>
                </a:highlight>
                <a:latin typeface="Courier New"/>
                <a:ea typeface="Courier New"/>
                <a:cs typeface="Courier New"/>
                <a:sym typeface="Courier New"/>
              </a:rPr>
              <a:t>      name</a:t>
            </a:r>
            <a:r>
              <a:rPr b="1" lang="en" sz="1400">
                <a:solidFill>
                  <a:srgbClr val="172B4D"/>
                </a:solidFill>
                <a:highlight>
                  <a:srgbClr val="F4F5F7"/>
                </a:highlight>
                <a:latin typeface="Courier New"/>
                <a:ea typeface="Courier New"/>
                <a:cs typeface="Courier New"/>
                <a:sym typeface="Courier New"/>
              </a:rPr>
              <a:t>:</a:t>
            </a:r>
            <a:r>
              <a:rPr lang="en" sz="1400">
                <a:solidFill>
                  <a:srgbClr val="172B4D"/>
                </a:solidFill>
                <a:highlight>
                  <a:srgbClr val="F4F5F7"/>
                </a:highlight>
                <a:latin typeface="Courier New"/>
                <a:ea typeface="Courier New"/>
                <a:cs typeface="Courier New"/>
                <a:sym typeface="Courier New"/>
              </a:rPr>
              <a:t> </a:t>
            </a:r>
            <a:r>
              <a:rPr lang="en" sz="1400">
                <a:solidFill>
                  <a:srgbClr val="BB8844"/>
                </a:solidFill>
                <a:highlight>
                  <a:srgbClr val="F4F5F7"/>
                </a:highlight>
                <a:latin typeface="Courier New"/>
                <a:ea typeface="Courier New"/>
                <a:cs typeface="Courier New"/>
                <a:sym typeface="Courier New"/>
              </a:rPr>
              <a:t>"user"</a:t>
            </a:r>
            <a:r>
              <a:rPr lang="en" sz="1400">
                <a:solidFill>
                  <a:srgbClr val="172B4D"/>
                </a:solidFill>
                <a:highlight>
                  <a:srgbClr val="F4F5F7"/>
                </a:highlight>
                <a:latin typeface="Courier New"/>
                <a:ea typeface="Courier New"/>
                <a:cs typeface="Courier New"/>
                <a:sym typeface="Courier New"/>
              </a:rPr>
              <a:t>,</a:t>
            </a:r>
            <a:endParaRPr sz="1400">
              <a:solidFill>
                <a:srgbClr val="172B4D"/>
              </a:solidFill>
              <a:highlight>
                <a:srgbClr val="F4F5F7"/>
              </a:highlight>
              <a:latin typeface="Courier New"/>
              <a:ea typeface="Courier New"/>
              <a:cs typeface="Courier New"/>
              <a:sym typeface="Courier New"/>
            </a:endParaRPr>
          </a:p>
          <a:p>
            <a:pPr indent="0" lvl="0" marL="457200" rtl="0" algn="l">
              <a:spcBef>
                <a:spcPts val="0"/>
              </a:spcBef>
              <a:spcAft>
                <a:spcPts val="0"/>
              </a:spcAft>
              <a:buNone/>
            </a:pPr>
            <a:r>
              <a:rPr lang="en" sz="1400">
                <a:solidFill>
                  <a:srgbClr val="172B4D"/>
                </a:solidFill>
                <a:highlight>
                  <a:srgbClr val="F4F5F7"/>
                </a:highlight>
                <a:latin typeface="Courier New"/>
                <a:ea typeface="Courier New"/>
                <a:cs typeface="Courier New"/>
                <a:sym typeface="Courier New"/>
              </a:rPr>
              <a:t>      component</a:t>
            </a:r>
            <a:r>
              <a:rPr b="1" lang="en" sz="1400">
                <a:solidFill>
                  <a:srgbClr val="172B4D"/>
                </a:solidFill>
                <a:highlight>
                  <a:srgbClr val="F4F5F7"/>
                </a:highlight>
                <a:latin typeface="Courier New"/>
                <a:ea typeface="Courier New"/>
                <a:cs typeface="Courier New"/>
                <a:sym typeface="Courier New"/>
              </a:rPr>
              <a:t>:</a:t>
            </a:r>
            <a:r>
              <a:rPr lang="en" sz="1400">
                <a:solidFill>
                  <a:srgbClr val="172B4D"/>
                </a:solidFill>
                <a:highlight>
                  <a:srgbClr val="F4F5F7"/>
                </a:highlight>
                <a:latin typeface="Courier New"/>
                <a:ea typeface="Courier New"/>
                <a:cs typeface="Courier New"/>
                <a:sym typeface="Courier New"/>
              </a:rPr>
              <a:t> User</a:t>
            </a:r>
            <a:endParaRPr sz="1400">
              <a:solidFill>
                <a:srgbClr val="172B4D"/>
              </a:solidFill>
              <a:highlight>
                <a:srgbClr val="F4F5F7"/>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400">
                <a:solidFill>
                  <a:srgbClr val="172B4D"/>
                </a:solidFill>
                <a:highlight>
                  <a:srgbClr val="F4F5F7"/>
                </a:highlight>
                <a:latin typeface="Courier New"/>
                <a:ea typeface="Courier New"/>
                <a:cs typeface="Courier New"/>
                <a:sym typeface="Courier New"/>
              </a:rPr>
              <a:t>    }</a:t>
            </a:r>
            <a:endParaRPr sz="1400">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Accessing a parameter from the route</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Route Parameters can be accessed using the </a:t>
            </a:r>
            <a:r>
              <a:rPr b="1" lang="en">
                <a:solidFill>
                  <a:srgbClr val="980000"/>
                </a:solidFill>
              </a:rPr>
              <a:t>$route.param</a:t>
            </a:r>
            <a:r>
              <a:rPr lang="en"/>
              <a:t> object and the </a:t>
            </a:r>
            <a:r>
              <a:rPr lang="en">
                <a:solidFill>
                  <a:srgbClr val="0000FF"/>
                </a:solidFill>
              </a:rPr>
              <a:t>parameter name</a:t>
            </a:r>
            <a:r>
              <a:rPr lang="en"/>
              <a:t> given in the configuration and router-link. </a:t>
            </a:r>
            <a:endParaRPr/>
          </a:p>
          <a:p>
            <a:pPr indent="0" lvl="0" marL="457200" rtl="0" algn="l">
              <a:spcBef>
                <a:spcPts val="1600"/>
              </a:spcBef>
              <a:spcAft>
                <a:spcPts val="0"/>
              </a:spcAft>
              <a:buClr>
                <a:schemeClr val="dk1"/>
              </a:buClr>
              <a:buSzPts val="1100"/>
              <a:buFont typeface="Arial"/>
              <a:buNone/>
            </a:pPr>
            <a:r>
              <a:rPr lang="en" sz="1400">
                <a:solidFill>
                  <a:srgbClr val="172B4D"/>
                </a:solidFill>
                <a:highlight>
                  <a:srgbClr val="F4F5F7"/>
                </a:highlight>
                <a:latin typeface="Courier New"/>
                <a:ea typeface="Courier New"/>
                <a:cs typeface="Courier New"/>
                <a:sym typeface="Courier New"/>
              </a:rPr>
              <a:t>  {</a:t>
            </a:r>
            <a:endParaRPr sz="1400">
              <a:solidFill>
                <a:srgbClr val="172B4D"/>
              </a:solidFill>
              <a:highlight>
                <a:srgbClr val="F4F5F7"/>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400">
                <a:solidFill>
                  <a:srgbClr val="172B4D"/>
                </a:solidFill>
                <a:highlight>
                  <a:srgbClr val="F4F5F7"/>
                </a:highlight>
                <a:latin typeface="Courier New"/>
                <a:ea typeface="Courier New"/>
                <a:cs typeface="Courier New"/>
                <a:sym typeface="Courier New"/>
              </a:rPr>
              <a:t>      path</a:t>
            </a:r>
            <a:r>
              <a:rPr b="1" lang="en" sz="1400">
                <a:solidFill>
                  <a:srgbClr val="172B4D"/>
                </a:solidFill>
                <a:highlight>
                  <a:srgbClr val="F4F5F7"/>
                </a:highlight>
                <a:latin typeface="Courier New"/>
                <a:ea typeface="Courier New"/>
                <a:cs typeface="Courier New"/>
                <a:sym typeface="Courier New"/>
              </a:rPr>
              <a:t>:</a:t>
            </a:r>
            <a:r>
              <a:rPr lang="en" sz="1400">
                <a:solidFill>
                  <a:srgbClr val="172B4D"/>
                </a:solidFill>
                <a:highlight>
                  <a:srgbClr val="F4F5F7"/>
                </a:highlight>
                <a:latin typeface="Courier New"/>
                <a:ea typeface="Courier New"/>
                <a:cs typeface="Courier New"/>
                <a:sym typeface="Courier New"/>
              </a:rPr>
              <a:t> </a:t>
            </a:r>
            <a:r>
              <a:rPr lang="en" sz="1400">
                <a:solidFill>
                  <a:srgbClr val="BB8844"/>
                </a:solidFill>
                <a:highlight>
                  <a:srgbClr val="F4F5F7"/>
                </a:highlight>
                <a:latin typeface="Courier New"/>
                <a:ea typeface="Courier New"/>
                <a:cs typeface="Courier New"/>
                <a:sym typeface="Courier New"/>
              </a:rPr>
              <a:t>"/user/</a:t>
            </a:r>
            <a:r>
              <a:rPr b="1" lang="en" sz="1400">
                <a:solidFill>
                  <a:srgbClr val="0000FF"/>
                </a:solidFill>
                <a:highlight>
                  <a:srgbClr val="F4F5F7"/>
                </a:highlight>
                <a:latin typeface="Courier New"/>
                <a:ea typeface="Courier New"/>
                <a:cs typeface="Courier New"/>
                <a:sym typeface="Courier New"/>
              </a:rPr>
              <a:t>:id</a:t>
            </a:r>
            <a:r>
              <a:rPr lang="en" sz="1400">
                <a:solidFill>
                  <a:srgbClr val="BB8844"/>
                </a:solidFill>
                <a:highlight>
                  <a:srgbClr val="F4F5F7"/>
                </a:highlight>
                <a:latin typeface="Courier New"/>
                <a:ea typeface="Courier New"/>
                <a:cs typeface="Courier New"/>
                <a:sym typeface="Courier New"/>
              </a:rPr>
              <a:t>"</a:t>
            </a:r>
            <a:r>
              <a:rPr lang="en" sz="1400">
                <a:solidFill>
                  <a:srgbClr val="172B4D"/>
                </a:solidFill>
                <a:highlight>
                  <a:srgbClr val="F4F5F7"/>
                </a:highlight>
                <a:latin typeface="Courier New"/>
                <a:ea typeface="Courier New"/>
                <a:cs typeface="Courier New"/>
                <a:sym typeface="Courier New"/>
              </a:rPr>
              <a:t>,</a:t>
            </a:r>
            <a:endParaRPr sz="1400">
              <a:solidFill>
                <a:srgbClr val="172B4D"/>
              </a:solidFill>
              <a:highlight>
                <a:srgbClr val="F4F5F7"/>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400">
                <a:solidFill>
                  <a:srgbClr val="172B4D"/>
                </a:solidFill>
                <a:highlight>
                  <a:srgbClr val="F4F5F7"/>
                </a:highlight>
                <a:latin typeface="Courier New"/>
                <a:ea typeface="Courier New"/>
                <a:cs typeface="Courier New"/>
                <a:sym typeface="Courier New"/>
              </a:rPr>
              <a:t>      name</a:t>
            </a:r>
            <a:r>
              <a:rPr b="1" lang="en" sz="1400">
                <a:solidFill>
                  <a:srgbClr val="172B4D"/>
                </a:solidFill>
                <a:highlight>
                  <a:srgbClr val="F4F5F7"/>
                </a:highlight>
                <a:latin typeface="Courier New"/>
                <a:ea typeface="Courier New"/>
                <a:cs typeface="Courier New"/>
                <a:sym typeface="Courier New"/>
              </a:rPr>
              <a:t>:</a:t>
            </a:r>
            <a:r>
              <a:rPr lang="en" sz="1400">
                <a:solidFill>
                  <a:srgbClr val="172B4D"/>
                </a:solidFill>
                <a:highlight>
                  <a:srgbClr val="F4F5F7"/>
                </a:highlight>
                <a:latin typeface="Courier New"/>
                <a:ea typeface="Courier New"/>
                <a:cs typeface="Courier New"/>
                <a:sym typeface="Courier New"/>
              </a:rPr>
              <a:t> </a:t>
            </a:r>
            <a:r>
              <a:rPr lang="en" sz="1400">
                <a:solidFill>
                  <a:srgbClr val="BB8844"/>
                </a:solidFill>
                <a:highlight>
                  <a:srgbClr val="F4F5F7"/>
                </a:highlight>
                <a:latin typeface="Courier New"/>
                <a:ea typeface="Courier New"/>
                <a:cs typeface="Courier New"/>
                <a:sym typeface="Courier New"/>
              </a:rPr>
              <a:t>"user"</a:t>
            </a:r>
            <a:r>
              <a:rPr lang="en" sz="1400">
                <a:solidFill>
                  <a:srgbClr val="172B4D"/>
                </a:solidFill>
                <a:highlight>
                  <a:srgbClr val="F4F5F7"/>
                </a:highlight>
                <a:latin typeface="Courier New"/>
                <a:ea typeface="Courier New"/>
                <a:cs typeface="Courier New"/>
                <a:sym typeface="Courier New"/>
              </a:rPr>
              <a:t>,</a:t>
            </a:r>
            <a:endParaRPr sz="1400">
              <a:solidFill>
                <a:srgbClr val="172B4D"/>
              </a:solidFill>
              <a:highlight>
                <a:srgbClr val="F4F5F7"/>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400">
                <a:solidFill>
                  <a:srgbClr val="172B4D"/>
                </a:solidFill>
                <a:highlight>
                  <a:srgbClr val="F4F5F7"/>
                </a:highlight>
                <a:latin typeface="Courier New"/>
                <a:ea typeface="Courier New"/>
                <a:cs typeface="Courier New"/>
                <a:sym typeface="Courier New"/>
              </a:rPr>
              <a:t>      component</a:t>
            </a:r>
            <a:r>
              <a:rPr b="1" lang="en" sz="1400">
                <a:solidFill>
                  <a:srgbClr val="172B4D"/>
                </a:solidFill>
                <a:highlight>
                  <a:srgbClr val="F4F5F7"/>
                </a:highlight>
                <a:latin typeface="Courier New"/>
                <a:ea typeface="Courier New"/>
                <a:cs typeface="Courier New"/>
                <a:sym typeface="Courier New"/>
              </a:rPr>
              <a:t>:</a:t>
            </a:r>
            <a:r>
              <a:rPr lang="en" sz="1400">
                <a:solidFill>
                  <a:srgbClr val="172B4D"/>
                </a:solidFill>
                <a:highlight>
                  <a:srgbClr val="F4F5F7"/>
                </a:highlight>
                <a:latin typeface="Courier New"/>
                <a:ea typeface="Courier New"/>
                <a:cs typeface="Courier New"/>
                <a:sym typeface="Courier New"/>
              </a:rPr>
              <a:t> User</a:t>
            </a:r>
            <a:endParaRPr sz="1400">
              <a:solidFill>
                <a:srgbClr val="172B4D"/>
              </a:solidFill>
              <a:highlight>
                <a:srgbClr val="F4F5F7"/>
              </a:highlight>
              <a:latin typeface="Courier New"/>
              <a:ea typeface="Courier New"/>
              <a:cs typeface="Courier New"/>
              <a:sym typeface="Courier New"/>
            </a:endParaRPr>
          </a:p>
          <a:p>
            <a:pPr indent="0" lvl="0" marL="457200" rtl="0" algn="l">
              <a:spcBef>
                <a:spcPts val="0"/>
              </a:spcBef>
              <a:spcAft>
                <a:spcPts val="0"/>
              </a:spcAft>
              <a:buNone/>
            </a:pPr>
            <a:r>
              <a:rPr lang="en" sz="1400">
                <a:solidFill>
                  <a:srgbClr val="172B4D"/>
                </a:solidFill>
                <a:highlight>
                  <a:srgbClr val="F4F5F7"/>
                </a:highlight>
                <a:latin typeface="Courier New"/>
                <a:ea typeface="Courier New"/>
                <a:cs typeface="Courier New"/>
                <a:sym typeface="Courier New"/>
              </a:rPr>
              <a:t>    }</a:t>
            </a:r>
            <a:endParaRPr sz="1400">
              <a:solidFill>
                <a:srgbClr val="172B4D"/>
              </a:solidFill>
              <a:highlight>
                <a:srgbClr val="F4F5F7"/>
              </a:highlight>
              <a:latin typeface="Courier New"/>
              <a:ea typeface="Courier New"/>
              <a:cs typeface="Courier New"/>
              <a:sym typeface="Courier New"/>
            </a:endParaRPr>
          </a:p>
          <a:p>
            <a:pPr indent="0" lvl="0" marL="457200" rtl="0" algn="l">
              <a:spcBef>
                <a:spcPts val="0"/>
              </a:spcBef>
              <a:spcAft>
                <a:spcPts val="0"/>
              </a:spcAft>
              <a:buNone/>
            </a:pPr>
            <a:r>
              <a:t/>
            </a:r>
            <a:endParaRPr sz="1400">
              <a:solidFill>
                <a:srgbClr val="172B4D"/>
              </a:solidFill>
              <a:highlight>
                <a:srgbClr val="F4F5F7"/>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400">
                <a:solidFill>
                  <a:srgbClr val="172B4D"/>
                </a:solidFill>
                <a:highlight>
                  <a:srgbClr val="F4F5F7"/>
                </a:highlight>
                <a:latin typeface="Courier New"/>
                <a:ea typeface="Courier New"/>
                <a:cs typeface="Courier New"/>
                <a:sym typeface="Courier New"/>
              </a:rPr>
              <a:t>http://localhost:8080</a:t>
            </a:r>
            <a:r>
              <a:rPr lang="en" sz="1400">
                <a:solidFill>
                  <a:srgbClr val="FF9900"/>
                </a:solidFill>
                <a:highlight>
                  <a:srgbClr val="F4F5F7"/>
                </a:highlight>
                <a:latin typeface="Courier New"/>
                <a:ea typeface="Courier New"/>
                <a:cs typeface="Courier New"/>
                <a:sym typeface="Courier New"/>
              </a:rPr>
              <a:t>/user/</a:t>
            </a:r>
            <a:r>
              <a:rPr lang="en" sz="1500">
                <a:solidFill>
                  <a:srgbClr val="9900FF"/>
                </a:solidFill>
              </a:rPr>
              <a:t>2</a:t>
            </a:r>
            <a:endParaRPr sz="1100">
              <a:solidFill>
                <a:srgbClr val="172B4D"/>
              </a:solidFill>
              <a:highlight>
                <a:srgbClr val="F4F5F7"/>
              </a:highlight>
              <a:latin typeface="Courier New"/>
              <a:ea typeface="Courier New"/>
              <a:cs typeface="Courier New"/>
              <a:sym typeface="Courier New"/>
            </a:endParaRPr>
          </a:p>
          <a:p>
            <a:pPr indent="0" lvl="0" marL="457200" rtl="0" algn="l">
              <a:spcBef>
                <a:spcPts val="0"/>
              </a:spcBef>
              <a:spcAft>
                <a:spcPts val="0"/>
              </a:spcAft>
              <a:buNone/>
            </a:pPr>
            <a:r>
              <a:t/>
            </a:r>
            <a:endParaRPr sz="1200">
              <a:solidFill>
                <a:schemeClr val="dk1"/>
              </a:solidFill>
              <a:highlight>
                <a:srgbClr val="F4F5F7"/>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1400">
                <a:solidFill>
                  <a:srgbClr val="172B4D"/>
                </a:solidFill>
                <a:highlight>
                  <a:srgbClr val="F4F5F7"/>
                </a:highlight>
                <a:latin typeface="Courier New"/>
                <a:ea typeface="Courier New"/>
                <a:cs typeface="Courier New"/>
                <a:sym typeface="Courier New"/>
              </a:rPr>
              <a:t>this</a:t>
            </a:r>
            <a:r>
              <a:rPr lang="en" sz="1400">
                <a:solidFill>
                  <a:srgbClr val="172B4D"/>
                </a:solidFill>
                <a:highlight>
                  <a:srgbClr val="F4F5F7"/>
                </a:highlight>
                <a:latin typeface="Courier New"/>
                <a:ea typeface="Courier New"/>
                <a:cs typeface="Courier New"/>
                <a:sym typeface="Courier New"/>
              </a:rPr>
              <a:t>.</a:t>
            </a:r>
            <a:r>
              <a:rPr b="1" lang="en" sz="1400">
                <a:solidFill>
                  <a:srgbClr val="980000"/>
                </a:solidFill>
                <a:highlight>
                  <a:srgbClr val="F4F5F7"/>
                </a:highlight>
                <a:latin typeface="Courier New"/>
                <a:ea typeface="Courier New"/>
                <a:cs typeface="Courier New"/>
                <a:sym typeface="Courier New"/>
              </a:rPr>
              <a:t>$route.params</a:t>
            </a:r>
            <a:r>
              <a:rPr lang="en" sz="1400">
                <a:solidFill>
                  <a:srgbClr val="172B4D"/>
                </a:solidFill>
                <a:highlight>
                  <a:srgbClr val="F4F5F7"/>
                </a:highlight>
                <a:latin typeface="Courier New"/>
                <a:ea typeface="Courier New"/>
                <a:cs typeface="Courier New"/>
                <a:sym typeface="Courier New"/>
              </a:rPr>
              <a:t>.</a:t>
            </a:r>
            <a:r>
              <a:rPr b="1" lang="en" sz="1400">
                <a:solidFill>
                  <a:srgbClr val="0000FF"/>
                </a:solidFill>
                <a:highlight>
                  <a:srgbClr val="F4F5F7"/>
                </a:highlight>
                <a:latin typeface="Courier New"/>
                <a:ea typeface="Courier New"/>
                <a:cs typeface="Courier New"/>
                <a:sym typeface="Courier New"/>
              </a:rPr>
              <a:t>id </a:t>
            </a:r>
            <a:r>
              <a:rPr lang="en"/>
              <a:t>will be equal to </a:t>
            </a:r>
            <a:r>
              <a:rPr lang="en">
                <a:solidFill>
                  <a:srgbClr val="9900FF"/>
                </a:solidFill>
              </a:rPr>
              <a:t>2</a:t>
            </a:r>
            <a:endParaRPr sz="1200">
              <a:solidFill>
                <a:schemeClr val="dk1"/>
              </a:solidFill>
              <a:highlight>
                <a:srgbClr val="F4F5F7"/>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Navigation with &lt;router-link&gt;</a:t>
            </a:r>
            <a:endParaRPr/>
          </a:p>
        </p:txBody>
      </p:sp>
      <p:sp>
        <p:nvSpPr>
          <p:cNvPr id="143" name="Google Shape;143;p26"/>
          <p:cNvSpPr txBox="1"/>
          <p:nvPr>
            <p:ph idx="1" type="body"/>
          </p:nvPr>
        </p:nvSpPr>
        <p:spPr>
          <a:xfrm>
            <a:off x="311700" y="1152475"/>
            <a:ext cx="8520600" cy="363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add a navigation to another page the </a:t>
            </a:r>
            <a:r>
              <a:rPr b="1" lang="en"/>
              <a:t>&lt;router-link&gt;</a:t>
            </a:r>
            <a:r>
              <a:rPr lang="en"/>
              <a:t> </a:t>
            </a:r>
            <a:r>
              <a:rPr lang="en" sz="1400"/>
              <a:t>(</a:t>
            </a:r>
            <a:r>
              <a:rPr lang="en" sz="1400" u="sng">
                <a:solidFill>
                  <a:schemeClr val="hlink"/>
                </a:solidFill>
                <a:hlinkClick r:id="rId3"/>
              </a:rPr>
              <a:t>Documentation</a:t>
            </a:r>
            <a:r>
              <a:rPr lang="en" sz="1400"/>
              <a:t>) </a:t>
            </a:r>
            <a:r>
              <a:rPr lang="en"/>
              <a:t>tag can be used.  In Vue this replaces the &lt;a href&gt; tag and instead of sending the request to the server will redirect to the Vue Router to be handled.  </a:t>
            </a:r>
            <a:endParaRPr sz="12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a:t>The router-link can be used with traditional routes, like above, similar to how the routes in SpringMVC @RequestMapping worked:</a:t>
            </a:r>
            <a:endParaRPr/>
          </a:p>
          <a:p>
            <a:pPr indent="0" lvl="0" marL="457200" rtl="0" algn="l">
              <a:lnSpc>
                <a:spcPct val="135714"/>
              </a:lnSpc>
              <a:spcBef>
                <a:spcPts val="1600"/>
              </a:spcBef>
              <a:spcAft>
                <a:spcPts val="0"/>
              </a:spcAft>
              <a:buNone/>
            </a:pPr>
            <a:r>
              <a:rPr lang="en" sz="1200">
                <a:solidFill>
                  <a:schemeClr val="dk1"/>
                </a:solidFill>
                <a:latin typeface="Courier New"/>
                <a:ea typeface="Courier New"/>
                <a:cs typeface="Courier New"/>
                <a:sym typeface="Courier New"/>
              </a:rPr>
              <a:t>&lt;router-link to="</a:t>
            </a:r>
            <a:r>
              <a:rPr lang="en" sz="1200">
                <a:solidFill>
                  <a:srgbClr val="0000FF"/>
                </a:solidFill>
                <a:latin typeface="Courier New"/>
                <a:ea typeface="Courier New"/>
                <a:cs typeface="Courier New"/>
                <a:sym typeface="Courier New"/>
              </a:rPr>
              <a:t>/about</a:t>
            </a:r>
            <a:r>
              <a:rPr lang="en" sz="1200">
                <a:solidFill>
                  <a:schemeClr val="dk1"/>
                </a:solidFill>
                <a:latin typeface="Courier New"/>
                <a:ea typeface="Courier New"/>
                <a:cs typeface="Courier New"/>
                <a:sym typeface="Courier New"/>
              </a:rPr>
              <a:t>"&gt;About&lt;/router-link&gt;</a:t>
            </a:r>
            <a:endParaRPr sz="12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0"/>
              </a:spcBef>
              <a:spcAft>
                <a:spcPts val="1600"/>
              </a:spcAft>
              <a:buClr>
                <a:schemeClr val="dk1"/>
              </a:buClr>
              <a:buSzPts val="1100"/>
              <a:buFont typeface="Arial"/>
              <a:buNone/>
            </a:pPr>
            <a:r>
              <a:rPr lang="en"/>
              <a:t>However, we will generally want more control over the router-link and can bind it to an object in our router configuration.  This will give us one place to change the route, the router configuration, if our routes change.  </a:t>
            </a:r>
            <a:endParaRPr sz="1200">
              <a:solidFill>
                <a:schemeClr val="dk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Router-Link</a:t>
            </a:r>
            <a:endParaRPr/>
          </a:p>
        </p:txBody>
      </p:sp>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Router-Link can be bound to a router configuration by providing a JavaScript object with a name key that matches the routes name key in the router configuration.  </a:t>
            </a:r>
            <a:endParaRPr/>
          </a:p>
          <a:p>
            <a:pPr indent="0" lvl="0" marL="0" rtl="0" algn="l">
              <a:spcBef>
                <a:spcPts val="1600"/>
              </a:spcBef>
              <a:spcAft>
                <a:spcPts val="0"/>
              </a:spcAft>
              <a:buNone/>
            </a:pPr>
            <a:r>
              <a:rPr lang="en"/>
              <a:t>Syntax:  &lt;router-link </a:t>
            </a:r>
            <a:r>
              <a:rPr lang="en">
                <a:solidFill>
                  <a:srgbClr val="FF0000"/>
                </a:solidFill>
              </a:rPr>
              <a:t>:to=</a:t>
            </a:r>
            <a:r>
              <a:rPr lang="en"/>
              <a:t>”{ name: </a:t>
            </a:r>
            <a:r>
              <a:rPr lang="en">
                <a:solidFill>
                  <a:srgbClr val="9900FF"/>
                </a:solidFill>
              </a:rPr>
              <a:t>‘route_name’</a:t>
            </a:r>
            <a:r>
              <a:rPr lang="en"/>
              <a:t> }”</a:t>
            </a:r>
            <a:endParaRPr/>
          </a:p>
          <a:p>
            <a:pPr indent="457200" lvl="0" marL="0" rtl="0" algn="l">
              <a:spcBef>
                <a:spcPts val="1600"/>
              </a:spcBef>
              <a:spcAft>
                <a:spcPts val="0"/>
              </a:spcAft>
              <a:buNone/>
            </a:pPr>
            <a:r>
              <a:rPr lang="en" sz="1200">
                <a:solidFill>
                  <a:srgbClr val="000000"/>
                </a:solidFill>
                <a:highlight>
                  <a:srgbClr val="F4F5F7"/>
                </a:highlight>
                <a:latin typeface="Courier New"/>
                <a:ea typeface="Courier New"/>
                <a:cs typeface="Courier New"/>
                <a:sym typeface="Courier New"/>
              </a:rPr>
              <a:t>&lt;router-link </a:t>
            </a:r>
            <a:r>
              <a:rPr b="1" lang="en" sz="1200">
                <a:solidFill>
                  <a:srgbClr val="FF0000"/>
                </a:solidFill>
                <a:highlight>
                  <a:srgbClr val="F4F5F7"/>
                </a:highlight>
                <a:latin typeface="Courier New"/>
                <a:ea typeface="Courier New"/>
                <a:cs typeface="Courier New"/>
                <a:sym typeface="Courier New"/>
              </a:rPr>
              <a:t>:to=</a:t>
            </a:r>
            <a:r>
              <a:rPr lang="en" sz="1200">
                <a:solidFill>
                  <a:srgbClr val="000000"/>
                </a:solidFill>
                <a:highlight>
                  <a:srgbClr val="F4F5F7"/>
                </a:highlight>
                <a:latin typeface="Courier New"/>
                <a:ea typeface="Courier New"/>
                <a:cs typeface="Courier New"/>
                <a:sym typeface="Courier New"/>
              </a:rPr>
              <a:t>"{ name: </a:t>
            </a:r>
            <a:r>
              <a:rPr b="1" lang="en" sz="1200">
                <a:solidFill>
                  <a:srgbClr val="9900FF"/>
                </a:solidFill>
                <a:highlight>
                  <a:srgbClr val="F4F5F7"/>
                </a:highlight>
                <a:latin typeface="Courier New"/>
                <a:ea typeface="Courier New"/>
                <a:cs typeface="Courier New"/>
                <a:sym typeface="Courier New"/>
              </a:rPr>
              <a:t>'about'</a:t>
            </a:r>
            <a:r>
              <a:rPr lang="en" sz="1200">
                <a:solidFill>
                  <a:srgbClr val="000000"/>
                </a:solidFill>
                <a:highlight>
                  <a:srgbClr val="F4F5F7"/>
                </a:highlight>
                <a:latin typeface="Courier New"/>
                <a:ea typeface="Courier New"/>
                <a:cs typeface="Courier New"/>
                <a:sym typeface="Courier New"/>
              </a:rPr>
              <a:t> }" &gt;About&lt;/router-link&gt;</a:t>
            </a:r>
            <a:endParaRPr sz="1200">
              <a:solidFill>
                <a:srgbClr val="000000"/>
              </a:solidFill>
              <a:highlight>
                <a:srgbClr val="F4F5F7"/>
              </a:highlight>
              <a:latin typeface="Courier New"/>
              <a:ea typeface="Courier New"/>
              <a:cs typeface="Courier New"/>
              <a:sym typeface="Courier New"/>
            </a:endParaRPr>
          </a:p>
          <a:p>
            <a:pPr indent="457200" lvl="0" marL="0" rtl="0" algn="l">
              <a:spcBef>
                <a:spcPts val="0"/>
              </a:spcBef>
              <a:spcAft>
                <a:spcPts val="0"/>
              </a:spcAft>
              <a:buNone/>
            </a:pPr>
            <a:r>
              <a:t/>
            </a:r>
            <a:endParaRPr sz="1200">
              <a:solidFill>
                <a:srgbClr val="000000"/>
              </a:solidFill>
              <a:highlight>
                <a:srgbClr val="F4F5F7"/>
              </a:highlight>
              <a:latin typeface="Courier New"/>
              <a:ea typeface="Courier New"/>
              <a:cs typeface="Courier New"/>
              <a:sym typeface="Courier New"/>
            </a:endParaRPr>
          </a:p>
          <a:p>
            <a:pPr indent="0" lvl="0" marL="0" rtl="0" algn="l">
              <a:spcBef>
                <a:spcPts val="0"/>
              </a:spcBef>
              <a:spcAft>
                <a:spcPts val="0"/>
              </a:spcAft>
              <a:buNone/>
            </a:pPr>
            <a:r>
              <a:rPr lang="en"/>
              <a:t>Optionally, the router link can specify a </a:t>
            </a:r>
            <a:r>
              <a:rPr lang="en">
                <a:solidFill>
                  <a:srgbClr val="FF00FF"/>
                </a:solidFill>
              </a:rPr>
              <a:t>HTML tag</a:t>
            </a:r>
            <a:r>
              <a:rPr lang="en"/>
              <a:t> to be rendered as: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sz="1200">
                <a:solidFill>
                  <a:srgbClr val="000000"/>
                </a:solidFill>
                <a:highlight>
                  <a:srgbClr val="F4F5F7"/>
                </a:highlight>
                <a:latin typeface="Courier New"/>
                <a:ea typeface="Courier New"/>
                <a:cs typeface="Courier New"/>
                <a:sym typeface="Courier New"/>
              </a:rPr>
              <a:t> 	</a:t>
            </a:r>
            <a:r>
              <a:rPr lang="en" sz="1200">
                <a:solidFill>
                  <a:schemeClr val="dk1"/>
                </a:solidFill>
                <a:highlight>
                  <a:srgbClr val="F4F5F7"/>
                </a:highlight>
                <a:latin typeface="Courier New"/>
                <a:ea typeface="Courier New"/>
                <a:cs typeface="Courier New"/>
                <a:sym typeface="Courier New"/>
              </a:rPr>
              <a:t>&lt;router-link </a:t>
            </a:r>
            <a:r>
              <a:rPr b="1" lang="en" sz="1200">
                <a:solidFill>
                  <a:srgbClr val="FF0000"/>
                </a:solidFill>
                <a:highlight>
                  <a:srgbClr val="F4F5F7"/>
                </a:highlight>
                <a:latin typeface="Courier New"/>
                <a:ea typeface="Courier New"/>
                <a:cs typeface="Courier New"/>
                <a:sym typeface="Courier New"/>
              </a:rPr>
              <a:t>:to=</a:t>
            </a:r>
            <a:r>
              <a:rPr lang="en" sz="1200">
                <a:solidFill>
                  <a:schemeClr val="dk1"/>
                </a:solidFill>
                <a:highlight>
                  <a:srgbClr val="F4F5F7"/>
                </a:highlight>
                <a:latin typeface="Courier New"/>
                <a:ea typeface="Courier New"/>
                <a:cs typeface="Courier New"/>
                <a:sym typeface="Courier New"/>
              </a:rPr>
              <a:t>"{ name: </a:t>
            </a:r>
            <a:r>
              <a:rPr b="1" lang="en" sz="1200">
                <a:solidFill>
                  <a:srgbClr val="9900FF"/>
                </a:solidFill>
                <a:highlight>
                  <a:srgbClr val="F4F5F7"/>
                </a:highlight>
                <a:latin typeface="Courier New"/>
                <a:ea typeface="Courier New"/>
                <a:cs typeface="Courier New"/>
                <a:sym typeface="Courier New"/>
              </a:rPr>
              <a:t>'about'</a:t>
            </a:r>
            <a:r>
              <a:rPr lang="en" sz="1200">
                <a:solidFill>
                  <a:schemeClr val="dk1"/>
                </a:solidFill>
                <a:highlight>
                  <a:srgbClr val="F4F5F7"/>
                </a:highlight>
                <a:latin typeface="Courier New"/>
                <a:ea typeface="Courier New"/>
                <a:cs typeface="Courier New"/>
                <a:sym typeface="Courier New"/>
              </a:rPr>
              <a:t> }" </a:t>
            </a:r>
            <a:r>
              <a:rPr b="1" lang="en" sz="1200">
                <a:solidFill>
                  <a:srgbClr val="FF00FF"/>
                </a:solidFill>
                <a:highlight>
                  <a:srgbClr val="F4F5F7"/>
                </a:highlight>
                <a:latin typeface="Courier New"/>
                <a:ea typeface="Courier New"/>
                <a:cs typeface="Courier New"/>
                <a:sym typeface="Courier New"/>
              </a:rPr>
              <a:t>tag=”li”</a:t>
            </a:r>
            <a:r>
              <a:rPr lang="en" sz="1200">
                <a:solidFill>
                  <a:schemeClr val="dk1"/>
                </a:solidFill>
                <a:highlight>
                  <a:srgbClr val="F4F5F7"/>
                </a:highlight>
                <a:latin typeface="Courier New"/>
                <a:ea typeface="Courier New"/>
                <a:cs typeface="Courier New"/>
                <a:sym typeface="Courier New"/>
              </a:rPr>
              <a:t> &gt;About&lt;/router-link&gt;</a:t>
            </a:r>
            <a:endParaRPr sz="1200">
              <a:solidFill>
                <a:srgbClr val="000000"/>
              </a:solidFill>
              <a:highlight>
                <a:srgbClr val="F4F5F7"/>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Sending Parameters </a:t>
            </a:r>
            <a:r>
              <a:rPr lang="en"/>
              <a:t>with router-link</a:t>
            </a:r>
            <a:endParaRPr/>
          </a:p>
        </p:txBody>
      </p:sp>
      <p:sp>
        <p:nvSpPr>
          <p:cNvPr id="155" name="Google Shape;155;p28"/>
          <p:cNvSpPr txBox="1"/>
          <p:nvPr>
            <p:ph idx="1" type="body"/>
          </p:nvPr>
        </p:nvSpPr>
        <p:spPr>
          <a:xfrm>
            <a:off x="311700" y="1152475"/>
            <a:ext cx="8520600" cy="39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route object in a bound router-link can include a parameter that will be passed as part of the URL.</a:t>
            </a:r>
            <a:endParaRPr/>
          </a:p>
          <a:p>
            <a:pPr indent="0" lvl="0" marL="0" rtl="0" algn="l">
              <a:spcBef>
                <a:spcPts val="1600"/>
              </a:spcBef>
              <a:spcAft>
                <a:spcPts val="0"/>
              </a:spcAft>
              <a:buNone/>
            </a:pPr>
            <a:r>
              <a:rPr lang="en"/>
              <a:t>Route Configuration:</a:t>
            </a:r>
            <a:endParaRPr/>
          </a:p>
          <a:p>
            <a:pPr indent="0" lvl="0" marL="457200" rtl="0" algn="l">
              <a:spcBef>
                <a:spcPts val="1600"/>
              </a:spcBef>
              <a:spcAft>
                <a:spcPts val="0"/>
              </a:spcAft>
              <a:buClr>
                <a:schemeClr val="dk1"/>
              </a:buClr>
              <a:buSzPts val="1100"/>
              <a:buFont typeface="Arial"/>
              <a:buNone/>
            </a:pPr>
            <a:r>
              <a:rPr lang="en" sz="1200">
                <a:solidFill>
                  <a:srgbClr val="172B4D"/>
                </a:solidFill>
                <a:latin typeface="Courier New"/>
                <a:ea typeface="Courier New"/>
                <a:cs typeface="Courier New"/>
                <a:sym typeface="Courier New"/>
              </a:rPr>
              <a:t>   {</a:t>
            </a:r>
            <a:endParaRPr sz="1200">
              <a:solidFill>
                <a:srgbClr val="172B4D"/>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200">
                <a:solidFill>
                  <a:srgbClr val="172B4D"/>
                </a:solidFill>
                <a:latin typeface="Courier New"/>
                <a:ea typeface="Courier New"/>
                <a:cs typeface="Courier New"/>
                <a:sym typeface="Courier New"/>
              </a:rPr>
              <a:t>      path</a:t>
            </a:r>
            <a:r>
              <a:rPr b="1" lang="en" sz="1200">
                <a:solidFill>
                  <a:srgbClr val="172B4D"/>
                </a:solidFill>
                <a:latin typeface="Courier New"/>
                <a:ea typeface="Courier New"/>
                <a:cs typeface="Courier New"/>
                <a:sym typeface="Courier New"/>
              </a:rPr>
              <a:t>:</a:t>
            </a:r>
            <a:r>
              <a:rPr lang="en" sz="1200">
                <a:solidFill>
                  <a:srgbClr val="172B4D"/>
                </a:solidFill>
                <a:latin typeface="Courier New"/>
                <a:ea typeface="Courier New"/>
                <a:cs typeface="Courier New"/>
                <a:sym typeface="Courier New"/>
              </a:rPr>
              <a:t> </a:t>
            </a:r>
            <a:r>
              <a:rPr lang="en" sz="1200">
                <a:solidFill>
                  <a:srgbClr val="BB8844"/>
                </a:solidFill>
                <a:latin typeface="Courier New"/>
                <a:ea typeface="Courier New"/>
                <a:cs typeface="Courier New"/>
                <a:sym typeface="Courier New"/>
              </a:rPr>
              <a:t>"/user/</a:t>
            </a:r>
            <a:r>
              <a:rPr b="1" lang="en" sz="1200">
                <a:solidFill>
                  <a:srgbClr val="0000FF"/>
                </a:solidFill>
                <a:latin typeface="Courier New"/>
                <a:ea typeface="Courier New"/>
                <a:cs typeface="Courier New"/>
                <a:sym typeface="Courier New"/>
              </a:rPr>
              <a:t>:id</a:t>
            </a:r>
            <a:r>
              <a:rPr lang="en" sz="1200">
                <a:solidFill>
                  <a:srgbClr val="BB8844"/>
                </a:solidFill>
                <a:latin typeface="Courier New"/>
                <a:ea typeface="Courier New"/>
                <a:cs typeface="Courier New"/>
                <a:sym typeface="Courier New"/>
              </a:rPr>
              <a:t>"</a:t>
            </a:r>
            <a:r>
              <a:rPr lang="en" sz="1200">
                <a:solidFill>
                  <a:srgbClr val="172B4D"/>
                </a:solidFill>
                <a:latin typeface="Courier New"/>
                <a:ea typeface="Courier New"/>
                <a:cs typeface="Courier New"/>
                <a:sym typeface="Courier New"/>
              </a:rPr>
              <a:t>,</a:t>
            </a:r>
            <a:endParaRPr sz="1200">
              <a:solidFill>
                <a:srgbClr val="172B4D"/>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200">
                <a:solidFill>
                  <a:srgbClr val="172B4D"/>
                </a:solidFill>
                <a:latin typeface="Courier New"/>
                <a:ea typeface="Courier New"/>
                <a:cs typeface="Courier New"/>
                <a:sym typeface="Courier New"/>
              </a:rPr>
              <a:t>      name</a:t>
            </a:r>
            <a:r>
              <a:rPr b="1" lang="en" sz="1200">
                <a:solidFill>
                  <a:srgbClr val="172B4D"/>
                </a:solidFill>
                <a:latin typeface="Courier New"/>
                <a:ea typeface="Courier New"/>
                <a:cs typeface="Courier New"/>
                <a:sym typeface="Courier New"/>
              </a:rPr>
              <a:t>:</a:t>
            </a:r>
            <a:r>
              <a:rPr lang="en" sz="1200">
                <a:solidFill>
                  <a:srgbClr val="172B4D"/>
                </a:solidFill>
                <a:latin typeface="Courier New"/>
                <a:ea typeface="Courier New"/>
                <a:cs typeface="Courier New"/>
                <a:sym typeface="Courier New"/>
              </a:rPr>
              <a:t> </a:t>
            </a:r>
            <a:r>
              <a:rPr lang="en" sz="1200">
                <a:solidFill>
                  <a:srgbClr val="FF0000"/>
                </a:solidFill>
                <a:latin typeface="Courier New"/>
                <a:ea typeface="Courier New"/>
                <a:cs typeface="Courier New"/>
                <a:sym typeface="Courier New"/>
              </a:rPr>
              <a:t>"user"</a:t>
            </a:r>
            <a:r>
              <a:rPr lang="en" sz="1200">
                <a:solidFill>
                  <a:srgbClr val="172B4D"/>
                </a:solidFill>
                <a:latin typeface="Courier New"/>
                <a:ea typeface="Courier New"/>
                <a:cs typeface="Courier New"/>
                <a:sym typeface="Courier New"/>
              </a:rPr>
              <a:t>,</a:t>
            </a:r>
            <a:endParaRPr sz="1200">
              <a:solidFill>
                <a:srgbClr val="172B4D"/>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200">
                <a:solidFill>
                  <a:srgbClr val="172B4D"/>
                </a:solidFill>
                <a:latin typeface="Courier New"/>
                <a:ea typeface="Courier New"/>
                <a:cs typeface="Courier New"/>
                <a:sym typeface="Courier New"/>
              </a:rPr>
              <a:t>      component</a:t>
            </a:r>
            <a:r>
              <a:rPr b="1" lang="en" sz="1200">
                <a:solidFill>
                  <a:srgbClr val="172B4D"/>
                </a:solidFill>
                <a:latin typeface="Courier New"/>
                <a:ea typeface="Courier New"/>
                <a:cs typeface="Courier New"/>
                <a:sym typeface="Courier New"/>
              </a:rPr>
              <a:t>:</a:t>
            </a:r>
            <a:r>
              <a:rPr lang="en" sz="1200">
                <a:solidFill>
                  <a:srgbClr val="172B4D"/>
                </a:solidFill>
                <a:latin typeface="Courier New"/>
                <a:ea typeface="Courier New"/>
                <a:cs typeface="Courier New"/>
                <a:sym typeface="Courier New"/>
              </a:rPr>
              <a:t> User</a:t>
            </a:r>
            <a:endParaRPr sz="1200">
              <a:solidFill>
                <a:srgbClr val="172B4D"/>
              </a:solidFill>
              <a:latin typeface="Courier New"/>
              <a:ea typeface="Courier New"/>
              <a:cs typeface="Courier New"/>
              <a:sym typeface="Courier New"/>
            </a:endParaRPr>
          </a:p>
          <a:p>
            <a:pPr indent="0" lvl="0" marL="457200" rtl="0" algn="l">
              <a:spcBef>
                <a:spcPts val="0"/>
              </a:spcBef>
              <a:spcAft>
                <a:spcPts val="0"/>
              </a:spcAft>
              <a:buNone/>
            </a:pPr>
            <a:r>
              <a:rPr lang="en" sz="1200">
                <a:solidFill>
                  <a:srgbClr val="172B4D"/>
                </a:solidFill>
                <a:latin typeface="Courier New"/>
                <a:ea typeface="Courier New"/>
                <a:cs typeface="Courier New"/>
                <a:sym typeface="Courier New"/>
              </a:rPr>
              <a:t>    }</a:t>
            </a:r>
            <a:endParaRPr sz="1200">
              <a:solidFill>
                <a:srgbClr val="172B4D"/>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t>Router Link with Parameter</a:t>
            </a:r>
            <a:endParaRPr sz="1400">
              <a:solidFill>
                <a:srgbClr val="172B4D"/>
              </a:solidFill>
              <a:highlight>
                <a:srgbClr val="F4F5F7"/>
              </a:highlight>
              <a:latin typeface="Courier New"/>
              <a:ea typeface="Courier New"/>
              <a:cs typeface="Courier New"/>
              <a:sym typeface="Courier New"/>
            </a:endParaRPr>
          </a:p>
          <a:p>
            <a:pPr indent="0" lvl="0" marL="457200" rtl="0" algn="l">
              <a:spcBef>
                <a:spcPts val="1600"/>
              </a:spcBef>
              <a:spcAft>
                <a:spcPts val="0"/>
              </a:spcAft>
              <a:buNone/>
            </a:pPr>
            <a:r>
              <a:rPr lang="en" sz="1200">
                <a:solidFill>
                  <a:srgbClr val="000000"/>
                </a:solidFill>
                <a:highlight>
                  <a:srgbClr val="F4F5F7"/>
                </a:highlight>
                <a:latin typeface="Courier New"/>
                <a:ea typeface="Courier New"/>
                <a:cs typeface="Courier New"/>
                <a:sym typeface="Courier New"/>
              </a:rPr>
              <a:t>&lt;router-link :to</a:t>
            </a:r>
            <a:r>
              <a:rPr b="1" lang="en" sz="1200">
                <a:solidFill>
                  <a:srgbClr val="000000"/>
                </a:solidFill>
                <a:highlight>
                  <a:srgbClr val="F4F5F7"/>
                </a:highlight>
                <a:latin typeface="Courier New"/>
                <a:ea typeface="Courier New"/>
                <a:cs typeface="Courier New"/>
                <a:sym typeface="Courier New"/>
              </a:rPr>
              <a:t>=</a:t>
            </a:r>
            <a:r>
              <a:rPr lang="en" sz="1200">
                <a:solidFill>
                  <a:srgbClr val="000000"/>
                </a:solidFill>
                <a:highlight>
                  <a:srgbClr val="F4F5F7"/>
                </a:highlight>
                <a:latin typeface="Courier New"/>
                <a:ea typeface="Courier New"/>
                <a:cs typeface="Courier New"/>
                <a:sym typeface="Courier New"/>
              </a:rPr>
              <a:t>"{name: </a:t>
            </a:r>
            <a:r>
              <a:rPr lang="en" sz="1200">
                <a:solidFill>
                  <a:srgbClr val="FF0000"/>
                </a:solidFill>
                <a:latin typeface="Courier New"/>
                <a:ea typeface="Courier New"/>
                <a:cs typeface="Courier New"/>
                <a:sym typeface="Courier New"/>
              </a:rPr>
              <a:t>'user'</a:t>
            </a:r>
            <a:r>
              <a:rPr lang="en" sz="1200">
                <a:solidFill>
                  <a:srgbClr val="000000"/>
                </a:solidFill>
                <a:highlight>
                  <a:srgbClr val="F4F5F7"/>
                </a:highlight>
                <a:latin typeface="Courier New"/>
                <a:ea typeface="Courier New"/>
                <a:cs typeface="Courier New"/>
                <a:sym typeface="Courier New"/>
              </a:rPr>
              <a:t>, </a:t>
            </a:r>
            <a:r>
              <a:rPr lang="en" sz="1200">
                <a:solidFill>
                  <a:srgbClr val="980000"/>
                </a:solidFill>
                <a:highlight>
                  <a:srgbClr val="F4F5F7"/>
                </a:highlight>
                <a:latin typeface="Courier New"/>
                <a:ea typeface="Courier New"/>
                <a:cs typeface="Courier New"/>
                <a:sym typeface="Courier New"/>
              </a:rPr>
              <a:t>params: {</a:t>
            </a:r>
            <a:r>
              <a:rPr b="1" lang="en" sz="1200">
                <a:solidFill>
                  <a:srgbClr val="0000FF"/>
                </a:solidFill>
                <a:highlight>
                  <a:srgbClr val="F4F5F7"/>
                </a:highlight>
                <a:latin typeface="Courier New"/>
                <a:ea typeface="Courier New"/>
                <a:cs typeface="Courier New"/>
                <a:sym typeface="Courier New"/>
              </a:rPr>
              <a:t>id:</a:t>
            </a:r>
            <a:r>
              <a:rPr lang="en" sz="1200">
                <a:solidFill>
                  <a:srgbClr val="000000"/>
                </a:solidFill>
                <a:highlight>
                  <a:srgbClr val="F4F5F7"/>
                </a:highlight>
                <a:latin typeface="Courier New"/>
                <a:ea typeface="Courier New"/>
                <a:cs typeface="Courier New"/>
                <a:sym typeface="Courier New"/>
              </a:rPr>
              <a:t> </a:t>
            </a:r>
            <a:r>
              <a:rPr lang="en" sz="1200">
                <a:solidFill>
                  <a:srgbClr val="9900FF"/>
                </a:solidFill>
                <a:highlight>
                  <a:srgbClr val="F4F5F7"/>
                </a:highlight>
                <a:latin typeface="Courier New"/>
                <a:ea typeface="Courier New"/>
                <a:cs typeface="Courier New"/>
                <a:sym typeface="Courier New"/>
              </a:rPr>
              <a:t>user.id</a:t>
            </a:r>
            <a:r>
              <a:rPr lang="en" sz="1200">
                <a:solidFill>
                  <a:srgbClr val="980000"/>
                </a:solidFill>
                <a:highlight>
                  <a:srgbClr val="F4F5F7"/>
                </a:highlight>
                <a:latin typeface="Courier New"/>
                <a:ea typeface="Courier New"/>
                <a:cs typeface="Courier New"/>
                <a:sym typeface="Courier New"/>
              </a:rPr>
              <a:t>}</a:t>
            </a:r>
            <a:r>
              <a:rPr lang="en" sz="1200">
                <a:solidFill>
                  <a:srgbClr val="000000"/>
                </a:solidFill>
                <a:highlight>
                  <a:srgbClr val="F4F5F7"/>
                </a:highlight>
                <a:latin typeface="Courier New"/>
                <a:ea typeface="Courier New"/>
                <a:cs typeface="Courier New"/>
                <a:sym typeface="Courier New"/>
              </a:rPr>
              <a:t>}"&gt;</a:t>
            </a:r>
            <a:endParaRPr sz="1200">
              <a:solidFill>
                <a:srgbClr val="000000"/>
              </a:solidFill>
              <a:highlight>
                <a:srgbClr val="F4F5F7"/>
              </a:highlight>
              <a:latin typeface="Courier New"/>
              <a:ea typeface="Courier New"/>
              <a:cs typeface="Courier New"/>
              <a:sym typeface="Courier New"/>
            </a:endParaRPr>
          </a:p>
          <a:p>
            <a:pPr indent="0" lvl="0" marL="457200" rtl="0" algn="l">
              <a:spcBef>
                <a:spcPts val="0"/>
              </a:spcBef>
              <a:spcAft>
                <a:spcPts val="0"/>
              </a:spcAft>
              <a:buNone/>
            </a:pPr>
            <a:r>
              <a:t/>
            </a:r>
            <a:endParaRPr sz="1200">
              <a:solidFill>
                <a:srgbClr val="000000"/>
              </a:solidFill>
              <a:highlight>
                <a:srgbClr val="F4F5F7"/>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400">
                <a:solidFill>
                  <a:srgbClr val="000000"/>
                </a:solidFill>
                <a:highlight>
                  <a:srgbClr val="F4F5F7"/>
                </a:highlight>
              </a:rPr>
              <a:t>If  </a:t>
            </a:r>
            <a:r>
              <a:rPr lang="en" sz="1400">
                <a:solidFill>
                  <a:srgbClr val="9900FF"/>
                </a:solidFill>
                <a:highlight>
                  <a:srgbClr val="F4F5F7"/>
                </a:highlight>
              </a:rPr>
              <a:t>user.id = 2</a:t>
            </a:r>
            <a:r>
              <a:rPr lang="en" sz="1400">
                <a:solidFill>
                  <a:srgbClr val="000000"/>
                </a:solidFill>
                <a:highlight>
                  <a:srgbClr val="F4F5F7"/>
                </a:highlight>
              </a:rPr>
              <a:t> then the resulting URL will be: </a:t>
            </a:r>
            <a:r>
              <a:rPr lang="en" sz="1400">
                <a:solidFill>
                  <a:srgbClr val="000000"/>
                </a:solidFill>
                <a:highlight>
                  <a:srgbClr val="F4F5F7"/>
                </a:highlight>
                <a:latin typeface="Courier New"/>
                <a:ea typeface="Courier New"/>
                <a:cs typeface="Courier New"/>
                <a:sym typeface="Courier New"/>
              </a:rPr>
              <a:t> </a:t>
            </a:r>
            <a:r>
              <a:rPr lang="en" sz="1400">
                <a:solidFill>
                  <a:srgbClr val="BB8844"/>
                </a:solidFill>
                <a:highlight>
                  <a:srgbClr val="F4F5F7"/>
                </a:highlight>
                <a:latin typeface="Courier New"/>
                <a:ea typeface="Courier New"/>
                <a:cs typeface="Courier New"/>
                <a:sym typeface="Courier New"/>
              </a:rPr>
              <a:t>/user/</a:t>
            </a:r>
            <a:r>
              <a:rPr b="1" lang="en" sz="1400">
                <a:solidFill>
                  <a:srgbClr val="0000FF"/>
                </a:solidFill>
                <a:highlight>
                  <a:srgbClr val="F4F5F7"/>
                </a:highlight>
                <a:latin typeface="Courier New"/>
                <a:ea typeface="Courier New"/>
                <a:cs typeface="Courier New"/>
                <a:sym typeface="Courier New"/>
              </a:rPr>
              <a:t>2</a:t>
            </a:r>
            <a:endParaRPr b="1" sz="1400">
              <a:solidFill>
                <a:srgbClr val="0000FF"/>
              </a:solidFill>
              <a:highlight>
                <a:srgbClr val="F4F5F7"/>
              </a:highlight>
              <a:latin typeface="Courier New"/>
              <a:ea typeface="Courier New"/>
              <a:cs typeface="Courier New"/>
              <a:sym typeface="Courier New"/>
            </a:endParaRPr>
          </a:p>
        </p:txBody>
      </p:sp>
      <p:sp>
        <p:nvSpPr>
          <p:cNvPr id="156" name="Google Shape;156;p28"/>
          <p:cNvSpPr txBox="1"/>
          <p:nvPr/>
        </p:nvSpPr>
        <p:spPr>
          <a:xfrm>
            <a:off x="5295425" y="2571750"/>
            <a:ext cx="3081600" cy="14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the router-link </a:t>
            </a:r>
            <a:r>
              <a:rPr lang="en">
                <a:solidFill>
                  <a:srgbClr val="980000"/>
                </a:solidFill>
              </a:rPr>
              <a:t>param</a:t>
            </a:r>
            <a:r>
              <a:rPr lang="en">
                <a:solidFill>
                  <a:srgbClr val="980000"/>
                </a:solidFill>
              </a:rPr>
              <a:t>s object</a:t>
            </a:r>
            <a:r>
              <a:rPr lang="en"/>
              <a:t>, the </a:t>
            </a:r>
            <a:r>
              <a:rPr lang="en">
                <a:solidFill>
                  <a:srgbClr val="0000FF"/>
                </a:solidFill>
              </a:rPr>
              <a:t>key (id)</a:t>
            </a:r>
            <a:r>
              <a:rPr lang="en"/>
              <a:t> is the name given to the parameter in the route configuration. The </a:t>
            </a:r>
            <a:r>
              <a:rPr lang="en">
                <a:solidFill>
                  <a:srgbClr val="9900FF"/>
                </a:solidFill>
              </a:rPr>
              <a:t>value (user.id)</a:t>
            </a:r>
            <a:r>
              <a:rPr lang="en"/>
              <a:t> is the value we want to send for the parameter.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Router-Link: exact</a:t>
            </a:r>
            <a:endParaRPr/>
          </a:p>
        </p:txBody>
      </p:sp>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default behavior for router-link is to match the route inclusively.  For example, given the route:  </a:t>
            </a:r>
            <a:r>
              <a:rPr lang="en" sz="1400">
                <a:solidFill>
                  <a:srgbClr val="476582"/>
                </a:solidFill>
                <a:latin typeface="Courier New"/>
                <a:ea typeface="Courier New"/>
                <a:cs typeface="Courier New"/>
                <a:sym typeface="Courier New"/>
              </a:rPr>
              <a:t>&lt;router-link to="/a"&gt; </a:t>
            </a:r>
            <a:r>
              <a:rPr lang="en"/>
              <a:t> then both  </a:t>
            </a:r>
            <a:r>
              <a:rPr lang="en" sz="1400">
                <a:solidFill>
                  <a:srgbClr val="476582"/>
                </a:solidFill>
                <a:latin typeface="Courier New"/>
                <a:ea typeface="Courier New"/>
                <a:cs typeface="Courier New"/>
                <a:sym typeface="Courier New"/>
              </a:rPr>
              <a:t>/a/</a:t>
            </a:r>
            <a:r>
              <a:rPr lang="en" sz="1200">
                <a:solidFill>
                  <a:srgbClr val="2C3E50"/>
                </a:solidFill>
                <a:latin typeface="Roboto"/>
                <a:ea typeface="Roboto"/>
                <a:cs typeface="Roboto"/>
                <a:sym typeface="Roboto"/>
              </a:rPr>
              <a:t> </a:t>
            </a:r>
            <a:r>
              <a:rPr lang="en"/>
              <a:t>or </a:t>
            </a:r>
            <a:r>
              <a:rPr lang="en" sz="1400">
                <a:solidFill>
                  <a:srgbClr val="476582"/>
                </a:solidFill>
                <a:latin typeface="Courier New"/>
                <a:ea typeface="Courier New"/>
                <a:cs typeface="Courier New"/>
                <a:sym typeface="Courier New"/>
              </a:rPr>
              <a:t>/a </a:t>
            </a:r>
            <a:r>
              <a:rPr lang="en"/>
              <a:t>will match. </a:t>
            </a:r>
            <a:endParaRPr/>
          </a:p>
          <a:p>
            <a:pPr indent="0" lvl="0" marL="0" rtl="0" algn="l">
              <a:spcBef>
                <a:spcPts val="1600"/>
              </a:spcBef>
              <a:spcAft>
                <a:spcPts val="0"/>
              </a:spcAft>
              <a:buNone/>
            </a:pPr>
            <a:r>
              <a:rPr lang="en"/>
              <a:t>So if we want to route to the root of the site:  </a:t>
            </a:r>
            <a:r>
              <a:rPr lang="en" sz="1400">
                <a:solidFill>
                  <a:srgbClr val="476582"/>
                </a:solidFill>
                <a:latin typeface="Courier New"/>
                <a:ea typeface="Courier New"/>
                <a:cs typeface="Courier New"/>
                <a:sym typeface="Courier New"/>
              </a:rPr>
              <a:t>&lt;router-link to="/"&gt; </a:t>
            </a:r>
            <a:r>
              <a:rPr lang="en"/>
              <a:t>then all routes ending in /, like </a:t>
            </a:r>
            <a:r>
              <a:rPr lang="en" sz="1400">
                <a:latin typeface="Courier New"/>
                <a:ea typeface="Courier New"/>
                <a:cs typeface="Courier New"/>
                <a:sym typeface="Courier New"/>
              </a:rPr>
              <a:t>/a/</a:t>
            </a:r>
            <a:r>
              <a:rPr lang="en"/>
              <a:t> will match and route to the root.  </a:t>
            </a:r>
            <a:endParaRPr/>
          </a:p>
          <a:p>
            <a:pPr indent="0" lvl="0" marL="0" rtl="0" algn="l">
              <a:spcBef>
                <a:spcPts val="1600"/>
              </a:spcBef>
              <a:spcAft>
                <a:spcPts val="0"/>
              </a:spcAft>
              <a:buNone/>
            </a:pPr>
            <a:r>
              <a:rPr lang="en"/>
              <a:t>Exact mode forces the router link to only route to the location if the pattern matches exactly.  To enable exact matching the keyword </a:t>
            </a:r>
            <a:r>
              <a:rPr b="1" lang="en">
                <a:solidFill>
                  <a:srgbClr val="0000FF"/>
                </a:solidFill>
              </a:rPr>
              <a:t>exact </a:t>
            </a:r>
            <a:r>
              <a:rPr lang="en"/>
              <a:t>can be added to the &lt;router-link&gt; tag as an attribute.</a:t>
            </a:r>
            <a:endParaRPr/>
          </a:p>
          <a:p>
            <a:pPr indent="0" lvl="0" marL="457200" rtl="0" algn="l">
              <a:spcBef>
                <a:spcPts val="1600"/>
              </a:spcBef>
              <a:spcAft>
                <a:spcPts val="0"/>
              </a:spcAft>
              <a:buClr>
                <a:schemeClr val="dk1"/>
              </a:buClr>
              <a:buSzPts val="1100"/>
              <a:buFont typeface="Arial"/>
              <a:buNone/>
            </a:pPr>
            <a:r>
              <a:rPr lang="en" sz="1400">
                <a:solidFill>
                  <a:srgbClr val="000000"/>
                </a:solidFill>
                <a:highlight>
                  <a:srgbClr val="F4F5F7"/>
                </a:highlight>
                <a:latin typeface="Courier New"/>
                <a:ea typeface="Courier New"/>
                <a:cs typeface="Courier New"/>
                <a:sym typeface="Courier New"/>
              </a:rPr>
              <a:t>&lt;router-link :to</a:t>
            </a:r>
            <a:r>
              <a:rPr b="1" lang="en" sz="1400">
                <a:solidFill>
                  <a:srgbClr val="000000"/>
                </a:solidFill>
                <a:highlight>
                  <a:srgbClr val="F4F5F7"/>
                </a:highlight>
                <a:latin typeface="Courier New"/>
                <a:ea typeface="Courier New"/>
                <a:cs typeface="Courier New"/>
                <a:sym typeface="Courier New"/>
              </a:rPr>
              <a:t>=</a:t>
            </a:r>
            <a:r>
              <a:rPr lang="en" sz="1400">
                <a:solidFill>
                  <a:srgbClr val="000000"/>
                </a:solidFill>
                <a:highlight>
                  <a:srgbClr val="F4F5F7"/>
                </a:highlight>
                <a:latin typeface="Courier New"/>
                <a:ea typeface="Courier New"/>
                <a:cs typeface="Courier New"/>
                <a:sym typeface="Courier New"/>
              </a:rPr>
              <a:t>"{ name: 'home' }" tag</a:t>
            </a:r>
            <a:r>
              <a:rPr b="1" lang="en" sz="1400">
                <a:solidFill>
                  <a:srgbClr val="000000"/>
                </a:solidFill>
                <a:highlight>
                  <a:srgbClr val="F4F5F7"/>
                </a:highlight>
                <a:latin typeface="Courier New"/>
                <a:ea typeface="Courier New"/>
                <a:cs typeface="Courier New"/>
                <a:sym typeface="Courier New"/>
              </a:rPr>
              <a:t>=</a:t>
            </a:r>
            <a:r>
              <a:rPr lang="en" sz="1400">
                <a:solidFill>
                  <a:srgbClr val="000000"/>
                </a:solidFill>
                <a:highlight>
                  <a:srgbClr val="F4F5F7"/>
                </a:highlight>
                <a:latin typeface="Courier New"/>
                <a:ea typeface="Courier New"/>
                <a:cs typeface="Courier New"/>
                <a:sym typeface="Courier New"/>
              </a:rPr>
              <a:t>"li" </a:t>
            </a:r>
            <a:r>
              <a:rPr b="1" lang="en" sz="1400">
                <a:solidFill>
                  <a:srgbClr val="0000FF"/>
                </a:solidFill>
                <a:highlight>
                  <a:srgbClr val="F4F5F7"/>
                </a:highlight>
                <a:latin typeface="Courier New"/>
                <a:ea typeface="Courier New"/>
                <a:cs typeface="Courier New"/>
                <a:sym typeface="Courier New"/>
              </a:rPr>
              <a:t>exact</a:t>
            </a:r>
            <a:r>
              <a:rPr lang="en" sz="1400">
                <a:solidFill>
                  <a:srgbClr val="000000"/>
                </a:solidFill>
                <a:highlight>
                  <a:srgbClr val="F4F5F7"/>
                </a:highlight>
                <a:latin typeface="Courier New"/>
                <a:ea typeface="Courier New"/>
                <a:cs typeface="Courier New"/>
                <a:sym typeface="Courier New"/>
              </a:rPr>
              <a:t>&gt;Home&lt;/router-link&gt;</a:t>
            </a:r>
            <a:endParaRPr sz="1400">
              <a:solidFill>
                <a:srgbClr val="000000"/>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Redirects</a:t>
            </a:r>
            <a:endParaRPr/>
          </a:p>
        </p:txBody>
      </p:sp>
      <p:sp>
        <p:nvSpPr>
          <p:cNvPr id="168" name="Google Shape;16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Redirect routes can also be configured.  A redirect route is one that when visited redirects to a different route to be used.  </a:t>
            </a:r>
            <a:endParaRPr/>
          </a:p>
          <a:p>
            <a:pPr indent="0" lvl="0" marL="914400" rtl="0" algn="l">
              <a:spcBef>
                <a:spcPts val="1600"/>
              </a:spcBef>
              <a:spcAft>
                <a:spcPts val="0"/>
              </a:spcAft>
              <a:buClr>
                <a:schemeClr val="dk1"/>
              </a:buClr>
              <a:buSzPts val="1100"/>
              <a:buFont typeface="Arial"/>
              <a:buNone/>
            </a:pPr>
            <a:r>
              <a:rPr lang="en" sz="1200">
                <a:solidFill>
                  <a:srgbClr val="172B4D"/>
                </a:solidFill>
                <a:highlight>
                  <a:srgbClr val="F4F5F7"/>
                </a:highlight>
                <a:latin typeface="Courier New"/>
                <a:ea typeface="Courier New"/>
                <a:cs typeface="Courier New"/>
                <a:sym typeface="Courier New"/>
              </a:rPr>
              <a:t> routes</a:t>
            </a:r>
            <a:r>
              <a:rPr b="1" lang="en" sz="1200">
                <a:solidFill>
                  <a:srgbClr val="172B4D"/>
                </a:solidFill>
                <a:highlight>
                  <a:srgbClr val="F4F5F7"/>
                </a:highlight>
                <a:latin typeface="Courier New"/>
                <a:ea typeface="Courier New"/>
                <a:cs typeface="Courier New"/>
                <a:sym typeface="Courier New"/>
              </a:rPr>
              <a:t>:</a:t>
            </a:r>
            <a:r>
              <a:rPr lang="en" sz="1200">
                <a:solidFill>
                  <a:srgbClr val="172B4D"/>
                </a:solidFill>
                <a:highlight>
                  <a:srgbClr val="F4F5F7"/>
                </a:highlight>
                <a:latin typeface="Courier New"/>
                <a:ea typeface="Courier New"/>
                <a:cs typeface="Courier New"/>
                <a:sym typeface="Courier New"/>
              </a:rPr>
              <a:t> [</a:t>
            </a:r>
            <a:endParaRPr sz="1200">
              <a:solidFill>
                <a:srgbClr val="172B4D"/>
              </a:solidFill>
              <a:highlight>
                <a:srgbClr val="F4F5F7"/>
              </a:highlight>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lang="en" sz="1200">
                <a:solidFill>
                  <a:srgbClr val="172B4D"/>
                </a:solidFill>
                <a:highlight>
                  <a:srgbClr val="F4F5F7"/>
                </a:highlight>
                <a:latin typeface="Courier New"/>
                <a:ea typeface="Courier New"/>
                <a:cs typeface="Courier New"/>
                <a:sym typeface="Courier New"/>
              </a:rPr>
              <a:t>    {</a:t>
            </a:r>
            <a:endParaRPr sz="1200">
              <a:solidFill>
                <a:srgbClr val="172B4D"/>
              </a:solidFill>
              <a:highlight>
                <a:srgbClr val="F4F5F7"/>
              </a:highlight>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lang="en" sz="1200">
                <a:solidFill>
                  <a:srgbClr val="172B4D"/>
                </a:solidFill>
                <a:highlight>
                  <a:srgbClr val="F4F5F7"/>
                </a:highlight>
                <a:latin typeface="Courier New"/>
                <a:ea typeface="Courier New"/>
                <a:cs typeface="Courier New"/>
                <a:sym typeface="Courier New"/>
              </a:rPr>
              <a:t>      path</a:t>
            </a:r>
            <a:r>
              <a:rPr b="1" lang="en" sz="1200">
                <a:solidFill>
                  <a:srgbClr val="172B4D"/>
                </a:solidFill>
                <a:highlight>
                  <a:srgbClr val="F4F5F7"/>
                </a:highlight>
                <a:latin typeface="Courier New"/>
                <a:ea typeface="Courier New"/>
                <a:cs typeface="Courier New"/>
                <a:sym typeface="Courier New"/>
              </a:rPr>
              <a:t>:</a:t>
            </a:r>
            <a:r>
              <a:rPr lang="en" sz="1200">
                <a:solidFill>
                  <a:srgbClr val="172B4D"/>
                </a:solidFill>
                <a:highlight>
                  <a:srgbClr val="F4F5F7"/>
                </a:highlight>
                <a:latin typeface="Courier New"/>
                <a:ea typeface="Courier New"/>
                <a:cs typeface="Courier New"/>
                <a:sym typeface="Courier New"/>
              </a:rPr>
              <a:t> </a:t>
            </a:r>
            <a:r>
              <a:rPr lang="en" sz="1200">
                <a:solidFill>
                  <a:srgbClr val="BB8844"/>
                </a:solidFill>
                <a:highlight>
                  <a:srgbClr val="F4F5F7"/>
                </a:highlight>
                <a:latin typeface="Courier New"/>
                <a:ea typeface="Courier New"/>
                <a:cs typeface="Courier New"/>
                <a:sym typeface="Courier New"/>
              </a:rPr>
              <a:t>"/"</a:t>
            </a:r>
            <a:r>
              <a:rPr lang="en" sz="1200">
                <a:solidFill>
                  <a:srgbClr val="172B4D"/>
                </a:solidFill>
                <a:highlight>
                  <a:srgbClr val="F4F5F7"/>
                </a:highlight>
                <a:latin typeface="Courier New"/>
                <a:ea typeface="Courier New"/>
                <a:cs typeface="Courier New"/>
                <a:sym typeface="Courier New"/>
              </a:rPr>
              <a:t>,</a:t>
            </a:r>
            <a:endParaRPr sz="1200">
              <a:solidFill>
                <a:srgbClr val="172B4D"/>
              </a:solidFill>
              <a:highlight>
                <a:srgbClr val="F4F5F7"/>
              </a:highlight>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lang="en" sz="1200">
                <a:solidFill>
                  <a:srgbClr val="172B4D"/>
                </a:solidFill>
                <a:highlight>
                  <a:srgbClr val="F4F5F7"/>
                </a:highlight>
                <a:latin typeface="Courier New"/>
                <a:ea typeface="Courier New"/>
                <a:cs typeface="Courier New"/>
                <a:sym typeface="Courier New"/>
              </a:rPr>
              <a:t>      </a:t>
            </a:r>
            <a:r>
              <a:rPr b="1" lang="en" sz="1200">
                <a:solidFill>
                  <a:srgbClr val="172B4D"/>
                </a:solidFill>
                <a:highlight>
                  <a:srgbClr val="F4F5F7"/>
                </a:highlight>
                <a:latin typeface="Courier New"/>
                <a:ea typeface="Courier New"/>
                <a:cs typeface="Courier New"/>
                <a:sym typeface="Courier New"/>
              </a:rPr>
              <a:t>redirect:</a:t>
            </a:r>
            <a:r>
              <a:rPr lang="en" sz="1200">
                <a:solidFill>
                  <a:srgbClr val="172B4D"/>
                </a:solidFill>
                <a:highlight>
                  <a:srgbClr val="F4F5F7"/>
                </a:highlight>
                <a:latin typeface="Courier New"/>
                <a:ea typeface="Courier New"/>
                <a:cs typeface="Courier New"/>
                <a:sym typeface="Courier New"/>
              </a:rPr>
              <a:t> { name</a:t>
            </a:r>
            <a:r>
              <a:rPr b="1" lang="en" sz="1200">
                <a:solidFill>
                  <a:srgbClr val="172B4D"/>
                </a:solidFill>
                <a:highlight>
                  <a:srgbClr val="F4F5F7"/>
                </a:highlight>
                <a:latin typeface="Courier New"/>
                <a:ea typeface="Courier New"/>
                <a:cs typeface="Courier New"/>
                <a:sym typeface="Courier New"/>
              </a:rPr>
              <a:t>:</a:t>
            </a:r>
            <a:r>
              <a:rPr lang="en" sz="1200">
                <a:solidFill>
                  <a:srgbClr val="172B4D"/>
                </a:solidFill>
                <a:highlight>
                  <a:srgbClr val="F4F5F7"/>
                </a:highlight>
                <a:latin typeface="Courier New"/>
                <a:ea typeface="Courier New"/>
                <a:cs typeface="Courier New"/>
                <a:sym typeface="Courier New"/>
              </a:rPr>
              <a:t> </a:t>
            </a:r>
            <a:r>
              <a:rPr lang="en" sz="1200">
                <a:solidFill>
                  <a:srgbClr val="FF0000"/>
                </a:solidFill>
                <a:highlight>
                  <a:srgbClr val="F4F5F7"/>
                </a:highlight>
                <a:latin typeface="Courier New"/>
                <a:ea typeface="Courier New"/>
                <a:cs typeface="Courier New"/>
                <a:sym typeface="Courier New"/>
              </a:rPr>
              <a:t>"users"</a:t>
            </a:r>
            <a:r>
              <a:rPr lang="en" sz="1200">
                <a:solidFill>
                  <a:srgbClr val="172B4D"/>
                </a:solidFill>
                <a:highlight>
                  <a:srgbClr val="F4F5F7"/>
                </a:highlight>
                <a:latin typeface="Courier New"/>
                <a:ea typeface="Courier New"/>
                <a:cs typeface="Courier New"/>
                <a:sym typeface="Courier New"/>
              </a:rPr>
              <a:t> }</a:t>
            </a:r>
            <a:endParaRPr sz="1200">
              <a:solidFill>
                <a:srgbClr val="172B4D"/>
              </a:solidFill>
              <a:highlight>
                <a:srgbClr val="F4F5F7"/>
              </a:highlight>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lang="en" sz="1200">
                <a:solidFill>
                  <a:srgbClr val="172B4D"/>
                </a:solidFill>
                <a:highlight>
                  <a:srgbClr val="F4F5F7"/>
                </a:highlight>
                <a:latin typeface="Courier New"/>
                <a:ea typeface="Courier New"/>
                <a:cs typeface="Courier New"/>
                <a:sym typeface="Courier New"/>
              </a:rPr>
              <a:t>    },</a:t>
            </a:r>
            <a:endParaRPr sz="1200">
              <a:solidFill>
                <a:srgbClr val="172B4D"/>
              </a:solidFill>
              <a:highlight>
                <a:srgbClr val="F4F5F7"/>
              </a:highlight>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lang="en" sz="1200">
                <a:solidFill>
                  <a:srgbClr val="172B4D"/>
                </a:solidFill>
                <a:highlight>
                  <a:srgbClr val="F4F5F7"/>
                </a:highlight>
                <a:latin typeface="Courier New"/>
                <a:ea typeface="Courier New"/>
                <a:cs typeface="Courier New"/>
                <a:sym typeface="Courier New"/>
              </a:rPr>
              <a:t>    {</a:t>
            </a:r>
            <a:endParaRPr sz="1200">
              <a:solidFill>
                <a:srgbClr val="172B4D"/>
              </a:solidFill>
              <a:highlight>
                <a:srgbClr val="F4F5F7"/>
              </a:highlight>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lang="en" sz="1200">
                <a:solidFill>
                  <a:srgbClr val="172B4D"/>
                </a:solidFill>
                <a:highlight>
                  <a:srgbClr val="F4F5F7"/>
                </a:highlight>
                <a:latin typeface="Courier New"/>
                <a:ea typeface="Courier New"/>
                <a:cs typeface="Courier New"/>
                <a:sym typeface="Courier New"/>
              </a:rPr>
              <a:t>      path</a:t>
            </a:r>
            <a:r>
              <a:rPr b="1" lang="en" sz="1200">
                <a:solidFill>
                  <a:srgbClr val="172B4D"/>
                </a:solidFill>
                <a:highlight>
                  <a:srgbClr val="F4F5F7"/>
                </a:highlight>
                <a:latin typeface="Courier New"/>
                <a:ea typeface="Courier New"/>
                <a:cs typeface="Courier New"/>
                <a:sym typeface="Courier New"/>
              </a:rPr>
              <a:t>:</a:t>
            </a:r>
            <a:r>
              <a:rPr lang="en" sz="1200">
                <a:solidFill>
                  <a:srgbClr val="172B4D"/>
                </a:solidFill>
                <a:highlight>
                  <a:srgbClr val="F4F5F7"/>
                </a:highlight>
                <a:latin typeface="Courier New"/>
                <a:ea typeface="Courier New"/>
                <a:cs typeface="Courier New"/>
                <a:sym typeface="Courier New"/>
              </a:rPr>
              <a:t> </a:t>
            </a:r>
            <a:r>
              <a:rPr lang="en" sz="1200">
                <a:solidFill>
                  <a:srgbClr val="BB8844"/>
                </a:solidFill>
                <a:highlight>
                  <a:srgbClr val="F4F5F7"/>
                </a:highlight>
                <a:latin typeface="Courier New"/>
                <a:ea typeface="Courier New"/>
                <a:cs typeface="Courier New"/>
                <a:sym typeface="Courier New"/>
              </a:rPr>
              <a:t>"/users"</a:t>
            </a:r>
            <a:r>
              <a:rPr lang="en" sz="1200">
                <a:solidFill>
                  <a:srgbClr val="172B4D"/>
                </a:solidFill>
                <a:highlight>
                  <a:srgbClr val="F4F5F7"/>
                </a:highlight>
                <a:latin typeface="Courier New"/>
                <a:ea typeface="Courier New"/>
                <a:cs typeface="Courier New"/>
                <a:sym typeface="Courier New"/>
              </a:rPr>
              <a:t>,</a:t>
            </a:r>
            <a:endParaRPr sz="1200">
              <a:solidFill>
                <a:srgbClr val="172B4D"/>
              </a:solidFill>
              <a:highlight>
                <a:srgbClr val="F4F5F7"/>
              </a:highlight>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lang="en" sz="1200">
                <a:solidFill>
                  <a:srgbClr val="172B4D"/>
                </a:solidFill>
                <a:highlight>
                  <a:srgbClr val="F4F5F7"/>
                </a:highlight>
                <a:latin typeface="Courier New"/>
                <a:ea typeface="Courier New"/>
                <a:cs typeface="Courier New"/>
                <a:sym typeface="Courier New"/>
              </a:rPr>
              <a:t>      name</a:t>
            </a:r>
            <a:r>
              <a:rPr b="1" lang="en" sz="1200">
                <a:solidFill>
                  <a:srgbClr val="172B4D"/>
                </a:solidFill>
                <a:highlight>
                  <a:srgbClr val="F4F5F7"/>
                </a:highlight>
                <a:latin typeface="Courier New"/>
                <a:ea typeface="Courier New"/>
                <a:cs typeface="Courier New"/>
                <a:sym typeface="Courier New"/>
              </a:rPr>
              <a:t>:</a:t>
            </a:r>
            <a:r>
              <a:rPr lang="en" sz="1200">
                <a:solidFill>
                  <a:srgbClr val="172B4D"/>
                </a:solidFill>
                <a:highlight>
                  <a:srgbClr val="F4F5F7"/>
                </a:highlight>
                <a:latin typeface="Courier New"/>
                <a:ea typeface="Courier New"/>
                <a:cs typeface="Courier New"/>
                <a:sym typeface="Courier New"/>
              </a:rPr>
              <a:t> </a:t>
            </a:r>
            <a:r>
              <a:rPr lang="en" sz="1200">
                <a:solidFill>
                  <a:srgbClr val="FF0000"/>
                </a:solidFill>
                <a:highlight>
                  <a:srgbClr val="F4F5F7"/>
                </a:highlight>
                <a:latin typeface="Courier New"/>
                <a:ea typeface="Courier New"/>
                <a:cs typeface="Courier New"/>
                <a:sym typeface="Courier New"/>
              </a:rPr>
              <a:t>"users"</a:t>
            </a:r>
            <a:r>
              <a:rPr lang="en" sz="1200">
                <a:solidFill>
                  <a:srgbClr val="172B4D"/>
                </a:solidFill>
                <a:highlight>
                  <a:srgbClr val="F4F5F7"/>
                </a:highlight>
                <a:latin typeface="Courier New"/>
                <a:ea typeface="Courier New"/>
                <a:cs typeface="Courier New"/>
                <a:sym typeface="Courier New"/>
              </a:rPr>
              <a:t>,</a:t>
            </a:r>
            <a:endParaRPr sz="1200">
              <a:solidFill>
                <a:srgbClr val="172B4D"/>
              </a:solidFill>
              <a:highlight>
                <a:srgbClr val="F4F5F7"/>
              </a:highlight>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lang="en" sz="1200">
                <a:solidFill>
                  <a:srgbClr val="172B4D"/>
                </a:solidFill>
                <a:highlight>
                  <a:srgbClr val="F4F5F7"/>
                </a:highlight>
                <a:latin typeface="Courier New"/>
                <a:ea typeface="Courier New"/>
                <a:cs typeface="Courier New"/>
                <a:sym typeface="Courier New"/>
              </a:rPr>
              <a:t>      component</a:t>
            </a:r>
            <a:r>
              <a:rPr b="1" lang="en" sz="1200">
                <a:solidFill>
                  <a:srgbClr val="172B4D"/>
                </a:solidFill>
                <a:highlight>
                  <a:srgbClr val="F4F5F7"/>
                </a:highlight>
                <a:latin typeface="Courier New"/>
                <a:ea typeface="Courier New"/>
                <a:cs typeface="Courier New"/>
                <a:sym typeface="Courier New"/>
              </a:rPr>
              <a:t>:</a:t>
            </a:r>
            <a:r>
              <a:rPr lang="en" sz="1200">
                <a:solidFill>
                  <a:srgbClr val="172B4D"/>
                </a:solidFill>
                <a:highlight>
                  <a:srgbClr val="F4F5F7"/>
                </a:highlight>
                <a:latin typeface="Courier New"/>
                <a:ea typeface="Courier New"/>
                <a:cs typeface="Courier New"/>
                <a:sym typeface="Courier New"/>
              </a:rPr>
              <a:t> Users</a:t>
            </a:r>
            <a:endParaRPr sz="1200">
              <a:solidFill>
                <a:srgbClr val="172B4D"/>
              </a:solidFill>
              <a:highlight>
                <a:srgbClr val="F4F5F7"/>
              </a:highlight>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lang="en" sz="1200">
                <a:solidFill>
                  <a:srgbClr val="172B4D"/>
                </a:solidFill>
                <a:highlight>
                  <a:srgbClr val="F4F5F7"/>
                </a:highlight>
                <a:latin typeface="Courier New"/>
                <a:ea typeface="Courier New"/>
                <a:cs typeface="Courier New"/>
                <a:sym typeface="Courier New"/>
              </a:rPr>
              <a:t>    }</a:t>
            </a:r>
            <a:endParaRPr sz="1200">
              <a:latin typeface="Courier New"/>
              <a:ea typeface="Courier New"/>
              <a:cs typeface="Courier New"/>
              <a:sym typeface="Courier New"/>
            </a:endParaRPr>
          </a:p>
        </p:txBody>
      </p:sp>
      <p:sp>
        <p:nvSpPr>
          <p:cNvPr id="169" name="Google Shape;169;p30"/>
          <p:cNvSpPr txBox="1"/>
          <p:nvPr/>
        </p:nvSpPr>
        <p:spPr>
          <a:xfrm>
            <a:off x="5176050" y="2376425"/>
            <a:ext cx="2973300" cy="10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When a user goes to the root route </a:t>
            </a:r>
            <a:r>
              <a:rPr lang="en">
                <a:solidFill>
                  <a:srgbClr val="BB8844"/>
                </a:solidFill>
              </a:rPr>
              <a:t>“/”</a:t>
            </a:r>
            <a:r>
              <a:rPr lang="en"/>
              <a:t> in their browser, the redirect will automatically send them to the route named in the redirect, </a:t>
            </a:r>
            <a:r>
              <a:rPr lang="en">
                <a:solidFill>
                  <a:srgbClr val="FF0000"/>
                </a:solidFill>
              </a:rPr>
              <a:t>users</a:t>
            </a:r>
            <a:r>
              <a:rPr lang="en"/>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nvSpPr>
        <p:spPr>
          <a:xfrm>
            <a:off x="236700" y="914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00"/>
                </a:solidFill>
              </a:rPr>
              <a:t>Vue Lifecycle Hooks</a:t>
            </a:r>
            <a:endParaRPr sz="2800">
              <a:solidFill>
                <a:srgbClr val="000000"/>
              </a:solidFill>
            </a:endParaRPr>
          </a:p>
        </p:txBody>
      </p:sp>
      <p:sp>
        <p:nvSpPr>
          <p:cNvPr id="175" name="Google Shape;175;p31"/>
          <p:cNvSpPr txBox="1"/>
          <p:nvPr/>
        </p:nvSpPr>
        <p:spPr>
          <a:xfrm>
            <a:off x="311700" y="1023900"/>
            <a:ext cx="8167500" cy="368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595959"/>
                </a:solidFill>
              </a:rPr>
              <a:t>As a Vue component is used it goes through a set lifecycle of activity including a time when it is setup, compiles the template, mounts the HTML to the DOM, updates the DOM, etc.  During each of these stages it calls a method called a </a:t>
            </a:r>
            <a:r>
              <a:rPr b="1" lang="en">
                <a:solidFill>
                  <a:srgbClr val="595959"/>
                </a:solidFill>
              </a:rPr>
              <a:t>lifecycle hook</a:t>
            </a:r>
            <a:r>
              <a:rPr lang="en">
                <a:solidFill>
                  <a:srgbClr val="595959"/>
                </a:solidFill>
              </a:rPr>
              <a:t>.  Code can be added to these methods to run custom code at each of these specific stages.   </a:t>
            </a:r>
            <a:r>
              <a:rPr lang="en" u="sng">
                <a:solidFill>
                  <a:srgbClr val="0097A7"/>
                </a:solidFill>
                <a:hlinkClick r:id="rId3">
                  <a:extLst>
                    <a:ext uri="{A12FA001-AC4F-418D-AE19-62706E023703}">
                      <ahyp:hlinkClr val="tx"/>
                    </a:ext>
                  </a:extLst>
                </a:hlinkClick>
              </a:rPr>
              <a:t>Documentation</a:t>
            </a:r>
            <a:endParaRPr>
              <a:solidFill>
                <a:srgbClr val="595959"/>
              </a:solidFill>
            </a:endParaRPr>
          </a:p>
          <a:p>
            <a:pPr indent="0" lvl="0" marL="0" rtl="0" algn="l">
              <a:lnSpc>
                <a:spcPct val="115000"/>
              </a:lnSpc>
              <a:spcBef>
                <a:spcPts val="1600"/>
              </a:spcBef>
              <a:spcAft>
                <a:spcPts val="0"/>
              </a:spcAft>
              <a:buNone/>
            </a:pPr>
            <a:r>
              <a:rPr lang="en">
                <a:solidFill>
                  <a:srgbClr val="595959"/>
                </a:solidFill>
              </a:rPr>
              <a:t>To add code for a lifecycle hook the method for it is added to the view model along with data(), methods:, computed:, etc.</a:t>
            </a:r>
            <a:endParaRPr>
              <a:solidFill>
                <a:srgbClr val="595959"/>
              </a:solidFill>
            </a:endParaRPr>
          </a:p>
          <a:p>
            <a:pPr indent="0" lvl="0" marL="457200" rtl="0" algn="l">
              <a:lnSpc>
                <a:spcPct val="135714"/>
              </a:lnSpc>
              <a:spcBef>
                <a:spcPts val="1600"/>
              </a:spcBef>
              <a:spcAft>
                <a:spcPts val="0"/>
              </a:spcAft>
              <a:buNone/>
            </a:pPr>
            <a:r>
              <a:rPr lang="en" sz="1050">
                <a:latin typeface="Courier New"/>
                <a:ea typeface="Courier New"/>
                <a:cs typeface="Courier New"/>
                <a:sym typeface="Courier New"/>
              </a:rPr>
              <a:t>data() {</a:t>
            </a:r>
            <a:endParaRPr sz="1050">
              <a:latin typeface="Courier New"/>
              <a:ea typeface="Courier New"/>
              <a:cs typeface="Courier New"/>
              <a:sym typeface="Courier New"/>
            </a:endParaRPr>
          </a:p>
          <a:p>
            <a:pPr indent="0" lvl="0" marL="457200" rtl="0" algn="l">
              <a:lnSpc>
                <a:spcPct val="135714"/>
              </a:lnSpc>
              <a:spcBef>
                <a:spcPts val="0"/>
              </a:spcBef>
              <a:spcAft>
                <a:spcPts val="0"/>
              </a:spcAft>
              <a:buNone/>
            </a:pPr>
            <a:r>
              <a:rPr lang="en" sz="1050">
                <a:latin typeface="Courier New"/>
                <a:ea typeface="Courier New"/>
                <a:cs typeface="Courier New"/>
                <a:sym typeface="Courier New"/>
              </a:rPr>
              <a:t>   return {</a:t>
            </a:r>
            <a:endParaRPr sz="1050">
              <a:latin typeface="Courier New"/>
              <a:ea typeface="Courier New"/>
              <a:cs typeface="Courier New"/>
              <a:sym typeface="Courier New"/>
            </a:endParaRPr>
          </a:p>
          <a:p>
            <a:pPr indent="0" lvl="0" marL="457200" rtl="0" algn="l">
              <a:lnSpc>
                <a:spcPct val="135714"/>
              </a:lnSpc>
              <a:spcBef>
                <a:spcPts val="0"/>
              </a:spcBef>
              <a:spcAft>
                <a:spcPts val="0"/>
              </a:spcAft>
              <a:buNone/>
            </a:pPr>
            <a:r>
              <a:rPr lang="en" sz="1050">
                <a:latin typeface="Courier New"/>
                <a:ea typeface="Courier New"/>
                <a:cs typeface="Courier New"/>
                <a:sym typeface="Courier New"/>
              </a:rPr>
              <a:t>   }</a:t>
            </a:r>
            <a:endParaRPr sz="1050">
              <a:latin typeface="Courier New"/>
              <a:ea typeface="Courier New"/>
              <a:cs typeface="Courier New"/>
              <a:sym typeface="Courier New"/>
            </a:endParaRPr>
          </a:p>
          <a:p>
            <a:pPr indent="0" lvl="0" marL="457200" rtl="0" algn="l">
              <a:lnSpc>
                <a:spcPct val="135714"/>
              </a:lnSpc>
              <a:spcBef>
                <a:spcPts val="0"/>
              </a:spcBef>
              <a:spcAft>
                <a:spcPts val="0"/>
              </a:spcAft>
              <a:buNone/>
            </a:pPr>
            <a:r>
              <a:rPr lang="en" sz="1050">
                <a:latin typeface="Courier New"/>
                <a:ea typeface="Courier New"/>
                <a:cs typeface="Courier New"/>
                <a:sym typeface="Courier New"/>
              </a:rPr>
              <a:t> },</a:t>
            </a:r>
            <a:endParaRPr sz="1050">
              <a:latin typeface="Courier New"/>
              <a:ea typeface="Courier New"/>
              <a:cs typeface="Courier New"/>
              <a:sym typeface="Courier New"/>
            </a:endParaRPr>
          </a:p>
          <a:p>
            <a:pPr indent="0" lvl="0" marL="457200" rtl="0" algn="l">
              <a:lnSpc>
                <a:spcPct val="135714"/>
              </a:lnSpc>
              <a:spcBef>
                <a:spcPts val="0"/>
              </a:spcBef>
              <a:spcAft>
                <a:spcPts val="0"/>
              </a:spcAft>
              <a:buNone/>
            </a:pPr>
            <a:r>
              <a:rPr b="1" lang="en" sz="1200">
                <a:latin typeface="Courier New"/>
                <a:ea typeface="Courier New"/>
                <a:cs typeface="Courier New"/>
                <a:sym typeface="Courier New"/>
              </a:rPr>
              <a:t>created()</a:t>
            </a:r>
            <a:r>
              <a:rPr lang="en" sz="1050">
                <a:latin typeface="Courier New"/>
                <a:ea typeface="Courier New"/>
                <a:cs typeface="Courier New"/>
                <a:sym typeface="Courier New"/>
              </a:rPr>
              <a:t> {</a:t>
            </a:r>
            <a:endParaRPr sz="1050">
              <a:latin typeface="Courier New"/>
              <a:ea typeface="Courier New"/>
              <a:cs typeface="Courier New"/>
              <a:sym typeface="Courier New"/>
            </a:endParaRPr>
          </a:p>
          <a:p>
            <a:pPr indent="0" lvl="0" marL="457200" rtl="0" algn="l">
              <a:lnSpc>
                <a:spcPct val="135714"/>
              </a:lnSpc>
              <a:spcBef>
                <a:spcPts val="0"/>
              </a:spcBef>
              <a:spcAft>
                <a:spcPts val="0"/>
              </a:spcAft>
              <a:buNone/>
            </a:pPr>
            <a:r>
              <a:rPr lang="en" sz="1050">
                <a:latin typeface="Courier New"/>
                <a:ea typeface="Courier New"/>
                <a:cs typeface="Courier New"/>
                <a:sym typeface="Courier New"/>
              </a:rPr>
              <a:t>  </a:t>
            </a:r>
            <a:endParaRPr sz="1050">
              <a:latin typeface="Courier New"/>
              <a:ea typeface="Courier New"/>
              <a:cs typeface="Courier New"/>
              <a:sym typeface="Courier New"/>
            </a:endParaRPr>
          </a:p>
          <a:p>
            <a:pPr indent="0" lvl="0" marL="457200" rtl="0" algn="l">
              <a:lnSpc>
                <a:spcPct val="135714"/>
              </a:lnSpc>
              <a:spcBef>
                <a:spcPts val="0"/>
              </a:spcBef>
              <a:spcAft>
                <a:spcPts val="0"/>
              </a:spcAft>
              <a:buNone/>
            </a:pPr>
            <a:r>
              <a:rPr lang="en" sz="1050">
                <a:latin typeface="Courier New"/>
                <a:ea typeface="Courier New"/>
                <a:cs typeface="Courier New"/>
                <a:sym typeface="Courier New"/>
              </a:rPr>
              <a:t> },</a:t>
            </a:r>
            <a:endParaRPr sz="1800"/>
          </a:p>
        </p:txBody>
      </p:sp>
      <p:sp>
        <p:nvSpPr>
          <p:cNvPr id="176" name="Google Shape;176;p31"/>
          <p:cNvSpPr txBox="1"/>
          <p:nvPr/>
        </p:nvSpPr>
        <p:spPr>
          <a:xfrm>
            <a:off x="4153550" y="2804325"/>
            <a:ext cx="4325700" cy="19092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t>Common Lifecycle Hooks</a:t>
            </a:r>
            <a:endParaRPr b="1" u="sng"/>
          </a:p>
          <a:p>
            <a:pPr indent="0" lvl="0" marL="0" rtl="0" algn="l">
              <a:spcBef>
                <a:spcPts val="0"/>
              </a:spcBef>
              <a:spcAft>
                <a:spcPts val="0"/>
              </a:spcAft>
              <a:buNone/>
            </a:pPr>
            <a:r>
              <a:t/>
            </a:r>
            <a:endParaRPr b="1" u="sng"/>
          </a:p>
          <a:p>
            <a:pPr indent="0" lvl="0" marL="0" rtl="0" algn="l">
              <a:spcBef>
                <a:spcPts val="0"/>
              </a:spcBef>
              <a:spcAft>
                <a:spcPts val="0"/>
              </a:spcAft>
              <a:buNone/>
            </a:pPr>
            <a:r>
              <a:rPr b="1" lang="en"/>
              <a:t>created</a:t>
            </a:r>
            <a:r>
              <a:rPr lang="en"/>
              <a:t> - when the page is created</a:t>
            </a:r>
            <a:endParaRPr/>
          </a:p>
          <a:p>
            <a:pPr indent="0" lvl="0" marL="0" rtl="0" algn="l">
              <a:spcBef>
                <a:spcPts val="0"/>
              </a:spcBef>
              <a:spcAft>
                <a:spcPts val="0"/>
              </a:spcAft>
              <a:buNone/>
            </a:pPr>
            <a:r>
              <a:rPr b="1" lang="en"/>
              <a:t>mounted</a:t>
            </a:r>
            <a:r>
              <a:rPr lang="en"/>
              <a:t> - when the DOM is loaded</a:t>
            </a:r>
            <a:endParaRPr/>
          </a:p>
          <a:p>
            <a:pPr indent="0" lvl="0" marL="0" rtl="0" algn="l">
              <a:spcBef>
                <a:spcPts val="0"/>
              </a:spcBef>
              <a:spcAft>
                <a:spcPts val="0"/>
              </a:spcAft>
              <a:buNone/>
            </a:pPr>
            <a:r>
              <a:rPr b="1" lang="en"/>
              <a:t>beforeUpdate</a:t>
            </a:r>
            <a:r>
              <a:rPr lang="en"/>
              <a:t> - before a DOM update is performed</a:t>
            </a:r>
            <a:endParaRPr/>
          </a:p>
          <a:p>
            <a:pPr indent="0" lvl="0" marL="0" rtl="0" algn="l">
              <a:spcBef>
                <a:spcPts val="0"/>
              </a:spcBef>
              <a:spcAft>
                <a:spcPts val="0"/>
              </a:spcAft>
              <a:buNone/>
            </a:pPr>
            <a:r>
              <a:rPr b="1" lang="en"/>
              <a:t>updated</a:t>
            </a:r>
            <a:r>
              <a:rPr lang="en"/>
              <a:t> - after a DOM update is completed</a:t>
            </a:r>
            <a:endParaRPr/>
          </a:p>
          <a:p>
            <a:pPr indent="0" lvl="0" marL="0" rtl="0" algn="l">
              <a:spcBef>
                <a:spcPts val="0"/>
              </a:spcBef>
              <a:spcAft>
                <a:spcPts val="0"/>
              </a:spcAft>
              <a:buNone/>
            </a:pPr>
            <a:r>
              <a:rPr b="1" lang="en"/>
              <a:t>destroyed</a:t>
            </a:r>
            <a:r>
              <a:rPr lang="en"/>
              <a:t> - after the page is destroyed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20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1" name="Google Shape;61;p14"/>
          <p:cNvSpPr txBox="1"/>
          <p:nvPr>
            <p:ph idx="1" type="body"/>
          </p:nvPr>
        </p:nvSpPr>
        <p:spPr>
          <a:xfrm>
            <a:off x="311700" y="918250"/>
            <a:ext cx="8520600" cy="3850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AutoNum type="arabicPeriod"/>
            </a:pPr>
            <a:r>
              <a:rPr lang="en">
                <a:solidFill>
                  <a:srgbClr val="434343"/>
                </a:solidFill>
              </a:rPr>
              <a:t>The Problem with SPA</a:t>
            </a:r>
            <a:endParaRPr>
              <a:solidFill>
                <a:srgbClr val="434343"/>
              </a:solidFill>
            </a:endParaRPr>
          </a:p>
          <a:p>
            <a:pPr indent="-342900" lvl="0" marL="457200" rtl="0" algn="l">
              <a:spcBef>
                <a:spcPts val="0"/>
              </a:spcBef>
              <a:spcAft>
                <a:spcPts val="0"/>
              </a:spcAft>
              <a:buClr>
                <a:srgbClr val="434343"/>
              </a:buClr>
              <a:buSzPts val="1800"/>
              <a:buAutoNum type="arabicPeriod"/>
            </a:pPr>
            <a:r>
              <a:rPr lang="en">
                <a:solidFill>
                  <a:srgbClr val="434343"/>
                </a:solidFill>
              </a:rPr>
              <a:t>Vue Router</a:t>
            </a:r>
            <a:endParaRPr>
              <a:solidFill>
                <a:srgbClr val="434343"/>
              </a:solidFill>
            </a:endParaRPr>
          </a:p>
          <a:p>
            <a:pPr indent="-342900" lvl="0" marL="457200" rtl="0" algn="l">
              <a:spcBef>
                <a:spcPts val="0"/>
              </a:spcBef>
              <a:spcAft>
                <a:spcPts val="0"/>
              </a:spcAft>
              <a:buClr>
                <a:srgbClr val="434343"/>
              </a:buClr>
              <a:buSzPts val="1800"/>
              <a:buAutoNum type="arabicPeriod"/>
            </a:pPr>
            <a:r>
              <a:rPr lang="en">
                <a:solidFill>
                  <a:srgbClr val="434343"/>
                </a:solidFill>
              </a:rPr>
              <a:t>Views vs Components</a:t>
            </a:r>
            <a:endParaRPr>
              <a:solidFill>
                <a:srgbClr val="434343"/>
              </a:solidFill>
            </a:endParaRPr>
          </a:p>
          <a:p>
            <a:pPr indent="-342900" lvl="0" marL="457200" rtl="0" algn="l">
              <a:spcBef>
                <a:spcPts val="0"/>
              </a:spcBef>
              <a:spcAft>
                <a:spcPts val="0"/>
              </a:spcAft>
              <a:buClr>
                <a:srgbClr val="434343"/>
              </a:buClr>
              <a:buSzPts val="1800"/>
              <a:buAutoNum type="arabicPeriod"/>
            </a:pPr>
            <a:r>
              <a:rPr lang="en">
                <a:solidFill>
                  <a:srgbClr val="434343"/>
                </a:solidFill>
              </a:rPr>
              <a:t>Configuring Routes</a:t>
            </a:r>
            <a:endParaRPr>
              <a:solidFill>
                <a:srgbClr val="434343"/>
              </a:solidFill>
            </a:endParaRPr>
          </a:p>
          <a:p>
            <a:pPr indent="-342900" lvl="0" marL="457200" rtl="0" algn="l">
              <a:spcBef>
                <a:spcPts val="0"/>
              </a:spcBef>
              <a:spcAft>
                <a:spcPts val="0"/>
              </a:spcAft>
              <a:buClr>
                <a:srgbClr val="434343"/>
              </a:buClr>
              <a:buSzPts val="1800"/>
              <a:buAutoNum type="arabicPeriod"/>
            </a:pPr>
            <a:r>
              <a:rPr lang="en">
                <a:solidFill>
                  <a:srgbClr val="434343"/>
                </a:solidFill>
              </a:rPr>
              <a:t>&lt;router-view&gt;</a:t>
            </a:r>
            <a:endParaRPr>
              <a:solidFill>
                <a:srgbClr val="434343"/>
              </a:solidFill>
            </a:endParaRPr>
          </a:p>
          <a:p>
            <a:pPr indent="-342900" lvl="0" marL="457200" rtl="0" algn="l">
              <a:spcBef>
                <a:spcPts val="0"/>
              </a:spcBef>
              <a:spcAft>
                <a:spcPts val="0"/>
              </a:spcAft>
              <a:buClr>
                <a:srgbClr val="434343"/>
              </a:buClr>
              <a:buSzPts val="1800"/>
              <a:buAutoNum type="arabicPeriod"/>
            </a:pPr>
            <a:r>
              <a:rPr lang="en">
                <a:solidFill>
                  <a:srgbClr val="434343"/>
                </a:solidFill>
              </a:rPr>
              <a:t>Accessing Route Parameters</a:t>
            </a:r>
            <a:endParaRPr>
              <a:solidFill>
                <a:srgbClr val="434343"/>
              </a:solidFill>
            </a:endParaRPr>
          </a:p>
          <a:p>
            <a:pPr indent="-342900" lvl="0" marL="457200" rtl="0" algn="l">
              <a:spcBef>
                <a:spcPts val="0"/>
              </a:spcBef>
              <a:spcAft>
                <a:spcPts val="0"/>
              </a:spcAft>
              <a:buClr>
                <a:srgbClr val="434343"/>
              </a:buClr>
              <a:buSzPts val="1800"/>
              <a:buAutoNum type="arabicPeriod"/>
            </a:pPr>
            <a:r>
              <a:rPr lang="en">
                <a:solidFill>
                  <a:srgbClr val="434343"/>
                </a:solidFill>
              </a:rPr>
              <a:t>&lt;router-link&gt;</a:t>
            </a:r>
            <a:endParaRPr>
              <a:solidFill>
                <a:srgbClr val="434343"/>
              </a:solidFill>
            </a:endParaRPr>
          </a:p>
          <a:p>
            <a:pPr indent="-342900" lvl="0" marL="457200" rtl="0" algn="l">
              <a:spcBef>
                <a:spcPts val="0"/>
              </a:spcBef>
              <a:spcAft>
                <a:spcPts val="0"/>
              </a:spcAft>
              <a:buClr>
                <a:srgbClr val="434343"/>
              </a:buClr>
              <a:buSzPts val="1800"/>
              <a:buAutoNum type="arabicPeriod"/>
            </a:pPr>
            <a:r>
              <a:rPr lang="en">
                <a:solidFill>
                  <a:srgbClr val="434343"/>
                </a:solidFill>
              </a:rPr>
              <a:t>Redirects</a:t>
            </a:r>
            <a:endParaRPr>
              <a:solidFill>
                <a:srgbClr val="434343"/>
              </a:solidFill>
            </a:endParaRPr>
          </a:p>
          <a:p>
            <a:pPr indent="-342900" lvl="0" marL="457200" rtl="0" algn="l">
              <a:spcBef>
                <a:spcPts val="0"/>
              </a:spcBef>
              <a:spcAft>
                <a:spcPts val="0"/>
              </a:spcAft>
              <a:buClr>
                <a:srgbClr val="434343"/>
              </a:buClr>
              <a:buSzPts val="1800"/>
              <a:buAutoNum type="arabicPeriod"/>
            </a:pPr>
            <a:r>
              <a:rPr lang="en">
                <a:solidFill>
                  <a:srgbClr val="434343"/>
                </a:solidFill>
              </a:rPr>
              <a:t>Handling Not Found (404)</a:t>
            </a:r>
            <a:endParaRPr>
              <a:solidFill>
                <a:srgbClr val="434343"/>
              </a:solidFill>
            </a:endParaRPr>
          </a:p>
          <a:p>
            <a:pPr indent="-342900" lvl="0" marL="457200" rtl="0" algn="l">
              <a:spcBef>
                <a:spcPts val="0"/>
              </a:spcBef>
              <a:spcAft>
                <a:spcPts val="0"/>
              </a:spcAft>
              <a:buClr>
                <a:srgbClr val="434343"/>
              </a:buClr>
              <a:buSzPts val="1800"/>
              <a:buAutoNum type="arabicPeriod"/>
            </a:pPr>
            <a:r>
              <a:rPr lang="en">
                <a:solidFill>
                  <a:srgbClr val="434343"/>
                </a:solidFill>
              </a:rPr>
              <a:t>Navigation Guards</a:t>
            </a:r>
            <a:endParaRPr>
              <a:solidFill>
                <a:srgbClr val="434343"/>
              </a:solidFill>
            </a:endParaRPr>
          </a:p>
          <a:p>
            <a:pPr indent="-342900" lvl="0" marL="457200" rtl="0" algn="l">
              <a:spcBef>
                <a:spcPts val="0"/>
              </a:spcBef>
              <a:spcAft>
                <a:spcPts val="0"/>
              </a:spcAft>
              <a:buClr>
                <a:srgbClr val="434343"/>
              </a:buClr>
              <a:buSzPts val="1800"/>
              <a:buAutoNum type="arabicPeriod"/>
            </a:pPr>
            <a:r>
              <a:rPr lang="en">
                <a:solidFill>
                  <a:srgbClr val="434343"/>
                </a:solidFill>
              </a:rPr>
              <a:t>Vue LifeCycle and LifeCycle Hooks</a:t>
            </a:r>
            <a:endParaRPr>
              <a:solidFill>
                <a:srgbClr val="434343"/>
              </a:solidFill>
            </a:endParaRPr>
          </a:p>
          <a:p>
            <a:pPr indent="-342900" lvl="0" marL="457200" rtl="0" algn="l">
              <a:spcBef>
                <a:spcPts val="0"/>
              </a:spcBef>
              <a:spcAft>
                <a:spcPts val="0"/>
              </a:spcAft>
              <a:buClr>
                <a:srgbClr val="434343"/>
              </a:buClr>
              <a:buSzPts val="1800"/>
              <a:buAutoNum type="arabicPeriod"/>
            </a:pPr>
            <a:r>
              <a:rPr lang="en">
                <a:solidFill>
                  <a:srgbClr val="434343"/>
                </a:solidFill>
              </a:rPr>
              <a:t>Watchers</a:t>
            </a:r>
            <a:endParaRPr sz="2500">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Watchers</a:t>
            </a:r>
            <a:endParaRPr/>
          </a:p>
        </p:txBody>
      </p:sp>
      <p:sp>
        <p:nvSpPr>
          <p:cNvPr id="182" name="Google Shape;182;p32"/>
          <p:cNvSpPr txBox="1"/>
          <p:nvPr>
            <p:ph idx="1" type="body"/>
          </p:nvPr>
        </p:nvSpPr>
        <p:spPr>
          <a:xfrm>
            <a:off x="311700" y="1152475"/>
            <a:ext cx="8520600" cy="38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04455"/>
                </a:solidFill>
                <a:highlight>
                  <a:srgbClr val="FFFFFF"/>
                </a:highlight>
              </a:rPr>
              <a:t>While computed properties are more appropriate in most cases, there are times when a custom watcher is necessary. That’s why Vue provides a more generic way to react to data changes through the </a:t>
            </a:r>
            <a:r>
              <a:rPr lang="en" sz="950">
                <a:solidFill>
                  <a:srgbClr val="D63200"/>
                </a:solidFill>
                <a:highlight>
                  <a:srgbClr val="F8F8F8"/>
                </a:highlight>
                <a:latin typeface="Roboto Mono"/>
                <a:ea typeface="Roboto Mono"/>
                <a:cs typeface="Roboto Mono"/>
                <a:sym typeface="Roboto Mono"/>
              </a:rPr>
              <a:t>watch</a:t>
            </a:r>
            <a:r>
              <a:rPr lang="en" sz="1200">
                <a:solidFill>
                  <a:srgbClr val="304455"/>
                </a:solidFill>
                <a:highlight>
                  <a:srgbClr val="FFFFFF"/>
                </a:highlight>
              </a:rPr>
              <a:t> option. This is most useful when you want to perform asynchronous or expensive operations in response to changing data.</a:t>
            </a:r>
            <a:endParaRPr sz="1200">
              <a:solidFill>
                <a:srgbClr val="304455"/>
              </a:solidFill>
              <a:highlight>
                <a:srgbClr val="FFFFFF"/>
              </a:highlight>
            </a:endParaRPr>
          </a:p>
          <a:p>
            <a:pPr indent="0" lvl="0" marL="0" rtl="0" algn="l">
              <a:spcBef>
                <a:spcPts val="1600"/>
              </a:spcBef>
              <a:spcAft>
                <a:spcPts val="0"/>
              </a:spcAft>
              <a:buNone/>
            </a:pPr>
            <a:r>
              <a:rPr lang="en" sz="1000">
                <a:solidFill>
                  <a:srgbClr val="2973B7"/>
                </a:solidFill>
                <a:highlight>
                  <a:srgbClr val="F8F8F8"/>
                </a:highlight>
                <a:latin typeface="Roboto Mono"/>
                <a:ea typeface="Roboto Mono"/>
                <a:cs typeface="Roboto Mono"/>
                <a:sym typeface="Roboto Mono"/>
              </a:rPr>
              <a:t>&lt;input v-model=</a:t>
            </a:r>
            <a:r>
              <a:rPr lang="en" sz="1000">
                <a:solidFill>
                  <a:srgbClr val="42B983"/>
                </a:solidFill>
                <a:highlight>
                  <a:srgbClr val="F8F8F8"/>
                </a:highlight>
                <a:latin typeface="Roboto Mono"/>
                <a:ea typeface="Roboto Mono"/>
                <a:cs typeface="Roboto Mono"/>
                <a:sym typeface="Roboto Mono"/>
              </a:rPr>
              <a:t>"question"</a:t>
            </a:r>
            <a:r>
              <a:rPr lang="en" sz="1000">
                <a:solidFill>
                  <a:srgbClr val="2973B7"/>
                </a:solidFill>
                <a:highlight>
                  <a:srgbClr val="F8F8F8"/>
                </a:highlight>
                <a:latin typeface="Roboto Mono"/>
                <a:ea typeface="Roboto Mono"/>
                <a:cs typeface="Roboto Mono"/>
                <a:sym typeface="Roboto Mono"/>
              </a:rPr>
              <a:t>&gt;</a:t>
            </a:r>
            <a:endParaRPr sz="1200">
              <a:solidFill>
                <a:srgbClr val="304455"/>
              </a:solidFill>
              <a:highlight>
                <a:srgbClr val="FFFFFF"/>
              </a:highlight>
            </a:endParaRPr>
          </a:p>
          <a:p>
            <a:pPr indent="0" lvl="0" marL="0" rtl="0" algn="l">
              <a:lnSpc>
                <a:spcPct val="100000"/>
              </a:lnSpc>
              <a:spcBef>
                <a:spcPts val="1600"/>
              </a:spcBef>
              <a:spcAft>
                <a:spcPts val="0"/>
              </a:spcAft>
              <a:buNone/>
            </a:pPr>
            <a:r>
              <a:rPr lang="en" sz="1000">
                <a:solidFill>
                  <a:srgbClr val="525252"/>
                </a:solidFill>
                <a:highlight>
                  <a:srgbClr val="F8F8F8"/>
                </a:highlight>
                <a:latin typeface="Roboto Mono"/>
                <a:ea typeface="Roboto Mono"/>
                <a:cs typeface="Roboto Mono"/>
                <a:sym typeface="Roboto Mono"/>
              </a:rPr>
              <a:t>  data: {</a:t>
            </a:r>
            <a:endParaRPr sz="1000">
              <a:solidFill>
                <a:srgbClr val="525252"/>
              </a:solidFill>
              <a:highlight>
                <a:srgbClr val="F8F8F8"/>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525252"/>
                </a:solidFill>
                <a:highlight>
                  <a:srgbClr val="F8F8F8"/>
                </a:highlight>
                <a:latin typeface="Roboto Mono"/>
                <a:ea typeface="Roboto Mono"/>
                <a:cs typeface="Roboto Mono"/>
                <a:sym typeface="Roboto Mono"/>
              </a:rPr>
              <a:t>    question: </a:t>
            </a:r>
            <a:r>
              <a:rPr lang="en" sz="1000">
                <a:solidFill>
                  <a:srgbClr val="42B983"/>
                </a:solidFill>
                <a:highlight>
                  <a:srgbClr val="F8F8F8"/>
                </a:highlight>
                <a:latin typeface="Roboto Mono"/>
                <a:ea typeface="Roboto Mono"/>
                <a:cs typeface="Roboto Mono"/>
                <a:sym typeface="Roboto Mono"/>
              </a:rPr>
              <a:t>''</a:t>
            </a:r>
            <a:r>
              <a:rPr lang="en" sz="1000">
                <a:solidFill>
                  <a:srgbClr val="525252"/>
                </a:solidFill>
                <a:highlight>
                  <a:srgbClr val="F8F8F8"/>
                </a:highlight>
                <a:latin typeface="Roboto Mono"/>
                <a:ea typeface="Roboto Mono"/>
                <a:cs typeface="Roboto Mono"/>
                <a:sym typeface="Roboto Mono"/>
              </a:rPr>
              <a:t>,</a:t>
            </a:r>
            <a:endParaRPr sz="1000">
              <a:solidFill>
                <a:srgbClr val="525252"/>
              </a:solidFill>
              <a:highlight>
                <a:srgbClr val="F8F8F8"/>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525252"/>
                </a:solidFill>
                <a:highlight>
                  <a:srgbClr val="F8F8F8"/>
                </a:highlight>
                <a:latin typeface="Roboto Mono"/>
                <a:ea typeface="Roboto Mono"/>
                <a:cs typeface="Roboto Mono"/>
                <a:sym typeface="Roboto Mono"/>
              </a:rPr>
              <a:t>  },</a:t>
            </a:r>
            <a:endParaRPr sz="1000">
              <a:solidFill>
                <a:srgbClr val="525252"/>
              </a:solidFill>
              <a:highlight>
                <a:srgbClr val="F8F8F8"/>
              </a:highlight>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000">
              <a:solidFill>
                <a:srgbClr val="525252"/>
              </a:solidFill>
              <a:highlight>
                <a:srgbClr val="F8F8F8"/>
              </a:highlight>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000">
              <a:solidFill>
                <a:srgbClr val="525252"/>
              </a:solidFill>
              <a:highlight>
                <a:srgbClr val="F8F8F8"/>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525252"/>
                </a:solidFill>
                <a:highlight>
                  <a:srgbClr val="F8F8F8"/>
                </a:highlight>
                <a:latin typeface="Roboto Mono"/>
                <a:ea typeface="Roboto Mono"/>
                <a:cs typeface="Roboto Mono"/>
                <a:sym typeface="Roboto Mono"/>
              </a:rPr>
              <a:t>  watch: {</a:t>
            </a:r>
            <a:endParaRPr sz="1000">
              <a:solidFill>
                <a:srgbClr val="525252"/>
              </a:solidFill>
              <a:highlight>
                <a:srgbClr val="F8F8F8"/>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525252"/>
                </a:solidFill>
                <a:highlight>
                  <a:srgbClr val="F8F8F8"/>
                </a:highlight>
                <a:latin typeface="Roboto Mono"/>
                <a:ea typeface="Roboto Mono"/>
                <a:cs typeface="Roboto Mono"/>
                <a:sym typeface="Roboto Mono"/>
              </a:rPr>
              <a:t>    </a:t>
            </a:r>
            <a:r>
              <a:rPr lang="en" sz="1000">
                <a:solidFill>
                  <a:srgbClr val="707070"/>
                </a:solidFill>
                <a:highlight>
                  <a:srgbClr val="F8F8F8"/>
                </a:highlight>
                <a:latin typeface="Roboto Mono"/>
                <a:ea typeface="Roboto Mono"/>
                <a:cs typeface="Roboto Mono"/>
                <a:sym typeface="Roboto Mono"/>
              </a:rPr>
              <a:t>// whenever question changes, this function will run</a:t>
            </a:r>
            <a:endParaRPr sz="1000">
              <a:solidFill>
                <a:srgbClr val="525252"/>
              </a:solidFill>
              <a:highlight>
                <a:srgbClr val="F8F8F8"/>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525252"/>
                </a:solidFill>
                <a:highlight>
                  <a:srgbClr val="F8F8F8"/>
                </a:highlight>
                <a:latin typeface="Roboto Mono"/>
                <a:ea typeface="Roboto Mono"/>
                <a:cs typeface="Roboto Mono"/>
                <a:sym typeface="Roboto Mono"/>
              </a:rPr>
              <a:t>    question: </a:t>
            </a:r>
            <a:r>
              <a:rPr lang="en" sz="1000">
                <a:solidFill>
                  <a:srgbClr val="D63200"/>
                </a:solidFill>
                <a:highlight>
                  <a:srgbClr val="F8F8F8"/>
                </a:highlight>
                <a:latin typeface="Roboto Mono"/>
                <a:ea typeface="Roboto Mono"/>
                <a:cs typeface="Roboto Mono"/>
                <a:sym typeface="Roboto Mono"/>
              </a:rPr>
              <a:t>function</a:t>
            </a:r>
            <a:r>
              <a:rPr lang="en" sz="1000">
                <a:solidFill>
                  <a:srgbClr val="525252"/>
                </a:solidFill>
                <a:highlight>
                  <a:srgbClr val="F8F8F8"/>
                </a:highlight>
                <a:latin typeface="Roboto Mono"/>
                <a:ea typeface="Roboto Mono"/>
                <a:cs typeface="Roboto Mono"/>
                <a:sym typeface="Roboto Mono"/>
              </a:rPr>
              <a:t> (newQuestion, oldQuestion) {</a:t>
            </a:r>
            <a:endParaRPr sz="1000">
              <a:solidFill>
                <a:srgbClr val="525252"/>
              </a:solidFill>
              <a:highlight>
                <a:srgbClr val="F8F8F8"/>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525252"/>
                </a:solidFill>
                <a:highlight>
                  <a:srgbClr val="F8F8F8"/>
                </a:highlight>
                <a:latin typeface="Roboto Mono"/>
                <a:ea typeface="Roboto Mono"/>
                <a:cs typeface="Roboto Mono"/>
                <a:sym typeface="Roboto Mono"/>
              </a:rPr>
              <a:t>    }</a:t>
            </a:r>
            <a:endParaRPr sz="1200">
              <a:solidFill>
                <a:srgbClr val="304455"/>
              </a:solidFill>
              <a:highlight>
                <a:srgbClr val="FFFFFF"/>
              </a:highlight>
            </a:endParaRPr>
          </a:p>
        </p:txBody>
      </p:sp>
      <p:sp>
        <p:nvSpPr>
          <p:cNvPr id="183" name="Google Shape;183;p32"/>
          <p:cNvSpPr txBox="1"/>
          <p:nvPr/>
        </p:nvSpPr>
        <p:spPr>
          <a:xfrm>
            <a:off x="6268950" y="4561000"/>
            <a:ext cx="23595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Watchers Documentation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nvSpPr>
        <p:spPr>
          <a:xfrm>
            <a:off x="488600" y="1605425"/>
            <a:ext cx="8027100" cy="1675200"/>
          </a:xfrm>
          <a:prstGeom prst="rect">
            <a:avLst/>
          </a:prstGeom>
          <a:solidFill>
            <a:srgbClr val="38761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3"/>
          <p:cNvSpPr txBox="1"/>
          <p:nvPr/>
        </p:nvSpPr>
        <p:spPr>
          <a:xfrm>
            <a:off x="872400" y="917850"/>
            <a:ext cx="72162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t>Next Week...</a:t>
            </a:r>
            <a:endParaRPr b="1" sz="1900"/>
          </a:p>
        </p:txBody>
      </p:sp>
      <p:sp>
        <p:nvSpPr>
          <p:cNvPr id="190" name="Google Shape;190;p33"/>
          <p:cNvSpPr txBox="1"/>
          <p:nvPr/>
        </p:nvSpPr>
        <p:spPr>
          <a:xfrm>
            <a:off x="2378675" y="1917475"/>
            <a:ext cx="1335900" cy="1081500"/>
          </a:xfrm>
          <a:prstGeom prst="rect">
            <a:avLst/>
          </a:prstGeom>
          <a:solidFill>
            <a:srgbClr val="CFE2F3"/>
          </a:solidFill>
          <a:ln cap="flat" cmpd="sng" w="19050">
            <a:solidFill>
              <a:srgbClr val="000000"/>
            </a:solidFill>
            <a:prstDash val="solid"/>
            <a:round/>
            <a:headEnd len="sm" w="sm" type="none"/>
            <a:tailEnd len="sm" w="sm" type="none"/>
          </a:ln>
          <a:effectLst>
            <a:outerShdw blurRad="57150" rotWithShape="0" algn="bl" dir="2160000" dist="57150">
              <a:schemeClr val="dk1">
                <a:alpha val="49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a:t>Tuesday</a:t>
            </a:r>
            <a:endParaRPr b="1"/>
          </a:p>
          <a:p>
            <a:pPr indent="0" lvl="0" marL="0" rtl="0" algn="ctr">
              <a:spcBef>
                <a:spcPts val="0"/>
              </a:spcBef>
              <a:spcAft>
                <a:spcPts val="0"/>
              </a:spcAft>
              <a:buNone/>
            </a:pPr>
            <a:r>
              <a:t/>
            </a:r>
            <a:endParaRPr/>
          </a:p>
          <a:p>
            <a:pPr indent="0" lvl="0" marL="0" rtl="0" algn="ctr">
              <a:spcBef>
                <a:spcPts val="0"/>
              </a:spcBef>
              <a:spcAft>
                <a:spcPts val="0"/>
              </a:spcAft>
              <a:buNone/>
            </a:pPr>
            <a:r>
              <a:rPr lang="en"/>
              <a:t>Week 11 Review</a:t>
            </a:r>
            <a:endParaRPr/>
          </a:p>
        </p:txBody>
      </p:sp>
      <p:sp>
        <p:nvSpPr>
          <p:cNvPr id="191" name="Google Shape;191;p33"/>
          <p:cNvSpPr txBox="1"/>
          <p:nvPr/>
        </p:nvSpPr>
        <p:spPr>
          <a:xfrm>
            <a:off x="944800" y="1917475"/>
            <a:ext cx="1335900" cy="1081500"/>
          </a:xfrm>
          <a:prstGeom prst="rect">
            <a:avLst/>
          </a:prstGeom>
          <a:solidFill>
            <a:srgbClr val="F4CCCC"/>
          </a:solidFill>
          <a:ln cap="flat" cmpd="sng" w="19050">
            <a:solidFill>
              <a:srgbClr val="000000"/>
            </a:solidFill>
            <a:prstDash val="solid"/>
            <a:round/>
            <a:headEnd len="sm" w="sm" type="none"/>
            <a:tailEnd len="sm" w="sm" type="none"/>
          </a:ln>
          <a:effectLst>
            <a:outerShdw blurRad="57150" rotWithShape="0" algn="bl" dir="216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a:t>Monday</a:t>
            </a:r>
            <a:endParaRPr b="1"/>
          </a:p>
          <a:p>
            <a:pPr indent="0" lvl="0" marL="0" rtl="0" algn="ctr">
              <a:spcBef>
                <a:spcPts val="0"/>
              </a:spcBef>
              <a:spcAft>
                <a:spcPts val="0"/>
              </a:spcAft>
              <a:buNone/>
            </a:pPr>
            <a:r>
              <a:t/>
            </a:r>
            <a:endParaRPr/>
          </a:p>
          <a:p>
            <a:pPr indent="0" lvl="0" marL="0" rtl="0" algn="ctr">
              <a:spcBef>
                <a:spcPts val="0"/>
              </a:spcBef>
              <a:spcAft>
                <a:spcPts val="0"/>
              </a:spcAft>
              <a:buNone/>
            </a:pPr>
            <a:r>
              <a:rPr lang="en"/>
              <a:t>Matchmaking</a:t>
            </a:r>
            <a:br>
              <a:rPr lang="en"/>
            </a:br>
            <a:r>
              <a:rPr lang="en"/>
              <a:t>(</a:t>
            </a:r>
            <a:r>
              <a:rPr b="1" i="1" lang="en"/>
              <a:t>no class</a:t>
            </a:r>
            <a:r>
              <a:rPr lang="en"/>
              <a:t>)</a:t>
            </a:r>
            <a:endParaRPr/>
          </a:p>
        </p:txBody>
      </p:sp>
      <p:sp>
        <p:nvSpPr>
          <p:cNvPr id="192" name="Google Shape;192;p33"/>
          <p:cNvSpPr txBox="1"/>
          <p:nvPr/>
        </p:nvSpPr>
        <p:spPr>
          <a:xfrm>
            <a:off x="3812550" y="1917475"/>
            <a:ext cx="1335900" cy="1081500"/>
          </a:xfrm>
          <a:prstGeom prst="rect">
            <a:avLst/>
          </a:prstGeom>
          <a:solidFill>
            <a:srgbClr val="CFE2F3"/>
          </a:solidFill>
          <a:ln cap="flat" cmpd="sng" w="19050">
            <a:solidFill>
              <a:srgbClr val="000000"/>
            </a:solidFill>
            <a:prstDash val="solid"/>
            <a:round/>
            <a:headEnd len="sm" w="sm" type="none"/>
            <a:tailEnd len="sm" w="sm" type="none"/>
          </a:ln>
          <a:effectLst>
            <a:outerShdw blurRad="57150" rotWithShape="0" algn="bl" dir="2160000" dist="57150">
              <a:schemeClr val="dk1">
                <a:alpha val="49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a:t>Wednesday</a:t>
            </a:r>
            <a:endParaRPr b="1"/>
          </a:p>
          <a:p>
            <a:pPr indent="0" lvl="0" marL="0" rtl="0" algn="ctr">
              <a:spcBef>
                <a:spcPts val="0"/>
              </a:spcBef>
              <a:spcAft>
                <a:spcPts val="0"/>
              </a:spcAft>
              <a:buNone/>
            </a:pPr>
            <a:r>
              <a:t/>
            </a:r>
            <a:endParaRPr/>
          </a:p>
          <a:p>
            <a:pPr indent="0" lvl="0" marL="0" rtl="0" algn="ctr">
              <a:spcBef>
                <a:spcPts val="0"/>
              </a:spcBef>
              <a:spcAft>
                <a:spcPts val="0"/>
              </a:spcAft>
              <a:buNone/>
            </a:pPr>
            <a:r>
              <a:rPr lang="en"/>
              <a:t>Vue APIs</a:t>
            </a:r>
            <a:endParaRPr/>
          </a:p>
        </p:txBody>
      </p:sp>
      <p:sp>
        <p:nvSpPr>
          <p:cNvPr id="193" name="Google Shape;193;p33"/>
          <p:cNvSpPr txBox="1"/>
          <p:nvPr/>
        </p:nvSpPr>
        <p:spPr>
          <a:xfrm>
            <a:off x="5282625" y="1917475"/>
            <a:ext cx="1335900" cy="1081500"/>
          </a:xfrm>
          <a:prstGeom prst="rect">
            <a:avLst/>
          </a:prstGeom>
          <a:solidFill>
            <a:srgbClr val="CFE2F3"/>
          </a:solidFill>
          <a:ln cap="flat" cmpd="sng" w="19050">
            <a:solidFill>
              <a:srgbClr val="000000"/>
            </a:solidFill>
            <a:prstDash val="solid"/>
            <a:round/>
            <a:headEnd len="sm" w="sm" type="none"/>
            <a:tailEnd len="sm" w="sm" type="none"/>
          </a:ln>
          <a:effectLst>
            <a:outerShdw blurRad="57150" rotWithShape="0" algn="bl" dir="2160000" dist="57150">
              <a:schemeClr val="dk1">
                <a:alpha val="49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a:t>Thursday</a:t>
            </a:r>
            <a:endParaRPr b="1"/>
          </a:p>
          <a:p>
            <a:pPr indent="0" lvl="0" marL="0" rtl="0" algn="ctr">
              <a:spcBef>
                <a:spcPts val="0"/>
              </a:spcBef>
              <a:spcAft>
                <a:spcPts val="0"/>
              </a:spcAft>
              <a:buNone/>
            </a:pPr>
            <a:r>
              <a:t/>
            </a:r>
            <a:endParaRPr/>
          </a:p>
          <a:p>
            <a:pPr indent="0" lvl="0" marL="0" rtl="0" algn="ctr">
              <a:spcBef>
                <a:spcPts val="0"/>
              </a:spcBef>
              <a:spcAft>
                <a:spcPts val="0"/>
              </a:spcAft>
              <a:buNone/>
            </a:pPr>
            <a:r>
              <a:rPr lang="en"/>
              <a:t>Full Review</a:t>
            </a:r>
            <a:endParaRPr/>
          </a:p>
        </p:txBody>
      </p:sp>
      <p:sp>
        <p:nvSpPr>
          <p:cNvPr id="194" name="Google Shape;194;p33"/>
          <p:cNvSpPr txBox="1"/>
          <p:nvPr/>
        </p:nvSpPr>
        <p:spPr>
          <a:xfrm>
            <a:off x="6752700" y="1917475"/>
            <a:ext cx="1335900" cy="1081500"/>
          </a:xfrm>
          <a:prstGeom prst="rect">
            <a:avLst/>
          </a:prstGeom>
          <a:solidFill>
            <a:srgbClr val="CFE2F3"/>
          </a:solidFill>
          <a:ln cap="flat" cmpd="sng" w="19050">
            <a:solidFill>
              <a:srgbClr val="000000"/>
            </a:solidFill>
            <a:prstDash val="solid"/>
            <a:round/>
            <a:headEnd len="sm" w="sm" type="none"/>
            <a:tailEnd len="sm" w="sm" type="none"/>
          </a:ln>
          <a:effectLst>
            <a:outerShdw blurRad="57150" rotWithShape="0" algn="bl" dir="2160000" dist="57150">
              <a:schemeClr val="dk1">
                <a:alpha val="49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a:t>Friday</a:t>
            </a:r>
            <a:endParaRPr b="1"/>
          </a:p>
          <a:p>
            <a:pPr indent="0" lvl="0" marL="0" rtl="0" algn="ctr">
              <a:spcBef>
                <a:spcPts val="0"/>
              </a:spcBef>
              <a:spcAft>
                <a:spcPts val="0"/>
              </a:spcAft>
              <a:buNone/>
            </a:pPr>
            <a:r>
              <a:t/>
            </a:r>
            <a:endParaRPr/>
          </a:p>
          <a:p>
            <a:pPr indent="0" lvl="0" marL="0" rtl="0" algn="ctr">
              <a:spcBef>
                <a:spcPts val="0"/>
              </a:spcBef>
              <a:spcAft>
                <a:spcPts val="0"/>
              </a:spcAft>
              <a:buNone/>
            </a:pPr>
            <a:r>
              <a:rPr lang="en" sz="1100"/>
              <a:t>Agile Presentation</a:t>
            </a:r>
            <a:br>
              <a:rPr lang="en" sz="1100"/>
            </a:br>
            <a:r>
              <a:rPr lang="en" sz="1100"/>
              <a:t>Review</a:t>
            </a:r>
            <a:br>
              <a:rPr lang="en" sz="1100"/>
            </a:br>
            <a:r>
              <a:rPr lang="en" sz="1100"/>
              <a:t>Capstone kickoff</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245475" y="91825"/>
            <a:ext cx="854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Single Page Application (SPA)</a:t>
            </a:r>
            <a:endParaRPr sz="2600"/>
          </a:p>
        </p:txBody>
      </p:sp>
      <p:sp>
        <p:nvSpPr>
          <p:cNvPr id="67" name="Google Shape;67;p15"/>
          <p:cNvSpPr txBox="1"/>
          <p:nvPr>
            <p:ph idx="1" type="body"/>
          </p:nvPr>
        </p:nvSpPr>
        <p:spPr>
          <a:xfrm>
            <a:off x="245475" y="652325"/>
            <a:ext cx="8794200" cy="7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Serves a </a:t>
            </a:r>
            <a:r>
              <a:rPr i="1" lang="en" sz="1600"/>
              <a:t>single HTML page </a:t>
            </a:r>
            <a:r>
              <a:rPr lang="en" sz="1600"/>
              <a:t>and all other “pages” in the site are generated using DOM manipulation of the original HTML with new data retrieved from web API using JavaScript. </a:t>
            </a:r>
            <a:r>
              <a:rPr lang="en" sz="1400"/>
              <a:t> </a:t>
            </a:r>
            <a:endParaRPr sz="1200">
              <a:solidFill>
                <a:srgbClr val="172B4D"/>
              </a:solidFill>
              <a:latin typeface="Roboto"/>
              <a:ea typeface="Roboto"/>
              <a:cs typeface="Roboto"/>
              <a:sym typeface="Roboto"/>
            </a:endParaRPr>
          </a:p>
          <a:p>
            <a:pPr indent="0" lvl="0" marL="457200" rtl="0" algn="l">
              <a:spcBef>
                <a:spcPts val="2100"/>
              </a:spcBef>
              <a:spcAft>
                <a:spcPts val="0"/>
              </a:spcAft>
              <a:buNone/>
            </a:pPr>
            <a:r>
              <a:rPr lang="en" sz="1050">
                <a:solidFill>
                  <a:srgbClr val="172B4D"/>
                </a:solidFill>
                <a:latin typeface="Roboto"/>
                <a:ea typeface="Roboto"/>
                <a:cs typeface="Roboto"/>
                <a:sym typeface="Roboto"/>
              </a:rPr>
              <a:t>  </a:t>
            </a:r>
            <a:endParaRPr sz="1050">
              <a:solidFill>
                <a:srgbClr val="172B4D"/>
              </a:solidFill>
              <a:latin typeface="Roboto"/>
              <a:ea typeface="Roboto"/>
              <a:cs typeface="Roboto"/>
              <a:sym typeface="Roboto"/>
            </a:endParaRPr>
          </a:p>
          <a:p>
            <a:pPr indent="0" lvl="0" marL="457200" rtl="0" algn="l">
              <a:spcBef>
                <a:spcPts val="2100"/>
              </a:spcBef>
              <a:spcAft>
                <a:spcPts val="0"/>
              </a:spcAft>
              <a:buNone/>
            </a:pPr>
            <a:r>
              <a:t/>
            </a:r>
            <a:endParaRPr/>
          </a:p>
        </p:txBody>
      </p:sp>
      <p:pic>
        <p:nvPicPr>
          <p:cNvPr id="68" name="Google Shape;68;p15"/>
          <p:cNvPicPr preferRelativeResize="0"/>
          <p:nvPr/>
        </p:nvPicPr>
        <p:blipFill>
          <a:blip r:embed="rId3">
            <a:alphaModFix/>
          </a:blip>
          <a:stretch>
            <a:fillRect/>
          </a:stretch>
        </p:blipFill>
        <p:spPr>
          <a:xfrm>
            <a:off x="1305963" y="1525675"/>
            <a:ext cx="6673225" cy="3240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178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with Single Page Applications (SPA)</a:t>
            </a:r>
            <a:endParaRPr/>
          </a:p>
        </p:txBody>
      </p:sp>
      <p:sp>
        <p:nvSpPr>
          <p:cNvPr id="74" name="Google Shape;74;p16"/>
          <p:cNvSpPr txBox="1"/>
          <p:nvPr>
            <p:ph idx="1" type="body"/>
          </p:nvPr>
        </p:nvSpPr>
        <p:spPr>
          <a:xfrm>
            <a:off x="367125" y="751675"/>
            <a:ext cx="8520600" cy="110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Browsers tracks individual pages by the HTTP Request/Responses and the resources they return.  In a traditional web application each individual page is a separate resource (html/jsp) and has its URL.</a:t>
            </a:r>
            <a:endParaRPr sz="1400"/>
          </a:p>
        </p:txBody>
      </p:sp>
      <p:pic>
        <p:nvPicPr>
          <p:cNvPr id="75" name="Google Shape;75;p16"/>
          <p:cNvPicPr preferRelativeResize="0"/>
          <p:nvPr/>
        </p:nvPicPr>
        <p:blipFill>
          <a:blip r:embed="rId3">
            <a:alphaModFix/>
          </a:blip>
          <a:stretch>
            <a:fillRect/>
          </a:stretch>
        </p:blipFill>
        <p:spPr>
          <a:xfrm>
            <a:off x="2181925" y="1452375"/>
            <a:ext cx="4614225" cy="1256175"/>
          </a:xfrm>
          <a:prstGeom prst="rect">
            <a:avLst/>
          </a:prstGeom>
          <a:noFill/>
          <a:ln>
            <a:noFill/>
          </a:ln>
        </p:spPr>
      </p:pic>
      <p:sp>
        <p:nvSpPr>
          <p:cNvPr id="76" name="Google Shape;76;p16"/>
          <p:cNvSpPr txBox="1"/>
          <p:nvPr>
            <p:ph idx="1" type="body"/>
          </p:nvPr>
        </p:nvSpPr>
        <p:spPr>
          <a:xfrm>
            <a:off x="367125" y="2855050"/>
            <a:ext cx="8520600" cy="228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a SPA site only one resource is returned, the index.html, so there is only 1 URL for the browser to track.  Since most </a:t>
            </a:r>
            <a:r>
              <a:rPr lang="en" sz="1400"/>
              <a:t>websites</a:t>
            </a:r>
            <a:r>
              <a:rPr lang="en" sz="1400"/>
              <a:t> have multiple pages, how can the browser track what page the user is a one, when they all use the same resource and different pages are created by API calls and DOM manipulation of that resource?</a:t>
            </a:r>
            <a:endParaRPr sz="1400"/>
          </a:p>
          <a:p>
            <a:pPr indent="0" lvl="0" marL="0" rtl="0" algn="l">
              <a:spcBef>
                <a:spcPts val="1600"/>
              </a:spcBef>
              <a:spcAft>
                <a:spcPts val="1600"/>
              </a:spcAft>
              <a:buNone/>
            </a:pPr>
            <a:r>
              <a:rPr lang="en" sz="1400"/>
              <a:t>.</a:t>
            </a:r>
            <a:endParaRPr sz="1400"/>
          </a:p>
        </p:txBody>
      </p:sp>
      <p:pic>
        <p:nvPicPr>
          <p:cNvPr id="77" name="Google Shape;77;p16"/>
          <p:cNvPicPr preferRelativeResize="0"/>
          <p:nvPr/>
        </p:nvPicPr>
        <p:blipFill>
          <a:blip r:embed="rId4">
            <a:alphaModFix/>
          </a:blip>
          <a:stretch>
            <a:fillRect/>
          </a:stretch>
        </p:blipFill>
        <p:spPr>
          <a:xfrm>
            <a:off x="2181913" y="3747301"/>
            <a:ext cx="4614226" cy="129299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with SPA continued...</a:t>
            </a:r>
            <a:endParaRPr/>
          </a:p>
        </p:txBody>
      </p:sp>
      <p:sp>
        <p:nvSpPr>
          <p:cNvPr id="83" name="Google Shape;83;p17"/>
          <p:cNvSpPr txBox="1"/>
          <p:nvPr>
            <p:ph idx="1" type="body"/>
          </p:nvPr>
        </p:nvSpPr>
        <p:spPr>
          <a:xfrm>
            <a:off x="311700" y="1152475"/>
            <a:ext cx="8520600" cy="366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Answer:</a:t>
            </a:r>
            <a:r>
              <a:rPr lang="en" sz="1400"/>
              <a:t> the browser can’t track what internal page the user is on since  it sees all the pages as a </a:t>
            </a:r>
            <a:br>
              <a:rPr lang="en" sz="1400"/>
            </a:br>
            <a:r>
              <a:rPr lang="en" sz="1400"/>
              <a:t>	    single URL</a:t>
            </a:r>
            <a:endParaRPr sz="1400"/>
          </a:p>
          <a:p>
            <a:pPr indent="0" lvl="0" marL="0" rtl="0" algn="l">
              <a:spcBef>
                <a:spcPts val="1600"/>
              </a:spcBef>
              <a:spcAft>
                <a:spcPts val="0"/>
              </a:spcAft>
              <a:buNone/>
            </a:pPr>
            <a:r>
              <a:rPr b="1" lang="en" sz="1400"/>
              <a:t>The problems this creates:</a:t>
            </a:r>
            <a:endParaRPr b="1" sz="1400"/>
          </a:p>
          <a:p>
            <a:pPr indent="-317500" lvl="0" marL="457200" rtl="0" algn="l">
              <a:spcBef>
                <a:spcPts val="1600"/>
              </a:spcBef>
              <a:spcAft>
                <a:spcPts val="0"/>
              </a:spcAft>
              <a:buSzPts val="1400"/>
              <a:buAutoNum type="arabicPeriod"/>
            </a:pPr>
            <a:r>
              <a:rPr lang="en" sz="1400"/>
              <a:t>The </a:t>
            </a:r>
            <a:r>
              <a:rPr i="1" lang="en" sz="1400">
                <a:solidFill>
                  <a:srgbClr val="172B4D"/>
                </a:solidFill>
              </a:rPr>
              <a:t>Back button doesn’t work for internal pages</a:t>
            </a:r>
            <a:r>
              <a:rPr lang="en" sz="1400"/>
              <a:t>, instead they go “back” to the last resource, which is most likely a different site.</a:t>
            </a:r>
            <a:endParaRPr sz="1400"/>
          </a:p>
          <a:p>
            <a:pPr indent="-317500" lvl="0" marL="457200" rtl="0" algn="l">
              <a:spcBef>
                <a:spcPts val="0"/>
              </a:spcBef>
              <a:spcAft>
                <a:spcPts val="0"/>
              </a:spcAft>
              <a:buSzPts val="1400"/>
              <a:buAutoNum type="arabicPeriod"/>
            </a:pPr>
            <a:r>
              <a:rPr lang="en" sz="1400"/>
              <a:t>The </a:t>
            </a:r>
            <a:r>
              <a:rPr i="1" lang="en" sz="1400">
                <a:solidFill>
                  <a:srgbClr val="172B4D"/>
                </a:solidFill>
              </a:rPr>
              <a:t>Refresh button doesn’t refresh the internal page</a:t>
            </a:r>
            <a:r>
              <a:rPr lang="en" sz="1400"/>
              <a:t>, instead it repeats the browsers last HTTP Request, which reloads the index.html, or the starting page.  </a:t>
            </a:r>
            <a:endParaRPr sz="1400"/>
          </a:p>
          <a:p>
            <a:pPr indent="-317500" lvl="0" marL="457200" rtl="0" algn="l">
              <a:spcBef>
                <a:spcPts val="0"/>
              </a:spcBef>
              <a:spcAft>
                <a:spcPts val="0"/>
              </a:spcAft>
              <a:buSzPts val="1400"/>
              <a:buAutoNum type="arabicPeriod"/>
            </a:pPr>
            <a:r>
              <a:rPr i="1" lang="en" sz="1400">
                <a:solidFill>
                  <a:srgbClr val="172B4D"/>
                </a:solidFill>
              </a:rPr>
              <a:t>Browser History doesn’t track internal pages</a:t>
            </a:r>
            <a:r>
              <a:rPr lang="en" sz="1400"/>
              <a:t>, instead the entire visit to the site is represented in history as a single request for the initial index.html</a:t>
            </a:r>
            <a:endParaRPr sz="1400"/>
          </a:p>
          <a:p>
            <a:pPr indent="-317500" lvl="0" marL="457200" rtl="0" algn="l">
              <a:spcBef>
                <a:spcPts val="0"/>
              </a:spcBef>
              <a:spcAft>
                <a:spcPts val="0"/>
              </a:spcAft>
              <a:buSzPts val="1400"/>
              <a:buAutoNum type="arabicPeriod"/>
            </a:pPr>
            <a:r>
              <a:rPr i="1" lang="en" sz="1400">
                <a:solidFill>
                  <a:srgbClr val="172B4D"/>
                </a:solidFill>
              </a:rPr>
              <a:t>Users can’t bookmark an internal page</a:t>
            </a:r>
            <a:r>
              <a:rPr lang="en" sz="1400"/>
              <a:t>.  If they do and come back the browser correctly sends the request, but the server does not know what the URL means so can’t load the bookmarked page, and can only respond with a 404.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 Solution - The Router</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SPA Frameworks like Vue, Angular, and React solve this problem by providing a Router that allows fine-grained navigation, bookmarking of pages, and traditional use of a URL.  </a:t>
            </a:r>
            <a:endParaRPr sz="1400"/>
          </a:p>
          <a:p>
            <a:pPr indent="0" lvl="0" marL="0" rtl="0" algn="l">
              <a:spcBef>
                <a:spcPts val="1600"/>
              </a:spcBef>
              <a:spcAft>
                <a:spcPts val="0"/>
              </a:spcAft>
              <a:buNone/>
            </a:pPr>
            <a:r>
              <a:rPr lang="en" sz="1400"/>
              <a:t>Vue provides the </a:t>
            </a:r>
            <a:r>
              <a:rPr b="1" lang="en" sz="1400"/>
              <a:t>Vue Router</a:t>
            </a:r>
            <a:r>
              <a:rPr lang="en" sz="1400"/>
              <a:t> for this purpose.   </a:t>
            </a:r>
            <a:r>
              <a:rPr lang="en" sz="1400" u="sng">
                <a:solidFill>
                  <a:schemeClr val="hlink"/>
                </a:solidFill>
                <a:hlinkClick r:id="rId3"/>
              </a:rPr>
              <a:t>Documentation</a:t>
            </a:r>
            <a:endParaRPr sz="1400"/>
          </a:p>
          <a:p>
            <a:pPr indent="0" lvl="0" marL="0" rtl="0" algn="l">
              <a:spcBef>
                <a:spcPts val="1600"/>
              </a:spcBef>
              <a:spcAft>
                <a:spcPts val="1600"/>
              </a:spcAft>
              <a:buNone/>
            </a:pPr>
            <a:r>
              <a:rPr lang="en" sz="1400"/>
              <a:t>The router allows definition of URL routes for “internal” pages of a Single Page Application giving users a traditional web application experience.   This works by not loading the routes on the server, but by the server still responding with the index.html when a bookmark, back button, or refresh button are used.  The Vue Framework then uses the URL to load the correct View and load the data on the client side.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the Vue Router to a project</a:t>
            </a:r>
            <a:endParaRPr/>
          </a:p>
        </p:txBody>
      </p:sp>
      <p:sp>
        <p:nvSpPr>
          <p:cNvPr id="95" name="Google Shape;95;p19"/>
          <p:cNvSpPr txBox="1"/>
          <p:nvPr>
            <p:ph idx="1" type="body"/>
          </p:nvPr>
        </p:nvSpPr>
        <p:spPr>
          <a:xfrm>
            <a:off x="311700" y="1152475"/>
            <a:ext cx="8520600" cy="22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add to a new project: when you run </a:t>
            </a:r>
            <a:r>
              <a:rPr b="1" i="1" lang="en"/>
              <a:t>vue create </a:t>
            </a:r>
            <a:r>
              <a:rPr lang="en"/>
              <a:t> select “Router” as an option.</a:t>
            </a:r>
            <a:endParaRPr/>
          </a:p>
          <a:p>
            <a:pPr indent="0" lvl="0" marL="0" rtl="0" algn="l">
              <a:spcBef>
                <a:spcPts val="1600"/>
              </a:spcBef>
              <a:spcAft>
                <a:spcPts val="1600"/>
              </a:spcAft>
              <a:buNone/>
            </a:pPr>
            <a:r>
              <a:t/>
            </a:r>
            <a:endParaRPr/>
          </a:p>
        </p:txBody>
      </p:sp>
      <p:pic>
        <p:nvPicPr>
          <p:cNvPr id="96" name="Google Shape;96;p19"/>
          <p:cNvPicPr preferRelativeResize="0"/>
          <p:nvPr/>
        </p:nvPicPr>
        <p:blipFill>
          <a:blip r:embed="rId3">
            <a:alphaModFix/>
          </a:blip>
          <a:stretch>
            <a:fillRect/>
          </a:stretch>
        </p:blipFill>
        <p:spPr>
          <a:xfrm>
            <a:off x="3519500" y="1686402"/>
            <a:ext cx="2255850" cy="1634850"/>
          </a:xfrm>
          <a:prstGeom prst="rect">
            <a:avLst/>
          </a:prstGeom>
          <a:noFill/>
          <a:ln>
            <a:noFill/>
          </a:ln>
        </p:spPr>
      </p:pic>
      <p:sp>
        <p:nvSpPr>
          <p:cNvPr id="97" name="Google Shape;97;p19"/>
          <p:cNvSpPr txBox="1"/>
          <p:nvPr>
            <p:ph idx="1" type="body"/>
          </p:nvPr>
        </p:nvSpPr>
        <p:spPr>
          <a:xfrm>
            <a:off x="453025" y="3447475"/>
            <a:ext cx="8520600" cy="156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add to a an existing project.  Go to the project directory with the </a:t>
            </a:r>
            <a:r>
              <a:rPr b="1" lang="en"/>
              <a:t>package.json</a:t>
            </a:r>
            <a:r>
              <a:rPr lang="en"/>
              <a:t> file in terminal.  Run </a:t>
            </a:r>
            <a:r>
              <a:rPr b="1" i="1" lang="en"/>
              <a:t>npm install</a:t>
            </a:r>
            <a:r>
              <a:rPr lang="en"/>
              <a:t>, if you have not already done so.  Then run command:  </a:t>
            </a:r>
            <a:r>
              <a:rPr b="1" i="1" lang="en"/>
              <a:t>vue add router </a:t>
            </a:r>
            <a:endParaRPr b="1" i="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223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Router History Mode</a:t>
            </a:r>
            <a:endParaRPr/>
          </a:p>
        </p:txBody>
      </p:sp>
      <p:sp>
        <p:nvSpPr>
          <p:cNvPr id="103" name="Google Shape;103;p20"/>
          <p:cNvSpPr txBox="1"/>
          <p:nvPr>
            <p:ph idx="1" type="body"/>
          </p:nvPr>
        </p:nvSpPr>
        <p:spPr>
          <a:xfrm>
            <a:off x="311700" y="796025"/>
            <a:ext cx="8520600" cy="415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When you run </a:t>
            </a:r>
            <a:r>
              <a:rPr b="1" i="1" lang="en" sz="1400"/>
              <a:t>vue add router</a:t>
            </a:r>
            <a:r>
              <a:rPr lang="en" sz="1400"/>
              <a:t> you will be asked if you want to use </a:t>
            </a:r>
            <a:r>
              <a:rPr b="1" lang="en" sz="1400"/>
              <a:t>history mode  </a:t>
            </a:r>
            <a:r>
              <a:rPr lang="en" sz="1400"/>
              <a:t>(</a:t>
            </a:r>
            <a:r>
              <a:rPr lang="en" sz="1400" u="sng">
                <a:solidFill>
                  <a:schemeClr val="hlink"/>
                </a:solidFill>
                <a:hlinkClick r:id="rId3"/>
              </a:rPr>
              <a:t>Documentation</a:t>
            </a:r>
            <a:r>
              <a:rPr lang="en" sz="1400"/>
              <a:t>)</a:t>
            </a:r>
            <a:endParaRPr sz="1400"/>
          </a:p>
          <a:p>
            <a:pPr indent="0" lvl="0" marL="0" rtl="0" algn="l">
              <a:spcBef>
                <a:spcPts val="1600"/>
              </a:spcBef>
              <a:spcAft>
                <a:spcPts val="0"/>
              </a:spcAft>
              <a:buNone/>
            </a:pPr>
            <a:r>
              <a:rPr lang="en" sz="1400"/>
              <a:t>The default mode for vue router is to use </a:t>
            </a:r>
            <a:r>
              <a:rPr b="1" lang="en" sz="1400"/>
              <a:t>hash mode</a:t>
            </a:r>
            <a:r>
              <a:rPr lang="en" sz="1400"/>
              <a:t> which simulates a full URL, but adds the client side portion of the URL after a #.  This works because the # indicates a </a:t>
            </a:r>
            <a:r>
              <a:rPr b="1" lang="en" sz="1400"/>
              <a:t>fragment </a:t>
            </a:r>
            <a:r>
              <a:rPr lang="en" sz="1400"/>
              <a:t>in the URL that is ignored by the server and is for use by the client.</a:t>
            </a:r>
            <a:endParaRPr sz="1400"/>
          </a:p>
          <a:p>
            <a:pPr indent="0" lvl="0" marL="457200" rtl="0" algn="l">
              <a:lnSpc>
                <a:spcPct val="100000"/>
              </a:lnSpc>
              <a:spcBef>
                <a:spcPts val="1600"/>
              </a:spcBef>
              <a:spcAft>
                <a:spcPts val="0"/>
              </a:spcAft>
              <a:buNone/>
            </a:pPr>
            <a:r>
              <a:rPr lang="en" sz="1400">
                <a:solidFill>
                  <a:schemeClr val="dk1"/>
                </a:solidFill>
                <a:highlight>
                  <a:srgbClr val="FFFFFF"/>
                </a:highlight>
              </a:rPr>
              <a:t> http://localhost:8080/app/#/Home</a:t>
            </a:r>
            <a:endParaRPr sz="1400">
              <a:solidFill>
                <a:schemeClr val="dk1"/>
              </a:solidFill>
              <a:highlight>
                <a:srgbClr val="FFFFFF"/>
              </a:highlight>
            </a:endParaRPr>
          </a:p>
          <a:p>
            <a:pPr indent="0" lvl="0" marL="457200" rtl="0" algn="l">
              <a:lnSpc>
                <a:spcPct val="100000"/>
              </a:lnSpc>
              <a:spcBef>
                <a:spcPts val="600"/>
              </a:spcBef>
              <a:spcAft>
                <a:spcPts val="0"/>
              </a:spcAft>
              <a:buNone/>
            </a:pPr>
            <a:r>
              <a:t/>
            </a:r>
            <a:endParaRPr sz="1400">
              <a:solidFill>
                <a:schemeClr val="dk1"/>
              </a:solidFill>
              <a:highlight>
                <a:srgbClr val="FFFFFF"/>
              </a:highlight>
            </a:endParaRPr>
          </a:p>
          <a:p>
            <a:pPr indent="0" lvl="0" marL="0" rtl="0" algn="l">
              <a:spcBef>
                <a:spcPts val="0"/>
              </a:spcBef>
              <a:spcAft>
                <a:spcPts val="0"/>
              </a:spcAft>
              <a:buNone/>
            </a:pPr>
            <a:r>
              <a:rPr lang="en" sz="1400"/>
              <a:t>History mode allows cleaner looking URLs by taking advantage of the browser’s</a:t>
            </a:r>
            <a:r>
              <a:rPr b="1" lang="en" sz="1400"/>
              <a:t> history.pushState API</a:t>
            </a:r>
            <a:r>
              <a:rPr lang="en" sz="1400"/>
              <a:t> to achieve navigation.</a:t>
            </a:r>
            <a:endParaRPr sz="1400"/>
          </a:p>
          <a:p>
            <a:pPr indent="0" lvl="0" marL="457200" rtl="0" algn="l">
              <a:lnSpc>
                <a:spcPct val="100000"/>
              </a:lnSpc>
              <a:spcBef>
                <a:spcPts val="1600"/>
              </a:spcBef>
              <a:spcAft>
                <a:spcPts val="0"/>
              </a:spcAft>
              <a:buNone/>
            </a:pPr>
            <a:r>
              <a:rPr lang="en" sz="1400">
                <a:solidFill>
                  <a:schemeClr val="dk1"/>
                </a:solidFill>
                <a:highlight>
                  <a:srgbClr val="FFFFFF"/>
                </a:highlight>
              </a:rPr>
              <a:t> http://localhost:8080/app/Home</a:t>
            </a:r>
            <a:endParaRPr sz="1400">
              <a:solidFill>
                <a:schemeClr val="dk1"/>
              </a:solidFill>
              <a:highlight>
                <a:srgbClr val="FFFFFF"/>
              </a:highlight>
            </a:endParaRPr>
          </a:p>
          <a:p>
            <a:pPr indent="0" lvl="0" marL="457200" rtl="0" algn="l">
              <a:lnSpc>
                <a:spcPct val="100000"/>
              </a:lnSpc>
              <a:spcBef>
                <a:spcPts val="600"/>
              </a:spcBef>
              <a:spcAft>
                <a:spcPts val="0"/>
              </a:spcAft>
              <a:buNone/>
            </a:pPr>
            <a:r>
              <a:t/>
            </a:r>
            <a:endParaRPr sz="1400">
              <a:solidFill>
                <a:schemeClr val="dk1"/>
              </a:solidFill>
              <a:highlight>
                <a:srgbClr val="FFFFFF"/>
              </a:highlight>
            </a:endParaRPr>
          </a:p>
          <a:p>
            <a:pPr indent="0" lvl="0" marL="0" rtl="0" algn="l">
              <a:lnSpc>
                <a:spcPct val="100000"/>
              </a:lnSpc>
              <a:spcBef>
                <a:spcPts val="600"/>
              </a:spcBef>
              <a:spcAft>
                <a:spcPts val="0"/>
              </a:spcAft>
              <a:buNone/>
            </a:pPr>
            <a:r>
              <a:rPr lang="en" sz="1400"/>
              <a:t>However, without proper server side configuration this will result in the server returning a 404 for the page. </a:t>
            </a:r>
            <a:endParaRPr sz="1400"/>
          </a:p>
          <a:p>
            <a:pPr indent="0" lvl="0" marL="0" rtl="0" algn="l">
              <a:lnSpc>
                <a:spcPct val="100000"/>
              </a:lnSpc>
              <a:spcBef>
                <a:spcPts val="600"/>
              </a:spcBef>
              <a:spcAft>
                <a:spcPts val="0"/>
              </a:spcAft>
              <a:buClr>
                <a:schemeClr val="dk1"/>
              </a:buClr>
              <a:buSzPts val="1100"/>
              <a:buFont typeface="Arial"/>
              <a:buNone/>
            </a:pPr>
            <a:r>
              <a:rPr lang="en" sz="1400"/>
              <a:t>For projects here at Tech Elevator this will not be an issue since use the local npm server which already handles this, but it will need to configured to be used on a production server.</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155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Views vs Components</a:t>
            </a:r>
            <a:endParaRPr/>
          </a:p>
        </p:txBody>
      </p:sp>
      <p:sp>
        <p:nvSpPr>
          <p:cNvPr id="109" name="Google Shape;109;p21"/>
          <p:cNvSpPr txBox="1"/>
          <p:nvPr>
            <p:ph idx="1" type="body"/>
          </p:nvPr>
        </p:nvSpPr>
        <p:spPr>
          <a:xfrm>
            <a:off x="311700" y="728650"/>
            <a:ext cx="8520600" cy="16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From a code perspective Views and Components are the same.  The difference is </a:t>
            </a:r>
            <a:r>
              <a:rPr lang="en" sz="1600"/>
              <a:t>organizational</a:t>
            </a:r>
            <a:r>
              <a:rPr lang="en" sz="1600"/>
              <a:t> and how they are used with routing.</a:t>
            </a:r>
            <a:endParaRPr sz="1600"/>
          </a:p>
          <a:p>
            <a:pPr indent="0" lvl="0" marL="0" rtl="0" algn="l">
              <a:spcBef>
                <a:spcPts val="1600"/>
              </a:spcBef>
              <a:spcAft>
                <a:spcPts val="1600"/>
              </a:spcAft>
              <a:buNone/>
            </a:pPr>
            <a:r>
              <a:rPr b="1" lang="en" sz="1600"/>
              <a:t>Views: </a:t>
            </a:r>
            <a:r>
              <a:rPr lang="en" sz="1600"/>
              <a:t> represent things we will route to (aka web pages)</a:t>
            </a:r>
            <a:br>
              <a:rPr lang="en" sz="1600"/>
            </a:br>
            <a:r>
              <a:rPr b="1" lang="en" sz="1600"/>
              <a:t>Components:</a:t>
            </a:r>
            <a:r>
              <a:rPr lang="en" sz="1600"/>
              <a:t> reusable parts that will be used on Views</a:t>
            </a:r>
            <a:endParaRPr sz="1600"/>
          </a:p>
        </p:txBody>
      </p:sp>
      <p:pic>
        <p:nvPicPr>
          <p:cNvPr id="110" name="Google Shape;110;p21"/>
          <p:cNvPicPr preferRelativeResize="0"/>
          <p:nvPr/>
        </p:nvPicPr>
        <p:blipFill>
          <a:blip r:embed="rId3">
            <a:alphaModFix/>
          </a:blip>
          <a:stretch>
            <a:fillRect/>
          </a:stretch>
        </p:blipFill>
        <p:spPr>
          <a:xfrm>
            <a:off x="2016450" y="2212875"/>
            <a:ext cx="5190426" cy="2850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