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AF77A9-1CD9-4B2C-BBFC-1343D235F6CB}">
  <a:tblStyle styleId="{B8AF77A9-1CD9-4B2C-BBFC-1343D235F6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62a33b57b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62a33b57b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62a33b57b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62a33b57b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62872243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62872243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62872243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62872243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62872243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62872243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62872243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62872243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62872243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62872243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62872243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62872243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62872243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62872243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628722430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628722430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2872243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62872243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62a33b5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62a33b5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62a33b57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62a33b57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62a33b57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62a33b57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62a33b57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62a33b57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62a33b57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62a33b57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62a33b57b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62a33b57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62a33b57b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62a33b57b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62a33b57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62a33b57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62a33b57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62a33b57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62a33b57b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62a33b57b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2872243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2872243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62a33b57b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62a33b57b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62a33b57b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62a33b57b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62a33b57b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62a33b57b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62a33b57b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62a33b57b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62a33b57b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62a33b57b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62a33b57b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62a33b57b_3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62a33b57b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62a33b57b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2a33b57b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62a33b57b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62a33b57b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62a33b57b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62a33b57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62a33b57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2a33b57b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2a33b57b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62a33b57b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62a33b57b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NER for acknowledgments</a:t>
            </a:r>
            <a:endParaRPr/>
          </a:p>
        </p:txBody>
      </p:sp>
      <p:sp>
        <p:nvSpPr>
          <p:cNvPr id="87" name="Google Shape;87;p13"/>
          <p:cNvSpPr txBox="1"/>
          <p:nvPr>
            <p:ph idx="1" type="subTitle"/>
          </p:nvPr>
        </p:nvSpPr>
        <p:spPr>
          <a:xfrm>
            <a:off x="727952" y="3145825"/>
            <a:ext cx="7688100" cy="541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pl" sz="1640"/>
              <a:t>Sebastian Deręgowski</a:t>
            </a:r>
            <a:endParaRPr sz="1640"/>
          </a:p>
          <a:p>
            <a:pPr indent="0" lvl="0" marL="0" rtl="0" algn="l">
              <a:lnSpc>
                <a:spcPct val="90000"/>
              </a:lnSpc>
              <a:spcBef>
                <a:spcPts val="0"/>
              </a:spcBef>
              <a:spcAft>
                <a:spcPts val="0"/>
              </a:spcAft>
              <a:buSzPts val="440"/>
              <a:buNone/>
            </a:pPr>
            <a:r>
              <a:rPr lang="pl" sz="1640"/>
              <a:t>Klaudia Gruszkowska</a:t>
            </a:r>
            <a:endParaRPr sz="1640"/>
          </a:p>
          <a:p>
            <a:pPr indent="0" lvl="0" marL="0" rtl="0" algn="l">
              <a:lnSpc>
                <a:spcPct val="90000"/>
              </a:lnSpc>
              <a:spcBef>
                <a:spcPts val="0"/>
              </a:spcBef>
              <a:spcAft>
                <a:spcPts val="0"/>
              </a:spcAft>
              <a:buSzPts val="440"/>
              <a:buNone/>
            </a:pPr>
            <a:r>
              <a:rPr lang="pl" sz="1640"/>
              <a:t>Dawid Janus</a:t>
            </a:r>
            <a:endParaRPr sz="1640"/>
          </a:p>
          <a:p>
            <a:pPr indent="0" lvl="0" marL="0" rtl="0" algn="l">
              <a:lnSpc>
                <a:spcPct val="90000"/>
              </a:lnSpc>
              <a:spcBef>
                <a:spcPts val="0"/>
              </a:spcBef>
              <a:spcAft>
                <a:spcPts val="0"/>
              </a:spcAft>
              <a:buSzPts val="440"/>
              <a:buNone/>
            </a:pPr>
            <a:r>
              <a:rPr lang="pl" sz="1640"/>
              <a:t>Bartosz Jamroży</a:t>
            </a:r>
            <a:endParaRPr sz="16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924425" y="152400"/>
            <a:ext cx="729514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Models</a:t>
            </a:r>
            <a:endParaRPr/>
          </a:p>
        </p:txBody>
      </p:sp>
      <p:sp>
        <p:nvSpPr>
          <p:cNvPr id="146" name="Google Shape;14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pl"/>
              <a:t>Flair Embeddings</a:t>
            </a:r>
            <a:endParaRPr/>
          </a:p>
          <a:p>
            <a:pPr indent="-311150" lvl="0" marL="457200" rtl="0" algn="l">
              <a:spcBef>
                <a:spcPts val="0"/>
              </a:spcBef>
              <a:spcAft>
                <a:spcPts val="0"/>
              </a:spcAft>
              <a:buSzPts val="1300"/>
              <a:buAutoNum type="arabicPeriod"/>
            </a:pPr>
            <a:r>
              <a:rPr lang="pl"/>
              <a:t>BERT</a:t>
            </a:r>
            <a:endParaRPr/>
          </a:p>
          <a:p>
            <a:pPr indent="-311150" lvl="0" marL="457200" rtl="0" algn="l">
              <a:spcBef>
                <a:spcPts val="0"/>
              </a:spcBef>
              <a:spcAft>
                <a:spcPts val="0"/>
              </a:spcAft>
              <a:buSzPts val="1300"/>
              <a:buAutoNum type="arabicPeriod"/>
            </a:pPr>
            <a:r>
              <a:rPr lang="pl"/>
              <a:t>XLNet (base and large)</a:t>
            </a:r>
            <a:endParaRPr/>
          </a:p>
          <a:p>
            <a:pPr indent="0" lvl="0" marL="0" rtl="0" algn="l">
              <a:spcBef>
                <a:spcPts val="1200"/>
              </a:spcBef>
              <a:spcAft>
                <a:spcPts val="1200"/>
              </a:spcAft>
              <a:buNone/>
            </a:pPr>
            <a:r>
              <a:rPr lang="pl"/>
              <a:t>In addition, we tried to train the TARS model, unfortunately, we did not achieve comparable results on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pl" sz="1500"/>
              <a:t>NER model with Flair Embeddings is a method which create contextual word embeddings for text data </a:t>
            </a:r>
            <a:endParaRPr sz="1500"/>
          </a:p>
          <a:p>
            <a:pPr indent="-323850" lvl="0" marL="457200" rtl="0" algn="l">
              <a:spcBef>
                <a:spcPts val="0"/>
              </a:spcBef>
              <a:spcAft>
                <a:spcPts val="0"/>
              </a:spcAft>
              <a:buSzPts val="1500"/>
              <a:buChar char="-"/>
            </a:pPr>
            <a:r>
              <a:rPr lang="pl" sz="1500"/>
              <a:t>This method</a:t>
            </a:r>
            <a:r>
              <a:rPr lang="pl" sz="1500"/>
              <a:t> c</a:t>
            </a:r>
            <a:r>
              <a:rPr lang="pl" sz="1500"/>
              <a:t>onsider the surrounding words and the context in which a word appears</a:t>
            </a:r>
            <a:endParaRPr sz="1500"/>
          </a:p>
          <a:p>
            <a:pPr indent="-323850" lvl="0" marL="457200" rtl="0" algn="l">
              <a:spcBef>
                <a:spcPts val="0"/>
              </a:spcBef>
              <a:spcAft>
                <a:spcPts val="0"/>
              </a:spcAft>
              <a:buSzPts val="1500"/>
              <a:buChar char="-"/>
            </a:pPr>
            <a:r>
              <a:rPr lang="pl" sz="1500"/>
              <a:t>Gives different embeddings for the same word depending on its surrounding text</a:t>
            </a:r>
            <a:endParaRPr sz="1500"/>
          </a:p>
          <a:p>
            <a:pPr indent="-323850" lvl="0" marL="457200" rtl="0" algn="l">
              <a:spcBef>
                <a:spcPts val="0"/>
              </a:spcBef>
              <a:spcAft>
                <a:spcPts val="0"/>
              </a:spcAft>
              <a:buSzPts val="1500"/>
              <a:buChar char="-"/>
            </a:pPr>
            <a:r>
              <a:rPr lang="pl" sz="1500"/>
              <a:t>This is achieved through the use of two-way Long Short-Term Memory (LSTM) models, enabling Flair to capture complex relationships between words</a:t>
            </a:r>
            <a:endParaRPr sz="1500"/>
          </a:p>
        </p:txBody>
      </p:sp>
      <p:sp>
        <p:nvSpPr>
          <p:cNvPr id="152" name="Google Shape;15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l" sz="1940"/>
              <a:t>Flair Embeddings</a:t>
            </a:r>
            <a:endParaRPr sz="189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l" sz="1940"/>
              <a:t>BERT - </a:t>
            </a:r>
            <a:r>
              <a:rPr lang="pl" sz="1895">
                <a:solidFill>
                  <a:srgbClr val="242424"/>
                </a:solidFill>
                <a:highlight>
                  <a:srgbClr val="FFFFFF"/>
                </a:highlight>
              </a:rPr>
              <a:t>Bidirectional Encoder Representations from Transformers</a:t>
            </a:r>
            <a:endParaRPr sz="1895"/>
          </a:p>
        </p:txBody>
      </p:sp>
      <p:sp>
        <p:nvSpPr>
          <p:cNvPr id="158" name="Google Shape;15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pl" sz="1500">
                <a:highlight>
                  <a:srgbClr val="FFFFFF"/>
                </a:highlight>
              </a:rPr>
              <a:t>Transformer architecture</a:t>
            </a:r>
            <a:endParaRPr sz="1500">
              <a:highlight>
                <a:srgbClr val="FFFFFF"/>
              </a:highlight>
            </a:endParaRPr>
          </a:p>
          <a:p>
            <a:pPr indent="-323850" lvl="0" marL="457200" rtl="0" algn="l">
              <a:spcBef>
                <a:spcPts val="0"/>
              </a:spcBef>
              <a:spcAft>
                <a:spcPts val="0"/>
              </a:spcAft>
              <a:buSzPts val="1500"/>
              <a:buChar char="-"/>
            </a:pPr>
            <a:r>
              <a:rPr lang="pl" sz="1500">
                <a:highlight>
                  <a:srgbClr val="FFFFFF"/>
                </a:highlight>
              </a:rPr>
              <a:t>Model use attention mechanism, which is </a:t>
            </a:r>
            <a:r>
              <a:rPr lang="pl" sz="1500"/>
              <a:t>a way for a model to assign weight to input features based on their importance to some task</a:t>
            </a:r>
            <a:r>
              <a:rPr lang="pl" sz="1500">
                <a:highlight>
                  <a:srgbClr val="FFFFFF"/>
                </a:highlight>
              </a:rPr>
              <a:t>.</a:t>
            </a:r>
            <a:endParaRPr sz="1500">
              <a:highlight>
                <a:srgbClr val="FFFFFF"/>
              </a:highlight>
            </a:endParaRPr>
          </a:p>
          <a:p>
            <a:pPr indent="-323850" lvl="0" marL="457200" rtl="0" algn="l">
              <a:spcBef>
                <a:spcPts val="0"/>
              </a:spcBef>
              <a:spcAft>
                <a:spcPts val="0"/>
              </a:spcAft>
              <a:buSzPts val="1500"/>
              <a:buChar char="-"/>
            </a:pPr>
            <a:r>
              <a:rPr lang="pl" sz="1500">
                <a:highlight>
                  <a:srgbClr val="FFFFFF"/>
                </a:highlight>
              </a:rPr>
              <a:t>Before feeding word sequences into BERT, 15% of the words in each sequence are replaced with a [MASK] token. The model then attempts to predict the original value of the masked words, based on the context provided by the other, non-masked, words in the sequence.</a:t>
            </a:r>
            <a:endParaRPr sz="150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nvSpPr>
        <p:spPr>
          <a:xfrm>
            <a:off x="1591500" y="4636825"/>
            <a:ext cx="5961000" cy="1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600">
                <a:solidFill>
                  <a:schemeClr val="accent1"/>
                </a:solidFill>
                <a:latin typeface="Lato"/>
                <a:ea typeface="Lato"/>
                <a:cs typeface="Lato"/>
                <a:sym typeface="Lato"/>
              </a:rPr>
              <a:t>Source: Ashish Vaswani and Noam Shazeer and Niki Parmar and Jakob Uszkoreit and Llion Jones and Aidan N. Gomez and Lukasz Kaiser and Illia Polosukhin “Attention Is All You Need” , arXiv:1706.03762</a:t>
            </a:r>
            <a:endParaRPr sz="600">
              <a:solidFill>
                <a:schemeClr val="accent1"/>
              </a:solidFill>
              <a:latin typeface="Lato"/>
              <a:ea typeface="Lato"/>
              <a:cs typeface="Lato"/>
              <a:sym typeface="Lato"/>
            </a:endParaRPr>
          </a:p>
        </p:txBody>
      </p:sp>
      <p:pic>
        <p:nvPicPr>
          <p:cNvPr id="164" name="Google Shape;164;p27"/>
          <p:cNvPicPr preferRelativeResize="0"/>
          <p:nvPr/>
        </p:nvPicPr>
        <p:blipFill>
          <a:blip r:embed="rId3">
            <a:alphaModFix/>
          </a:blip>
          <a:stretch>
            <a:fillRect/>
          </a:stretch>
        </p:blipFill>
        <p:spPr>
          <a:xfrm>
            <a:off x="2792288" y="384875"/>
            <a:ext cx="3017513" cy="4251951"/>
          </a:xfrm>
          <a:prstGeom prst="rect">
            <a:avLst/>
          </a:prstGeom>
          <a:noFill/>
          <a:ln>
            <a:noFill/>
          </a:ln>
        </p:spPr>
      </p:pic>
      <p:graphicFrame>
        <p:nvGraphicFramePr>
          <p:cNvPr id="165" name="Google Shape;165;p27"/>
          <p:cNvGraphicFramePr/>
          <p:nvPr/>
        </p:nvGraphicFramePr>
        <p:xfrm>
          <a:off x="152400" y="152400"/>
          <a:ext cx="3000000" cy="3000000"/>
        </p:xfrm>
        <a:graphic>
          <a:graphicData uri="http://schemas.openxmlformats.org/drawingml/2006/table">
            <a:tbl>
              <a:tblPr>
                <a:solidFill>
                  <a:srgbClr val="FFFFFF"/>
                </a:solidFill>
                <a:tableStyleId>{B8AF77A9-1CD9-4B2C-BBFC-1343D235F6CB}</a:tableStyleId>
              </a:tblPr>
              <a:tblGrid>
                <a:gridCol w="942975"/>
              </a:tblGrid>
              <a:tr h="142875">
                <a:tc>
                  <a:txBody>
                    <a:bodyPr/>
                    <a:lstStyle/>
                    <a:p>
                      <a:pPr indent="0" lvl="0" marL="0" rtl="0" algn="l">
                        <a:spcBef>
                          <a:spcPts val="0"/>
                        </a:spcBef>
                        <a:spcAft>
                          <a:spcPts val="0"/>
                        </a:spcAft>
                        <a:buNone/>
                      </a:pPr>
                      <a:r>
                        <a:t/>
                      </a:r>
                      <a:endParaRPr sz="900">
                        <a:solidFill>
                          <a:schemeClr val="hlink"/>
                        </a:solidFill>
                        <a:highlight>
                          <a:srgbClr val="FFFFFF"/>
                        </a:highlight>
                      </a:endParaRPr>
                    </a:p>
                  </a:txBody>
                  <a:tcPr marT="11425" marB="91425" marR="57150" marL="91425"/>
                </a:tc>
              </a:tr>
            </a:tbl>
          </a:graphicData>
        </a:graphic>
      </p:graphicFrame>
      <p:sp>
        <p:nvSpPr>
          <p:cNvPr id="166" name="Google Shape;166;p27"/>
          <p:cNvSpPr txBox="1"/>
          <p:nvPr/>
        </p:nvSpPr>
        <p:spPr>
          <a:xfrm>
            <a:off x="660625" y="505925"/>
            <a:ext cx="2666400" cy="4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l" sz="1900">
                <a:solidFill>
                  <a:schemeClr val="dk2"/>
                </a:solidFill>
                <a:latin typeface="Raleway"/>
                <a:ea typeface="Raleway"/>
                <a:cs typeface="Raleway"/>
                <a:sym typeface="Raleway"/>
              </a:rPr>
              <a:t>Transformer model</a:t>
            </a:r>
            <a:endParaRPr b="1" sz="1900">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l" sz="2040"/>
              <a:t>XLNet - eXtreme Language understanding NETwork</a:t>
            </a:r>
            <a:endParaRPr sz="2040"/>
          </a:p>
        </p:txBody>
      </p:sp>
      <p:sp>
        <p:nvSpPr>
          <p:cNvPr id="172" name="Google Shape;17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pl" sz="1400">
                <a:highlight>
                  <a:srgbClr val="FFFFFF"/>
                </a:highlight>
              </a:rPr>
              <a:t>Transformer architecture</a:t>
            </a:r>
            <a:endParaRPr sz="1400">
              <a:highlight>
                <a:srgbClr val="FFFFFF"/>
              </a:highlight>
            </a:endParaRPr>
          </a:p>
          <a:p>
            <a:pPr indent="-317500" lvl="0" marL="457200" rtl="0" algn="l">
              <a:spcBef>
                <a:spcPts val="0"/>
              </a:spcBef>
              <a:spcAft>
                <a:spcPts val="0"/>
              </a:spcAft>
              <a:buSzPts val="1400"/>
              <a:buChar char="-"/>
            </a:pPr>
            <a:r>
              <a:rPr lang="pl" sz="1400">
                <a:highlight>
                  <a:srgbClr val="FFFFFF"/>
                </a:highlight>
              </a:rPr>
              <a:t>XLNet consider all possible permutations of the input sequence during training. This enables the model to learn dependencies between all words, regardless of their position.</a:t>
            </a:r>
            <a:endParaRPr sz="1400">
              <a:highlight>
                <a:srgbClr val="FFFFFF"/>
              </a:highlight>
            </a:endParaRPr>
          </a:p>
          <a:p>
            <a:pPr indent="-317500" lvl="0" marL="457200" rtl="0" algn="l">
              <a:spcBef>
                <a:spcPts val="0"/>
              </a:spcBef>
              <a:spcAft>
                <a:spcPts val="0"/>
              </a:spcAft>
              <a:buSzPts val="1400"/>
              <a:buChar char="-"/>
            </a:pPr>
            <a:r>
              <a:rPr lang="pl" sz="1400">
                <a:highlight>
                  <a:srgbClr val="FFFFFF"/>
                </a:highlight>
              </a:rPr>
              <a:t>The Architecture of XLNet consists of a stack of Transformer layers. Each layer comprises multi-head self-attention mechanisms and feed-forward neural networks.</a:t>
            </a:r>
            <a:endParaRPr sz="1400">
              <a:highlight>
                <a:srgbClr val="FFFFFF"/>
              </a:highlight>
            </a:endParaRPr>
          </a:p>
          <a:p>
            <a:pPr indent="-317500" lvl="0" marL="457200" rtl="0" algn="l">
              <a:spcBef>
                <a:spcPts val="0"/>
              </a:spcBef>
              <a:spcAft>
                <a:spcPts val="0"/>
              </a:spcAft>
              <a:buSzPts val="1400"/>
              <a:buChar char="-"/>
            </a:pPr>
            <a:r>
              <a:rPr lang="pl" sz="1400">
                <a:highlight>
                  <a:srgbClr val="FFFFFF"/>
                </a:highlight>
              </a:rPr>
              <a:t>The model also incorporates two streams of information: the forward stream and the backward stream.</a:t>
            </a:r>
            <a:br>
              <a:rPr lang="pl" sz="1400">
                <a:highlight>
                  <a:srgbClr val="FFFFFF"/>
                </a:highlight>
              </a:rPr>
            </a:br>
            <a:r>
              <a:rPr lang="pl" sz="1400">
                <a:highlight>
                  <a:srgbClr val="FFFFFF"/>
                </a:highlight>
              </a:rPr>
              <a:t>By considering both directions, XLNet captures bidirectional dependencies more effectively than previous models.</a:t>
            </a:r>
            <a:endParaRPr sz="14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Silver standard </a:t>
            </a:r>
            <a:endParaRPr/>
          </a:p>
        </p:txBody>
      </p:sp>
      <p:sp>
        <p:nvSpPr>
          <p:cNvPr id="178" name="Google Shape;17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Silver standard corpora is </a:t>
            </a:r>
            <a:r>
              <a:rPr lang="pl"/>
              <a:t>automatically generated dataset unlike the gold standard which is annotated by experts.</a:t>
            </a:r>
            <a:endParaRPr/>
          </a:p>
          <a:p>
            <a:pPr indent="0" lvl="0" marL="0" rtl="0" algn="l">
              <a:spcBef>
                <a:spcPts val="1200"/>
              </a:spcBef>
              <a:spcAft>
                <a:spcPts val="0"/>
              </a:spcAft>
              <a:buNone/>
            </a:pPr>
            <a:r>
              <a:rPr lang="pl"/>
              <a:t>We manually </a:t>
            </a:r>
            <a:r>
              <a:rPr lang="pl"/>
              <a:t>gathered acknowledgements from 243 papers from different domains. And then we obtained annotations using the best model available at the time: Flair Embeddings trained on corpus 4.</a:t>
            </a:r>
            <a:endParaRPr/>
          </a:p>
          <a:p>
            <a:pPr indent="0" lvl="0" marL="0" rtl="0" algn="l">
              <a:spcBef>
                <a:spcPts val="1200"/>
              </a:spcBef>
              <a:spcAft>
                <a:spcPts val="0"/>
              </a:spcAft>
              <a:buNone/>
            </a:pPr>
            <a:r>
              <a:rPr lang="pl"/>
              <a:t>The new dataset prepared in this way, we added to the training set during the next experiment.</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0"/>
          <p:cNvPicPr preferRelativeResize="0"/>
          <p:nvPr/>
        </p:nvPicPr>
        <p:blipFill>
          <a:blip r:embed="rId3">
            <a:alphaModFix/>
          </a:blip>
          <a:stretch>
            <a:fillRect/>
          </a:stretch>
        </p:blipFill>
        <p:spPr>
          <a:xfrm>
            <a:off x="152400" y="1023721"/>
            <a:ext cx="8839199" cy="30960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Goal of the project</a:t>
            </a:r>
            <a:endParaRPr sz="2500"/>
          </a:p>
        </p:txBody>
      </p:sp>
      <p:sp>
        <p:nvSpPr>
          <p:cNvPr id="93" name="Google Shape;93;p14"/>
          <p:cNvSpPr txBox="1"/>
          <p:nvPr>
            <p:ph idx="1" type="body"/>
          </p:nvPr>
        </p:nvSpPr>
        <p:spPr>
          <a:xfrm>
            <a:off x="727650" y="2072250"/>
            <a:ext cx="7688700" cy="3071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sz="1600">
                <a:highlight>
                  <a:srgbClr val="FFFFFF"/>
                </a:highlight>
                <a:latin typeface="Arial"/>
                <a:ea typeface="Arial"/>
                <a:cs typeface="Arial"/>
                <a:sym typeface="Arial"/>
              </a:rPr>
              <a:t>The aim of our project was to develop and evaluate named entity recognition (NER) models for identifying and classifying entities in acknowledgements. </a:t>
            </a:r>
            <a:endParaRPr sz="1600">
              <a:highlight>
                <a:srgbClr val="FFFFFF"/>
              </a:highlight>
              <a:latin typeface="Arial"/>
              <a:ea typeface="Arial"/>
              <a:cs typeface="Arial"/>
              <a:sym typeface="Arial"/>
            </a:endParaRPr>
          </a:p>
          <a:p>
            <a:pPr indent="0" lvl="0" marL="0" rtl="0" algn="just">
              <a:spcBef>
                <a:spcPts val="0"/>
              </a:spcBef>
              <a:spcAft>
                <a:spcPts val="0"/>
              </a:spcAft>
              <a:buNone/>
            </a:pPr>
            <a:r>
              <a:t/>
            </a:r>
            <a:endParaRPr sz="1600">
              <a:highlight>
                <a:srgbClr val="FFFFFF"/>
              </a:highlight>
              <a:latin typeface="Arial"/>
              <a:ea typeface="Arial"/>
              <a:cs typeface="Arial"/>
              <a:sym typeface="Arial"/>
            </a:endParaRPr>
          </a:p>
          <a:p>
            <a:pPr indent="0" lvl="0" marL="0" rtl="0" algn="just">
              <a:spcBef>
                <a:spcPts val="0"/>
              </a:spcBef>
              <a:spcAft>
                <a:spcPts val="0"/>
              </a:spcAft>
              <a:buNone/>
            </a:pPr>
            <a:r>
              <a:rPr lang="pl" sz="1600">
                <a:highlight>
                  <a:srgbClr val="FFFFFF"/>
                </a:highlight>
                <a:latin typeface="Arial"/>
                <a:ea typeface="Arial"/>
                <a:cs typeface="Arial"/>
                <a:sym typeface="Arial"/>
              </a:rPr>
              <a:t>We built our work on the foundations of the paper written by Smirnova N., Mayr P. </a:t>
            </a:r>
            <a:r>
              <a:rPr i="1" lang="pl" sz="1600">
                <a:highlight>
                  <a:srgbClr val="FFFFFF"/>
                </a:highlight>
                <a:latin typeface="Arial"/>
                <a:ea typeface="Arial"/>
                <a:cs typeface="Arial"/>
                <a:sym typeface="Arial"/>
              </a:rPr>
              <a:t>“Embedding models for supervised automatic extraction and classification of named entities in scientific acknowledgements”</a:t>
            </a:r>
            <a:r>
              <a:rPr lang="pl" sz="1600">
                <a:highlight>
                  <a:srgbClr val="FFFFFF"/>
                </a:highlight>
                <a:latin typeface="Arial"/>
                <a:ea typeface="Arial"/>
                <a:cs typeface="Arial"/>
                <a:sym typeface="Arial"/>
              </a:rPr>
              <a:t>.</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2"/>
          <p:cNvPicPr preferRelativeResize="0"/>
          <p:nvPr/>
        </p:nvPicPr>
        <p:blipFill>
          <a:blip r:embed="rId3">
            <a:alphaModFix/>
          </a:blip>
          <a:stretch>
            <a:fillRect/>
          </a:stretch>
        </p:blipFill>
        <p:spPr>
          <a:xfrm>
            <a:off x="1471600" y="1834313"/>
            <a:ext cx="6200775" cy="2105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a:blip r:embed="rId3">
            <a:alphaModFix/>
          </a:blip>
          <a:stretch>
            <a:fillRect/>
          </a:stretch>
        </p:blipFill>
        <p:spPr>
          <a:xfrm>
            <a:off x="0" y="189474"/>
            <a:ext cx="9143999" cy="47645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4"/>
          <p:cNvPicPr preferRelativeResize="0"/>
          <p:nvPr/>
        </p:nvPicPr>
        <p:blipFill>
          <a:blip r:embed="rId3">
            <a:alphaModFix/>
          </a:blip>
          <a:stretch>
            <a:fillRect/>
          </a:stretch>
        </p:blipFill>
        <p:spPr>
          <a:xfrm>
            <a:off x="1947863" y="1662113"/>
            <a:ext cx="5248275" cy="1819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5"/>
          <p:cNvPicPr preferRelativeResize="0"/>
          <p:nvPr/>
        </p:nvPicPr>
        <p:blipFill>
          <a:blip r:embed="rId3">
            <a:alphaModFix/>
          </a:blip>
          <a:stretch>
            <a:fillRect/>
          </a:stretch>
        </p:blipFill>
        <p:spPr>
          <a:xfrm>
            <a:off x="1047512" y="228913"/>
            <a:ext cx="7048976" cy="46856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6"/>
          <p:cNvPicPr preferRelativeResize="0"/>
          <p:nvPr/>
        </p:nvPicPr>
        <p:blipFill>
          <a:blip r:embed="rId3">
            <a:alphaModFix/>
          </a:blip>
          <a:stretch>
            <a:fillRect/>
          </a:stretch>
        </p:blipFill>
        <p:spPr>
          <a:xfrm>
            <a:off x="1261125" y="263851"/>
            <a:ext cx="6728866" cy="4719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7"/>
          <p:cNvPicPr preferRelativeResize="0"/>
          <p:nvPr/>
        </p:nvPicPr>
        <p:blipFill>
          <a:blip r:embed="rId3">
            <a:alphaModFix/>
          </a:blip>
          <a:stretch>
            <a:fillRect/>
          </a:stretch>
        </p:blipFill>
        <p:spPr>
          <a:xfrm>
            <a:off x="2272475" y="1977500"/>
            <a:ext cx="4486275" cy="153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1032525" y="152400"/>
            <a:ext cx="6079225" cy="4625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9"/>
          <p:cNvPicPr preferRelativeResize="0"/>
          <p:nvPr/>
        </p:nvPicPr>
        <p:blipFill>
          <a:blip r:embed="rId3">
            <a:alphaModFix/>
          </a:blip>
          <a:stretch>
            <a:fillRect/>
          </a:stretch>
        </p:blipFill>
        <p:spPr>
          <a:xfrm>
            <a:off x="1009650" y="141000"/>
            <a:ext cx="6364976" cy="4768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152400" y="152400"/>
            <a:ext cx="8839199" cy="467278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Research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Significance of the project</a:t>
            </a:r>
            <a:endParaRPr sz="25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l" sz="1600"/>
              <a:t>We trained several different NER models and evaluated their behaviour.</a:t>
            </a:r>
            <a:endParaRPr sz="1600"/>
          </a:p>
          <a:p>
            <a:pPr indent="0" lvl="0" marL="0" rtl="0" algn="just">
              <a:spcBef>
                <a:spcPts val="1200"/>
              </a:spcBef>
              <a:spcAft>
                <a:spcPts val="0"/>
              </a:spcAft>
              <a:buNone/>
            </a:pPr>
            <a:r>
              <a:rPr lang="pl" sz="1600"/>
              <a:t>Additionally we manually gathered acknowledgements from 243 papers and created silver standard set based on model’s prediction. We </a:t>
            </a:r>
            <a:r>
              <a:rPr lang="pl" sz="1600"/>
              <a:t>proved that silver standard can be efficient and improve training process.</a:t>
            </a:r>
            <a:endParaRPr sz="1600"/>
          </a:p>
          <a:p>
            <a:pPr indent="0" lvl="0" marL="0" rtl="0" algn="just">
              <a:spcBef>
                <a:spcPts val="1200"/>
              </a:spcBef>
              <a:spcAft>
                <a:spcPts val="1200"/>
              </a:spcAft>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Research questions</a:t>
            </a:r>
            <a:endParaRPr sz="2500"/>
          </a:p>
        </p:txBody>
      </p:sp>
      <p:sp>
        <p:nvSpPr>
          <p:cNvPr id="244" name="Google Shape;244;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b="1" lang="pl" sz="1260"/>
              <a:t>What techniques and models in the field of NLP are most effective for recognising named individuals in a specific area?</a:t>
            </a:r>
            <a:br>
              <a:rPr lang="pl" sz="1260"/>
            </a:br>
            <a:endParaRPr sz="1260"/>
          </a:p>
          <a:p>
            <a:pPr indent="0" lvl="0" marL="0" rtl="0" algn="just">
              <a:lnSpc>
                <a:spcPct val="105000"/>
              </a:lnSpc>
              <a:spcBef>
                <a:spcPts val="1200"/>
              </a:spcBef>
              <a:spcAft>
                <a:spcPts val="1200"/>
              </a:spcAft>
              <a:buNone/>
            </a:pPr>
            <a:r>
              <a:rPr lang="pl" sz="1260"/>
              <a:t>All the models we tested achieved good results, both transformer-based (BERT and XLnet) and from the flair library. It seems to us that XLnet large trained on more epochs would achieve the best results.</a:t>
            </a:r>
            <a:endParaRPr sz="126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Research questions</a:t>
            </a:r>
            <a:endParaRPr sz="2500"/>
          </a:p>
        </p:txBody>
      </p:sp>
      <p:sp>
        <p:nvSpPr>
          <p:cNvPr id="250" name="Google Shape;250;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b="1" lang="pl" sz="1260"/>
              <a:t>How does the performance of NER models change with different types and amounts of training data?</a:t>
            </a:r>
            <a:br>
              <a:rPr lang="pl" sz="1260"/>
            </a:br>
            <a:endParaRPr sz="1260"/>
          </a:p>
          <a:p>
            <a:pPr indent="0" lvl="0" marL="0" rtl="0" algn="just">
              <a:lnSpc>
                <a:spcPct val="105000"/>
              </a:lnSpc>
              <a:spcBef>
                <a:spcPts val="1200"/>
              </a:spcBef>
              <a:spcAft>
                <a:spcPts val="1200"/>
              </a:spcAft>
              <a:buNone/>
            </a:pPr>
            <a:r>
              <a:rPr lang="pl" sz="1260"/>
              <a:t>As expected, the more data, the better training process. By adding our silver standard set we not only improved decreasing of loss function, but also improved F1 score on test set.</a:t>
            </a:r>
            <a:endParaRPr sz="126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Research questions</a:t>
            </a:r>
            <a:endParaRPr sz="2500"/>
          </a:p>
        </p:txBody>
      </p:sp>
      <p:sp>
        <p:nvSpPr>
          <p:cNvPr id="256" name="Google Shape;256;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b="1" lang="pl" sz="1260"/>
              <a:t>Can the use of different text normalisation techniques, such as lemmatization or stop word removal, improve the effectiveness of NER models in identifying entities in scientific acknowledgement texts?</a:t>
            </a:r>
            <a:br>
              <a:rPr lang="pl" sz="1260"/>
            </a:br>
            <a:endParaRPr sz="1260"/>
          </a:p>
          <a:p>
            <a:pPr indent="0" lvl="0" marL="0" rtl="0" algn="just">
              <a:lnSpc>
                <a:spcPct val="105000"/>
              </a:lnSpc>
              <a:spcBef>
                <a:spcPts val="1200"/>
              </a:spcBef>
              <a:spcAft>
                <a:spcPts val="1200"/>
              </a:spcAft>
              <a:buNone/>
            </a:pPr>
            <a:r>
              <a:rPr lang="pl" sz="1260"/>
              <a:t>Because of our lack of knowledge </a:t>
            </a:r>
            <a:r>
              <a:rPr lang="pl" sz="1260"/>
              <a:t>about</a:t>
            </a:r>
            <a:r>
              <a:rPr lang="pl" sz="1260"/>
              <a:t> NLP data preprocessing, we thought that such techniques can improve model performance. However, after the research we made, it turned out that these techniques are not used in NER task, because in English language those words are in their proper noun form. Additionally, removing stop words can also affect the model, because in some entity types stop words are important (e.g. grant number). Finally, they can interfere the context of sentences and as the models can understand the context, it’s better to leave them in original form. </a:t>
            </a:r>
            <a:endParaRPr sz="126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Research questions</a:t>
            </a:r>
            <a:endParaRPr sz="2500"/>
          </a:p>
        </p:txBody>
      </p:sp>
      <p:sp>
        <p:nvSpPr>
          <p:cNvPr id="262" name="Google Shape;262;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b="1" lang="pl" sz="1260"/>
              <a:t>Can preparing a silver-set and further training models on it improve their effectiveness?</a:t>
            </a:r>
            <a:br>
              <a:rPr lang="pl" sz="1260"/>
            </a:br>
            <a:endParaRPr sz="1260"/>
          </a:p>
          <a:p>
            <a:pPr indent="0" lvl="0" marL="0" rtl="0" algn="just">
              <a:lnSpc>
                <a:spcPct val="105000"/>
              </a:lnSpc>
              <a:spcBef>
                <a:spcPts val="1200"/>
              </a:spcBef>
              <a:spcAft>
                <a:spcPts val="1200"/>
              </a:spcAft>
              <a:buNone/>
            </a:pPr>
            <a:r>
              <a:rPr lang="pl" sz="1260"/>
              <a:t>Yes, </a:t>
            </a:r>
            <a:r>
              <a:rPr lang="pl" sz="1260"/>
              <a:t>definitely</a:t>
            </a:r>
            <a:r>
              <a:rPr lang="pl" sz="1260"/>
              <a:t>. Although silver standard is not as precise as gold standard (which requires domain expert), it still can improve effectiveness of the model (taking into account ~80% F1 score). This is a very good news as we can first train model on relatively small amount of gold standard data and then based on this generate huge amount of silver standard data, which then can be used to train a better model. That approach may be </a:t>
            </a:r>
            <a:r>
              <a:rPr lang="pl" sz="1260"/>
              <a:t>beneficial</a:t>
            </a:r>
            <a:r>
              <a:rPr lang="pl" sz="1260"/>
              <a:t> when we don’t have a domain expert or he/she is unable to manually label vast amount of data.</a:t>
            </a:r>
            <a:endParaRPr sz="126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Research questions</a:t>
            </a:r>
            <a:endParaRPr sz="2500"/>
          </a:p>
        </p:txBody>
      </p:sp>
      <p:sp>
        <p:nvSpPr>
          <p:cNvPr id="268" name="Google Shape;268;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b="1" lang="pl" sz="1260"/>
              <a:t>Which types of entities are the most difficult to classify?</a:t>
            </a:r>
            <a:endParaRPr b="1" sz="1260"/>
          </a:p>
          <a:p>
            <a:pPr indent="0" lvl="0" marL="0" rtl="0" algn="just">
              <a:lnSpc>
                <a:spcPct val="105000"/>
              </a:lnSpc>
              <a:spcBef>
                <a:spcPts val="1200"/>
              </a:spcBef>
              <a:spcAft>
                <a:spcPts val="1200"/>
              </a:spcAft>
              <a:buNone/>
            </a:pPr>
            <a:r>
              <a:rPr lang="pl" sz="1260"/>
              <a:t>Not surprisingly, the hardest class is miscellaneous which contains all the entities not classified to any other class. Models had also struggles with corporations but this is mostly because the least amount of examples in the training data.</a:t>
            </a:r>
            <a:endParaRPr sz="126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5032875" y="3585700"/>
            <a:ext cx="3412500" cy="8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Research questions</a:t>
            </a:r>
            <a:endParaRPr sz="2500"/>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08610" lvl="0" marL="457200" rtl="0" algn="just">
              <a:lnSpc>
                <a:spcPct val="105000"/>
              </a:lnSpc>
              <a:spcBef>
                <a:spcPts val="0"/>
              </a:spcBef>
              <a:spcAft>
                <a:spcPts val="0"/>
              </a:spcAft>
              <a:buSzPts val="1260"/>
              <a:buChar char="●"/>
            </a:pPr>
            <a:r>
              <a:rPr lang="pl" sz="1260"/>
              <a:t>What techniques and models in the field of NLP are most effective for recognising named individuals in a specific area?</a:t>
            </a:r>
            <a:br>
              <a:rPr lang="pl" sz="1260"/>
            </a:br>
            <a:endParaRPr sz="1260"/>
          </a:p>
          <a:p>
            <a:pPr indent="-308610" lvl="0" marL="457200" rtl="0" algn="just">
              <a:lnSpc>
                <a:spcPct val="105000"/>
              </a:lnSpc>
              <a:spcBef>
                <a:spcPts val="0"/>
              </a:spcBef>
              <a:spcAft>
                <a:spcPts val="0"/>
              </a:spcAft>
              <a:buSzPts val="1260"/>
              <a:buChar char="●"/>
            </a:pPr>
            <a:r>
              <a:rPr lang="pl" sz="1260"/>
              <a:t>How does the performance of NER models change with different types and amounts of training data?</a:t>
            </a:r>
            <a:br>
              <a:rPr lang="pl" sz="1260"/>
            </a:br>
            <a:endParaRPr sz="1260"/>
          </a:p>
          <a:p>
            <a:pPr indent="-308610" lvl="0" marL="457200" rtl="0" algn="just">
              <a:lnSpc>
                <a:spcPct val="105000"/>
              </a:lnSpc>
              <a:spcBef>
                <a:spcPts val="0"/>
              </a:spcBef>
              <a:spcAft>
                <a:spcPts val="0"/>
              </a:spcAft>
              <a:buSzPts val="1260"/>
              <a:buChar char="●"/>
            </a:pPr>
            <a:r>
              <a:rPr lang="pl" sz="1260"/>
              <a:t>Can the use of different text normalisation techniques, such as lemmatization or stop word removal, improve the effectiveness of NER models in identifying entities in scientific acknowledgement texts?</a:t>
            </a:r>
            <a:br>
              <a:rPr lang="pl" sz="1260"/>
            </a:br>
            <a:endParaRPr sz="1260"/>
          </a:p>
          <a:p>
            <a:pPr indent="-308610" lvl="0" marL="457200" rtl="0" algn="just">
              <a:lnSpc>
                <a:spcPct val="105000"/>
              </a:lnSpc>
              <a:spcBef>
                <a:spcPts val="0"/>
              </a:spcBef>
              <a:spcAft>
                <a:spcPts val="0"/>
              </a:spcAft>
              <a:buSzPts val="1260"/>
              <a:buChar char="●"/>
            </a:pPr>
            <a:r>
              <a:rPr lang="pl" sz="1260"/>
              <a:t>Can preparing a silver-set and further training models on it improve their effectiveness?</a:t>
            </a:r>
            <a:br>
              <a:rPr lang="pl" sz="1260"/>
            </a:br>
            <a:endParaRPr sz="1260"/>
          </a:p>
          <a:p>
            <a:pPr indent="-308610" lvl="0" marL="457200" rtl="0" algn="just">
              <a:lnSpc>
                <a:spcPct val="105000"/>
              </a:lnSpc>
              <a:spcBef>
                <a:spcPts val="0"/>
              </a:spcBef>
              <a:spcAft>
                <a:spcPts val="0"/>
              </a:spcAft>
              <a:buSzPts val="1260"/>
              <a:buChar char="●"/>
            </a:pPr>
            <a:r>
              <a:rPr lang="pl" sz="1260"/>
              <a:t> Which types of entities are the most difficult to classify?</a:t>
            </a:r>
            <a:endParaRPr sz="12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EDA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3058300" y="793038"/>
            <a:ext cx="3027401" cy="3557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1701837" y="275613"/>
            <a:ext cx="5740326" cy="4592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1735925" y="293762"/>
            <a:ext cx="5672151" cy="4555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2028074" y="-1"/>
            <a:ext cx="5087853"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