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65" r:id="rId6"/>
    <p:sldId id="259" r:id="rId7"/>
    <p:sldId id="260" r:id="rId8"/>
    <p:sldId id="267" r:id="rId9"/>
    <p:sldId id="261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096AB35-6018-4A6B-A646-41C870B7CEBE}">
          <p14:sldIdLst>
            <p14:sldId id="256"/>
          </p14:sldIdLst>
        </p14:section>
        <p14:section name="Untitled Section" id="{6356236A-CBF4-4918-98AF-D9777FBDE264}">
          <p14:sldIdLst>
            <p14:sldId id="257"/>
            <p14:sldId id="266"/>
            <p14:sldId id="258"/>
            <p14:sldId id="265"/>
            <p14:sldId id="259"/>
            <p14:sldId id="260"/>
            <p14:sldId id="267"/>
            <p14:sldId id="261"/>
            <p14:sldId id="263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ourses\programming\Projects\capstoneProject\Full%20year%20view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ourses\programming\Projects\capstoneProject\Full%20year%20view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[Full year view.xlsx]Sheet1!PivotTable1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Average Ride Duration by Weekday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Member users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Sheet1!$B$4:$B$11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Sheet1!$C$4:$C$11</c:f>
              <c:numCache>
                <c:formatCode>[$-F400]h:mm:ss\ AM/PM</c:formatCode>
                <c:ptCount val="7"/>
                <c:pt idx="0">
                  <c:v>8.0439814814814818E-3</c:v>
                </c:pt>
                <c:pt idx="1">
                  <c:v>8.0439814814814818E-3</c:v>
                </c:pt>
                <c:pt idx="2">
                  <c:v>7.9861111111111122E-3</c:v>
                </c:pt>
                <c:pt idx="3">
                  <c:v>8.0902777777777778E-3</c:v>
                </c:pt>
                <c:pt idx="4">
                  <c:v>8.2638888888888883E-3</c:v>
                </c:pt>
                <c:pt idx="5">
                  <c:v>9.1550925925925931E-3</c:v>
                </c:pt>
                <c:pt idx="6">
                  <c:v>9.1435185185185178E-3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29-4436-B6B1-DDEBB2FA0FE3}"/>
            </c:ext>
          </c:extLst>
        </c:ser>
        <c:ser>
          <c:idx val="1"/>
          <c:order val="1"/>
          <c:tx>
            <c:strRef>
              <c:f>Sheet1!$D$3</c:f>
              <c:strCache>
                <c:ptCount val="1"/>
                <c:pt idx="0">
                  <c:v>Casual users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Sheet1!$B$4:$B$11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Sheet1!$D$4:$D$11</c:f>
              <c:numCache>
                <c:formatCode>[$-F400]h:mm:ss\ AM/PM</c:formatCode>
                <c:ptCount val="7"/>
                <c:pt idx="0">
                  <c:v>1.7638888888888888E-2</c:v>
                </c:pt>
                <c:pt idx="1">
                  <c:v>1.5810185185185184E-2</c:v>
                </c:pt>
                <c:pt idx="2">
                  <c:v>1.5648148148148151E-2</c:v>
                </c:pt>
                <c:pt idx="3">
                  <c:v>1.5729166666666666E-2</c:v>
                </c:pt>
                <c:pt idx="4">
                  <c:v>1.7488425925925925E-2</c:v>
                </c:pt>
                <c:pt idx="5">
                  <c:v>2.0949074074074075E-2</c:v>
                </c:pt>
                <c:pt idx="6">
                  <c:v>2.1944444444444447E-2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29-4436-B6B1-DDEBB2FA0F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2207136"/>
        <c:axId val="462213256"/>
      </c:lineChart>
      <c:catAx>
        <c:axId val="462207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Weekday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213256"/>
        <c:crosses val="autoZero"/>
        <c:auto val="1"/>
        <c:lblAlgn val="ctr"/>
        <c:lblOffset val="100"/>
        <c:noMultiLvlLbl val="0"/>
      </c:catAx>
      <c:valAx>
        <c:axId val="462213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Average Duration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F400]h:mm:ss\ AM/P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207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accent3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[Full year view.xlsx]Sheet2!PivotTable2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Number of Rides by Weekday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Sheet2!$C$3</c:f>
              <c:strCache>
                <c:ptCount val="1"/>
                <c:pt idx="0">
                  <c:v>Member Users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Sheet2!$B$4:$B$11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Sheet2!$C$4:$C$11</c:f>
              <c:numCache>
                <c:formatCode>General</c:formatCode>
                <c:ptCount val="7"/>
                <c:pt idx="0">
                  <c:v>484560</c:v>
                </c:pt>
                <c:pt idx="1">
                  <c:v>544393</c:v>
                </c:pt>
                <c:pt idx="2">
                  <c:v>556913</c:v>
                </c:pt>
                <c:pt idx="3">
                  <c:v>560877</c:v>
                </c:pt>
                <c:pt idx="4">
                  <c:v>497473</c:v>
                </c:pt>
                <c:pt idx="5">
                  <c:v>454423</c:v>
                </c:pt>
                <c:pt idx="6">
                  <c:v>402066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B0-476D-AD17-4324940CD0D7}"/>
            </c:ext>
          </c:extLst>
        </c:ser>
        <c:ser>
          <c:idx val="1"/>
          <c:order val="1"/>
          <c:tx>
            <c:strRef>
              <c:f>Sheet2!$D$3</c:f>
              <c:strCache>
                <c:ptCount val="1"/>
                <c:pt idx="0">
                  <c:v>Casual users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Sheet2!$B$4:$B$11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Sheet2!$D$4:$D$11</c:f>
              <c:numCache>
                <c:formatCode>General</c:formatCode>
                <c:ptCount val="7"/>
                <c:pt idx="0">
                  <c:v>275749</c:v>
                </c:pt>
                <c:pt idx="1">
                  <c:v>272648</c:v>
                </c:pt>
                <c:pt idx="2">
                  <c:v>284575</c:v>
                </c:pt>
                <c:pt idx="3">
                  <c:v>318467</c:v>
                </c:pt>
                <c:pt idx="4">
                  <c:v>350081</c:v>
                </c:pt>
                <c:pt idx="5">
                  <c:v>467923</c:v>
                </c:pt>
                <c:pt idx="6">
                  <c:v>388811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B0-476D-AD17-4324940CD0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4347024"/>
        <c:axId val="504348104"/>
      </c:barChart>
      <c:catAx>
        <c:axId val="504347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Weekday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348104"/>
        <c:crosses val="autoZero"/>
        <c:auto val="1"/>
        <c:lblAlgn val="ctr"/>
        <c:lblOffset val="100"/>
        <c:noMultiLvlLbl val="0"/>
      </c:catAx>
      <c:valAx>
        <c:axId val="504348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Number by Rides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347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accent3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A2A0C-7F67-4621-B072-EFCEB5AB8E98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47709-EFB9-42CF-8EAC-91101DB29B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0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47709-EFB9-42CF-8EAC-91101DB29B8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989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DFB8-1CE7-4807-852B-D02DF7A6B3FD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B008-8D6A-4145-8D2A-89F7510C467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75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DFB8-1CE7-4807-852B-D02DF7A6B3FD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B008-8D6A-4145-8D2A-89F7510C4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54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DFB8-1CE7-4807-852B-D02DF7A6B3FD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B008-8D6A-4145-8D2A-89F7510C4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666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DFB8-1CE7-4807-852B-D02DF7A6B3FD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B008-8D6A-4145-8D2A-89F7510C467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8114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DFB8-1CE7-4807-852B-D02DF7A6B3FD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B008-8D6A-4145-8D2A-89F7510C4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852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DFB8-1CE7-4807-852B-D02DF7A6B3FD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B008-8D6A-4145-8D2A-89F7510C467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4333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DFB8-1CE7-4807-852B-D02DF7A6B3FD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B008-8D6A-4145-8D2A-89F7510C4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478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DFB8-1CE7-4807-852B-D02DF7A6B3FD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B008-8D6A-4145-8D2A-89F7510C4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893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DFB8-1CE7-4807-852B-D02DF7A6B3FD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B008-8D6A-4145-8D2A-89F7510C4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87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DFB8-1CE7-4807-852B-D02DF7A6B3FD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B008-8D6A-4145-8D2A-89F7510C4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38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DFB8-1CE7-4807-852B-D02DF7A6B3FD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B008-8D6A-4145-8D2A-89F7510C4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92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DFB8-1CE7-4807-852B-D02DF7A6B3FD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B008-8D6A-4145-8D2A-89F7510C4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36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DFB8-1CE7-4807-852B-D02DF7A6B3FD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B008-8D6A-4145-8D2A-89F7510C4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55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DFB8-1CE7-4807-852B-D02DF7A6B3FD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B008-8D6A-4145-8D2A-89F7510C4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17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DFB8-1CE7-4807-852B-D02DF7A6B3FD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B008-8D6A-4145-8D2A-89F7510C4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47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DFB8-1CE7-4807-852B-D02DF7A6B3FD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B008-8D6A-4145-8D2A-89F7510C4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19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DFB8-1CE7-4807-852B-D02DF7A6B3FD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B008-8D6A-4145-8D2A-89F7510C4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07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034DFB8-1CE7-4807-852B-D02DF7A6B3FD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719B008-8D6A-4145-8D2A-89F7510C4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5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11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521EA-5EA7-85CC-4B95-D4E375DA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437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 err="1">
                <a:solidFill>
                  <a:srgbClr val="0070C0"/>
                </a:solidFill>
                <a:latin typeface="+mn-lt"/>
              </a:rPr>
              <a:t>Cyclistic</a:t>
            </a:r>
            <a:r>
              <a:rPr lang="en-GB" sz="4000" b="1" dirty="0">
                <a:solidFill>
                  <a:srgbClr val="0070C0"/>
                </a:solidFill>
                <a:latin typeface="+mn-lt"/>
              </a:rPr>
              <a:t> Bike-Share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A1579-16F6-700C-D002-FA7F90F1A67E}"/>
              </a:ext>
            </a:extLst>
          </p:cNvPr>
          <p:cNvSpPr txBox="1"/>
          <p:nvPr/>
        </p:nvSpPr>
        <p:spPr>
          <a:xfrm>
            <a:off x="635000" y="3175000"/>
            <a:ext cx="762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dirty="0"/>
              <a:t>Presented by: Filobatir Nashaat Hakim Sharkawy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881E2B-843D-2AED-7340-67E90C52D037}"/>
              </a:ext>
            </a:extLst>
          </p:cNvPr>
          <p:cNvSpPr txBox="1"/>
          <p:nvPr/>
        </p:nvSpPr>
        <p:spPr>
          <a:xfrm>
            <a:off x="635000" y="4445000"/>
            <a:ext cx="762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dirty="0"/>
              <a:t>Last Updated: May 31th, 2023</a:t>
            </a:r>
          </a:p>
        </p:txBody>
      </p:sp>
    </p:spTree>
    <p:extLst>
      <p:ext uri="{BB962C8B-B14F-4D97-AF65-F5344CB8AC3E}">
        <p14:creationId xmlns:p14="http://schemas.microsoft.com/office/powerpoint/2010/main" val="3246381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8EAF9010-2027-8255-8015-DF4DCD3C2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37771"/>
            <a:ext cx="8593124" cy="850653"/>
          </a:xfrm>
        </p:spPr>
        <p:txBody>
          <a:bodyPr>
            <a:normAutofit/>
          </a:bodyPr>
          <a:lstStyle/>
          <a:p>
            <a:r>
              <a:rPr lang="en-GB" sz="1800" b="1" dirty="0">
                <a:solidFill>
                  <a:srgbClr val="C00000"/>
                </a:solidFill>
                <a:latin typeface="+mn-lt"/>
              </a:rPr>
              <a:t>In light of these findings, the team and the business can apply the following insights: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AC3E82B9-0430-0568-27C5-23FF8C972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26911"/>
            <a:ext cx="9144000" cy="1655762"/>
          </a:xfrm>
        </p:spPr>
        <p:txBody>
          <a:bodyPr>
            <a:noAutofit/>
          </a:bodyPr>
          <a:lstStyle/>
          <a:p>
            <a:pPr marL="342900" indent="-342900" algn="l">
              <a:buFont typeface="+mj-lt"/>
              <a:buAutoNum type="arabicPeriod"/>
            </a:pPr>
            <a:endParaRPr lang="en-GB" sz="16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Targeted marketing efforts: The business can tailor their marketing strategies to attract more annual members by emphasizing the advantages of cost-effective and frequent bike usage, especially on weekdays. For casual riders, promotional activities can focus on bike-sharing's leisure and weekend aspects.</a:t>
            </a:r>
          </a:p>
          <a:p>
            <a:pPr marL="342900" indent="-342900" algn="l">
              <a:buFont typeface="+mj-lt"/>
              <a:buAutoNum type="arabicPeriod"/>
            </a:pPr>
            <a:endParaRPr lang="en-GB" sz="16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Service enhancements: The business can optimize its offerings by ensuring sufficient bike availability and attractive weekend pricing options to cater to the increased demand from casual users.</a:t>
            </a:r>
          </a:p>
        </p:txBody>
      </p:sp>
    </p:spTree>
    <p:extLst>
      <p:ext uri="{BB962C8B-B14F-4D97-AF65-F5344CB8AC3E}">
        <p14:creationId xmlns:p14="http://schemas.microsoft.com/office/powerpoint/2010/main" val="3260619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2284E-10FC-47CF-B445-F97B048AD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6710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7C80-83B3-15B7-6421-3786EA25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588" y="147565"/>
            <a:ext cx="7852824" cy="620785"/>
          </a:xfrm>
        </p:spPr>
        <p:txBody>
          <a:bodyPr>
            <a:normAutofit/>
          </a:bodyPr>
          <a:lstStyle/>
          <a:p>
            <a:pPr algn="ctr"/>
            <a:r>
              <a:rPr lang="en-GB" sz="2000" b="1" dirty="0"/>
              <a:t>Table of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F5C71-0A63-F370-A6BA-C65D7948C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06322"/>
            <a:ext cx="10515600" cy="3296188"/>
          </a:xfrm>
        </p:spPr>
        <p:txBody>
          <a:bodyPr>
            <a:normAutofit/>
          </a:bodyPr>
          <a:lstStyle/>
          <a:p>
            <a:r>
              <a:rPr lang="en-GB" sz="33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Cyclistic</a:t>
            </a:r>
            <a:r>
              <a:rPr lang="en-GB" sz="33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Bike-Share</a:t>
            </a:r>
          </a:p>
          <a:p>
            <a:endParaRPr lang="en-GB" sz="33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chemeClr val="accent1"/>
                </a:solidFill>
                <a:hlinkClick r:id="rId2" action="ppaction://hlinksldjump"/>
              </a:rPr>
              <a:t>Purpose Statement(what are we talking about?)</a:t>
            </a:r>
            <a:endParaRPr lang="en-GB" sz="1800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Tell Your Story</a:t>
            </a:r>
            <a:endParaRPr lang="en-GB"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rgbClr val="C00000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</a:t>
            </a:r>
            <a:endParaRPr lang="en-GB" sz="1800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rgbClr val="7030A0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Appendix</a:t>
            </a:r>
            <a:endParaRPr lang="en-GB" sz="1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34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83884-9829-FF38-2511-0A8250AF6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123" y="2675466"/>
            <a:ext cx="8534400" cy="1507067"/>
          </a:xfrm>
        </p:spPr>
        <p:txBody>
          <a:bodyPr/>
          <a:lstStyle/>
          <a:p>
            <a:r>
              <a:rPr lang="en-GB" dirty="0"/>
              <a:t>What are we talking about?</a:t>
            </a:r>
          </a:p>
        </p:txBody>
      </p:sp>
    </p:spTree>
    <p:extLst>
      <p:ext uri="{BB962C8B-B14F-4D97-AF65-F5344CB8AC3E}">
        <p14:creationId xmlns:p14="http://schemas.microsoft.com/office/powerpoint/2010/main" val="34617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CA8A-7AAF-52FE-4F44-819497A01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98" y="1053020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accent1"/>
                </a:solidFill>
                <a:latin typeface="+mn-lt"/>
              </a:rPr>
              <a:t>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4BD60-AB54-F4BD-91A5-AC8811B35D3B}"/>
              </a:ext>
            </a:extLst>
          </p:cNvPr>
          <p:cNvSpPr txBox="1"/>
          <p:nvPr/>
        </p:nvSpPr>
        <p:spPr>
          <a:xfrm>
            <a:off x="611698" y="2951946"/>
            <a:ext cx="653292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</a:rPr>
              <a:t>How </a:t>
            </a:r>
            <a:r>
              <a:rPr lang="en-GB" sz="28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</a:rPr>
              <a:t>Annual Members </a:t>
            </a:r>
            <a:r>
              <a:rPr lang="en-GB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</a:rPr>
              <a:t>and </a:t>
            </a:r>
            <a:r>
              <a:rPr lang="en-GB" sz="28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</a:rPr>
              <a:t>Casual Riders </a:t>
            </a:r>
            <a:br>
              <a:rPr lang="en-GB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</a:rPr>
            </a:br>
            <a:r>
              <a:rPr lang="en-GB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</a:rPr>
              <a:t>Use </a:t>
            </a:r>
            <a:r>
              <a:rPr lang="en-GB" sz="28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</a:rPr>
              <a:t>Cyclistic</a:t>
            </a:r>
            <a:r>
              <a:rPr lang="en-GB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</a:rPr>
              <a:t> Bikes Differently?</a:t>
            </a:r>
            <a:endParaRPr lang="en-GB" sz="28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175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83884-9829-FF38-2511-0A8250AF6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672" y="2675466"/>
            <a:ext cx="8534400" cy="1507067"/>
          </a:xfrm>
        </p:spPr>
        <p:txBody>
          <a:bodyPr/>
          <a:lstStyle/>
          <a:p>
            <a:r>
              <a:rPr lang="en-GB" dirty="0"/>
              <a:t>Present data</a:t>
            </a:r>
          </a:p>
        </p:txBody>
      </p:sp>
    </p:spTree>
    <p:extLst>
      <p:ext uri="{BB962C8B-B14F-4D97-AF65-F5344CB8AC3E}">
        <p14:creationId xmlns:p14="http://schemas.microsoft.com/office/powerpoint/2010/main" val="3642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9D3C92A-01CE-11EF-3FB6-1EC3E2AC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dirty="0">
                <a:solidFill>
                  <a:srgbClr val="7030A0"/>
                </a:solidFill>
                <a:latin typeface="+mn-lt"/>
              </a:rPr>
              <a:t>Average Duration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6BA38DBA-5C5C-A83F-9A78-3537177D4F3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4213" y="685800"/>
          <a:ext cx="5943600" cy="530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A3CAF2-88B6-B8FC-B491-828A1CF26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It has been observed that the average duration of bike rides for casual users is approximately twice as long as that of member users.</a:t>
            </a:r>
          </a:p>
        </p:txBody>
      </p:sp>
    </p:spTree>
    <p:extLst>
      <p:ext uri="{BB962C8B-B14F-4D97-AF65-F5344CB8AC3E}">
        <p14:creationId xmlns:p14="http://schemas.microsoft.com/office/powerpoint/2010/main" val="34547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BB281-F31E-C9EA-6F44-3407D0D4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dirty="0">
                <a:solidFill>
                  <a:srgbClr val="0070C0"/>
                </a:solidFill>
                <a:latin typeface="+mn-lt"/>
              </a:rPr>
              <a:t>Number of Rides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184FA90-08A2-D634-9F54-8CC4016C3C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4213" y="685800"/>
          <a:ext cx="5943600" cy="530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A770A-EAB0-1E7B-25FE-2356F5BCD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Member users tend to make more trips compared to casual users, except for Saturdays.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Casual users demonstrate a higher ridership on weekends, specifically Saturdays and Sundays.</a:t>
            </a:r>
          </a:p>
        </p:txBody>
      </p:sp>
    </p:spTree>
    <p:extLst>
      <p:ext uri="{BB962C8B-B14F-4D97-AF65-F5344CB8AC3E}">
        <p14:creationId xmlns:p14="http://schemas.microsoft.com/office/powerpoint/2010/main" val="1467785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83884-9829-FF38-2511-0A8250AF6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672" y="2675466"/>
            <a:ext cx="8534400" cy="1507067"/>
          </a:xfrm>
        </p:spPr>
        <p:txBody>
          <a:bodyPr/>
          <a:lstStyle/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34332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8EAF9010-2027-8255-8015-DF4DCD3C2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7771"/>
            <a:ext cx="7659148" cy="850653"/>
          </a:xfrm>
        </p:spPr>
        <p:txBody>
          <a:bodyPr>
            <a:normAutofit fontScale="90000"/>
          </a:bodyPr>
          <a:lstStyle/>
          <a:p>
            <a:r>
              <a:rPr lang="en-GB" sz="1800" b="1" dirty="0">
                <a:solidFill>
                  <a:srgbClr val="C00000"/>
                </a:solidFill>
                <a:latin typeface="+mn-lt"/>
              </a:rPr>
              <a:t>Based on the analysis conducted, the following conclusions can be drawn:</a:t>
            </a:r>
            <a:br>
              <a:rPr lang="en-GB" sz="1800" b="1" dirty="0">
                <a:solidFill>
                  <a:srgbClr val="C00000"/>
                </a:solidFill>
                <a:latin typeface="+mn-lt"/>
              </a:rPr>
            </a:br>
            <a:endParaRPr lang="en-GB" sz="18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AC3E82B9-0430-0568-27C5-23FF8C972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26911"/>
            <a:ext cx="9144000" cy="1655762"/>
          </a:xfrm>
        </p:spPr>
        <p:txBody>
          <a:bodyPr>
            <a:noAutofit/>
          </a:bodyPr>
          <a:lstStyle/>
          <a:p>
            <a:pPr marL="342900" indent="-342900" algn="l">
              <a:buFont typeface="+mj-lt"/>
              <a:buAutoNum type="arabicPeriod"/>
            </a:pPr>
            <a:endParaRPr lang="en-GB" sz="16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The average duration of bike rides differs significantly between annual members and casual riders. Casual users tend to have rides approximately twice as long as those of member users.</a:t>
            </a:r>
          </a:p>
          <a:p>
            <a:pPr marL="342900" indent="-342900" algn="l">
              <a:buFont typeface="+mj-lt"/>
              <a:buAutoNum type="arabicPeriod"/>
            </a:pPr>
            <a:endParaRPr lang="en-GB" sz="16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Member users demonstrate a higher frequency of trips, with the exception of Saturdays, where casual users surpass them in ridership.</a:t>
            </a:r>
          </a:p>
          <a:p>
            <a:pPr marL="342900" indent="-342900" algn="l">
              <a:buFont typeface="+mj-lt"/>
              <a:buAutoNum type="arabicPeriod"/>
            </a:pPr>
            <a:endParaRPr lang="en-GB" sz="16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Casual users exhibit a higher ridership on weekends, specifically on Saturdays and Sundays, indicating a potential preference for leisurely or recreational bike rides.</a:t>
            </a:r>
          </a:p>
        </p:txBody>
      </p:sp>
    </p:spTree>
    <p:extLst>
      <p:ext uri="{BB962C8B-B14F-4D97-AF65-F5344CB8AC3E}">
        <p14:creationId xmlns:p14="http://schemas.microsoft.com/office/powerpoint/2010/main" val="71056966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85</TotalTime>
  <Words>324</Words>
  <Application>Microsoft Office PowerPoint</Application>
  <PresentationFormat>Widescreen</PresentationFormat>
  <Paragraphs>40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Slice</vt:lpstr>
      <vt:lpstr>Cyclistic Bike-Share Analysis</vt:lpstr>
      <vt:lpstr>Table of Contents</vt:lpstr>
      <vt:lpstr>What are we talking about?</vt:lpstr>
      <vt:lpstr>Objective</vt:lpstr>
      <vt:lpstr>Present data</vt:lpstr>
      <vt:lpstr>Average Duration</vt:lpstr>
      <vt:lpstr>Number of Rides</vt:lpstr>
      <vt:lpstr>Conclusion</vt:lpstr>
      <vt:lpstr>Based on the analysis conducted, the following conclusions can be drawn: </vt:lpstr>
      <vt:lpstr>In light of these findings, the team and the business can apply the following insights: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Bike-Share Analysis</dc:title>
  <dc:creator>Filobatir Sharkawy</dc:creator>
  <cp:lastModifiedBy>Filobatir Sharkawy</cp:lastModifiedBy>
  <cp:revision>1</cp:revision>
  <dcterms:created xsi:type="dcterms:W3CDTF">2023-05-31T18:28:22Z</dcterms:created>
  <dcterms:modified xsi:type="dcterms:W3CDTF">2023-05-31T19:53:48Z</dcterms:modified>
</cp:coreProperties>
</file>