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4"/>
  </p:notesMasterIdLst>
  <p:handoutMasterIdLst>
    <p:handoutMasterId r:id="rId95"/>
  </p:handoutMasterIdLst>
  <p:sldIdLst>
    <p:sldId id="256" r:id="rId2"/>
    <p:sldId id="257" r:id="rId3"/>
    <p:sldId id="258" r:id="rId4"/>
    <p:sldId id="259" r:id="rId5"/>
    <p:sldId id="260" r:id="rId6"/>
    <p:sldId id="261" r:id="rId7"/>
    <p:sldId id="262" r:id="rId8"/>
    <p:sldId id="263" r:id="rId9"/>
    <p:sldId id="264" r:id="rId10"/>
    <p:sldId id="289" r:id="rId11"/>
    <p:sldId id="290" r:id="rId12"/>
    <p:sldId id="291" r:id="rId13"/>
    <p:sldId id="265" r:id="rId14"/>
    <p:sldId id="286" r:id="rId15"/>
    <p:sldId id="287" r:id="rId16"/>
    <p:sldId id="292" r:id="rId17"/>
    <p:sldId id="293" r:id="rId18"/>
    <p:sldId id="288" r:id="rId19"/>
    <p:sldId id="266" r:id="rId20"/>
    <p:sldId id="267" r:id="rId21"/>
    <p:sldId id="268" r:id="rId22"/>
    <p:sldId id="269" r:id="rId23"/>
    <p:sldId id="352" r:id="rId24"/>
    <p:sldId id="350" r:id="rId25"/>
    <p:sldId id="351"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270" r:id="rId40"/>
    <p:sldId id="271" r:id="rId41"/>
    <p:sldId id="307" r:id="rId42"/>
    <p:sldId id="308" r:id="rId43"/>
    <p:sldId id="309" r:id="rId44"/>
    <p:sldId id="310" r:id="rId45"/>
    <p:sldId id="311" r:id="rId46"/>
    <p:sldId id="312" r:id="rId47"/>
    <p:sldId id="313" r:id="rId48"/>
    <p:sldId id="272" r:id="rId49"/>
    <p:sldId id="273" r:id="rId50"/>
    <p:sldId id="274" r:id="rId51"/>
    <p:sldId id="275" r:id="rId52"/>
    <p:sldId id="276" r:id="rId53"/>
    <p:sldId id="277" r:id="rId54"/>
    <p:sldId id="278" r:id="rId55"/>
    <p:sldId id="279" r:id="rId56"/>
    <p:sldId id="349" r:id="rId57"/>
    <p:sldId id="280" r:id="rId58"/>
    <p:sldId id="281" r:id="rId59"/>
    <p:sldId id="282" r:id="rId60"/>
    <p:sldId id="283" r:id="rId61"/>
    <p:sldId id="314" r:id="rId62"/>
    <p:sldId id="284" r:id="rId63"/>
    <p:sldId id="285"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31" r:id="rId77"/>
    <p:sldId id="332" r:id="rId78"/>
    <p:sldId id="327" r:id="rId79"/>
    <p:sldId id="328" r:id="rId80"/>
    <p:sldId id="329" r:id="rId81"/>
    <p:sldId id="330" r:id="rId82"/>
    <p:sldId id="336" r:id="rId83"/>
    <p:sldId id="337" r:id="rId84"/>
    <p:sldId id="338" r:id="rId85"/>
    <p:sldId id="339" r:id="rId86"/>
    <p:sldId id="340" r:id="rId87"/>
    <p:sldId id="341" r:id="rId88"/>
    <p:sldId id="343" r:id="rId89"/>
    <p:sldId id="344" r:id="rId90"/>
    <p:sldId id="345" r:id="rId91"/>
    <p:sldId id="347" r:id="rId92"/>
    <p:sldId id="348" r:id="rId9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8596A5-E4DF-45E0-8A75-63BAA671C74B}" type="datetimeFigureOut">
              <a:rPr lang="en-US" smtClean="0"/>
              <a:pPr/>
              <a:t>11-Jul-19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CF2E5C1-6763-4B33-97E5-3C09A8563EC9}" type="slidenum">
              <a:rPr lang="en-US" smtClean="0"/>
              <a:pPr/>
              <a:t>‹#›</a:t>
            </a:fld>
            <a:endParaRPr lang="en-US"/>
          </a:p>
        </p:txBody>
      </p:sp>
    </p:spTree>
    <p:extLst>
      <p:ext uri="{BB962C8B-B14F-4D97-AF65-F5344CB8AC3E}">
        <p14:creationId xmlns="" xmlns:p14="http://schemas.microsoft.com/office/powerpoint/2010/main" val="29807659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3B51D2-BDEB-4A6C-AF2E-F40733B234E5}" type="datetimeFigureOut">
              <a:rPr lang="en-US" smtClean="0"/>
              <a:pPr/>
              <a:t>11-Jul-19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802BF6-397E-4D92-9319-E41B1697C58C}" type="slidenum">
              <a:rPr lang="en-US" smtClean="0"/>
              <a:pPr/>
              <a:t>‹#›</a:t>
            </a:fld>
            <a:endParaRPr lang="en-US"/>
          </a:p>
        </p:txBody>
      </p:sp>
    </p:spTree>
    <p:extLst>
      <p:ext uri="{BB962C8B-B14F-4D97-AF65-F5344CB8AC3E}">
        <p14:creationId xmlns="" xmlns:p14="http://schemas.microsoft.com/office/powerpoint/2010/main" val="4141454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D802BF6-397E-4D92-9319-E41B1697C58C}" type="slidenum">
              <a:rPr lang="en-US" smtClean="0"/>
              <a:pPr/>
              <a:t>48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583B1044-B607-4DFE-AAA6-DFEBEC09779A}" type="datetimeFigureOut">
              <a:rPr lang="en-US" smtClean="0"/>
              <a:pPr/>
              <a:t>11-Jul-19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31AC1-6A1B-423E-B210-49026E7FF2E3}"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3B1044-B607-4DFE-AAA6-DFEBEC09779A}" type="datetimeFigureOut">
              <a:rPr lang="en-US" smtClean="0"/>
              <a:pPr/>
              <a:t>11-Jul-19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31AC1-6A1B-423E-B210-49026E7FF2E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3B1044-B607-4DFE-AAA6-DFEBEC09779A}" type="datetimeFigureOut">
              <a:rPr lang="en-US" smtClean="0"/>
              <a:pPr/>
              <a:t>11-Jul-19</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1C31AC1-6A1B-423E-B210-49026E7FF2E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3B1044-B607-4DFE-AAA6-DFEBEC09779A}" type="datetimeFigureOut">
              <a:rPr lang="en-US" smtClean="0"/>
              <a:pPr/>
              <a:t>11-Jul-19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31AC1-6A1B-423E-B210-49026E7FF2E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83B1044-B607-4DFE-AAA6-DFEBEC09779A}" type="datetimeFigureOut">
              <a:rPr lang="en-US" smtClean="0"/>
              <a:pPr/>
              <a:t>11-Jul-19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C31AC1-6A1B-423E-B210-49026E7FF2E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83B1044-B607-4DFE-AAA6-DFEBEC09779A}" type="datetimeFigureOut">
              <a:rPr lang="en-US" smtClean="0"/>
              <a:pPr/>
              <a:t>11-Jul-19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C31AC1-6A1B-423E-B210-49026E7FF2E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83B1044-B607-4DFE-AAA6-DFEBEC09779A}" type="datetimeFigureOut">
              <a:rPr lang="en-US" smtClean="0"/>
              <a:pPr/>
              <a:t>11-Jul-19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C31AC1-6A1B-423E-B210-49026E7FF2E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83B1044-B607-4DFE-AAA6-DFEBEC09779A}" type="datetimeFigureOut">
              <a:rPr lang="en-US" smtClean="0"/>
              <a:pPr/>
              <a:t>11-Jul-19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C31AC1-6A1B-423E-B210-49026E7FF2E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3B1044-B607-4DFE-AAA6-DFEBEC09779A}" type="datetimeFigureOut">
              <a:rPr lang="en-US" smtClean="0"/>
              <a:pPr/>
              <a:t>11-Jul-19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C31AC1-6A1B-423E-B210-49026E7FF2E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83B1044-B607-4DFE-AAA6-DFEBEC09779A}" type="datetimeFigureOut">
              <a:rPr lang="en-US" smtClean="0"/>
              <a:pPr/>
              <a:t>11-Jul-19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C31AC1-6A1B-423E-B210-49026E7FF2E3}"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583B1044-B607-4DFE-AAA6-DFEBEC09779A}" type="datetimeFigureOut">
              <a:rPr lang="en-US" smtClean="0"/>
              <a:pPr/>
              <a:t>11-Jul-19</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1C31AC1-6A1B-423E-B210-49026E7FF2E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583B1044-B607-4DFE-AAA6-DFEBEC09779A}" type="datetimeFigureOut">
              <a:rPr lang="en-US" smtClean="0"/>
              <a:pPr/>
              <a:t>11-Jul-19</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1C31AC1-6A1B-423E-B210-49026E7FF2E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6000" b="1" dirty="0" smtClean="0"/>
              <a:t>RELIGIOUS EDUCATION </a:t>
            </a:r>
            <a:endParaRPr lang="en-US" sz="6000" b="1" dirty="0"/>
          </a:p>
        </p:txBody>
      </p:sp>
      <p:sp>
        <p:nvSpPr>
          <p:cNvPr id="3" name="Subtitle 2"/>
          <p:cNvSpPr>
            <a:spLocks noGrp="1"/>
          </p:cNvSpPr>
          <p:nvPr>
            <p:ph type="subTitle" idx="1"/>
          </p:nvPr>
        </p:nvSpPr>
        <p:spPr>
          <a:xfrm>
            <a:off x="1371600" y="3886200"/>
            <a:ext cx="6400800" cy="990600"/>
          </a:xfrm>
        </p:spPr>
        <p:txBody>
          <a:bodyPr/>
          <a:lstStyle/>
          <a:p>
            <a:r>
              <a:rPr lang="en-US" b="1" dirty="0" smtClean="0"/>
              <a:t>COACH-JEFF </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 of God and their meanings</a:t>
            </a:r>
            <a:endParaRPr lang="en-US" dirty="0"/>
          </a:p>
        </p:txBody>
      </p:sp>
      <p:sp>
        <p:nvSpPr>
          <p:cNvPr id="3" name="Content Placeholder 2"/>
          <p:cNvSpPr>
            <a:spLocks noGrp="1"/>
          </p:cNvSpPr>
          <p:nvPr>
            <p:ph idx="1"/>
          </p:nvPr>
        </p:nvSpPr>
        <p:spPr/>
        <p:txBody>
          <a:bodyPr>
            <a:normAutofit/>
          </a:bodyPr>
          <a:lstStyle/>
          <a:p>
            <a:r>
              <a:rPr lang="en-US" b="1" dirty="0" smtClean="0"/>
              <a:t>Yahweh</a:t>
            </a:r>
            <a:r>
              <a:rPr lang="en-US" dirty="0" smtClean="0"/>
              <a:t> : Lord Jehovah ,( Genesis 2.4)</a:t>
            </a:r>
          </a:p>
          <a:p>
            <a:r>
              <a:rPr lang="en-US" b="1" dirty="0" smtClean="0"/>
              <a:t>El </a:t>
            </a:r>
            <a:r>
              <a:rPr lang="en-US" b="1" dirty="0" err="1" smtClean="0"/>
              <a:t>Shadai</a:t>
            </a:r>
            <a:r>
              <a:rPr lang="en-US" b="1" dirty="0" smtClean="0"/>
              <a:t> </a:t>
            </a:r>
            <a:r>
              <a:rPr lang="en-US" dirty="0" smtClean="0"/>
              <a:t>: Lord, God Almighty ( Genesis17.1)</a:t>
            </a:r>
          </a:p>
          <a:p>
            <a:r>
              <a:rPr lang="en-US" b="1" dirty="0" err="1" smtClean="0"/>
              <a:t>Adonai</a:t>
            </a:r>
            <a:r>
              <a:rPr lang="en-US" dirty="0" smtClean="0"/>
              <a:t> : Lord , Master ( Malachi 1:6) .</a:t>
            </a:r>
          </a:p>
          <a:p>
            <a:r>
              <a:rPr lang="en-US" b="1" dirty="0" smtClean="0"/>
              <a:t>Jehovah </a:t>
            </a:r>
            <a:r>
              <a:rPr lang="en-US" b="1" dirty="0" err="1" smtClean="0"/>
              <a:t>Nissi</a:t>
            </a:r>
            <a:r>
              <a:rPr lang="en-US" b="1" dirty="0" smtClean="0"/>
              <a:t> </a:t>
            </a:r>
            <a:r>
              <a:rPr lang="en-US" dirty="0" smtClean="0"/>
              <a:t>: The Lord , My Banner ( exodus (17.15)</a:t>
            </a:r>
          </a:p>
          <a:p>
            <a:r>
              <a:rPr lang="en-US" b="1" dirty="0" smtClean="0"/>
              <a:t>Jehovah </a:t>
            </a:r>
            <a:r>
              <a:rPr lang="en-US" b="1" dirty="0" err="1" smtClean="0"/>
              <a:t>Shammah</a:t>
            </a:r>
            <a:r>
              <a:rPr lang="en-US" dirty="0" smtClean="0"/>
              <a:t>: The Lord is There ( Ezekiel 48.35).</a:t>
            </a:r>
          </a:p>
          <a:p>
            <a:r>
              <a:rPr lang="en-US" b="1" dirty="0" smtClean="0"/>
              <a:t>Jehovah </a:t>
            </a:r>
            <a:r>
              <a:rPr lang="en-US" b="1" dirty="0" err="1" smtClean="0"/>
              <a:t>Rapha</a:t>
            </a:r>
            <a:r>
              <a:rPr lang="en-US" b="1" dirty="0" smtClean="0"/>
              <a:t> </a:t>
            </a:r>
            <a:r>
              <a:rPr lang="en-US" dirty="0" smtClean="0"/>
              <a:t>: The Lord, That Heals (Exodus15.26).</a:t>
            </a:r>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 of God </a:t>
            </a:r>
            <a:endParaRPr lang="en-US" dirty="0"/>
          </a:p>
        </p:txBody>
      </p:sp>
      <p:sp>
        <p:nvSpPr>
          <p:cNvPr id="3" name="Content Placeholder 2"/>
          <p:cNvSpPr>
            <a:spLocks noGrp="1"/>
          </p:cNvSpPr>
          <p:nvPr>
            <p:ph idx="1"/>
          </p:nvPr>
        </p:nvSpPr>
        <p:spPr/>
        <p:txBody>
          <a:bodyPr/>
          <a:lstStyle/>
          <a:p>
            <a:r>
              <a:rPr lang="en-US" b="1" dirty="0" smtClean="0"/>
              <a:t>Jehovah </a:t>
            </a:r>
            <a:r>
              <a:rPr lang="en-US" b="1" dirty="0" err="1" smtClean="0"/>
              <a:t>Rohi</a:t>
            </a:r>
            <a:r>
              <a:rPr lang="en-US" b="1" dirty="0" smtClean="0"/>
              <a:t> </a:t>
            </a:r>
            <a:r>
              <a:rPr lang="en-US" dirty="0" smtClean="0"/>
              <a:t>:The Lord , My Shepherd . ( Psalms23.1) .</a:t>
            </a:r>
          </a:p>
          <a:p>
            <a:r>
              <a:rPr lang="en-US" b="1" dirty="0" smtClean="0"/>
              <a:t>Jehovah </a:t>
            </a:r>
            <a:r>
              <a:rPr lang="en-US" b="1" dirty="0" err="1" smtClean="0"/>
              <a:t>Mekoddishkem</a:t>
            </a:r>
            <a:r>
              <a:rPr lang="en-US" b="1" dirty="0" smtClean="0"/>
              <a:t> </a:t>
            </a:r>
            <a:r>
              <a:rPr lang="en-US" dirty="0" smtClean="0"/>
              <a:t>: The Lord. Who Sanctifies You . ( Exodus 31.13) </a:t>
            </a:r>
          </a:p>
          <a:p>
            <a:r>
              <a:rPr lang="en-US" b="1" dirty="0" smtClean="0"/>
              <a:t>Jehovah </a:t>
            </a:r>
            <a:r>
              <a:rPr lang="en-US" b="1" dirty="0" err="1" smtClean="0"/>
              <a:t>Tsidkenu</a:t>
            </a:r>
            <a:r>
              <a:rPr lang="en-US" dirty="0" smtClean="0"/>
              <a:t>: The Lord Our Righteousness ( Jeremiah 23. 6) .</a:t>
            </a:r>
          </a:p>
          <a:p>
            <a:r>
              <a:rPr lang="en-US" b="1" dirty="0" smtClean="0"/>
              <a:t>Jehovah Shalom </a:t>
            </a:r>
            <a:r>
              <a:rPr lang="en-US" dirty="0" smtClean="0"/>
              <a:t>:( The Lord Our Peace ( Judges 6.24).</a:t>
            </a:r>
          </a:p>
          <a:p>
            <a:pPr>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 of God </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Jehovah </a:t>
            </a:r>
            <a:r>
              <a:rPr lang="en-US" b="1" dirty="0" err="1" smtClean="0"/>
              <a:t>Saboath</a:t>
            </a:r>
            <a:r>
              <a:rPr lang="en-US" b="1" dirty="0" smtClean="0"/>
              <a:t> </a:t>
            </a:r>
            <a:r>
              <a:rPr lang="en-US" dirty="0" smtClean="0"/>
              <a:t>: The Lord of Hosts.(Isaiah6.1-3) </a:t>
            </a:r>
          </a:p>
          <a:p>
            <a:r>
              <a:rPr lang="en-US" b="1" dirty="0" smtClean="0"/>
              <a:t>Jehovah </a:t>
            </a:r>
            <a:r>
              <a:rPr lang="en-US" b="1" dirty="0" err="1" smtClean="0"/>
              <a:t>Jireh</a:t>
            </a:r>
            <a:r>
              <a:rPr lang="en-US" b="1" dirty="0" smtClean="0"/>
              <a:t> </a:t>
            </a:r>
            <a:r>
              <a:rPr lang="en-US" dirty="0" smtClean="0"/>
              <a:t>.( The Lord Will Provide .( Genesis 22.13-14) .</a:t>
            </a:r>
          </a:p>
          <a:p>
            <a:r>
              <a:rPr lang="en-US" b="1" dirty="0" err="1" smtClean="0"/>
              <a:t>Elohim</a:t>
            </a:r>
            <a:r>
              <a:rPr lang="en-US" dirty="0" smtClean="0"/>
              <a:t> : God . ( Genesis 1.1) .</a:t>
            </a:r>
          </a:p>
          <a:p>
            <a:r>
              <a:rPr lang="en-US" b="1" dirty="0" smtClean="0"/>
              <a:t>El </a:t>
            </a:r>
            <a:r>
              <a:rPr lang="en-US" b="1" dirty="0" err="1" smtClean="0"/>
              <a:t>Elyon</a:t>
            </a:r>
            <a:r>
              <a:rPr lang="en-US" b="1" dirty="0" smtClean="0"/>
              <a:t> </a:t>
            </a:r>
            <a:r>
              <a:rPr lang="en-US" dirty="0" smtClean="0"/>
              <a:t>: The Most High  God .( Genesis 14.17-20) .</a:t>
            </a:r>
          </a:p>
          <a:p>
            <a:r>
              <a:rPr lang="en-US" b="1" dirty="0" smtClean="0"/>
              <a:t>El </a:t>
            </a:r>
            <a:r>
              <a:rPr lang="en-US" b="1" dirty="0" err="1" smtClean="0"/>
              <a:t>Olam</a:t>
            </a:r>
            <a:r>
              <a:rPr lang="en-US" b="1" dirty="0" smtClean="0"/>
              <a:t> </a:t>
            </a:r>
            <a:r>
              <a:rPr lang="en-US" dirty="0" smtClean="0"/>
              <a:t>: The Everlasting God ( Isaiah 40.28-31</a:t>
            </a:r>
          </a:p>
          <a:p>
            <a:r>
              <a:rPr lang="en-US" b="1" dirty="0" smtClean="0"/>
              <a:t>El </a:t>
            </a:r>
            <a:r>
              <a:rPr lang="en-US" b="1" dirty="0" err="1" smtClean="0"/>
              <a:t>Roi</a:t>
            </a:r>
            <a:r>
              <a:rPr lang="en-US" b="1" dirty="0" smtClean="0"/>
              <a:t> </a:t>
            </a:r>
            <a:r>
              <a:rPr lang="en-US" dirty="0" smtClean="0"/>
              <a:t>: God of Seeing .( Genesis 16.13) .</a:t>
            </a:r>
          </a:p>
          <a:p>
            <a:r>
              <a:rPr lang="en-US" b="1" dirty="0" smtClean="0"/>
              <a:t>El </a:t>
            </a:r>
            <a:r>
              <a:rPr lang="en-US" b="1" dirty="0" err="1" smtClean="0"/>
              <a:t>Gibhor</a:t>
            </a:r>
            <a:r>
              <a:rPr lang="en-US" b="1" dirty="0" smtClean="0"/>
              <a:t> </a:t>
            </a:r>
            <a:r>
              <a:rPr lang="en-US" dirty="0" smtClean="0"/>
              <a:t>: Mighty God .( Isaiah 9: 6)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days God used to create things </a:t>
            </a:r>
            <a:endParaRPr lang="en-US" dirty="0"/>
          </a:p>
        </p:txBody>
      </p:sp>
      <p:sp>
        <p:nvSpPr>
          <p:cNvPr id="3" name="Content Placeholder 2"/>
          <p:cNvSpPr>
            <a:spLocks noGrp="1"/>
          </p:cNvSpPr>
          <p:nvPr>
            <p:ph idx="1"/>
          </p:nvPr>
        </p:nvSpPr>
        <p:spPr/>
        <p:txBody>
          <a:bodyPr>
            <a:normAutofit/>
          </a:bodyPr>
          <a:lstStyle/>
          <a:p>
            <a:r>
              <a:rPr lang="en-US" b="1" dirty="0" smtClean="0"/>
              <a:t>Day first</a:t>
            </a:r>
            <a:r>
              <a:rPr lang="en-US" dirty="0" smtClean="0"/>
              <a:t>: Day and night .</a:t>
            </a:r>
          </a:p>
          <a:p>
            <a:r>
              <a:rPr lang="en-US" b="1" dirty="0" smtClean="0"/>
              <a:t>Day two</a:t>
            </a:r>
            <a:r>
              <a:rPr lang="en-US" dirty="0" smtClean="0"/>
              <a:t>: The sky</a:t>
            </a:r>
          </a:p>
          <a:p>
            <a:r>
              <a:rPr lang="en-US" b="1" dirty="0" smtClean="0"/>
              <a:t>Day three</a:t>
            </a:r>
            <a:r>
              <a:rPr lang="en-US" dirty="0" smtClean="0"/>
              <a:t>: Earth ,Sea, Plants</a:t>
            </a:r>
          </a:p>
          <a:p>
            <a:r>
              <a:rPr lang="en-US" b="1" dirty="0" smtClean="0"/>
              <a:t>Day four</a:t>
            </a:r>
            <a:r>
              <a:rPr lang="en-US" dirty="0" smtClean="0"/>
              <a:t>: The sun , The Moon ,The stars.</a:t>
            </a:r>
          </a:p>
          <a:p>
            <a:r>
              <a:rPr lang="en-US" b="1" dirty="0" smtClean="0"/>
              <a:t>Day five </a:t>
            </a:r>
            <a:r>
              <a:rPr lang="en-US" dirty="0" smtClean="0"/>
              <a:t>: Birds, Creatures .</a:t>
            </a:r>
          </a:p>
          <a:p>
            <a:r>
              <a:rPr lang="en-US" b="1" dirty="0" smtClean="0"/>
              <a:t>Day six</a:t>
            </a:r>
            <a:r>
              <a:rPr lang="en-US" dirty="0" smtClean="0"/>
              <a:t>: Man , Woman and Animals.</a:t>
            </a:r>
          </a:p>
          <a:p>
            <a:r>
              <a:rPr lang="en-US" b="1" dirty="0" smtClean="0"/>
              <a:t>Day seven</a:t>
            </a:r>
            <a:r>
              <a:rPr lang="en-US" dirty="0" smtClean="0"/>
              <a:t>:  rest.</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a:t>
            </a:r>
            <a:endParaRPr lang="en-US" dirty="0"/>
          </a:p>
        </p:txBody>
      </p:sp>
      <p:sp>
        <p:nvSpPr>
          <p:cNvPr id="3" name="Content Placeholder 2"/>
          <p:cNvSpPr>
            <a:spLocks noGrp="1"/>
          </p:cNvSpPr>
          <p:nvPr>
            <p:ph idx="1"/>
          </p:nvPr>
        </p:nvSpPr>
        <p:spPr/>
        <p:txBody>
          <a:bodyPr/>
          <a:lstStyle/>
          <a:p>
            <a:r>
              <a:rPr lang="en-US" dirty="0" smtClean="0"/>
              <a:t>Is refers to characteristics that a person has.</a:t>
            </a:r>
          </a:p>
          <a:p>
            <a:r>
              <a:rPr lang="en-US" dirty="0" smtClean="0"/>
              <a:t>Are the characteristics and qualities of God.</a:t>
            </a:r>
          </a:p>
          <a:p>
            <a:pPr>
              <a:buNone/>
            </a:pPr>
            <a:r>
              <a:rPr lang="en-US" b="1" u="sng" dirty="0" smtClean="0"/>
              <a:t>Characteristics of attributes to a person .</a:t>
            </a:r>
          </a:p>
          <a:p>
            <a:pPr marL="514350" indent="-514350">
              <a:buAutoNum type="alphaLcParenR"/>
            </a:pPr>
            <a:r>
              <a:rPr lang="en-US" dirty="0" smtClean="0"/>
              <a:t>Obedient.</a:t>
            </a:r>
          </a:p>
          <a:p>
            <a:pPr marL="514350" indent="-514350">
              <a:buAutoNum type="alphaLcParenR"/>
            </a:pPr>
            <a:r>
              <a:rPr lang="en-US" dirty="0" smtClean="0"/>
              <a:t>Prayful .</a:t>
            </a:r>
          </a:p>
          <a:p>
            <a:pPr marL="514350" indent="-514350">
              <a:buAutoNum type="alphaLcParenR"/>
            </a:pPr>
            <a:r>
              <a:rPr lang="en-US" dirty="0" smtClean="0"/>
              <a:t>Hardworking </a:t>
            </a:r>
          </a:p>
          <a:p>
            <a:pPr marL="514350" indent="-514350">
              <a:buAutoNum type="alphaLcParenR"/>
            </a:pPr>
            <a:r>
              <a:rPr lang="en-US" dirty="0" smtClean="0"/>
              <a:t>Honest .</a:t>
            </a:r>
          </a:p>
          <a:p>
            <a:pPr marL="514350" indent="-514350">
              <a:buAutoNum type="alphaLcParenR"/>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attributes of God . </a:t>
            </a:r>
            <a:endParaRPr lang="en-US" dirty="0"/>
          </a:p>
        </p:txBody>
      </p:sp>
      <p:sp>
        <p:nvSpPr>
          <p:cNvPr id="3" name="Content Placeholder 2"/>
          <p:cNvSpPr>
            <a:spLocks noGrp="1"/>
          </p:cNvSpPr>
          <p:nvPr>
            <p:ph idx="1"/>
          </p:nvPr>
        </p:nvSpPr>
        <p:spPr/>
        <p:txBody>
          <a:bodyPr/>
          <a:lstStyle/>
          <a:p>
            <a:r>
              <a:rPr lang="en-US" b="1" dirty="0" smtClean="0"/>
              <a:t>Love </a:t>
            </a:r>
          </a:p>
          <a:p>
            <a:r>
              <a:rPr lang="en-US" b="1" dirty="0" smtClean="0"/>
              <a:t>Almighty</a:t>
            </a:r>
            <a:r>
              <a:rPr lang="en-US" dirty="0" smtClean="0"/>
              <a:t> : God is powerful.</a:t>
            </a:r>
          </a:p>
          <a:p>
            <a:r>
              <a:rPr lang="en-US" b="1" dirty="0" smtClean="0"/>
              <a:t>Omnipotence</a:t>
            </a:r>
            <a:r>
              <a:rPr lang="en-US" dirty="0" smtClean="0"/>
              <a:t> : God can do anything.</a:t>
            </a:r>
          </a:p>
          <a:p>
            <a:r>
              <a:rPr lang="en-US" b="1" dirty="0" smtClean="0"/>
              <a:t>Omnipresence</a:t>
            </a:r>
            <a:r>
              <a:rPr lang="en-US" dirty="0" smtClean="0"/>
              <a:t> : God is everywhere at the same time .</a:t>
            </a:r>
          </a:p>
          <a:p>
            <a:r>
              <a:rPr lang="en-US" b="1" dirty="0" smtClean="0"/>
              <a:t>Wise</a:t>
            </a:r>
            <a:r>
              <a:rPr lang="en-US" dirty="0" smtClean="0"/>
              <a:t> : God is perfect. He makes no mistake , He knows what is best.</a:t>
            </a:r>
          </a:p>
          <a:p>
            <a:r>
              <a:rPr lang="en-US" b="1" dirty="0" smtClean="0"/>
              <a:t>Omniscience  </a:t>
            </a:r>
            <a:r>
              <a:rPr lang="en-US" dirty="0" smtClean="0"/>
              <a:t> :God has a lot of knowledge.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God Created Every Creatures for a Purpose </a:t>
            </a:r>
            <a:endParaRPr lang="en-US" dirty="0"/>
          </a:p>
        </p:txBody>
      </p:sp>
      <p:sp>
        <p:nvSpPr>
          <p:cNvPr id="3" name="Content Placeholder 2"/>
          <p:cNvSpPr>
            <a:spLocks noGrp="1"/>
          </p:cNvSpPr>
          <p:nvPr>
            <p:ph idx="1"/>
          </p:nvPr>
        </p:nvSpPr>
        <p:spPr/>
        <p:txBody>
          <a:bodyPr/>
          <a:lstStyle/>
          <a:p>
            <a:pPr marL="514350" indent="-514350">
              <a:buAutoNum type="arabicPeriod"/>
            </a:pPr>
            <a:r>
              <a:rPr lang="en-US" b="1" u="sng" dirty="0" smtClean="0"/>
              <a:t>The purpose of creating The Light .</a:t>
            </a:r>
          </a:p>
          <a:p>
            <a:pPr marL="514350" indent="-514350"/>
            <a:r>
              <a:rPr lang="en-US" dirty="0" smtClean="0"/>
              <a:t>Provides light for people to use during the day. </a:t>
            </a:r>
          </a:p>
          <a:p>
            <a:pPr marL="514350" indent="-514350"/>
            <a:r>
              <a:rPr lang="en-US" dirty="0" smtClean="0"/>
              <a:t>Helps plants to grow. </a:t>
            </a:r>
          </a:p>
          <a:p>
            <a:pPr marL="514350" indent="-514350"/>
            <a:r>
              <a:rPr lang="en-US" dirty="0" smtClean="0"/>
              <a:t>Separates the Day and the Night . </a:t>
            </a:r>
          </a:p>
          <a:p>
            <a:pPr marL="514350" indent="-514350">
              <a:buNone/>
            </a:pPr>
            <a:r>
              <a:rPr lang="en-US" dirty="0" smtClean="0"/>
              <a:t>2. </a:t>
            </a:r>
            <a:r>
              <a:rPr lang="en-US" b="1" u="sng" dirty="0" smtClean="0"/>
              <a:t>The purpose of created the Sky .</a:t>
            </a:r>
          </a:p>
          <a:p>
            <a:pPr marL="514350" indent="-514350">
              <a:buNone/>
            </a:pPr>
            <a:r>
              <a:rPr lang="en-US" dirty="0" smtClean="0"/>
              <a:t>Is a place where Stars, Moon and Sun are found.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3" name="Content Placeholder 2"/>
          <p:cNvSpPr>
            <a:spLocks noGrp="1"/>
          </p:cNvSpPr>
          <p:nvPr>
            <p:ph idx="1"/>
          </p:nvPr>
        </p:nvSpPr>
        <p:spPr/>
        <p:txBody>
          <a:bodyPr>
            <a:normAutofit fontScale="92500"/>
          </a:bodyPr>
          <a:lstStyle/>
          <a:p>
            <a:pPr>
              <a:buNone/>
            </a:pPr>
            <a:r>
              <a:rPr lang="en-US" dirty="0" smtClean="0"/>
              <a:t>3. </a:t>
            </a:r>
            <a:r>
              <a:rPr lang="en-US" b="1" u="sng" dirty="0" smtClean="0"/>
              <a:t>The purpose of creating Water .</a:t>
            </a:r>
          </a:p>
          <a:p>
            <a:r>
              <a:rPr lang="en-US" dirty="0" smtClean="0"/>
              <a:t>Provide home of fish and other aquatic animals.</a:t>
            </a:r>
          </a:p>
          <a:p>
            <a:r>
              <a:rPr lang="en-US" dirty="0" smtClean="0"/>
              <a:t>Is for drinking, cooking, washing and Cleaning </a:t>
            </a:r>
          </a:p>
          <a:p>
            <a:r>
              <a:rPr lang="en-US" dirty="0" smtClean="0"/>
              <a:t>Is used for growth of plants. </a:t>
            </a:r>
          </a:p>
          <a:p>
            <a:pPr>
              <a:buNone/>
            </a:pPr>
            <a:r>
              <a:rPr lang="en-US" dirty="0" smtClean="0"/>
              <a:t>4. </a:t>
            </a:r>
            <a:r>
              <a:rPr lang="en-US" b="1" u="sng" dirty="0" smtClean="0"/>
              <a:t>The purpose of creating plants. </a:t>
            </a:r>
          </a:p>
          <a:p>
            <a:r>
              <a:rPr lang="en-US" dirty="0" smtClean="0"/>
              <a:t>Provides fruits and food for people and animals.</a:t>
            </a:r>
          </a:p>
          <a:p>
            <a:r>
              <a:rPr lang="en-US" dirty="0" smtClean="0"/>
              <a:t>Provides medicine to human beings . </a:t>
            </a:r>
          </a:p>
          <a:p>
            <a:r>
              <a:rPr lang="en-US" dirty="0" smtClean="0"/>
              <a:t>Provides a home to Birds and </a:t>
            </a:r>
            <a:r>
              <a:rPr lang="en-US" dirty="0" err="1" smtClean="0"/>
              <a:t>aninimals</a:t>
            </a:r>
            <a:r>
              <a:rPr lang="en-US" dirty="0" smtClean="0"/>
              <a:t>.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definitions </a:t>
            </a:r>
            <a:endParaRPr lang="en-US" dirty="0"/>
          </a:p>
        </p:txBody>
      </p:sp>
      <p:sp>
        <p:nvSpPr>
          <p:cNvPr id="3" name="Content Placeholder 2"/>
          <p:cNvSpPr>
            <a:spLocks noGrp="1"/>
          </p:cNvSpPr>
          <p:nvPr>
            <p:ph idx="1"/>
          </p:nvPr>
        </p:nvSpPr>
        <p:spPr/>
        <p:txBody>
          <a:bodyPr/>
          <a:lstStyle/>
          <a:p>
            <a:r>
              <a:rPr lang="en-US" b="1" dirty="0" smtClean="0"/>
              <a:t>Sins</a:t>
            </a:r>
            <a:r>
              <a:rPr lang="en-US" dirty="0" smtClean="0"/>
              <a:t>: Things that go against the religious law. </a:t>
            </a:r>
          </a:p>
          <a:p>
            <a:r>
              <a:rPr lang="en-US" b="1" dirty="0" smtClean="0"/>
              <a:t>Sacred</a:t>
            </a:r>
            <a:r>
              <a:rPr lang="en-US" dirty="0" smtClean="0"/>
              <a:t> : Something set aside for worship of God . </a:t>
            </a:r>
          </a:p>
          <a:p>
            <a:r>
              <a:rPr lang="en-US" b="1" dirty="0" smtClean="0"/>
              <a:t>Idols </a:t>
            </a:r>
            <a:r>
              <a:rPr lang="en-US" dirty="0" smtClean="0"/>
              <a:t>: Images used as an object of worship . </a:t>
            </a:r>
          </a:p>
          <a:p>
            <a:r>
              <a:rPr lang="en-US" b="1" dirty="0" smtClean="0"/>
              <a:t>Interdependence</a:t>
            </a:r>
            <a:r>
              <a:rPr lang="en-US" dirty="0" smtClean="0"/>
              <a:t> : Means things depend on each other.</a:t>
            </a:r>
          </a:p>
          <a:p>
            <a:r>
              <a:rPr lang="en-US" b="1" dirty="0" smtClean="0"/>
              <a:t>Uniqueness</a:t>
            </a:r>
            <a:r>
              <a:rPr lang="en-US" dirty="0" smtClean="0"/>
              <a:t>: Is quality of being different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7010400" cy="1252728"/>
          </a:xfrm>
        </p:spPr>
        <p:txBody>
          <a:bodyPr/>
          <a:lstStyle/>
          <a:p>
            <a:r>
              <a:rPr lang="en-US" dirty="0" smtClean="0"/>
              <a:t>Cont’d </a:t>
            </a:r>
            <a:endParaRPr lang="en-US" dirty="0"/>
          </a:p>
        </p:txBody>
      </p:sp>
      <p:sp>
        <p:nvSpPr>
          <p:cNvPr id="3" name="Content Placeholder 2"/>
          <p:cNvSpPr>
            <a:spLocks noGrp="1"/>
          </p:cNvSpPr>
          <p:nvPr>
            <p:ph idx="1"/>
          </p:nvPr>
        </p:nvSpPr>
        <p:spPr>
          <a:xfrm>
            <a:off x="0" y="1295400"/>
            <a:ext cx="9144000" cy="5562600"/>
          </a:xfrm>
        </p:spPr>
        <p:txBody>
          <a:bodyPr>
            <a:normAutofit/>
          </a:bodyPr>
          <a:lstStyle/>
          <a:p>
            <a:r>
              <a:rPr lang="en-US" sz="3500" b="1" u="sng" dirty="0" smtClean="0"/>
              <a:t>How the people communicated with God ? </a:t>
            </a:r>
          </a:p>
          <a:p>
            <a:pPr marL="514350" indent="-514350">
              <a:buAutoNum type="alphaLcParenR"/>
            </a:pPr>
            <a:r>
              <a:rPr lang="en-US" dirty="0" smtClean="0"/>
              <a:t>Through prayer.    c) Repenting </a:t>
            </a:r>
          </a:p>
          <a:p>
            <a:pPr marL="514350" indent="-514350">
              <a:buAutoNum type="alphaLcParenR"/>
            </a:pPr>
            <a:r>
              <a:rPr lang="en-US" dirty="0" smtClean="0"/>
              <a:t>Reading Bible        d) Singing the church hymn</a:t>
            </a:r>
          </a:p>
          <a:p>
            <a:pPr marL="514350" indent="-514350">
              <a:buNone/>
            </a:pPr>
            <a:r>
              <a:rPr lang="en-US" b="1" dirty="0" smtClean="0"/>
              <a:t>The first men created by God </a:t>
            </a:r>
          </a:p>
          <a:p>
            <a:pPr marL="514350" indent="-514350">
              <a:buNone/>
            </a:pPr>
            <a:r>
              <a:rPr lang="en-US" dirty="0" smtClean="0"/>
              <a:t> Adam and Eva  in </a:t>
            </a:r>
            <a:r>
              <a:rPr lang="en-US" dirty="0"/>
              <a:t>E</a:t>
            </a:r>
            <a:r>
              <a:rPr lang="en-US" dirty="0" smtClean="0"/>
              <a:t>den garden.</a:t>
            </a:r>
          </a:p>
          <a:p>
            <a:pPr marL="514350" indent="-514350">
              <a:buNone/>
            </a:pPr>
            <a:r>
              <a:rPr lang="en-US" b="1" dirty="0" smtClean="0"/>
              <a:t>Two sons of Adam and Eva are </a:t>
            </a:r>
            <a:r>
              <a:rPr lang="en-US" dirty="0" smtClean="0"/>
              <a:t>Abel and Cain .</a:t>
            </a:r>
          </a:p>
          <a:p>
            <a:pPr marL="514350" indent="-514350">
              <a:buNone/>
            </a:pPr>
            <a:r>
              <a:rPr lang="en-US" b="1" dirty="0" smtClean="0"/>
              <a:t>The father of all believers </a:t>
            </a:r>
            <a:r>
              <a:rPr lang="en-US" dirty="0" smtClean="0"/>
              <a:t>is Abraham .</a:t>
            </a:r>
          </a:p>
          <a:p>
            <a:pPr marL="514350" indent="-514350">
              <a:buNone/>
            </a:pPr>
            <a:r>
              <a:rPr lang="en-US" b="1" dirty="0" smtClean="0"/>
              <a:t>The son of Abraham </a:t>
            </a:r>
            <a:r>
              <a:rPr lang="en-US" dirty="0" smtClean="0"/>
              <a:t>was Isaac.</a:t>
            </a:r>
          </a:p>
          <a:p>
            <a:pPr marL="514350" indent="-514350">
              <a:buNone/>
            </a:pPr>
            <a:r>
              <a:rPr lang="en-US" b="1" dirty="0" smtClean="0"/>
              <a:t>Two sons of Isaac </a:t>
            </a:r>
            <a:r>
              <a:rPr lang="en-US" dirty="0" smtClean="0"/>
              <a:t>were Jacob and </a:t>
            </a:r>
            <a:r>
              <a:rPr lang="en-US" dirty="0" err="1" smtClean="0"/>
              <a:t>Saül</a:t>
            </a:r>
            <a:endParaRPr lang="en-US" dirty="0" smtClean="0"/>
          </a:p>
          <a:p>
            <a:pPr marL="514350" indent="-514350">
              <a:buNone/>
            </a:pPr>
            <a:r>
              <a:rPr lang="en-US" b="1" dirty="0" smtClean="0"/>
              <a:t>Two men were </a:t>
            </a:r>
            <a:r>
              <a:rPr lang="en-US" dirty="0" smtClean="0"/>
              <a:t>used to lead Israelites were Moses and Joshua .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RELIGIOUS EDUCATION </a:t>
            </a:r>
            <a:endParaRPr lang="en-US" dirty="0"/>
          </a:p>
        </p:txBody>
      </p:sp>
      <p:sp>
        <p:nvSpPr>
          <p:cNvPr id="3" name="Content Placeholder 2"/>
          <p:cNvSpPr>
            <a:spLocks noGrp="1"/>
          </p:cNvSpPr>
          <p:nvPr>
            <p:ph idx="1"/>
          </p:nvPr>
        </p:nvSpPr>
        <p:spPr>
          <a:xfrm>
            <a:off x="457200" y="1775191"/>
            <a:ext cx="8458200" cy="4625609"/>
          </a:xfrm>
        </p:spPr>
        <p:txBody>
          <a:bodyPr/>
          <a:lstStyle/>
          <a:p>
            <a:r>
              <a:rPr lang="en-US" dirty="0" smtClean="0"/>
              <a:t>Is the study of the word of God . </a:t>
            </a:r>
          </a:p>
          <a:p>
            <a:pPr>
              <a:buNone/>
            </a:pPr>
            <a:r>
              <a:rPr lang="en-US" b="1" u="sng" dirty="0" smtClean="0"/>
              <a:t>Reasons of study religious education in schools</a:t>
            </a:r>
          </a:p>
          <a:p>
            <a:pPr marL="571500" indent="-571500">
              <a:buAutoNum type="romanLcParenR"/>
            </a:pPr>
            <a:r>
              <a:rPr lang="en-US" dirty="0" smtClean="0"/>
              <a:t>To know the world of God .</a:t>
            </a:r>
          </a:p>
          <a:p>
            <a:pPr marL="571500" indent="-571500">
              <a:buAutoNum type="romanLcParenR"/>
            </a:pPr>
            <a:r>
              <a:rPr lang="en-US" dirty="0" smtClean="0"/>
              <a:t>To get knowledge and good behavior </a:t>
            </a:r>
          </a:p>
          <a:p>
            <a:pPr marL="571500" indent="-571500">
              <a:buAutoNum type="romanLcParenR"/>
            </a:pPr>
            <a:r>
              <a:rPr lang="en-US" dirty="0" smtClean="0"/>
              <a:t>To pass religious education in schools .</a:t>
            </a:r>
          </a:p>
          <a:p>
            <a:pPr marL="571500" indent="-571500">
              <a:buAutoNum type="romanLcParenR"/>
            </a:pPr>
            <a:r>
              <a:rPr lang="en-US" dirty="0" smtClean="0"/>
              <a:t>To grow spiritually and become God’s people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3" name="Content Placeholder 2"/>
          <p:cNvSpPr>
            <a:spLocks noGrp="1"/>
          </p:cNvSpPr>
          <p:nvPr>
            <p:ph idx="1"/>
          </p:nvPr>
        </p:nvSpPr>
        <p:spPr/>
        <p:txBody>
          <a:bodyPr>
            <a:normAutofit/>
          </a:bodyPr>
          <a:lstStyle/>
          <a:p>
            <a:r>
              <a:rPr lang="en-US" dirty="0" smtClean="0"/>
              <a:t>The wife of </a:t>
            </a:r>
            <a:r>
              <a:rPr lang="en-US" dirty="0"/>
              <a:t>A</a:t>
            </a:r>
            <a:r>
              <a:rPr lang="en-US" dirty="0" smtClean="0"/>
              <a:t>braham was </a:t>
            </a:r>
            <a:r>
              <a:rPr lang="en-US" b="1" dirty="0" smtClean="0"/>
              <a:t>Sarah</a:t>
            </a:r>
            <a:r>
              <a:rPr lang="en-US" dirty="0" smtClean="0"/>
              <a:t> .</a:t>
            </a:r>
          </a:p>
          <a:p>
            <a:r>
              <a:rPr lang="en-US" dirty="0" smtClean="0"/>
              <a:t>Two famous archangel are  </a:t>
            </a:r>
            <a:r>
              <a:rPr lang="en-US" b="1" dirty="0" smtClean="0"/>
              <a:t>Gabriel </a:t>
            </a:r>
            <a:r>
              <a:rPr lang="en-US" dirty="0" smtClean="0"/>
              <a:t>and </a:t>
            </a:r>
            <a:r>
              <a:rPr lang="en-US" b="1" dirty="0" smtClean="0"/>
              <a:t>Michael</a:t>
            </a:r>
            <a:r>
              <a:rPr lang="en-US" dirty="0" smtClean="0"/>
              <a:t>.</a:t>
            </a:r>
          </a:p>
          <a:p>
            <a:r>
              <a:rPr lang="en-US" b="1" dirty="0" smtClean="0"/>
              <a:t>The famous kings in bible </a:t>
            </a:r>
            <a:r>
              <a:rPr lang="en-US" dirty="0" smtClean="0"/>
              <a:t>were </a:t>
            </a:r>
          </a:p>
          <a:p>
            <a:pPr marL="571500" indent="-571500">
              <a:buAutoNum type="romanLcParenR"/>
            </a:pPr>
            <a:r>
              <a:rPr lang="en-US" dirty="0" smtClean="0"/>
              <a:t>King David </a:t>
            </a:r>
          </a:p>
          <a:p>
            <a:pPr marL="571500" indent="-571500">
              <a:buAutoNum type="romanLcParenR"/>
            </a:pPr>
            <a:r>
              <a:rPr lang="en-US" dirty="0" smtClean="0"/>
              <a:t>King </a:t>
            </a:r>
            <a:r>
              <a:rPr lang="en-US" dirty="0" err="1" smtClean="0"/>
              <a:t>salomon</a:t>
            </a:r>
            <a:r>
              <a:rPr lang="en-US" dirty="0" smtClean="0"/>
              <a:t> </a:t>
            </a:r>
          </a:p>
          <a:p>
            <a:pPr marL="571500" indent="-571500">
              <a:buAutoNum type="romanLcParenR"/>
            </a:pPr>
            <a:r>
              <a:rPr lang="en-US" dirty="0" smtClean="0"/>
              <a:t>King </a:t>
            </a:r>
            <a:r>
              <a:rPr lang="en-US" dirty="0" err="1" smtClean="0"/>
              <a:t>saül</a:t>
            </a:r>
            <a:r>
              <a:rPr lang="en-US" dirty="0" smtClean="0"/>
              <a:t> </a:t>
            </a:r>
          </a:p>
          <a:p>
            <a:pPr marL="571500" indent="-571500">
              <a:buAutoNum type="romanLcParenR"/>
            </a:pPr>
            <a:r>
              <a:rPr lang="en-US" dirty="0" smtClean="0"/>
              <a:t>King </a:t>
            </a:r>
            <a:r>
              <a:rPr lang="en-US" dirty="0" err="1"/>
              <a:t>J</a:t>
            </a:r>
            <a:r>
              <a:rPr lang="en-US" dirty="0" err="1" smtClean="0"/>
              <a:t>aphet</a:t>
            </a:r>
            <a:r>
              <a:rPr lang="en-US" dirty="0" smtClean="0"/>
              <a:t> </a:t>
            </a:r>
            <a:endParaRPr lang="en-US" dirty="0"/>
          </a:p>
          <a:p>
            <a:endParaRPr lang="en-US"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famous prophet in Bible </a:t>
            </a:r>
            <a:endParaRPr lang="en-US" dirty="0"/>
          </a:p>
        </p:txBody>
      </p:sp>
      <p:sp>
        <p:nvSpPr>
          <p:cNvPr id="3" name="Content Placeholder 2"/>
          <p:cNvSpPr>
            <a:spLocks noGrp="1"/>
          </p:cNvSpPr>
          <p:nvPr>
            <p:ph idx="1"/>
          </p:nvPr>
        </p:nvSpPr>
        <p:spPr/>
        <p:txBody>
          <a:bodyPr>
            <a:normAutofit/>
          </a:bodyPr>
          <a:lstStyle/>
          <a:p>
            <a:r>
              <a:rPr lang="en-US" dirty="0" smtClean="0"/>
              <a:t>Prophet </a:t>
            </a:r>
            <a:r>
              <a:rPr lang="en-US" dirty="0"/>
              <a:t>S</a:t>
            </a:r>
            <a:r>
              <a:rPr lang="en-US" dirty="0" smtClean="0"/>
              <a:t>amuel .</a:t>
            </a:r>
          </a:p>
          <a:p>
            <a:r>
              <a:rPr lang="en-US" dirty="0" smtClean="0"/>
              <a:t>Prophet </a:t>
            </a:r>
            <a:r>
              <a:rPr lang="en-US" dirty="0" err="1" smtClean="0"/>
              <a:t>Elia</a:t>
            </a:r>
            <a:r>
              <a:rPr lang="en-US" dirty="0" smtClean="0"/>
              <a:t>.</a:t>
            </a:r>
          </a:p>
          <a:p>
            <a:r>
              <a:rPr lang="en-US" dirty="0" smtClean="0"/>
              <a:t>Prophet Elisha .</a:t>
            </a:r>
          </a:p>
          <a:p>
            <a:r>
              <a:rPr lang="en-US" dirty="0" smtClean="0"/>
              <a:t>Prophet Daniel </a:t>
            </a:r>
          </a:p>
          <a:p>
            <a:r>
              <a:rPr lang="en-US" dirty="0" smtClean="0"/>
              <a:t>Prophet Isaac.(</a:t>
            </a:r>
            <a:r>
              <a:rPr lang="en-US" dirty="0" err="1"/>
              <a:t>I</a:t>
            </a:r>
            <a:r>
              <a:rPr lang="en-US" dirty="0" err="1" smtClean="0"/>
              <a:t>sae</a:t>
            </a:r>
            <a:r>
              <a:rPr lang="en-US" dirty="0" smtClean="0"/>
              <a:t> )</a:t>
            </a:r>
          </a:p>
          <a:p>
            <a:r>
              <a:rPr lang="en-US" dirty="0" smtClean="0"/>
              <a:t>Prophet Malachi </a:t>
            </a:r>
          </a:p>
          <a:p>
            <a:r>
              <a:rPr lang="en-US" dirty="0" smtClean="0"/>
              <a:t>Prophet </a:t>
            </a:r>
            <a:r>
              <a:rPr lang="en-US" dirty="0" err="1" smtClean="0"/>
              <a:t>Zeukaria</a:t>
            </a:r>
            <a:r>
              <a:rPr lang="en-US" dirty="0" smtClean="0"/>
              <a:t> </a:t>
            </a:r>
          </a:p>
          <a:p>
            <a:r>
              <a:rPr lang="en-US" dirty="0" smtClean="0"/>
              <a:t>Prophet Haggai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knowledge </a:t>
            </a:r>
            <a:endParaRPr lang="en-US" dirty="0"/>
          </a:p>
        </p:txBody>
      </p:sp>
      <p:sp>
        <p:nvSpPr>
          <p:cNvPr id="3" name="Content Placeholder 2"/>
          <p:cNvSpPr>
            <a:spLocks noGrp="1"/>
          </p:cNvSpPr>
          <p:nvPr>
            <p:ph idx="1"/>
          </p:nvPr>
        </p:nvSpPr>
        <p:spPr/>
        <p:txBody>
          <a:bodyPr>
            <a:normAutofit fontScale="92500"/>
          </a:bodyPr>
          <a:lstStyle/>
          <a:p>
            <a:r>
              <a:rPr lang="en-US" dirty="0" smtClean="0"/>
              <a:t>The God created human being in his</a:t>
            </a:r>
            <a:r>
              <a:rPr lang="en-US" b="1" dirty="0" smtClean="0"/>
              <a:t> image </a:t>
            </a:r>
            <a:r>
              <a:rPr lang="en-US" dirty="0" smtClean="0"/>
              <a:t>.</a:t>
            </a:r>
          </a:p>
          <a:p>
            <a:r>
              <a:rPr lang="en-US" dirty="0" smtClean="0"/>
              <a:t>The leader of Israelites from slave is </a:t>
            </a:r>
            <a:r>
              <a:rPr lang="en-US" b="1" dirty="0" smtClean="0"/>
              <a:t>Moses</a:t>
            </a:r>
            <a:r>
              <a:rPr lang="en-US" dirty="0" smtClean="0"/>
              <a:t>.</a:t>
            </a:r>
          </a:p>
          <a:p>
            <a:r>
              <a:rPr lang="en-US" dirty="0" smtClean="0"/>
              <a:t>The God stopped working on the </a:t>
            </a:r>
            <a:r>
              <a:rPr lang="en-US" b="1" dirty="0" smtClean="0"/>
              <a:t>seventh day</a:t>
            </a:r>
            <a:r>
              <a:rPr lang="en-US" dirty="0" smtClean="0"/>
              <a:t>.</a:t>
            </a:r>
          </a:p>
          <a:p>
            <a:r>
              <a:rPr lang="en-US" dirty="0" smtClean="0"/>
              <a:t>The angel disobeyed Adam when he was ordered by Allah is </a:t>
            </a:r>
            <a:r>
              <a:rPr lang="en-US" b="1" dirty="0" smtClean="0"/>
              <a:t>Angel </a:t>
            </a:r>
            <a:r>
              <a:rPr lang="en-US" b="1" dirty="0" smtClean="0"/>
              <a:t>ATIKU </a:t>
            </a:r>
            <a:r>
              <a:rPr lang="en-US" dirty="0" smtClean="0"/>
              <a:t>or </a:t>
            </a:r>
            <a:r>
              <a:rPr lang="en-US" b="1" dirty="0" err="1" smtClean="0"/>
              <a:t>Rusifer</a:t>
            </a:r>
            <a:r>
              <a:rPr lang="en-US" dirty="0" smtClean="0"/>
              <a:t>  </a:t>
            </a:r>
          </a:p>
          <a:p>
            <a:r>
              <a:rPr lang="en-US" dirty="0" smtClean="0"/>
              <a:t>The angel who brought the news about the birth of Savior is Angel </a:t>
            </a:r>
            <a:r>
              <a:rPr lang="en-US" b="1" dirty="0" smtClean="0"/>
              <a:t>Gabrie</a:t>
            </a:r>
            <a:r>
              <a:rPr lang="en-US" dirty="0" smtClean="0"/>
              <a:t>l . </a:t>
            </a:r>
          </a:p>
          <a:p>
            <a:r>
              <a:rPr lang="en-US" dirty="0" smtClean="0"/>
              <a:t>The human being created in God’s image because God need </a:t>
            </a:r>
            <a:r>
              <a:rPr lang="en-US" b="1" dirty="0" smtClean="0"/>
              <a:t>to look after God’s creation</a:t>
            </a:r>
            <a:r>
              <a:rPr lang="en-US" dirty="0" smtClean="0"/>
              <a:t> . </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knowledge </a:t>
            </a:r>
            <a:endParaRPr lang="en-US" dirty="0"/>
          </a:p>
        </p:txBody>
      </p:sp>
      <p:sp>
        <p:nvSpPr>
          <p:cNvPr id="3" name="Content Placeholder 2"/>
          <p:cNvSpPr>
            <a:spLocks noGrp="1"/>
          </p:cNvSpPr>
          <p:nvPr>
            <p:ph idx="1"/>
          </p:nvPr>
        </p:nvSpPr>
        <p:spPr/>
        <p:txBody>
          <a:bodyPr/>
          <a:lstStyle/>
          <a:p>
            <a:r>
              <a:rPr lang="en-US" dirty="0" smtClean="0"/>
              <a:t>Two things God , create to determine days and Night :  The  Sun and the Earth  in rotation . </a:t>
            </a:r>
          </a:p>
          <a:p>
            <a:r>
              <a:rPr lang="en-US" dirty="0" smtClean="0"/>
              <a:t>The fonder of Islam was Muhammad </a:t>
            </a:r>
            <a:r>
              <a:rPr lang="en-US" dirty="0" err="1" smtClean="0"/>
              <a:t>Ibn</a:t>
            </a:r>
            <a:r>
              <a:rPr lang="en-US" dirty="0" smtClean="0"/>
              <a:t> Abdul . </a:t>
            </a:r>
          </a:p>
          <a:p>
            <a:r>
              <a:rPr lang="en-US" dirty="0" smtClean="0"/>
              <a:t>The  disciple who betrayed Jesus Christ was  </a:t>
            </a:r>
            <a:r>
              <a:rPr lang="en-US" dirty="0" err="1" smtClean="0"/>
              <a:t>Juda</a:t>
            </a:r>
            <a:r>
              <a:rPr lang="en-US" dirty="0" smtClean="0"/>
              <a:t>  Iscariot . </a:t>
            </a:r>
          </a:p>
          <a:p>
            <a:r>
              <a:rPr lang="en-US" dirty="0" smtClean="0"/>
              <a:t>The father of all believers was ABRAHAM.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importance of confession to a Christian</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To approach God </a:t>
            </a:r>
          </a:p>
          <a:p>
            <a:r>
              <a:rPr lang="en-US" dirty="0" smtClean="0"/>
              <a:t>To recon ciliate to God </a:t>
            </a:r>
          </a:p>
          <a:p>
            <a:r>
              <a:rPr lang="en-US" dirty="0" smtClean="0"/>
              <a:t>To be forgiven our sins </a:t>
            </a:r>
          </a:p>
          <a:p>
            <a:pPr lvl="0"/>
            <a:r>
              <a:rPr lang="en-US" b="1" dirty="0" smtClean="0"/>
              <a:t>The  miracles performed by Jesus Christ</a:t>
            </a:r>
            <a:endParaRPr lang="en-US" dirty="0" smtClean="0"/>
          </a:p>
          <a:p>
            <a:r>
              <a:rPr lang="en-US" dirty="0" smtClean="0"/>
              <a:t>Heal sick people </a:t>
            </a:r>
          </a:p>
          <a:p>
            <a:r>
              <a:rPr lang="en-US" dirty="0" smtClean="0"/>
              <a:t>Turn water into wine </a:t>
            </a:r>
          </a:p>
          <a:p>
            <a:r>
              <a:rPr lang="en-US" dirty="0" smtClean="0"/>
              <a:t>Turn dead person into living one </a:t>
            </a:r>
          </a:p>
          <a:p>
            <a:r>
              <a:rPr lang="en-US" smtClean="0"/>
              <a:t>Make </a:t>
            </a:r>
            <a:r>
              <a:rPr lang="en-US" dirty="0" smtClean="0"/>
              <a:t>the blind to see </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parables used by Jesus Christ</a:t>
            </a:r>
            <a:endParaRPr lang="en-US" dirty="0"/>
          </a:p>
        </p:txBody>
      </p:sp>
      <p:sp>
        <p:nvSpPr>
          <p:cNvPr id="3" name="Content Placeholder 2"/>
          <p:cNvSpPr>
            <a:spLocks noGrp="1"/>
          </p:cNvSpPr>
          <p:nvPr>
            <p:ph idx="1"/>
          </p:nvPr>
        </p:nvSpPr>
        <p:spPr/>
        <p:txBody>
          <a:bodyPr/>
          <a:lstStyle/>
          <a:p>
            <a:pPr>
              <a:buNone/>
            </a:pPr>
            <a:r>
              <a:rPr lang="en-US" b="1" dirty="0" smtClean="0"/>
              <a:t>What is a parable ? </a:t>
            </a:r>
          </a:p>
          <a:p>
            <a:pPr>
              <a:buNone/>
            </a:pPr>
            <a:r>
              <a:rPr lang="en-US" dirty="0" smtClean="0"/>
              <a:t>Is story  about moral and religious education .</a:t>
            </a:r>
          </a:p>
          <a:p>
            <a:pPr>
              <a:buNone/>
            </a:pPr>
            <a:r>
              <a:rPr lang="en-US" b="1" u="sng" dirty="0" smtClean="0"/>
              <a:t>Examples of parables </a:t>
            </a:r>
          </a:p>
          <a:p>
            <a:pPr marL="633222" indent="-514350">
              <a:buAutoNum type="arabicPeriod"/>
            </a:pPr>
            <a:r>
              <a:rPr lang="en-US" dirty="0" smtClean="0"/>
              <a:t>The parable of sewer. </a:t>
            </a:r>
          </a:p>
          <a:p>
            <a:pPr marL="633222" indent="-514350">
              <a:buAutoNum type="arabicPeriod"/>
            </a:pPr>
            <a:r>
              <a:rPr lang="en-US" dirty="0" smtClean="0"/>
              <a:t>The parable of the lost son. </a:t>
            </a:r>
          </a:p>
          <a:p>
            <a:pPr marL="633222" indent="-514350">
              <a:buAutoNum type="arabicPeriod"/>
            </a:pPr>
            <a:r>
              <a:rPr lang="en-US" dirty="0" smtClean="0"/>
              <a:t>The parable of a good Samaritan . </a:t>
            </a:r>
          </a:p>
          <a:p>
            <a:pPr marL="633222" indent="-514350">
              <a:buAutoNum type="arabicPeriod"/>
            </a:pPr>
            <a:r>
              <a:rPr lang="en-US" dirty="0" smtClean="0"/>
              <a:t>The parable of ten virgin girls. </a:t>
            </a:r>
          </a:p>
          <a:p>
            <a:pPr marL="633222" indent="-514350">
              <a:buAutoNum type="arabicPeriod"/>
            </a:pPr>
            <a:r>
              <a:rPr lang="en-US" dirty="0" smtClean="0"/>
              <a:t>The parable of the talents . </a:t>
            </a:r>
          </a:p>
          <a:p>
            <a:pPr marL="633222" indent="-514350">
              <a:buAutoNum type="arabicPeriod"/>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Vocation of the Israelites people.</a:t>
            </a:r>
            <a:endParaRPr lang="en-US" dirty="0"/>
          </a:p>
        </p:txBody>
      </p:sp>
      <p:sp>
        <p:nvSpPr>
          <p:cNvPr id="3" name="Content Placeholder 2"/>
          <p:cNvSpPr>
            <a:spLocks noGrp="1"/>
          </p:cNvSpPr>
          <p:nvPr>
            <p:ph idx="1"/>
          </p:nvPr>
        </p:nvSpPr>
        <p:spPr/>
        <p:txBody>
          <a:bodyPr/>
          <a:lstStyle/>
          <a:p>
            <a:r>
              <a:rPr lang="en-US" b="1" u="sng" dirty="0" smtClean="0"/>
              <a:t>What is vocation ? </a:t>
            </a:r>
          </a:p>
          <a:p>
            <a:pPr>
              <a:buNone/>
            </a:pPr>
            <a:r>
              <a:rPr lang="en-US" dirty="0" smtClean="0"/>
              <a:t>Is a point when a person is called by God . </a:t>
            </a:r>
          </a:p>
          <a:p>
            <a:pPr>
              <a:buNone/>
            </a:pPr>
            <a:r>
              <a:rPr lang="en-US" b="1" u="sng" dirty="0" smtClean="0"/>
              <a:t>Examples of Religious people has vocation .</a:t>
            </a:r>
          </a:p>
          <a:p>
            <a:pPr>
              <a:buNone/>
            </a:pPr>
            <a:r>
              <a:rPr lang="en-US" dirty="0" smtClean="0"/>
              <a:t>Sisters, Brothers, Priests, Pastors and Bishops. </a:t>
            </a:r>
          </a:p>
          <a:p>
            <a:pPr>
              <a:buNone/>
            </a:pPr>
            <a:r>
              <a:rPr lang="en-US" b="1" u="sng" dirty="0" smtClean="0"/>
              <a:t>Examples of Universal Vocation people .</a:t>
            </a:r>
          </a:p>
          <a:p>
            <a:pPr>
              <a:buNone/>
            </a:pPr>
            <a:r>
              <a:rPr lang="en-US" dirty="0" smtClean="0"/>
              <a:t>Leaders, Teachers, Doctors and Nurses . </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 of Patriarchs</a:t>
            </a:r>
            <a:endParaRPr lang="en-US" dirty="0"/>
          </a:p>
        </p:txBody>
      </p:sp>
      <p:sp>
        <p:nvSpPr>
          <p:cNvPr id="3" name="Content Placeholder 2"/>
          <p:cNvSpPr>
            <a:spLocks noGrp="1"/>
          </p:cNvSpPr>
          <p:nvPr>
            <p:ph idx="1"/>
          </p:nvPr>
        </p:nvSpPr>
        <p:spPr/>
        <p:txBody>
          <a:bodyPr/>
          <a:lstStyle/>
          <a:p>
            <a:r>
              <a:rPr lang="en-US" b="1" dirty="0" smtClean="0"/>
              <a:t>A patriarch </a:t>
            </a:r>
            <a:r>
              <a:rPr lang="en-US" dirty="0" smtClean="0"/>
              <a:t>: These are people God used to make Israel strong . </a:t>
            </a:r>
          </a:p>
          <a:p>
            <a:r>
              <a:rPr lang="en-US" b="1" dirty="0" smtClean="0"/>
              <a:t>Examples of Patriarchs in the Bible. </a:t>
            </a:r>
          </a:p>
          <a:p>
            <a:pPr marL="514350" indent="-514350">
              <a:buAutoNum type="arabicPeriod"/>
            </a:pPr>
            <a:r>
              <a:rPr lang="en-US" dirty="0" smtClean="0"/>
              <a:t>Abraham </a:t>
            </a:r>
          </a:p>
          <a:p>
            <a:pPr marL="514350" indent="-514350">
              <a:buAutoNum type="arabicPeriod"/>
            </a:pPr>
            <a:r>
              <a:rPr lang="en-US" dirty="0" smtClean="0"/>
              <a:t>Noah </a:t>
            </a:r>
          </a:p>
          <a:p>
            <a:pPr marL="514350" indent="-514350">
              <a:buAutoNum type="arabicPeriod"/>
            </a:pPr>
            <a:r>
              <a:rPr lang="en-US" dirty="0" smtClean="0"/>
              <a:t>Jacob (Israel ) .</a:t>
            </a:r>
          </a:p>
          <a:p>
            <a:pPr marL="514350" indent="-514350">
              <a:buAutoNum type="arabicPeriod"/>
            </a:pPr>
            <a:r>
              <a:rPr lang="en-US" dirty="0" smtClean="0"/>
              <a:t>Moses .</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call of Abraham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Abraham known as Abram .Father of all believers.</a:t>
            </a:r>
          </a:p>
          <a:p>
            <a:r>
              <a:rPr lang="en-US" dirty="0" smtClean="0"/>
              <a:t>Abraham has father called </a:t>
            </a:r>
            <a:r>
              <a:rPr lang="en-US" dirty="0" err="1" smtClean="0"/>
              <a:t>Terah</a:t>
            </a:r>
            <a:r>
              <a:rPr lang="en-US" dirty="0" smtClean="0"/>
              <a:t>, He lived in city of Ur later moved and settled in Horan .His Wife is called </a:t>
            </a:r>
            <a:r>
              <a:rPr lang="en-US" dirty="0" err="1" smtClean="0"/>
              <a:t>Sarai</a:t>
            </a:r>
            <a:r>
              <a:rPr lang="en-US" dirty="0" smtClean="0"/>
              <a:t> . </a:t>
            </a:r>
          </a:p>
          <a:p>
            <a:r>
              <a:rPr lang="en-US" dirty="0" smtClean="0"/>
              <a:t>One day , God told Abram to leave his country . God show him where to live. The land was Canaan . </a:t>
            </a:r>
          </a:p>
          <a:p>
            <a:pPr>
              <a:buNone/>
            </a:pPr>
            <a:r>
              <a:rPr lang="en-US" b="1" dirty="0" smtClean="0"/>
              <a:t>What is Covenant </a:t>
            </a:r>
            <a:r>
              <a:rPr lang="en-US" dirty="0" smtClean="0"/>
              <a:t>: Is an agreement  between two or more people or groups . It has a promise ,sign  and ceremony.</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God made to Abraham.</a:t>
            </a:r>
            <a:endParaRPr lang="en-US" dirty="0"/>
          </a:p>
        </p:txBody>
      </p:sp>
      <p:sp>
        <p:nvSpPr>
          <p:cNvPr id="3" name="Content Placeholder 2"/>
          <p:cNvSpPr>
            <a:spLocks noGrp="1"/>
          </p:cNvSpPr>
          <p:nvPr>
            <p:ph idx="1"/>
          </p:nvPr>
        </p:nvSpPr>
        <p:spPr/>
        <p:txBody>
          <a:bodyPr>
            <a:normAutofit lnSpcReduction="10000"/>
          </a:bodyPr>
          <a:lstStyle/>
          <a:p>
            <a:r>
              <a:rPr lang="en-US" dirty="0" smtClean="0"/>
              <a:t>God promised to give Abraham land.</a:t>
            </a:r>
          </a:p>
          <a:p>
            <a:r>
              <a:rPr lang="en-US" dirty="0" smtClean="0"/>
              <a:t>He promised Abraham that he would be a father of many nations . He was promised many Descendants . </a:t>
            </a:r>
          </a:p>
          <a:p>
            <a:r>
              <a:rPr lang="en-US" dirty="0" smtClean="0"/>
              <a:t>He promised to make his name great.</a:t>
            </a:r>
          </a:p>
          <a:p>
            <a:r>
              <a:rPr lang="en-US" dirty="0" smtClean="0"/>
              <a:t>He promised to bless Abraham. </a:t>
            </a:r>
          </a:p>
          <a:p>
            <a:r>
              <a:rPr lang="en-US" dirty="0" smtClean="0"/>
              <a:t>He will produce a king from the descendants of Abraham. </a:t>
            </a:r>
          </a:p>
          <a:p>
            <a:r>
              <a:rPr lang="en-US" dirty="0" smtClean="0"/>
              <a:t>He promised to make the covenant everlasting. </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 of religious </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Traditional beliefs </a:t>
            </a:r>
          </a:p>
          <a:p>
            <a:pPr marL="514350" indent="-514350">
              <a:buAutoNum type="arabicPeriod"/>
            </a:pPr>
            <a:r>
              <a:rPr lang="en-US" dirty="0" smtClean="0"/>
              <a:t>Christianism .</a:t>
            </a:r>
          </a:p>
          <a:p>
            <a:pPr marL="514350" indent="-514350">
              <a:buAutoNum type="arabicPeriod"/>
            </a:pPr>
            <a:r>
              <a:rPr lang="en-US" dirty="0" smtClean="0"/>
              <a:t>Islam </a:t>
            </a:r>
          </a:p>
          <a:p>
            <a:pPr marL="514350" indent="-514350">
              <a:buAutoNum type="arabicPeriod"/>
            </a:pPr>
            <a:r>
              <a:rPr lang="en-US" dirty="0" smtClean="0"/>
              <a:t>Buddhism .</a:t>
            </a:r>
          </a:p>
          <a:p>
            <a:pPr marL="514350" indent="-514350">
              <a:buNone/>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Signs of the covenant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Circumcision .( Genesis 17.10-11) </a:t>
            </a:r>
          </a:p>
          <a:p>
            <a:r>
              <a:rPr lang="en-US" dirty="0" smtClean="0"/>
              <a:t>Countless stars in the sky. (Genesis 15.5-6)</a:t>
            </a:r>
          </a:p>
          <a:p>
            <a:r>
              <a:rPr lang="en-US" dirty="0" smtClean="0"/>
              <a:t>Change of names . ( Genesis 15:17-18)</a:t>
            </a:r>
          </a:p>
          <a:p>
            <a:r>
              <a:rPr lang="en-US" dirty="0" smtClean="0"/>
              <a:t>The smoking fire pot and flaming torch .</a:t>
            </a:r>
          </a:p>
          <a:p>
            <a:pPr>
              <a:buNone/>
            </a:pPr>
            <a:r>
              <a:rPr lang="en-US" dirty="0" smtClean="0"/>
              <a:t>New words </a:t>
            </a:r>
          </a:p>
          <a:p>
            <a:pPr>
              <a:buNone/>
            </a:pPr>
            <a:r>
              <a:rPr lang="en-US" b="1" dirty="0" smtClean="0"/>
              <a:t>Descendants</a:t>
            </a:r>
            <a:r>
              <a:rPr lang="en-US" dirty="0" smtClean="0"/>
              <a:t>: People who have come from a particular ancestor.</a:t>
            </a:r>
          </a:p>
          <a:p>
            <a:pPr>
              <a:buNone/>
            </a:pPr>
            <a:r>
              <a:rPr lang="en-US" b="1" dirty="0" smtClean="0"/>
              <a:t>Everlasting</a:t>
            </a:r>
            <a:r>
              <a:rPr lang="en-US" dirty="0" smtClean="0"/>
              <a:t> : Lasting forever or for a very long time.</a:t>
            </a:r>
          </a:p>
          <a:p>
            <a:pPr>
              <a:buNone/>
            </a:pPr>
            <a:r>
              <a:rPr lang="en-US" b="1" dirty="0" smtClean="0"/>
              <a:t>Sacrifice: </a:t>
            </a:r>
            <a:r>
              <a:rPr lang="en-US" dirty="0" smtClean="0"/>
              <a:t>An offering that is given to God. </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Noah </a:t>
            </a:r>
            <a:endParaRPr lang="en-US" dirty="0"/>
          </a:p>
        </p:txBody>
      </p:sp>
      <p:sp>
        <p:nvSpPr>
          <p:cNvPr id="3" name="Content Placeholder 2"/>
          <p:cNvSpPr>
            <a:spLocks noGrp="1"/>
          </p:cNvSpPr>
          <p:nvPr>
            <p:ph idx="1"/>
          </p:nvPr>
        </p:nvSpPr>
        <p:spPr/>
        <p:txBody>
          <a:bodyPr/>
          <a:lstStyle/>
          <a:p>
            <a:r>
              <a:rPr lang="en-US" dirty="0" smtClean="0"/>
              <a:t>At the time  of Noah , There was violence and corruption. But remained faithful to God. </a:t>
            </a:r>
          </a:p>
          <a:p>
            <a:r>
              <a:rPr lang="en-US" dirty="0" smtClean="0"/>
              <a:t>Three sons of </a:t>
            </a:r>
            <a:r>
              <a:rPr lang="en-US" b="1" dirty="0" smtClean="0"/>
              <a:t>Shem</a:t>
            </a:r>
            <a:r>
              <a:rPr lang="en-US" dirty="0" smtClean="0"/>
              <a:t> , </a:t>
            </a:r>
            <a:r>
              <a:rPr lang="en-US" b="1" dirty="0" smtClean="0"/>
              <a:t>Ham</a:t>
            </a:r>
            <a:r>
              <a:rPr lang="en-US" dirty="0" smtClean="0"/>
              <a:t> , </a:t>
            </a:r>
            <a:r>
              <a:rPr lang="en-US" b="1" dirty="0" smtClean="0"/>
              <a:t>Japheth</a:t>
            </a:r>
            <a:r>
              <a:rPr lang="en-US" dirty="0" smtClean="0"/>
              <a:t>. </a:t>
            </a:r>
          </a:p>
          <a:p>
            <a:pPr>
              <a:buNone/>
            </a:pPr>
            <a:r>
              <a:rPr lang="en-US" b="1" u="sng" dirty="0" smtClean="0"/>
              <a:t>The call of Noah </a:t>
            </a:r>
          </a:p>
          <a:p>
            <a:pPr>
              <a:buNone/>
            </a:pPr>
            <a:r>
              <a:rPr lang="en-US" dirty="0" smtClean="0"/>
              <a:t>God told Noah that he wanted to destroy the Earth . He asked Noah to build an Ark from wood. Noah was to put a door on the ark. God told Noah that: </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He would destroy the Earth with water. </a:t>
            </a:r>
          </a:p>
          <a:p>
            <a:r>
              <a:rPr lang="en-US" dirty="0" smtClean="0"/>
              <a:t>Everything that was on Earth would die. </a:t>
            </a:r>
          </a:p>
          <a:p>
            <a:r>
              <a:rPr lang="en-US" dirty="0" smtClean="0"/>
              <a:t>Noah and his family would not be destroyed. </a:t>
            </a:r>
          </a:p>
          <a:p>
            <a:pPr>
              <a:buNone/>
            </a:pPr>
            <a:r>
              <a:rPr lang="en-US" b="1" dirty="0" smtClean="0"/>
              <a:t>Note</a:t>
            </a:r>
            <a:r>
              <a:rPr lang="en-US" dirty="0" smtClean="0"/>
              <a:t>:</a:t>
            </a:r>
          </a:p>
          <a:p>
            <a:pPr marL="514350" indent="-514350">
              <a:buAutoNum type="arabicParenR"/>
            </a:pPr>
            <a:r>
              <a:rPr lang="en-US" dirty="0" smtClean="0"/>
              <a:t>The water  remained on the Earth for 150 days . The ark came to rest on the mountains of ARARAT. </a:t>
            </a:r>
          </a:p>
          <a:p>
            <a:pPr marL="514350" indent="-514350">
              <a:buAutoNum type="arabicParenR"/>
            </a:pPr>
            <a:r>
              <a:rPr lang="en-US" dirty="0" smtClean="0"/>
              <a:t>It rained 40days and 40 nights . </a:t>
            </a:r>
          </a:p>
          <a:p>
            <a:pPr marL="514350" indent="-514350">
              <a:buAutoNum type="arabicParenR"/>
            </a:pPr>
            <a:r>
              <a:rPr lang="en-US" dirty="0" smtClean="0"/>
              <a:t>God promised never to destroy the whole Earth with floods again . </a:t>
            </a:r>
          </a:p>
          <a:p>
            <a:pPr>
              <a:buNone/>
            </a:pP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JACOB (ISRAEL) </a:t>
            </a:r>
            <a:endParaRPr lang="en-US" dirty="0"/>
          </a:p>
        </p:txBody>
      </p:sp>
      <p:sp>
        <p:nvSpPr>
          <p:cNvPr id="3" name="Content Placeholder 2"/>
          <p:cNvSpPr>
            <a:spLocks noGrp="1"/>
          </p:cNvSpPr>
          <p:nvPr>
            <p:ph idx="1"/>
          </p:nvPr>
        </p:nvSpPr>
        <p:spPr/>
        <p:txBody>
          <a:bodyPr/>
          <a:lstStyle/>
          <a:p>
            <a:r>
              <a:rPr lang="en-US" dirty="0" smtClean="0"/>
              <a:t>ISAAC got married to </a:t>
            </a:r>
            <a:r>
              <a:rPr lang="en-US" dirty="0" err="1" smtClean="0"/>
              <a:t>Rebbecca</a:t>
            </a:r>
            <a:r>
              <a:rPr lang="en-US" dirty="0" smtClean="0"/>
              <a:t> . They gave birth to twins. They were boys. Their names were Esau and Jacob. When Isaac was old, he wanted to bless Esau. Esau was the older one among the twins. </a:t>
            </a:r>
          </a:p>
          <a:p>
            <a:r>
              <a:rPr lang="en-US" dirty="0" smtClean="0"/>
              <a:t>God appeared to Jacob in his dream during his call .</a:t>
            </a:r>
          </a:p>
          <a:p>
            <a:pPr>
              <a:buNone/>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call of Jacob</a:t>
            </a:r>
            <a:endParaRPr lang="en-US" dirty="0"/>
          </a:p>
        </p:txBody>
      </p:sp>
      <p:sp>
        <p:nvSpPr>
          <p:cNvPr id="3" name="Content Placeholder 2"/>
          <p:cNvSpPr>
            <a:spLocks noGrp="1"/>
          </p:cNvSpPr>
          <p:nvPr>
            <p:ph idx="1"/>
          </p:nvPr>
        </p:nvSpPr>
        <p:spPr/>
        <p:txBody>
          <a:bodyPr>
            <a:normAutofit lnSpcReduction="10000"/>
          </a:bodyPr>
          <a:lstStyle/>
          <a:p>
            <a:r>
              <a:rPr lang="en-US" dirty="0" smtClean="0"/>
              <a:t>Rebecca helped  Jacob get the blessings instead of Esau. Esau was not happy and wanted to kill him. Jacob had to run away for many years. Jacob left for </a:t>
            </a:r>
            <a:r>
              <a:rPr lang="en-US" dirty="0" err="1" smtClean="0"/>
              <a:t>Paddan</a:t>
            </a:r>
            <a:r>
              <a:rPr lang="en-US" dirty="0" smtClean="0"/>
              <a:t>-Aram . He stopped at Bethel for the night . He took a stone and rested his head on it . While sleeping ,he had a dream. There was a stairway from the earth. Its top reached heaven . God’s angels were going up and down on it. God was standing beside him .</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God made to Jacob</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God promised to give him and his descendants land. This is the land where Jacob was sleeping. </a:t>
            </a:r>
          </a:p>
          <a:p>
            <a:r>
              <a:rPr lang="en-US" dirty="0" smtClean="0"/>
              <a:t>He promised to given him very many descendants . </a:t>
            </a:r>
          </a:p>
          <a:p>
            <a:r>
              <a:rPr lang="en-US" dirty="0" smtClean="0"/>
              <a:t>All people on Earth would be blessed through Jacob and his descendants . </a:t>
            </a:r>
          </a:p>
          <a:p>
            <a:r>
              <a:rPr lang="en-US" dirty="0" smtClean="0"/>
              <a:t>God promised to look after </a:t>
            </a:r>
            <a:r>
              <a:rPr lang="en-US" dirty="0" err="1" smtClean="0"/>
              <a:t>jacob</a:t>
            </a:r>
            <a:r>
              <a:rPr lang="en-US" dirty="0" smtClean="0"/>
              <a:t> anywhere he went. </a:t>
            </a:r>
          </a:p>
          <a:p>
            <a:r>
              <a:rPr lang="en-US" dirty="0" smtClean="0"/>
              <a:t>He promised to bring Jacob back to the land where he was.  </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MOSES </a:t>
            </a:r>
            <a:endParaRPr lang="en-US" dirty="0"/>
          </a:p>
        </p:txBody>
      </p:sp>
      <p:sp>
        <p:nvSpPr>
          <p:cNvPr id="3" name="Content Placeholder 2"/>
          <p:cNvSpPr>
            <a:spLocks noGrp="1"/>
          </p:cNvSpPr>
          <p:nvPr>
            <p:ph idx="1"/>
          </p:nvPr>
        </p:nvSpPr>
        <p:spPr>
          <a:xfrm>
            <a:off x="457200" y="1851391"/>
            <a:ext cx="8229600" cy="4625609"/>
          </a:xfrm>
        </p:spPr>
        <p:txBody>
          <a:bodyPr/>
          <a:lstStyle/>
          <a:p>
            <a:r>
              <a:rPr lang="en-US" dirty="0" smtClean="0"/>
              <a:t>Moses was born by HEBREW </a:t>
            </a:r>
            <a:r>
              <a:rPr lang="en-US" dirty="0" err="1" smtClean="0"/>
              <a:t>Moman</a:t>
            </a:r>
            <a:r>
              <a:rPr lang="en-US" dirty="0" smtClean="0"/>
              <a:t> from the houses of LEVI, King Pharaoh had ordered that all the male children be thrown in River Nile. His mother came up with a plan to save him. She puts him in a basket made of papyrus . She then placed him at the bank of the river . She asked his sister to wait and see what would happen . Pharaoh’s Daughter  came to bathe and took Moses. </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call of Moses </a:t>
            </a:r>
            <a:endParaRPr lang="en-US" dirty="0"/>
          </a:p>
        </p:txBody>
      </p:sp>
      <p:sp>
        <p:nvSpPr>
          <p:cNvPr id="3" name="Content Placeholder 2"/>
          <p:cNvSpPr>
            <a:spLocks noGrp="1"/>
          </p:cNvSpPr>
          <p:nvPr>
            <p:ph idx="1"/>
          </p:nvPr>
        </p:nvSpPr>
        <p:spPr/>
        <p:txBody>
          <a:bodyPr/>
          <a:lstStyle/>
          <a:p>
            <a:r>
              <a:rPr lang="en-US" dirty="0" smtClean="0"/>
              <a:t>One day, Moses was looking after sheep. They belonged to his father-in –law JETHRO. He was a priest in Median . Moses was near Mount Sinai. He was a BURNING BUSH  that was not burning. </a:t>
            </a:r>
          </a:p>
          <a:p>
            <a:pPr>
              <a:buNone/>
            </a:pPr>
            <a:r>
              <a:rPr lang="en-US" b="1" dirty="0" smtClean="0"/>
              <a:t>Note</a:t>
            </a:r>
            <a:r>
              <a:rPr lang="en-US" dirty="0" smtClean="0"/>
              <a:t>: </a:t>
            </a:r>
          </a:p>
          <a:p>
            <a:pPr>
              <a:buNone/>
            </a:pPr>
            <a:r>
              <a:rPr lang="en-US" dirty="0" smtClean="0"/>
              <a:t>1.Moses took the Israelites out of Egypt. </a:t>
            </a:r>
          </a:p>
          <a:p>
            <a:pPr>
              <a:buNone/>
            </a:pPr>
            <a:r>
              <a:rPr lang="en-US" dirty="0" smtClean="0"/>
              <a:t>2. God gave Moses the Ten Commandments.  </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of God to the Israelites </a:t>
            </a:r>
            <a:endParaRPr lang="en-US" dirty="0"/>
          </a:p>
        </p:txBody>
      </p:sp>
      <p:sp>
        <p:nvSpPr>
          <p:cNvPr id="3" name="Content Placeholder 2"/>
          <p:cNvSpPr>
            <a:spLocks noGrp="1"/>
          </p:cNvSpPr>
          <p:nvPr>
            <p:ph idx="1"/>
          </p:nvPr>
        </p:nvSpPr>
        <p:spPr/>
        <p:txBody>
          <a:bodyPr/>
          <a:lstStyle/>
          <a:p>
            <a:r>
              <a:rPr lang="en-US" dirty="0" smtClean="0"/>
              <a:t>They would be a kingdom of priests.</a:t>
            </a:r>
          </a:p>
          <a:p>
            <a:r>
              <a:rPr lang="en-US" dirty="0" smtClean="0"/>
              <a:t>God would make them a holy nation. </a:t>
            </a:r>
          </a:p>
          <a:p>
            <a:r>
              <a:rPr lang="en-US" dirty="0" smtClean="0"/>
              <a:t>They would be His own possession among all people.</a:t>
            </a:r>
          </a:p>
          <a:p>
            <a:pPr>
              <a:buNone/>
            </a:pPr>
            <a:r>
              <a:rPr lang="en-US" b="1" u="sng" dirty="0" smtClean="0"/>
              <a:t>The signs of covenant </a:t>
            </a:r>
          </a:p>
          <a:p>
            <a:pPr marL="514350" indent="-514350">
              <a:buAutoNum type="arabicPeriod"/>
            </a:pPr>
            <a:r>
              <a:rPr lang="en-US" dirty="0" smtClean="0"/>
              <a:t>Commandments : God gave the Israelites the Law as a sign of his covenant with them . </a:t>
            </a:r>
          </a:p>
          <a:p>
            <a:pPr marL="514350" indent="-514350">
              <a:buAutoNum type="arabicPeriod"/>
            </a:pPr>
            <a:r>
              <a:rPr lang="en-US" dirty="0" smtClean="0"/>
              <a:t>Circumcision. </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 commandments of God </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AutoNum type="arabicPeriod"/>
            </a:pPr>
            <a:r>
              <a:rPr lang="en-US" dirty="0" smtClean="0"/>
              <a:t>You shall not worship another gods .</a:t>
            </a:r>
          </a:p>
          <a:p>
            <a:pPr marL="514350" indent="-514350">
              <a:buAutoNum type="arabicPeriod"/>
            </a:pPr>
            <a:r>
              <a:rPr lang="en-US" dirty="0" smtClean="0"/>
              <a:t>You shall not misuse the name of God . </a:t>
            </a:r>
          </a:p>
          <a:p>
            <a:pPr marL="514350" indent="-514350">
              <a:buAutoNum type="arabicPeriod"/>
            </a:pPr>
            <a:r>
              <a:rPr lang="en-US" dirty="0" smtClean="0"/>
              <a:t>Keep the </a:t>
            </a:r>
            <a:r>
              <a:rPr lang="en-US" dirty="0"/>
              <a:t>S</a:t>
            </a:r>
            <a:r>
              <a:rPr lang="en-US" dirty="0" smtClean="0"/>
              <a:t>abbath holy. </a:t>
            </a:r>
          </a:p>
          <a:p>
            <a:pPr marL="514350" indent="-514350">
              <a:buAutoNum type="arabicPeriod"/>
            </a:pPr>
            <a:r>
              <a:rPr lang="en-US" dirty="0" smtClean="0"/>
              <a:t>Honor your father and your mother </a:t>
            </a:r>
          </a:p>
          <a:p>
            <a:pPr marL="514350" indent="-514350">
              <a:buAutoNum type="arabicPeriod"/>
            </a:pPr>
            <a:r>
              <a:rPr lang="en-US" dirty="0" smtClean="0"/>
              <a:t>You shall not  kill</a:t>
            </a:r>
          </a:p>
          <a:p>
            <a:pPr marL="514350" indent="-514350">
              <a:buAutoNum type="arabicPeriod"/>
            </a:pPr>
            <a:r>
              <a:rPr lang="en-US" dirty="0" smtClean="0"/>
              <a:t>You shall not commit adultery .</a:t>
            </a:r>
          </a:p>
          <a:p>
            <a:pPr marL="514350" indent="-514350">
              <a:buAutoNum type="arabicPeriod"/>
            </a:pPr>
            <a:r>
              <a:rPr lang="en-US" dirty="0" smtClean="0"/>
              <a:t>You shall not  steal . </a:t>
            </a:r>
          </a:p>
          <a:p>
            <a:pPr marL="514350" indent="-514350">
              <a:buAutoNum type="arabicPeriod"/>
            </a:pPr>
            <a:r>
              <a:rPr lang="en-US" dirty="0" smtClean="0"/>
              <a:t>You shall not lie . </a:t>
            </a:r>
          </a:p>
          <a:p>
            <a:pPr marL="514350" indent="-514350">
              <a:buAutoNum type="arabicPeriod"/>
            </a:pPr>
            <a:r>
              <a:rPr lang="en-US" dirty="0" smtClean="0"/>
              <a:t>You shall  not cover  your neighboring wife. </a:t>
            </a:r>
          </a:p>
          <a:p>
            <a:pPr marL="514350" indent="-514350">
              <a:buAutoNum type="arabicPeriod"/>
            </a:pPr>
            <a:r>
              <a:rPr lang="en-US" dirty="0" smtClean="0"/>
              <a:t>You shall not  cover your neighboring properties</a:t>
            </a:r>
          </a:p>
          <a:p>
            <a:pPr marL="514350" indent="-514350">
              <a:buNone/>
            </a:pPr>
            <a:r>
              <a:rPr lang="en-US" dirty="0" smtClean="0"/>
              <a:t>Note: God gave ten commandment Moses on Mountain</a:t>
            </a:r>
            <a:r>
              <a:rPr lang="en-US" b="1" dirty="0" smtClean="0"/>
              <a:t> Sinai</a:t>
            </a:r>
            <a:r>
              <a:rPr lang="en-US" dirty="0" smtClean="0"/>
              <a:t>.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beliefs</a:t>
            </a:r>
            <a:endParaRPr lang="en-US" dirty="0"/>
          </a:p>
        </p:txBody>
      </p:sp>
      <p:sp>
        <p:nvSpPr>
          <p:cNvPr id="3" name="Content Placeholder 2"/>
          <p:cNvSpPr>
            <a:spLocks noGrp="1"/>
          </p:cNvSpPr>
          <p:nvPr>
            <p:ph idx="1"/>
          </p:nvPr>
        </p:nvSpPr>
        <p:spPr/>
        <p:txBody>
          <a:bodyPr/>
          <a:lstStyle/>
          <a:p>
            <a:r>
              <a:rPr lang="en-US" dirty="0" smtClean="0"/>
              <a:t>Are things that our ancestors believed in .</a:t>
            </a:r>
          </a:p>
          <a:p>
            <a:pPr>
              <a:buNone/>
            </a:pPr>
            <a:r>
              <a:rPr lang="en-US" b="1" u="sng" dirty="0" smtClean="0"/>
              <a:t>Categories about beliefs on our ancestors </a:t>
            </a:r>
          </a:p>
          <a:p>
            <a:r>
              <a:rPr lang="en-US" dirty="0" smtClean="0"/>
              <a:t>Beliefs about death and life </a:t>
            </a:r>
          </a:p>
          <a:p>
            <a:r>
              <a:rPr lang="en-US" dirty="0" smtClean="0"/>
              <a:t>Beliefs about spirits </a:t>
            </a:r>
          </a:p>
          <a:p>
            <a:r>
              <a:rPr lang="en-US" dirty="0" smtClean="0"/>
              <a:t>Beliefs about God .</a:t>
            </a:r>
          </a:p>
          <a:p>
            <a:r>
              <a:rPr lang="en-US" dirty="0" smtClean="0"/>
              <a:t>Beliefs about king . </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most important commandment of God common to all religious . </a:t>
            </a:r>
            <a:endParaRPr lang="en-US" dirty="0"/>
          </a:p>
        </p:txBody>
      </p:sp>
      <p:sp>
        <p:nvSpPr>
          <p:cNvPr id="3" name="Content Placeholder 2"/>
          <p:cNvSpPr>
            <a:spLocks noGrp="1"/>
          </p:cNvSpPr>
          <p:nvPr>
            <p:ph idx="1"/>
          </p:nvPr>
        </p:nvSpPr>
        <p:spPr/>
        <p:txBody>
          <a:bodyPr>
            <a:normAutofit/>
          </a:bodyPr>
          <a:lstStyle/>
          <a:p>
            <a:r>
              <a:rPr lang="en-US" dirty="0" smtClean="0"/>
              <a:t>Love your God with all your heart , your soul and all your mind . </a:t>
            </a:r>
          </a:p>
          <a:p>
            <a:r>
              <a:rPr lang="en-US" dirty="0" smtClean="0"/>
              <a:t>Love your neighbor </a:t>
            </a:r>
            <a:r>
              <a:rPr lang="en-US" smtClean="0"/>
              <a:t>as you </a:t>
            </a:r>
            <a:r>
              <a:rPr lang="en-US" dirty="0" smtClean="0"/>
              <a:t>love to yourself .</a:t>
            </a:r>
          </a:p>
          <a:p>
            <a:pPr>
              <a:buNone/>
            </a:pPr>
            <a:r>
              <a:rPr lang="en-US" dirty="0" smtClean="0"/>
              <a:t> </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God give the ten commandments to his people.</a:t>
            </a:r>
          </a:p>
        </p:txBody>
      </p:sp>
      <p:sp>
        <p:nvSpPr>
          <p:cNvPr id="3" name="Content Placeholder 2"/>
          <p:cNvSpPr>
            <a:spLocks noGrp="1"/>
          </p:cNvSpPr>
          <p:nvPr>
            <p:ph idx="1"/>
          </p:nvPr>
        </p:nvSpPr>
        <p:spPr/>
        <p:txBody>
          <a:bodyPr>
            <a:normAutofit/>
          </a:bodyPr>
          <a:lstStyle/>
          <a:p>
            <a:pPr marL="514350" indent="-514350">
              <a:buAutoNum type="alphaLcPeriod"/>
            </a:pPr>
            <a:r>
              <a:rPr lang="en-US" dirty="0" smtClean="0"/>
              <a:t>To guide them on how to obey God. </a:t>
            </a:r>
          </a:p>
          <a:p>
            <a:pPr marL="514350" indent="-514350">
              <a:buAutoNum type="alphaLcPeriod"/>
            </a:pPr>
            <a:r>
              <a:rPr lang="en-US" dirty="0" smtClean="0"/>
              <a:t>To make the people of Israel His chosen people. </a:t>
            </a:r>
          </a:p>
          <a:p>
            <a:pPr marL="514350" indent="-514350">
              <a:buAutoNum type="alphaLcPeriod"/>
            </a:pPr>
            <a:r>
              <a:rPr lang="en-US" dirty="0" smtClean="0"/>
              <a:t>To serve Him as priests . </a:t>
            </a:r>
          </a:p>
          <a:p>
            <a:pPr marL="514350" indent="-514350">
              <a:buAutoNum type="alphaLcPeriod"/>
            </a:pPr>
            <a:r>
              <a:rPr lang="en-US" dirty="0" smtClean="0"/>
              <a:t>To warship only one God. </a:t>
            </a:r>
          </a:p>
          <a:p>
            <a:pPr marL="514350" indent="-514350">
              <a:buAutoNum type="alphaLcPeriod"/>
            </a:pPr>
            <a:r>
              <a:rPr lang="en-US" dirty="0" smtClean="0"/>
              <a:t>To know how to relate with God in good way. </a:t>
            </a:r>
          </a:p>
          <a:p>
            <a:pPr marL="514350" indent="-514350">
              <a:buAutoNum type="alphaLcPeriod"/>
            </a:pPr>
            <a:r>
              <a:rPr lang="en-US" dirty="0" smtClean="0"/>
              <a:t>To be blessed in every things they do . </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Consequences of breaking commandments </a:t>
            </a:r>
            <a:endParaRPr lang="en-US" dirty="0"/>
          </a:p>
        </p:txBody>
      </p:sp>
      <p:sp>
        <p:nvSpPr>
          <p:cNvPr id="3" name="Content Placeholder 2"/>
          <p:cNvSpPr>
            <a:spLocks noGrp="1"/>
          </p:cNvSpPr>
          <p:nvPr>
            <p:ph idx="1"/>
          </p:nvPr>
        </p:nvSpPr>
        <p:spPr/>
        <p:txBody>
          <a:bodyPr>
            <a:normAutofit/>
          </a:bodyPr>
          <a:lstStyle/>
          <a:p>
            <a:pPr marL="514350" indent="-514350">
              <a:buAutoNum type="arabicParenR"/>
            </a:pPr>
            <a:r>
              <a:rPr lang="en-US" dirty="0" smtClean="0"/>
              <a:t>Spiritual consequences </a:t>
            </a:r>
          </a:p>
          <a:p>
            <a:pPr marL="514350" indent="-514350">
              <a:buFont typeface="Courier New" pitchFamily="49" charset="0"/>
              <a:buChar char="o"/>
            </a:pPr>
            <a:r>
              <a:rPr lang="en-US" dirty="0" smtClean="0"/>
              <a:t>Their relationship with God is broken. </a:t>
            </a:r>
          </a:p>
          <a:p>
            <a:pPr marL="514350" indent="-514350">
              <a:buFont typeface="Courier New" pitchFamily="49" charset="0"/>
              <a:buChar char="o"/>
            </a:pPr>
            <a:r>
              <a:rPr lang="en-US" dirty="0" smtClean="0"/>
              <a:t>God will not bless them . </a:t>
            </a:r>
          </a:p>
          <a:p>
            <a:pPr marL="514350" indent="-514350">
              <a:buFont typeface="Courier New" pitchFamily="49" charset="0"/>
              <a:buChar char="o"/>
            </a:pPr>
            <a:r>
              <a:rPr lang="en-US" dirty="0" smtClean="0"/>
              <a:t>They feel guilty because of the Sins. </a:t>
            </a:r>
          </a:p>
          <a:p>
            <a:pPr marL="514350" indent="-514350">
              <a:buNone/>
            </a:pPr>
            <a:r>
              <a:rPr lang="en-US" dirty="0" smtClean="0"/>
              <a:t>2) Moral consequences </a:t>
            </a:r>
          </a:p>
          <a:p>
            <a:pPr marL="514350" indent="-514350">
              <a:buFont typeface="Courier New" pitchFamily="49" charset="0"/>
              <a:buChar char="o"/>
            </a:pPr>
            <a:r>
              <a:rPr lang="en-US" dirty="0" smtClean="0"/>
              <a:t>If you steal you will be punished. </a:t>
            </a:r>
          </a:p>
          <a:p>
            <a:pPr marL="514350" indent="-514350">
              <a:buFont typeface="Courier New" pitchFamily="49" charset="0"/>
              <a:buChar char="o"/>
            </a:pPr>
            <a:r>
              <a:rPr lang="en-US" dirty="0" smtClean="0"/>
              <a:t>If you kill you may be killed or got to the jail. </a:t>
            </a:r>
          </a:p>
          <a:p>
            <a:pPr marL="514350" indent="-514350">
              <a:buFont typeface="Courier New" pitchFamily="49" charset="0"/>
              <a:buChar char="o"/>
            </a:pPr>
            <a:r>
              <a:rPr lang="en-US" dirty="0" smtClean="0"/>
              <a:t>If you have sex before marriage you may get diseases like HIV / AIDS . </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3" name="Content Placeholder 2"/>
          <p:cNvSpPr>
            <a:spLocks noGrp="1"/>
          </p:cNvSpPr>
          <p:nvPr>
            <p:ph idx="1"/>
          </p:nvPr>
        </p:nvSpPr>
        <p:spPr/>
        <p:txBody>
          <a:bodyPr/>
          <a:lstStyle/>
          <a:p>
            <a:pPr>
              <a:buNone/>
            </a:pPr>
            <a:r>
              <a:rPr lang="en-US" dirty="0" smtClean="0"/>
              <a:t>3) </a:t>
            </a:r>
            <a:r>
              <a:rPr lang="en-US" b="1" u="sng" dirty="0" smtClean="0"/>
              <a:t>Social consequences </a:t>
            </a:r>
          </a:p>
          <a:p>
            <a:pPr>
              <a:buFont typeface="Courier New" pitchFamily="49" charset="0"/>
              <a:buChar char="o"/>
            </a:pPr>
            <a:r>
              <a:rPr lang="en-US" dirty="0" smtClean="0"/>
              <a:t>There will be on love among people. </a:t>
            </a:r>
          </a:p>
          <a:p>
            <a:pPr>
              <a:buFont typeface="Courier New" pitchFamily="49" charset="0"/>
              <a:buChar char="o"/>
            </a:pPr>
            <a:r>
              <a:rPr lang="en-US" dirty="0" smtClean="0"/>
              <a:t>There will be no peace among people. </a:t>
            </a:r>
          </a:p>
          <a:p>
            <a:pPr>
              <a:buFont typeface="Courier New" pitchFamily="49" charset="0"/>
              <a:buChar char="o"/>
            </a:pPr>
            <a:r>
              <a:rPr lang="en-US" dirty="0" smtClean="0"/>
              <a:t>We make other people unhappy. </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Importance of commandments of God </a:t>
            </a:r>
            <a:endParaRPr lang="en-US" dirty="0"/>
          </a:p>
        </p:txBody>
      </p:sp>
      <p:sp>
        <p:nvSpPr>
          <p:cNvPr id="3" name="Content Placeholder 2"/>
          <p:cNvSpPr>
            <a:spLocks noGrp="1"/>
          </p:cNvSpPr>
          <p:nvPr>
            <p:ph idx="1"/>
          </p:nvPr>
        </p:nvSpPr>
        <p:spPr/>
        <p:txBody>
          <a:bodyPr/>
          <a:lstStyle/>
          <a:p>
            <a:r>
              <a:rPr lang="en-US" dirty="0" smtClean="0"/>
              <a:t>They make Christians to live in order.</a:t>
            </a:r>
          </a:p>
          <a:p>
            <a:r>
              <a:rPr lang="en-US" dirty="0" smtClean="0"/>
              <a:t> They help Christian to have respect for God. </a:t>
            </a:r>
          </a:p>
          <a:p>
            <a:r>
              <a:rPr lang="en-US" dirty="0" smtClean="0"/>
              <a:t>They help Christians to have Joy  in their families. </a:t>
            </a:r>
          </a:p>
          <a:p>
            <a:r>
              <a:rPr lang="en-US" dirty="0" smtClean="0"/>
              <a:t>They help them to tell the truth always. </a:t>
            </a:r>
          </a:p>
          <a:p>
            <a:r>
              <a:rPr lang="en-US" dirty="0" smtClean="0"/>
              <a:t>They help Christian not to sin .</a:t>
            </a: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Faith and Prayer</a:t>
            </a:r>
            <a:endParaRPr lang="en-US" dirty="0"/>
          </a:p>
        </p:txBody>
      </p:sp>
      <p:sp>
        <p:nvSpPr>
          <p:cNvPr id="3" name="Content Placeholder 2"/>
          <p:cNvSpPr>
            <a:spLocks noGrp="1"/>
          </p:cNvSpPr>
          <p:nvPr>
            <p:ph idx="1"/>
          </p:nvPr>
        </p:nvSpPr>
        <p:spPr/>
        <p:txBody>
          <a:bodyPr>
            <a:normAutofit/>
          </a:bodyPr>
          <a:lstStyle/>
          <a:p>
            <a:r>
              <a:rPr lang="en-US" dirty="0" smtClean="0"/>
              <a:t>The Blessed Virgin Marry ’s  role in the Salvation and redemption of human beings . </a:t>
            </a:r>
          </a:p>
          <a:p>
            <a:pPr>
              <a:buNone/>
            </a:pPr>
            <a:r>
              <a:rPr lang="en-US" dirty="0" smtClean="0"/>
              <a:t>This have a role in duty that somebody is expected to do.</a:t>
            </a:r>
          </a:p>
          <a:p>
            <a:pPr>
              <a:buNone/>
            </a:pPr>
            <a:r>
              <a:rPr lang="en-US" dirty="0" smtClean="0"/>
              <a:t> God has given Marry a role in the salvation and redemption of human beings. Through Mary’s  Son , Jesus Christ, We have Salvation . To have salvation is to be free from Sin and evil.</a:t>
            </a:r>
          </a:p>
          <a:p>
            <a:pPr>
              <a:buNone/>
            </a:pPr>
            <a:r>
              <a:rPr lang="en-US" dirty="0" smtClean="0"/>
              <a:t> ( Matthew 1:18-21) .</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place of Blessed Virgin Mary in the Catholic Church Tradition </a:t>
            </a:r>
            <a:endParaRPr lang="en-US" dirty="0"/>
          </a:p>
        </p:txBody>
      </p:sp>
      <p:sp>
        <p:nvSpPr>
          <p:cNvPr id="3" name="Content Placeholder 2"/>
          <p:cNvSpPr>
            <a:spLocks noGrp="1"/>
          </p:cNvSpPr>
          <p:nvPr>
            <p:ph idx="1"/>
          </p:nvPr>
        </p:nvSpPr>
        <p:spPr/>
        <p:txBody>
          <a:bodyPr/>
          <a:lstStyle/>
          <a:p>
            <a:r>
              <a:rPr lang="en-US" dirty="0" smtClean="0"/>
              <a:t>In the catholic tradition the blessed Virgin Mary holds the following place: </a:t>
            </a:r>
          </a:p>
          <a:p>
            <a:pPr marL="514350" indent="-514350">
              <a:buAutoNum type="arabicPeriod"/>
            </a:pPr>
            <a:r>
              <a:rPr lang="en-US" dirty="0" smtClean="0"/>
              <a:t>She is the mother of God. </a:t>
            </a:r>
          </a:p>
          <a:p>
            <a:pPr marL="514350" indent="-514350">
              <a:buAutoNum type="arabicPeriod"/>
            </a:pPr>
            <a:r>
              <a:rPr lang="en-US" dirty="0" smtClean="0"/>
              <a:t>She is role model to all Christian . </a:t>
            </a:r>
          </a:p>
          <a:p>
            <a:pPr marL="514350" indent="-514350">
              <a:buAutoNum type="arabicPeriod"/>
            </a:pPr>
            <a:r>
              <a:rPr lang="en-US" dirty="0" smtClean="0"/>
              <a:t>The Catholic Christians pray through Mary . </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Feasts or Celebrations of Mary in Catholic church.</a:t>
            </a:r>
            <a:endParaRPr lang="en-US" dirty="0"/>
          </a:p>
        </p:txBody>
      </p:sp>
      <p:sp>
        <p:nvSpPr>
          <p:cNvPr id="3" name="Content Placeholder 2"/>
          <p:cNvSpPr>
            <a:spLocks noGrp="1"/>
          </p:cNvSpPr>
          <p:nvPr>
            <p:ph idx="1"/>
          </p:nvPr>
        </p:nvSpPr>
        <p:spPr/>
        <p:txBody>
          <a:bodyPr/>
          <a:lstStyle/>
          <a:p>
            <a:r>
              <a:rPr lang="en-US" dirty="0" smtClean="0"/>
              <a:t>Annunciation of the  Lord : is held on 25</a:t>
            </a:r>
            <a:r>
              <a:rPr lang="en-US" baseline="30000" dirty="0" smtClean="0"/>
              <a:t>th</a:t>
            </a:r>
            <a:r>
              <a:rPr lang="en-US" dirty="0" smtClean="0"/>
              <a:t> March . They celebrate the day which angel Gabriel give a good news of being mother of Jesus </a:t>
            </a:r>
            <a:r>
              <a:rPr lang="en-US" dirty="0" err="1" smtClean="0"/>
              <a:t>christ</a:t>
            </a:r>
            <a:r>
              <a:rPr lang="en-US" dirty="0" smtClean="0"/>
              <a:t>. </a:t>
            </a:r>
            <a:endParaRPr lang="en-US" smtClean="0"/>
          </a:p>
          <a:p>
            <a:r>
              <a:rPr lang="en-US" smtClean="0"/>
              <a:t> </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Missionaries in Rwanda </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u="sng" dirty="0" smtClean="0"/>
              <a:t>What are missionaries ?</a:t>
            </a:r>
          </a:p>
          <a:p>
            <a:pPr>
              <a:buNone/>
            </a:pPr>
            <a:r>
              <a:rPr lang="en-US" dirty="0" smtClean="0"/>
              <a:t>Are the people who came in Africa to spread the word of God. </a:t>
            </a:r>
          </a:p>
          <a:p>
            <a:pPr>
              <a:buNone/>
            </a:pPr>
            <a:r>
              <a:rPr lang="en-US" b="1" u="sng" dirty="0" smtClean="0"/>
              <a:t>Examples of missionaries groups </a:t>
            </a:r>
          </a:p>
          <a:p>
            <a:pPr marL="514350" indent="-514350">
              <a:buAutoNum type="arabicPeriod"/>
            </a:pPr>
            <a:r>
              <a:rPr lang="en-US" dirty="0" smtClean="0"/>
              <a:t>Roman catholic churches.</a:t>
            </a:r>
          </a:p>
          <a:p>
            <a:pPr marL="514350" indent="-514350">
              <a:buAutoNum type="arabicPeriod"/>
            </a:pPr>
            <a:r>
              <a:rPr lang="en-US" dirty="0" smtClean="0"/>
              <a:t>The protestant churches . </a:t>
            </a:r>
          </a:p>
          <a:p>
            <a:pPr marL="514350" indent="-514350">
              <a:buAutoNum type="arabicPeriod"/>
            </a:pPr>
            <a:r>
              <a:rPr lang="en-US" dirty="0" smtClean="0"/>
              <a:t>The seventh Day  Adventist </a:t>
            </a:r>
          </a:p>
          <a:p>
            <a:pPr marL="514350" indent="-514350">
              <a:buAutoNum type="arabicPeriod"/>
            </a:pPr>
            <a:r>
              <a:rPr lang="en-US" dirty="0" smtClean="0"/>
              <a:t>Free Methodist mission .</a:t>
            </a:r>
          </a:p>
          <a:p>
            <a:pPr marL="514350" indent="-514350">
              <a:buAutoNum type="arabicPeriod"/>
            </a:pPr>
            <a:r>
              <a:rPr lang="en-US" dirty="0" smtClean="0"/>
              <a:t>The </a:t>
            </a:r>
            <a:r>
              <a:rPr lang="en-US" dirty="0" err="1" smtClean="0"/>
              <a:t>swedish</a:t>
            </a:r>
            <a:r>
              <a:rPr lang="en-US" dirty="0" smtClean="0"/>
              <a:t>  Pentecostals.</a:t>
            </a:r>
          </a:p>
          <a:p>
            <a:pPr marL="514350" indent="-514350">
              <a:buAutoNum type="arabicPeriod"/>
            </a:pPr>
            <a:r>
              <a:rPr lang="en-US" dirty="0" smtClean="0"/>
              <a:t>The orthodox missionaries .</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missionaries built in Rwanda </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609600" y="1371600"/>
            <a:ext cx="7239000" cy="548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Belief about spirits </a:t>
            </a:r>
            <a:endParaRPr lang="en-US" dirty="0"/>
          </a:p>
        </p:txBody>
      </p:sp>
      <p:sp>
        <p:nvSpPr>
          <p:cNvPr id="3" name="Content Placeholder 2"/>
          <p:cNvSpPr>
            <a:spLocks noGrp="1"/>
          </p:cNvSpPr>
          <p:nvPr>
            <p:ph idx="1"/>
          </p:nvPr>
        </p:nvSpPr>
        <p:spPr>
          <a:xfrm>
            <a:off x="304800" y="1775191"/>
            <a:ext cx="8610600" cy="4625609"/>
          </a:xfrm>
        </p:spPr>
        <p:txBody>
          <a:bodyPr/>
          <a:lstStyle/>
          <a:p>
            <a:pPr>
              <a:buNone/>
            </a:pPr>
            <a:r>
              <a:rPr lang="en-US" b="1" u="sng" dirty="0" smtClean="0"/>
              <a:t>What were </a:t>
            </a:r>
            <a:r>
              <a:rPr lang="en-US" b="1" u="sng" dirty="0" err="1" smtClean="0"/>
              <a:t>Abazimu</a:t>
            </a:r>
            <a:r>
              <a:rPr lang="en-US" b="1" u="sng" dirty="0" smtClean="0"/>
              <a:t> ? </a:t>
            </a:r>
          </a:p>
          <a:p>
            <a:pPr>
              <a:buNone/>
            </a:pPr>
            <a:r>
              <a:rPr lang="en-US" dirty="0" smtClean="0"/>
              <a:t>Were people who died and become spirit . </a:t>
            </a:r>
          </a:p>
          <a:p>
            <a:pPr>
              <a:buNone/>
            </a:pPr>
            <a:r>
              <a:rPr lang="en-US" dirty="0" smtClean="0"/>
              <a:t>The </a:t>
            </a:r>
            <a:r>
              <a:rPr lang="en-US" dirty="0" err="1" smtClean="0"/>
              <a:t>Abazimu</a:t>
            </a:r>
            <a:r>
              <a:rPr lang="en-US" dirty="0" smtClean="0"/>
              <a:t> live in place called IKUZIMU. </a:t>
            </a:r>
          </a:p>
          <a:p>
            <a:pPr>
              <a:buNone/>
            </a:pPr>
            <a:r>
              <a:rPr lang="en-US" dirty="0" smtClean="0"/>
              <a:t>Our ancestors prayed </a:t>
            </a:r>
            <a:r>
              <a:rPr lang="en-US" dirty="0" err="1" smtClean="0"/>
              <a:t>Abazimu</a:t>
            </a:r>
            <a:r>
              <a:rPr lang="en-US" dirty="0" smtClean="0"/>
              <a:t> in hatch house called </a:t>
            </a:r>
            <a:r>
              <a:rPr lang="en-US" b="1" dirty="0" smtClean="0"/>
              <a:t>INDARO</a:t>
            </a:r>
            <a:r>
              <a:rPr lang="en-US" dirty="0" smtClean="0"/>
              <a:t> ( </a:t>
            </a:r>
            <a:r>
              <a:rPr lang="en-US" dirty="0" err="1"/>
              <a:t>i</a:t>
            </a:r>
            <a:r>
              <a:rPr lang="en-US" dirty="0" err="1" smtClean="0"/>
              <a:t>shrines</a:t>
            </a:r>
            <a:r>
              <a:rPr lang="en-US" dirty="0" smtClean="0"/>
              <a:t>).</a:t>
            </a:r>
          </a:p>
          <a:p>
            <a:pPr>
              <a:buNone/>
            </a:pPr>
            <a:r>
              <a:rPr lang="en-US" b="1" dirty="0" smtClean="0"/>
              <a:t>How the people communicated with </a:t>
            </a:r>
            <a:r>
              <a:rPr lang="en-US" b="1" dirty="0" err="1" smtClean="0"/>
              <a:t>Abazimu</a:t>
            </a:r>
            <a:r>
              <a:rPr lang="en-US" b="1" dirty="0" smtClean="0"/>
              <a:t> ?</a:t>
            </a:r>
          </a:p>
          <a:p>
            <a:pPr>
              <a:buNone/>
            </a:pPr>
            <a:r>
              <a:rPr lang="en-US" dirty="0" smtClean="0"/>
              <a:t>Through ABAPFUMU( witches) .</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missionaries in Rwanda </a:t>
            </a:r>
            <a:endParaRPr lang="en-US" dirty="0"/>
          </a:p>
        </p:txBody>
      </p:sp>
      <p:sp>
        <p:nvSpPr>
          <p:cNvPr id="3" name="Content Placeholder 2"/>
          <p:cNvSpPr>
            <a:spLocks noGrp="1"/>
          </p:cNvSpPr>
          <p:nvPr>
            <p:ph idx="1"/>
          </p:nvPr>
        </p:nvSpPr>
        <p:spPr/>
        <p:txBody>
          <a:bodyPr/>
          <a:lstStyle/>
          <a:p>
            <a:r>
              <a:rPr lang="en-US" dirty="0" smtClean="0"/>
              <a:t>Introduced Christianity.</a:t>
            </a:r>
          </a:p>
          <a:p>
            <a:r>
              <a:rPr lang="en-US" dirty="0" smtClean="0"/>
              <a:t>Introduced new crops .</a:t>
            </a:r>
          </a:p>
          <a:p>
            <a:r>
              <a:rPr lang="en-US" dirty="0" smtClean="0"/>
              <a:t>They built schools and hospitals. </a:t>
            </a:r>
          </a:p>
          <a:p>
            <a:r>
              <a:rPr lang="en-US" dirty="0" smtClean="0"/>
              <a:t>They built roads.</a:t>
            </a:r>
          </a:p>
          <a:p>
            <a:r>
              <a:rPr lang="en-US" dirty="0" smtClean="0"/>
              <a:t>They carried out exploration . </a:t>
            </a:r>
          </a:p>
          <a:p>
            <a:pPr>
              <a:buNone/>
            </a:pP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lstStyle/>
          <a:p>
            <a:r>
              <a:rPr lang="en-US" dirty="0" smtClean="0"/>
              <a:t>Common knowledge </a:t>
            </a:r>
            <a:endParaRPr lang="en-US" dirty="0"/>
          </a:p>
        </p:txBody>
      </p:sp>
      <p:sp>
        <p:nvSpPr>
          <p:cNvPr id="3" name="Content Placeholder 2"/>
          <p:cNvSpPr>
            <a:spLocks noGrp="1"/>
          </p:cNvSpPr>
          <p:nvPr>
            <p:ph idx="1"/>
          </p:nvPr>
        </p:nvSpPr>
        <p:spPr/>
        <p:txBody>
          <a:bodyPr/>
          <a:lstStyle/>
          <a:p>
            <a:pPr marL="514350" indent="-514350">
              <a:buAutoNum type="alphaLcParenR"/>
            </a:pPr>
            <a:r>
              <a:rPr lang="en-US" dirty="0" smtClean="0"/>
              <a:t>The first  white father who came in Rwanda was </a:t>
            </a:r>
            <a:r>
              <a:rPr lang="en-US" b="1" dirty="0" smtClean="0"/>
              <a:t>Bishop Joseph </a:t>
            </a:r>
            <a:r>
              <a:rPr lang="en-US" b="1" dirty="0" err="1" smtClean="0"/>
              <a:t>Hirth</a:t>
            </a:r>
            <a:r>
              <a:rPr lang="en-US" b="1" dirty="0" smtClean="0"/>
              <a:t>.</a:t>
            </a:r>
          </a:p>
          <a:p>
            <a:pPr marL="514350" indent="-514350">
              <a:buAutoNum type="alphaLcParenR"/>
            </a:pPr>
            <a:r>
              <a:rPr lang="en-US" dirty="0" smtClean="0"/>
              <a:t>Two first Rwandan priests were Balthazar </a:t>
            </a:r>
            <a:r>
              <a:rPr lang="en-US" b="1" dirty="0" smtClean="0"/>
              <a:t>GAFUKU</a:t>
            </a:r>
            <a:r>
              <a:rPr lang="en-US" dirty="0" smtClean="0"/>
              <a:t>  and </a:t>
            </a:r>
            <a:r>
              <a:rPr lang="en-US" dirty="0" err="1" smtClean="0"/>
              <a:t>Donat</a:t>
            </a:r>
            <a:r>
              <a:rPr lang="en-US" dirty="0" smtClean="0"/>
              <a:t> </a:t>
            </a:r>
            <a:r>
              <a:rPr lang="en-US" b="1" dirty="0" smtClean="0"/>
              <a:t>BERAHO</a:t>
            </a:r>
            <a:r>
              <a:rPr lang="en-US" dirty="0" smtClean="0"/>
              <a:t> .</a:t>
            </a:r>
          </a:p>
          <a:p>
            <a:pPr marL="514350" indent="-514350">
              <a:buAutoNum type="alphaLcParenR"/>
            </a:pPr>
            <a:r>
              <a:rPr lang="en-US" dirty="0" smtClean="0"/>
              <a:t>The first pastor in Adventist was Pastor </a:t>
            </a:r>
            <a:r>
              <a:rPr lang="en-US" b="1" dirty="0" smtClean="0"/>
              <a:t>MEUNIER</a:t>
            </a:r>
            <a:r>
              <a:rPr lang="en-US" dirty="0" smtClean="0"/>
              <a:t> at </a:t>
            </a:r>
            <a:r>
              <a:rPr lang="en-US" dirty="0" err="1" smtClean="0"/>
              <a:t>Gitwe</a:t>
            </a:r>
            <a:r>
              <a:rPr lang="en-US" dirty="0" smtClean="0"/>
              <a:t> </a:t>
            </a:r>
          </a:p>
          <a:p>
            <a:pPr marL="514350" indent="-514350">
              <a:buAutoNum type="alphaLcParenR"/>
            </a:pPr>
            <a:r>
              <a:rPr lang="en-US" dirty="0" smtClean="0"/>
              <a:t>There are two creations History in the Bible.</a:t>
            </a:r>
          </a:p>
          <a:p>
            <a:pPr marL="514350" indent="-514350">
              <a:buNone/>
            </a:pPr>
            <a:r>
              <a:rPr lang="en-US" dirty="0" smtClean="0"/>
              <a:t> </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fonder of the different religious </a:t>
            </a:r>
            <a:endParaRPr lang="en-US" dirty="0"/>
          </a:p>
        </p:txBody>
      </p:sp>
      <p:sp>
        <p:nvSpPr>
          <p:cNvPr id="3" name="Content Placeholder 2"/>
          <p:cNvSpPr>
            <a:spLocks noGrp="1"/>
          </p:cNvSpPr>
          <p:nvPr>
            <p:ph idx="1"/>
          </p:nvPr>
        </p:nvSpPr>
        <p:spPr/>
        <p:txBody>
          <a:bodyPr>
            <a:normAutofit/>
          </a:bodyPr>
          <a:lstStyle/>
          <a:p>
            <a:r>
              <a:rPr lang="en-US" b="1" dirty="0" smtClean="0"/>
              <a:t>Roman catholic </a:t>
            </a:r>
            <a:r>
              <a:rPr lang="en-US" dirty="0" smtClean="0"/>
              <a:t>: Jesus Christ .</a:t>
            </a:r>
          </a:p>
          <a:p>
            <a:r>
              <a:rPr lang="en-US" b="1" dirty="0" smtClean="0"/>
              <a:t>Protestant</a:t>
            </a:r>
            <a:r>
              <a:rPr lang="en-US" dirty="0" smtClean="0"/>
              <a:t> : Martin Luther king .</a:t>
            </a:r>
          </a:p>
          <a:p>
            <a:r>
              <a:rPr lang="en-US" b="1" dirty="0" smtClean="0"/>
              <a:t>Islam</a:t>
            </a:r>
            <a:r>
              <a:rPr lang="en-US" dirty="0" smtClean="0"/>
              <a:t> : Mohammad .</a:t>
            </a:r>
          </a:p>
          <a:p>
            <a:r>
              <a:rPr lang="en-US" b="1" dirty="0" smtClean="0"/>
              <a:t>Buddhism </a:t>
            </a:r>
            <a:r>
              <a:rPr lang="en-US" dirty="0" smtClean="0"/>
              <a:t>: Siddhartha Gautama.</a:t>
            </a:r>
          </a:p>
          <a:p>
            <a:pPr>
              <a:buNone/>
            </a:pPr>
            <a:r>
              <a:rPr lang="en-US" b="1" u="sng" dirty="0" smtClean="0"/>
              <a:t>The head quarters / main </a:t>
            </a:r>
          </a:p>
          <a:p>
            <a:pPr>
              <a:buNone/>
            </a:pPr>
            <a:r>
              <a:rPr lang="en-US" b="1" dirty="0" smtClean="0"/>
              <a:t>Roman Catholics </a:t>
            </a:r>
            <a:r>
              <a:rPr lang="en-US" dirty="0" smtClean="0"/>
              <a:t>: Vatican in Roma</a:t>
            </a:r>
          </a:p>
          <a:p>
            <a:pPr>
              <a:buNone/>
            </a:pPr>
            <a:r>
              <a:rPr lang="en-US" b="1" dirty="0" smtClean="0"/>
              <a:t>Islam</a:t>
            </a:r>
            <a:r>
              <a:rPr lang="en-US" dirty="0" smtClean="0"/>
              <a:t> : in Mecca</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ISLAMIC RELIGION</a:t>
            </a:r>
            <a:endParaRPr lang="en-US" dirty="0"/>
          </a:p>
        </p:txBody>
      </p:sp>
      <p:sp>
        <p:nvSpPr>
          <p:cNvPr id="3" name="Content Placeholder 2"/>
          <p:cNvSpPr>
            <a:spLocks noGrp="1"/>
          </p:cNvSpPr>
          <p:nvPr>
            <p:ph idx="1"/>
          </p:nvPr>
        </p:nvSpPr>
        <p:spPr/>
        <p:txBody>
          <a:bodyPr/>
          <a:lstStyle/>
          <a:p>
            <a:r>
              <a:rPr lang="en-US" dirty="0" smtClean="0"/>
              <a:t>The word “</a:t>
            </a:r>
            <a:r>
              <a:rPr lang="en-US" b="1" dirty="0" smtClean="0"/>
              <a:t>Islam</a:t>
            </a:r>
            <a:r>
              <a:rPr lang="en-US" dirty="0" smtClean="0"/>
              <a:t>” is in Arabic , means “</a:t>
            </a:r>
            <a:r>
              <a:rPr lang="en-US" b="1" dirty="0" smtClean="0"/>
              <a:t>Surrender</a:t>
            </a:r>
            <a:r>
              <a:rPr lang="en-US" dirty="0" smtClean="0"/>
              <a:t>” . </a:t>
            </a:r>
          </a:p>
          <a:p>
            <a:r>
              <a:rPr lang="en-US" dirty="0" smtClean="0"/>
              <a:t>Those beliefs in the Islamic religion are called “</a:t>
            </a:r>
            <a:r>
              <a:rPr lang="en-US" b="1" dirty="0" smtClean="0"/>
              <a:t>Muslims</a:t>
            </a:r>
            <a:r>
              <a:rPr lang="en-US" dirty="0" smtClean="0"/>
              <a:t> “ . </a:t>
            </a:r>
          </a:p>
          <a:p>
            <a:r>
              <a:rPr lang="en-US" dirty="0" smtClean="0"/>
              <a:t>The place of worship is called “ </a:t>
            </a:r>
            <a:r>
              <a:rPr lang="en-US" b="1" dirty="0" smtClean="0"/>
              <a:t>Mosque</a:t>
            </a:r>
            <a:r>
              <a:rPr lang="en-US" dirty="0" smtClean="0"/>
              <a:t>” .</a:t>
            </a:r>
          </a:p>
          <a:p>
            <a:r>
              <a:rPr lang="en-US" dirty="0" smtClean="0"/>
              <a:t>Muslims beliefs in one God called “</a:t>
            </a:r>
            <a:r>
              <a:rPr lang="en-US" b="1" dirty="0" smtClean="0"/>
              <a:t>Allah</a:t>
            </a:r>
            <a:r>
              <a:rPr lang="en-US" dirty="0" smtClean="0"/>
              <a:t>” .</a:t>
            </a:r>
          </a:p>
          <a:p>
            <a:r>
              <a:rPr lang="en-US" dirty="0" smtClean="0"/>
              <a:t>The “</a:t>
            </a:r>
            <a:r>
              <a:rPr lang="en-US" b="1" dirty="0" err="1" smtClean="0"/>
              <a:t>Qu’an</a:t>
            </a:r>
            <a:r>
              <a:rPr lang="en-US" b="1" dirty="0" smtClean="0"/>
              <a:t> or Koran </a:t>
            </a:r>
            <a:r>
              <a:rPr lang="en-US" dirty="0" smtClean="0"/>
              <a:t>“ is the holly book of Muslims. </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Islamic Faith (Al-</a:t>
            </a:r>
            <a:r>
              <a:rPr lang="en-US" dirty="0" err="1" smtClean="0"/>
              <a:t>lman</a:t>
            </a:r>
            <a:r>
              <a:rPr lang="en-US" dirty="0" smtClean="0"/>
              <a:t>)</a:t>
            </a:r>
            <a:endParaRPr lang="en-US" dirty="0"/>
          </a:p>
        </p:txBody>
      </p:sp>
      <p:sp>
        <p:nvSpPr>
          <p:cNvPr id="3" name="Content Placeholder 2"/>
          <p:cNvSpPr>
            <a:spLocks noGrp="1"/>
          </p:cNvSpPr>
          <p:nvPr>
            <p:ph idx="1"/>
          </p:nvPr>
        </p:nvSpPr>
        <p:spPr/>
        <p:txBody>
          <a:bodyPr>
            <a:normAutofit/>
          </a:bodyPr>
          <a:lstStyle/>
          <a:p>
            <a:pPr>
              <a:buNone/>
            </a:pPr>
            <a:r>
              <a:rPr lang="en-US" b="1" u="sng" dirty="0" smtClean="0"/>
              <a:t>Six pillars or Articles of Islamic faith .</a:t>
            </a:r>
          </a:p>
          <a:p>
            <a:pPr marL="514350" indent="-514350">
              <a:buAutoNum type="arabicPeriod"/>
            </a:pPr>
            <a:r>
              <a:rPr lang="en-US" dirty="0" smtClean="0"/>
              <a:t>Belief in Allah only. </a:t>
            </a:r>
          </a:p>
          <a:p>
            <a:pPr marL="514350" indent="-514350">
              <a:buAutoNum type="arabicPeriod"/>
            </a:pPr>
            <a:r>
              <a:rPr lang="en-US" dirty="0" smtClean="0"/>
              <a:t>Belief in the Angels. </a:t>
            </a:r>
          </a:p>
          <a:p>
            <a:pPr marL="514350" indent="-514350">
              <a:buAutoNum type="arabicPeriod"/>
            </a:pPr>
            <a:r>
              <a:rPr lang="en-US" dirty="0" smtClean="0"/>
              <a:t>Beliefs in the divine books. </a:t>
            </a:r>
          </a:p>
          <a:p>
            <a:pPr marL="514350" indent="-514350">
              <a:buAutoNum type="arabicPeriod"/>
            </a:pPr>
            <a:r>
              <a:rPr lang="en-US" dirty="0" smtClean="0"/>
              <a:t>Beliefs in the prophets or messengers. </a:t>
            </a:r>
          </a:p>
          <a:p>
            <a:pPr marL="514350" indent="-514350">
              <a:buAutoNum type="arabicPeriod"/>
            </a:pPr>
            <a:r>
              <a:rPr lang="en-US" dirty="0" smtClean="0"/>
              <a:t>Belief in the day of judgment. </a:t>
            </a:r>
          </a:p>
          <a:p>
            <a:pPr marL="514350" indent="-514350">
              <a:buAutoNum type="arabicPeriod"/>
            </a:pPr>
            <a:r>
              <a:rPr lang="en-US" dirty="0" smtClean="0"/>
              <a:t>Beliefs in fate ( Beliefs in the pre-</a:t>
            </a:r>
            <a:r>
              <a:rPr lang="en-US" dirty="0" err="1" smtClean="0"/>
              <a:t>ordinaiment</a:t>
            </a:r>
            <a:r>
              <a:rPr lang="en-US" dirty="0" smtClean="0"/>
              <a:t> of all things ) </a:t>
            </a:r>
          </a:p>
          <a:p>
            <a:pPr marL="514350" indent="-514350">
              <a:buAutoNum type="arabicPeriod"/>
            </a:pPr>
            <a:endParaRPr lang="en-US" dirty="0" smtClean="0"/>
          </a:p>
          <a:p>
            <a:pPr marL="514350" indent="-514350">
              <a:buAutoNum type="arabicPeriod"/>
            </a:pP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pillar of Islamic faith. </a:t>
            </a:r>
            <a:endParaRPr lang="en-US" dirty="0"/>
          </a:p>
        </p:txBody>
      </p:sp>
      <p:sp>
        <p:nvSpPr>
          <p:cNvPr id="3" name="Content Placeholder 2"/>
          <p:cNvSpPr>
            <a:spLocks noGrp="1"/>
          </p:cNvSpPr>
          <p:nvPr>
            <p:ph idx="1"/>
          </p:nvPr>
        </p:nvSpPr>
        <p:spPr/>
        <p:txBody>
          <a:bodyPr>
            <a:normAutofit/>
          </a:bodyPr>
          <a:lstStyle/>
          <a:p>
            <a:r>
              <a:rPr lang="en-US" dirty="0" smtClean="0"/>
              <a:t>This is known as </a:t>
            </a:r>
            <a:r>
              <a:rPr lang="en-US" b="1" dirty="0" err="1" smtClean="0"/>
              <a:t>Tawheed</a:t>
            </a:r>
            <a:r>
              <a:rPr lang="en-US" dirty="0" smtClean="0"/>
              <a:t> means that” </a:t>
            </a:r>
            <a:r>
              <a:rPr lang="en-US" b="1" dirty="0" smtClean="0"/>
              <a:t>Monotheism” </a:t>
            </a:r>
            <a:r>
              <a:rPr lang="en-US" dirty="0" smtClean="0"/>
              <a:t>.</a:t>
            </a:r>
          </a:p>
          <a:p>
            <a:r>
              <a:rPr lang="en-US" b="1" dirty="0" smtClean="0"/>
              <a:t>Monotheism</a:t>
            </a:r>
            <a:r>
              <a:rPr lang="en-US" dirty="0" smtClean="0"/>
              <a:t> is the belief that there is only one God. </a:t>
            </a:r>
          </a:p>
          <a:p>
            <a:r>
              <a:rPr lang="en-US" dirty="0" smtClean="0"/>
              <a:t>Muslim beliefs that Allah is the creator  .</a:t>
            </a:r>
          </a:p>
          <a:p>
            <a:r>
              <a:rPr lang="en-US" dirty="0" smtClean="0"/>
              <a:t>Muslim beliefs that Allah is supreme and merciful. </a:t>
            </a:r>
          </a:p>
          <a:p>
            <a:r>
              <a:rPr lang="en-US" dirty="0" smtClean="0"/>
              <a:t>Muslims'  beliefs Allah love those who love him and forgive sins. </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pillars of Islam </a:t>
            </a:r>
            <a:endParaRPr lang="en-US" dirty="0"/>
          </a:p>
        </p:txBody>
      </p:sp>
      <p:sp>
        <p:nvSpPr>
          <p:cNvPr id="3" name="Content Placeholder 2"/>
          <p:cNvSpPr>
            <a:spLocks noGrp="1"/>
          </p:cNvSpPr>
          <p:nvPr>
            <p:ph idx="1"/>
          </p:nvPr>
        </p:nvSpPr>
        <p:spPr/>
        <p:txBody>
          <a:bodyPr/>
          <a:lstStyle/>
          <a:p>
            <a:r>
              <a:rPr lang="en-US" dirty="0" smtClean="0"/>
              <a:t>Believe in one God .</a:t>
            </a:r>
          </a:p>
          <a:p>
            <a:r>
              <a:rPr lang="en-US" dirty="0" smtClean="0"/>
              <a:t>Pray five times per day. </a:t>
            </a:r>
          </a:p>
          <a:p>
            <a:r>
              <a:rPr lang="en-US" dirty="0" smtClean="0"/>
              <a:t>Pay </a:t>
            </a:r>
            <a:r>
              <a:rPr lang="en-US" dirty="0" err="1" smtClean="0"/>
              <a:t>Zakat</a:t>
            </a:r>
            <a:r>
              <a:rPr lang="en-US" dirty="0" smtClean="0"/>
              <a:t> .</a:t>
            </a:r>
          </a:p>
          <a:p>
            <a:r>
              <a:rPr lang="en-US" dirty="0" smtClean="0"/>
              <a:t>Fasting in ,month of Ramadan .</a:t>
            </a:r>
          </a:p>
          <a:p>
            <a:r>
              <a:rPr lang="en-US" dirty="0" smtClean="0"/>
              <a:t>Pilgrimage to Mecca.  </a:t>
            </a:r>
          </a:p>
          <a:p>
            <a:pPr>
              <a:buNone/>
            </a:pPr>
            <a:r>
              <a:rPr lang="en-US" b="1" u="sng" dirty="0" smtClean="0"/>
              <a:t>Types of prayers for Muslims </a:t>
            </a:r>
          </a:p>
          <a:p>
            <a:pPr marL="633222" indent="-514350">
              <a:buAutoNum type="arabicPeriod"/>
            </a:pPr>
            <a:r>
              <a:rPr lang="en-US" dirty="0" err="1" smtClean="0"/>
              <a:t>Sunnal</a:t>
            </a:r>
            <a:r>
              <a:rPr lang="en-US" dirty="0" smtClean="0"/>
              <a:t> prayers . </a:t>
            </a:r>
          </a:p>
          <a:p>
            <a:pPr marL="633222" indent="-514350">
              <a:buAutoNum type="arabicPeriod"/>
            </a:pPr>
            <a:r>
              <a:rPr lang="en-US" dirty="0" err="1" smtClean="0"/>
              <a:t>Dhuha</a:t>
            </a:r>
            <a:r>
              <a:rPr lang="en-US" dirty="0" smtClean="0"/>
              <a:t> prayers . </a:t>
            </a:r>
          </a:p>
          <a:p>
            <a:pPr marL="633222" indent="-514350">
              <a:buAutoNum type="arabicPeriod"/>
            </a:pPr>
            <a:r>
              <a:rPr lang="en-US" dirty="0" err="1" smtClean="0"/>
              <a:t>Salat</a:t>
            </a:r>
            <a:r>
              <a:rPr lang="en-US" dirty="0" smtClean="0"/>
              <a:t> prayers . </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 of God </a:t>
            </a:r>
            <a:endParaRPr lang="en-US" dirty="0"/>
          </a:p>
        </p:txBody>
      </p:sp>
      <p:sp>
        <p:nvSpPr>
          <p:cNvPr id="3" name="Content Placeholder 2"/>
          <p:cNvSpPr>
            <a:spLocks noGrp="1"/>
          </p:cNvSpPr>
          <p:nvPr>
            <p:ph idx="1"/>
          </p:nvPr>
        </p:nvSpPr>
        <p:spPr/>
        <p:txBody>
          <a:bodyPr>
            <a:normAutofit/>
          </a:bodyPr>
          <a:lstStyle/>
          <a:p>
            <a:r>
              <a:rPr lang="en-US" dirty="0" smtClean="0"/>
              <a:t>There are </a:t>
            </a:r>
            <a:r>
              <a:rPr lang="en-US" b="1" dirty="0" smtClean="0"/>
              <a:t>99 common names </a:t>
            </a:r>
            <a:r>
              <a:rPr lang="en-US" dirty="0" smtClean="0"/>
              <a:t>of Allah in Islam.</a:t>
            </a:r>
          </a:p>
          <a:p>
            <a:pPr marL="514350" indent="-514350">
              <a:buAutoNum type="arabicPeriod"/>
            </a:pPr>
            <a:r>
              <a:rPr lang="en-US" b="1" dirty="0" err="1" smtClean="0"/>
              <a:t>Ar</a:t>
            </a:r>
            <a:r>
              <a:rPr lang="en-US" b="1" dirty="0" smtClean="0"/>
              <a:t>- </a:t>
            </a:r>
            <a:r>
              <a:rPr lang="en-US" b="1" dirty="0" err="1" smtClean="0"/>
              <a:t>Rahman</a:t>
            </a:r>
            <a:r>
              <a:rPr lang="en-US" b="1" dirty="0" smtClean="0"/>
              <a:t> </a:t>
            </a:r>
            <a:r>
              <a:rPr lang="en-US" dirty="0" smtClean="0"/>
              <a:t>: The merciful.</a:t>
            </a:r>
          </a:p>
          <a:p>
            <a:pPr marL="514350" indent="-514350">
              <a:buAutoNum type="arabicPeriod"/>
            </a:pPr>
            <a:r>
              <a:rPr lang="en-US" b="1" dirty="0" smtClean="0"/>
              <a:t>Al-</a:t>
            </a:r>
            <a:r>
              <a:rPr lang="en-US" b="1" dirty="0" err="1" smtClean="0"/>
              <a:t>Rahim</a:t>
            </a:r>
            <a:r>
              <a:rPr lang="en-US" dirty="0" smtClean="0"/>
              <a:t> : The compassionate.</a:t>
            </a:r>
          </a:p>
          <a:p>
            <a:pPr marL="514350" indent="-514350">
              <a:buAutoNum type="arabicPeriod"/>
            </a:pPr>
            <a:r>
              <a:rPr lang="en-US" b="1" dirty="0" smtClean="0"/>
              <a:t>Al-</a:t>
            </a:r>
            <a:r>
              <a:rPr lang="en-US" b="1" dirty="0" err="1" smtClean="0"/>
              <a:t>Malik</a:t>
            </a:r>
            <a:r>
              <a:rPr lang="en-US" b="1" dirty="0" smtClean="0"/>
              <a:t> </a:t>
            </a:r>
            <a:r>
              <a:rPr lang="en-US" dirty="0" smtClean="0"/>
              <a:t>: The Sovereign Lord. </a:t>
            </a:r>
          </a:p>
          <a:p>
            <a:pPr marL="514350" indent="-514350">
              <a:buAutoNum type="arabicPeriod"/>
            </a:pPr>
            <a:r>
              <a:rPr lang="en-US" b="1" dirty="0" smtClean="0"/>
              <a:t>Al-</a:t>
            </a:r>
            <a:r>
              <a:rPr lang="en-US" b="1" dirty="0" err="1" smtClean="0"/>
              <a:t>Quddus</a:t>
            </a:r>
            <a:r>
              <a:rPr lang="en-US" dirty="0" smtClean="0"/>
              <a:t>; The Holy. </a:t>
            </a:r>
          </a:p>
          <a:p>
            <a:pPr marL="514350" indent="-514350">
              <a:buAutoNum type="arabicPeriod"/>
            </a:pPr>
            <a:r>
              <a:rPr lang="en-US" b="1" dirty="0" smtClean="0"/>
              <a:t>As- Salam </a:t>
            </a:r>
            <a:r>
              <a:rPr lang="en-US" dirty="0" smtClean="0"/>
              <a:t>: The Source of Peace. </a:t>
            </a:r>
          </a:p>
          <a:p>
            <a:pPr marL="514350" indent="-514350">
              <a:buAutoNum type="arabicPeriod"/>
            </a:pPr>
            <a:r>
              <a:rPr lang="en-US" b="1" dirty="0" smtClean="0"/>
              <a:t>Al-</a:t>
            </a:r>
            <a:r>
              <a:rPr lang="en-US" b="1" dirty="0" err="1" smtClean="0"/>
              <a:t>Mu’min</a:t>
            </a:r>
            <a:r>
              <a:rPr lang="en-US" b="1" dirty="0" smtClean="0"/>
              <a:t> </a:t>
            </a:r>
            <a:r>
              <a:rPr lang="en-US" dirty="0" smtClean="0"/>
              <a:t>: The Guardian of Faith. </a:t>
            </a:r>
          </a:p>
          <a:p>
            <a:pPr marL="514350" indent="-514350">
              <a:buAutoNum type="arabicPeriod"/>
            </a:pPr>
            <a:r>
              <a:rPr lang="en-US" b="1" dirty="0" smtClean="0"/>
              <a:t>Al-</a:t>
            </a:r>
            <a:r>
              <a:rPr lang="en-US" b="1" dirty="0" err="1" smtClean="0"/>
              <a:t>Muhaymin</a:t>
            </a:r>
            <a:r>
              <a:rPr lang="en-US" b="1" dirty="0" smtClean="0"/>
              <a:t> </a:t>
            </a:r>
            <a:r>
              <a:rPr lang="en-US" dirty="0" smtClean="0"/>
              <a:t>: The protector. </a:t>
            </a:r>
          </a:p>
          <a:p>
            <a:pPr marL="514350" indent="-514350">
              <a:buNone/>
            </a:pP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 of God </a:t>
            </a:r>
            <a:endParaRPr lang="en-US" dirty="0"/>
          </a:p>
        </p:txBody>
      </p:sp>
      <p:sp>
        <p:nvSpPr>
          <p:cNvPr id="3" name="Content Placeholder 2"/>
          <p:cNvSpPr>
            <a:spLocks noGrp="1"/>
          </p:cNvSpPr>
          <p:nvPr>
            <p:ph idx="1"/>
          </p:nvPr>
        </p:nvSpPr>
        <p:spPr/>
        <p:txBody>
          <a:bodyPr>
            <a:normAutofit/>
          </a:bodyPr>
          <a:lstStyle/>
          <a:p>
            <a:r>
              <a:rPr lang="en-US" b="1" dirty="0" smtClean="0"/>
              <a:t>Al-Aziz</a:t>
            </a:r>
            <a:r>
              <a:rPr lang="en-US" dirty="0" smtClean="0"/>
              <a:t>: The Mighty. </a:t>
            </a:r>
          </a:p>
          <a:p>
            <a:r>
              <a:rPr lang="en-US" b="1" dirty="0" smtClean="0"/>
              <a:t>Al-</a:t>
            </a:r>
            <a:r>
              <a:rPr lang="en-US" b="1" dirty="0" err="1" smtClean="0"/>
              <a:t>Jabbar</a:t>
            </a:r>
            <a:r>
              <a:rPr lang="en-US" dirty="0" smtClean="0"/>
              <a:t> : The Irresistible .</a:t>
            </a:r>
          </a:p>
          <a:p>
            <a:r>
              <a:rPr lang="en-US" dirty="0" smtClean="0"/>
              <a:t>Al-</a:t>
            </a:r>
            <a:r>
              <a:rPr lang="en-US" dirty="0" err="1" smtClean="0"/>
              <a:t>Mutakabbir</a:t>
            </a:r>
            <a:r>
              <a:rPr lang="en-US" dirty="0" smtClean="0"/>
              <a:t> : The Majestic . </a:t>
            </a:r>
          </a:p>
          <a:p>
            <a:r>
              <a:rPr lang="en-US" b="1" dirty="0" smtClean="0"/>
              <a:t>Al- </a:t>
            </a:r>
            <a:r>
              <a:rPr lang="en-US" b="1" dirty="0" err="1" smtClean="0"/>
              <a:t>Khaliq</a:t>
            </a:r>
            <a:r>
              <a:rPr lang="en-US" b="1" dirty="0" smtClean="0"/>
              <a:t> </a:t>
            </a:r>
            <a:r>
              <a:rPr lang="en-US" dirty="0" smtClean="0"/>
              <a:t>: The Creator . </a:t>
            </a:r>
          </a:p>
          <a:p>
            <a:r>
              <a:rPr lang="en-US" b="1" dirty="0" smtClean="0"/>
              <a:t>Al-Bari</a:t>
            </a:r>
            <a:r>
              <a:rPr lang="en-US" dirty="0" smtClean="0"/>
              <a:t> : The Evolver. </a:t>
            </a:r>
          </a:p>
          <a:p>
            <a:r>
              <a:rPr lang="en-US" b="1" dirty="0" smtClean="0"/>
              <a:t>Al-</a:t>
            </a:r>
            <a:r>
              <a:rPr lang="en-US" b="1" dirty="0" err="1" smtClean="0"/>
              <a:t>Musawwir</a:t>
            </a:r>
            <a:r>
              <a:rPr lang="en-US" dirty="0" smtClean="0"/>
              <a:t> : The Fashioner. </a:t>
            </a:r>
          </a:p>
          <a:p>
            <a:r>
              <a:rPr lang="en-US" b="1" dirty="0" smtClean="0"/>
              <a:t>Al-</a:t>
            </a:r>
            <a:r>
              <a:rPr lang="en-US" b="1" dirty="0" err="1" smtClean="0"/>
              <a:t>Ghaffar</a:t>
            </a:r>
            <a:r>
              <a:rPr lang="en-US" b="1" dirty="0" smtClean="0"/>
              <a:t> </a:t>
            </a:r>
            <a:r>
              <a:rPr lang="en-US" dirty="0" smtClean="0"/>
              <a:t>: The forgiver . </a:t>
            </a:r>
          </a:p>
          <a:p>
            <a:r>
              <a:rPr lang="en-US" b="1" dirty="0" smtClean="0"/>
              <a:t>Al-</a:t>
            </a:r>
            <a:r>
              <a:rPr lang="en-US" b="1" dirty="0" err="1" smtClean="0"/>
              <a:t>Qahhar</a:t>
            </a:r>
            <a:r>
              <a:rPr lang="en-US" dirty="0" smtClean="0"/>
              <a:t> : The </a:t>
            </a:r>
            <a:r>
              <a:rPr lang="en-US" dirty="0" err="1" smtClean="0"/>
              <a:t>Subduer</a:t>
            </a:r>
            <a:r>
              <a:rPr lang="en-US" dirty="0" smtClean="0"/>
              <a:t> . </a:t>
            </a:r>
          </a:p>
          <a:p>
            <a:endParaRPr lang="en-US" dirty="0" smtClean="0"/>
          </a:p>
          <a:p>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 of God </a:t>
            </a:r>
            <a:endParaRPr lang="en-US" dirty="0"/>
          </a:p>
        </p:txBody>
      </p:sp>
      <p:sp>
        <p:nvSpPr>
          <p:cNvPr id="3" name="Content Placeholder 2"/>
          <p:cNvSpPr>
            <a:spLocks noGrp="1"/>
          </p:cNvSpPr>
          <p:nvPr>
            <p:ph idx="1"/>
          </p:nvPr>
        </p:nvSpPr>
        <p:spPr/>
        <p:txBody>
          <a:bodyPr>
            <a:normAutofit lnSpcReduction="10000"/>
          </a:bodyPr>
          <a:lstStyle/>
          <a:p>
            <a:r>
              <a:rPr lang="en-US" b="1" dirty="0" smtClean="0"/>
              <a:t>Al-</a:t>
            </a:r>
            <a:r>
              <a:rPr lang="en-US" b="1" dirty="0" err="1" smtClean="0"/>
              <a:t>Wahhab</a:t>
            </a:r>
            <a:r>
              <a:rPr lang="en-US" dirty="0" smtClean="0"/>
              <a:t> : The </a:t>
            </a:r>
            <a:r>
              <a:rPr lang="en-US" dirty="0" err="1" smtClean="0"/>
              <a:t>Bestower</a:t>
            </a:r>
            <a:r>
              <a:rPr lang="en-US" dirty="0" smtClean="0"/>
              <a:t>. </a:t>
            </a:r>
          </a:p>
          <a:p>
            <a:r>
              <a:rPr lang="en-US" b="1" dirty="0" err="1" smtClean="0"/>
              <a:t>Ar</a:t>
            </a:r>
            <a:r>
              <a:rPr lang="en-US" b="1" dirty="0" smtClean="0"/>
              <a:t>- </a:t>
            </a:r>
            <a:r>
              <a:rPr lang="en-US" b="1" dirty="0" err="1" smtClean="0"/>
              <a:t>Razzaq</a:t>
            </a:r>
            <a:r>
              <a:rPr lang="en-US" b="1" dirty="0" smtClean="0"/>
              <a:t> </a:t>
            </a:r>
            <a:r>
              <a:rPr lang="en-US" dirty="0" smtClean="0"/>
              <a:t>: The provider . </a:t>
            </a:r>
          </a:p>
          <a:p>
            <a:r>
              <a:rPr lang="en-US" dirty="0" smtClean="0"/>
              <a:t>Al-Fattah : The Opener . </a:t>
            </a:r>
          </a:p>
          <a:p>
            <a:r>
              <a:rPr lang="en-US" b="1" dirty="0" smtClean="0"/>
              <a:t>A- </a:t>
            </a:r>
            <a:r>
              <a:rPr lang="en-US" b="1" dirty="0" err="1" smtClean="0"/>
              <a:t>Aleem</a:t>
            </a:r>
            <a:r>
              <a:rPr lang="en-US" b="1" dirty="0" smtClean="0"/>
              <a:t> </a:t>
            </a:r>
            <a:r>
              <a:rPr lang="en-US" dirty="0" smtClean="0"/>
              <a:t>: The All- knowing . </a:t>
            </a:r>
          </a:p>
          <a:p>
            <a:r>
              <a:rPr lang="en-US" b="1" dirty="0" smtClean="0"/>
              <a:t>A- </a:t>
            </a:r>
            <a:r>
              <a:rPr lang="en-US" b="1" dirty="0" err="1" smtClean="0"/>
              <a:t>Qabidh</a:t>
            </a:r>
            <a:r>
              <a:rPr lang="en-US" b="1" dirty="0" smtClean="0"/>
              <a:t> </a:t>
            </a:r>
            <a:r>
              <a:rPr lang="en-US" dirty="0" smtClean="0"/>
              <a:t>: The Constrictor . </a:t>
            </a:r>
          </a:p>
          <a:p>
            <a:pPr marL="118872" indent="0">
              <a:buNone/>
            </a:pPr>
            <a:r>
              <a:rPr lang="en-US" b="1" dirty="0" smtClean="0"/>
              <a:t>Note</a:t>
            </a:r>
            <a:r>
              <a:rPr lang="en-US" dirty="0" smtClean="0"/>
              <a:t>: </a:t>
            </a:r>
          </a:p>
          <a:p>
            <a:pPr marL="118872" indent="0">
              <a:buNone/>
            </a:pPr>
            <a:r>
              <a:rPr lang="en-US" dirty="0" smtClean="0"/>
              <a:t>-</a:t>
            </a:r>
            <a:r>
              <a:rPr lang="en-US" b="1" dirty="0" smtClean="0"/>
              <a:t>Hegira</a:t>
            </a:r>
            <a:r>
              <a:rPr lang="en-US" dirty="0" smtClean="0"/>
              <a:t> : Is migration of prophet Muhammad from Mecca to Medina . </a:t>
            </a:r>
          </a:p>
          <a:p>
            <a:pPr marL="118872" indent="0">
              <a:buNone/>
            </a:pPr>
            <a:r>
              <a:rPr lang="en-US" dirty="0" smtClean="0"/>
              <a:t>-</a:t>
            </a:r>
            <a:r>
              <a:rPr lang="en-US" b="1" dirty="0" smtClean="0"/>
              <a:t>Sharia</a:t>
            </a:r>
            <a:r>
              <a:rPr lang="en-US" dirty="0" smtClean="0"/>
              <a:t> : Is an Islamic law  means “The path to water “ .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most powerful in </a:t>
            </a:r>
            <a:r>
              <a:rPr lang="en-US" dirty="0" err="1" smtClean="0"/>
              <a:t>Abazimu</a:t>
            </a:r>
            <a:r>
              <a:rPr lang="en-US" dirty="0" smtClean="0"/>
              <a:t>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RYANGOMBE AND NYABINGI .</a:t>
            </a:r>
          </a:p>
          <a:p>
            <a:r>
              <a:rPr lang="en-US" dirty="0" err="1" smtClean="0"/>
              <a:t>Mugasha</a:t>
            </a:r>
            <a:r>
              <a:rPr lang="en-US" dirty="0" smtClean="0"/>
              <a:t> and </a:t>
            </a:r>
            <a:r>
              <a:rPr lang="en-US" dirty="0" err="1"/>
              <a:t>N</a:t>
            </a:r>
            <a:r>
              <a:rPr lang="en-US" dirty="0" err="1" smtClean="0"/>
              <a:t>yamuzinda</a:t>
            </a:r>
            <a:r>
              <a:rPr lang="en-US" dirty="0" smtClean="0"/>
              <a:t> .</a:t>
            </a:r>
          </a:p>
          <a:p>
            <a:pPr>
              <a:buNone/>
            </a:pPr>
            <a:r>
              <a:rPr lang="en-US" sz="4300" b="1" u="sng" dirty="0" smtClean="0"/>
              <a:t>Who was </a:t>
            </a:r>
            <a:r>
              <a:rPr lang="en-US" sz="4300" b="1" u="sng" dirty="0" err="1" smtClean="0"/>
              <a:t>Ryangombe</a:t>
            </a:r>
            <a:r>
              <a:rPr lang="en-US" sz="4300" b="1" u="sng" dirty="0" smtClean="0"/>
              <a:t> ? </a:t>
            </a:r>
          </a:p>
          <a:p>
            <a:pPr marL="571500" indent="-571500">
              <a:buAutoNum type="romanLcParenR"/>
            </a:pPr>
            <a:r>
              <a:rPr lang="en-US" dirty="0" err="1" smtClean="0"/>
              <a:t>Ryangombe</a:t>
            </a:r>
            <a:r>
              <a:rPr lang="en-US" dirty="0" smtClean="0"/>
              <a:t> was the leader of ABAZIMU .</a:t>
            </a:r>
          </a:p>
          <a:p>
            <a:pPr marL="571500" indent="-571500">
              <a:buAutoNum type="romanLcParenR"/>
            </a:pPr>
            <a:r>
              <a:rPr lang="en-US" dirty="0" err="1" smtClean="0"/>
              <a:t>Ryangombe</a:t>
            </a:r>
            <a:r>
              <a:rPr lang="en-US" dirty="0" smtClean="0"/>
              <a:t> was the powerful hunter and warrior and his arrow never missed the animal.</a:t>
            </a:r>
          </a:p>
          <a:p>
            <a:pPr marL="571500" indent="-571500">
              <a:buAutoNum type="romanLcParenR"/>
            </a:pPr>
            <a:r>
              <a:rPr lang="en-US" dirty="0" err="1" smtClean="0"/>
              <a:t>Ryangombe</a:t>
            </a:r>
            <a:r>
              <a:rPr lang="en-US" dirty="0" smtClean="0"/>
              <a:t> was the son of </a:t>
            </a:r>
            <a:r>
              <a:rPr lang="en-US" dirty="0" err="1" smtClean="0"/>
              <a:t>Babinga</a:t>
            </a:r>
            <a:r>
              <a:rPr lang="en-US" dirty="0" smtClean="0"/>
              <a:t> of </a:t>
            </a:r>
            <a:r>
              <a:rPr lang="en-US" dirty="0" err="1" smtClean="0"/>
              <a:t>Nyundo</a:t>
            </a:r>
            <a:r>
              <a:rPr lang="en-US" dirty="0" smtClean="0"/>
              <a:t> and his mother called </a:t>
            </a:r>
            <a:r>
              <a:rPr lang="en-US" dirty="0" err="1" smtClean="0"/>
              <a:t>Nyiraryangombe</a:t>
            </a:r>
            <a:r>
              <a:rPr lang="en-US" dirty="0" smtClean="0"/>
              <a:t> . </a:t>
            </a:r>
          </a:p>
          <a:p>
            <a:pPr marL="571500" indent="-571500">
              <a:buAutoNum type="romanLcParenR"/>
            </a:pPr>
            <a:r>
              <a:rPr lang="en-US" dirty="0" err="1" smtClean="0"/>
              <a:t>Ryangombe</a:t>
            </a:r>
            <a:r>
              <a:rPr lang="en-US" dirty="0" smtClean="0"/>
              <a:t> was killed by buffalo in </a:t>
            </a:r>
            <a:r>
              <a:rPr lang="en-US" dirty="0" err="1" smtClean="0"/>
              <a:t>Buhanga</a:t>
            </a:r>
            <a:r>
              <a:rPr lang="en-US" dirty="0" smtClean="0"/>
              <a:t> forest and thrown him in </a:t>
            </a:r>
            <a:r>
              <a:rPr lang="en-US" dirty="0" err="1" smtClean="0"/>
              <a:t>umuko</a:t>
            </a:r>
            <a:r>
              <a:rPr lang="en-US" dirty="0" smtClean="0"/>
              <a:t> tree .</a:t>
            </a:r>
          </a:p>
          <a:p>
            <a:pPr>
              <a:buNone/>
            </a:pP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of God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All exists without shape or a place. (Al-</a:t>
            </a:r>
            <a:r>
              <a:rPr lang="en-US" dirty="0" err="1" smtClean="0"/>
              <a:t>Wujud</a:t>
            </a:r>
            <a:r>
              <a:rPr lang="en-US" dirty="0" smtClean="0"/>
              <a:t>) </a:t>
            </a:r>
          </a:p>
          <a:p>
            <a:pPr>
              <a:buNone/>
            </a:pPr>
            <a:r>
              <a:rPr lang="en-US" dirty="0" smtClean="0"/>
              <a:t>This means Allah does exist. </a:t>
            </a:r>
          </a:p>
          <a:p>
            <a:r>
              <a:rPr lang="en-US" dirty="0" smtClean="0"/>
              <a:t>All is one ( Al-</a:t>
            </a:r>
            <a:r>
              <a:rPr lang="en-US" dirty="0" err="1" smtClean="0"/>
              <a:t>Wahdaniyya</a:t>
            </a:r>
            <a:r>
              <a:rPr lang="en-US" dirty="0" smtClean="0"/>
              <a:t>) : Allah is only God. </a:t>
            </a:r>
          </a:p>
          <a:p>
            <a:r>
              <a:rPr lang="en-US" dirty="0" smtClean="0"/>
              <a:t>Sight ( Al-</a:t>
            </a:r>
            <a:r>
              <a:rPr lang="en-US" dirty="0" err="1" smtClean="0"/>
              <a:t>Basar</a:t>
            </a:r>
            <a:r>
              <a:rPr lang="en-US" dirty="0" smtClean="0"/>
              <a:t> ) Allah has attribute of sight. </a:t>
            </a:r>
          </a:p>
          <a:p>
            <a:r>
              <a:rPr lang="en-US" dirty="0" smtClean="0"/>
              <a:t>He does not resemble any of his creation . </a:t>
            </a:r>
          </a:p>
          <a:p>
            <a:r>
              <a:rPr lang="en-US" dirty="0" smtClean="0"/>
              <a:t>He has no beginning ( Al-</a:t>
            </a:r>
            <a:r>
              <a:rPr lang="en-US" dirty="0" err="1" smtClean="0"/>
              <a:t>Qidam</a:t>
            </a:r>
            <a:r>
              <a:rPr lang="en-US" dirty="0" smtClean="0"/>
              <a:t> ) </a:t>
            </a:r>
          </a:p>
          <a:p>
            <a:r>
              <a:rPr lang="en-US" dirty="0" smtClean="0"/>
              <a:t>Allah has no end ( Al-</a:t>
            </a:r>
            <a:r>
              <a:rPr lang="en-US" dirty="0" err="1" smtClean="0"/>
              <a:t>Baqa</a:t>
            </a:r>
            <a:r>
              <a:rPr lang="en-US" dirty="0" smtClean="0"/>
              <a:t>) .</a:t>
            </a:r>
          </a:p>
          <a:p>
            <a:r>
              <a:rPr lang="en-US" dirty="0" smtClean="0"/>
              <a:t>Life ( Al-</a:t>
            </a:r>
            <a:r>
              <a:rPr lang="en-US" dirty="0" err="1" smtClean="0"/>
              <a:t>Hayyu</a:t>
            </a:r>
            <a:r>
              <a:rPr lang="en-US" dirty="0" smtClean="0"/>
              <a:t>) </a:t>
            </a:r>
          </a:p>
          <a:p>
            <a:r>
              <a:rPr lang="en-US" dirty="0" smtClean="0"/>
              <a:t>Knowledge .God has attribute of Knowledge.</a:t>
            </a:r>
          </a:p>
          <a:p>
            <a:r>
              <a:rPr lang="en-US" dirty="0" smtClean="0"/>
              <a:t>Hearing . ( As-Sam. )</a:t>
            </a:r>
          </a:p>
          <a:p>
            <a:r>
              <a:rPr lang="en-US" dirty="0" smtClean="0"/>
              <a:t> Speech . (Al-</a:t>
            </a:r>
            <a:r>
              <a:rPr lang="en-US" dirty="0" err="1" smtClean="0"/>
              <a:t>Kalam</a:t>
            </a:r>
            <a:r>
              <a:rPr lang="en-US" dirty="0" smtClean="0"/>
              <a:t>) </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 of important Angels . </a:t>
            </a:r>
            <a:endParaRPr lang="en-US" dirty="0"/>
          </a:p>
        </p:txBody>
      </p:sp>
      <p:sp>
        <p:nvSpPr>
          <p:cNvPr id="3" name="Content Placeholder 2"/>
          <p:cNvSpPr>
            <a:spLocks noGrp="1"/>
          </p:cNvSpPr>
          <p:nvPr>
            <p:ph idx="1"/>
          </p:nvPr>
        </p:nvSpPr>
        <p:spPr/>
        <p:txBody>
          <a:bodyPr/>
          <a:lstStyle/>
          <a:p>
            <a:r>
              <a:rPr lang="en-US" b="1" dirty="0" err="1" smtClean="0"/>
              <a:t>Jibra’eel</a:t>
            </a:r>
            <a:r>
              <a:rPr lang="en-US" dirty="0" smtClean="0"/>
              <a:t> : Gabriel</a:t>
            </a:r>
          </a:p>
          <a:p>
            <a:endParaRPr lang="en-US" dirty="0" smtClean="0"/>
          </a:p>
          <a:p>
            <a:r>
              <a:rPr lang="en-US" b="1" dirty="0" err="1" smtClean="0"/>
              <a:t>Mika’eel</a:t>
            </a:r>
            <a:r>
              <a:rPr lang="en-US" dirty="0" smtClean="0"/>
              <a:t> : Michael</a:t>
            </a:r>
          </a:p>
          <a:p>
            <a:pPr>
              <a:buNone/>
            </a:pPr>
            <a:endParaRPr lang="en-US" dirty="0" smtClean="0"/>
          </a:p>
          <a:p>
            <a:r>
              <a:rPr lang="en-US" b="1" dirty="0" err="1" smtClean="0"/>
              <a:t>Israfeel</a:t>
            </a:r>
            <a:r>
              <a:rPr lang="en-US" b="1" dirty="0" smtClean="0"/>
              <a:t> </a:t>
            </a:r>
            <a:r>
              <a:rPr lang="en-US" dirty="0" smtClean="0"/>
              <a:t>: Raphael.</a:t>
            </a:r>
          </a:p>
          <a:p>
            <a:pPr>
              <a:buNone/>
            </a:pPr>
            <a:endParaRPr lang="en-US" dirty="0" smtClean="0"/>
          </a:p>
          <a:p>
            <a:r>
              <a:rPr lang="en-US" b="1" dirty="0" err="1" smtClean="0"/>
              <a:t>Izra’eel</a:t>
            </a:r>
            <a:r>
              <a:rPr lang="en-US" b="1" dirty="0" smtClean="0"/>
              <a:t> </a:t>
            </a:r>
            <a:r>
              <a:rPr lang="en-US" dirty="0" smtClean="0"/>
              <a:t>: Israel </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Reasons why Angels were Created.  </a:t>
            </a:r>
            <a:endParaRPr lang="en-US" dirty="0"/>
          </a:p>
        </p:txBody>
      </p:sp>
      <p:sp>
        <p:nvSpPr>
          <p:cNvPr id="3" name="Content Placeholder 2"/>
          <p:cNvSpPr>
            <a:spLocks noGrp="1"/>
          </p:cNvSpPr>
          <p:nvPr>
            <p:ph idx="1"/>
          </p:nvPr>
        </p:nvSpPr>
        <p:spPr/>
        <p:txBody>
          <a:bodyPr/>
          <a:lstStyle/>
          <a:p>
            <a:r>
              <a:rPr lang="en-US" dirty="0" smtClean="0"/>
              <a:t>They bring’ s Allah Message to human beings. </a:t>
            </a:r>
          </a:p>
          <a:p>
            <a:r>
              <a:rPr lang="en-US" dirty="0" smtClean="0"/>
              <a:t>They record human beings’ actions. </a:t>
            </a:r>
          </a:p>
          <a:p>
            <a:r>
              <a:rPr lang="en-US" dirty="0" smtClean="0"/>
              <a:t>They pray for forgiveness of human beings. </a:t>
            </a:r>
          </a:p>
          <a:p>
            <a:r>
              <a:rPr lang="en-US" dirty="0" smtClean="0"/>
              <a:t>They guard heaven and hell and punish the wicked . </a:t>
            </a:r>
          </a:p>
          <a:p>
            <a:pPr>
              <a:buNone/>
            </a:pP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Responsibilities and duties of Some people. </a:t>
            </a:r>
            <a:endParaRPr lang="en-US" dirty="0"/>
          </a:p>
        </p:txBody>
      </p:sp>
      <p:sp>
        <p:nvSpPr>
          <p:cNvPr id="3" name="Content Placeholder 2"/>
          <p:cNvSpPr>
            <a:spLocks noGrp="1"/>
          </p:cNvSpPr>
          <p:nvPr>
            <p:ph idx="1"/>
          </p:nvPr>
        </p:nvSpPr>
        <p:spPr/>
        <p:txBody>
          <a:bodyPr>
            <a:normAutofit fontScale="92500" lnSpcReduction="20000"/>
          </a:bodyPr>
          <a:lstStyle/>
          <a:p>
            <a:r>
              <a:rPr lang="en-US" b="1" dirty="0" err="1" smtClean="0"/>
              <a:t>Jibreel</a:t>
            </a:r>
            <a:r>
              <a:rPr lang="en-US" b="1" dirty="0" smtClean="0"/>
              <a:t> / Gabriel  </a:t>
            </a:r>
            <a:r>
              <a:rPr lang="en-US" dirty="0" smtClean="0"/>
              <a:t>Angle brought the </a:t>
            </a:r>
            <a:r>
              <a:rPr lang="en-US" dirty="0" err="1" smtClean="0"/>
              <a:t>Coran</a:t>
            </a:r>
            <a:r>
              <a:rPr lang="en-US" dirty="0" smtClean="0"/>
              <a:t> to Muhammad .</a:t>
            </a:r>
          </a:p>
          <a:p>
            <a:r>
              <a:rPr lang="en-US" b="1" dirty="0" err="1" smtClean="0"/>
              <a:t>Mika’ee</a:t>
            </a:r>
            <a:r>
              <a:rPr lang="en-US" dirty="0" err="1" smtClean="0"/>
              <a:t>l</a:t>
            </a:r>
            <a:r>
              <a:rPr lang="en-US" dirty="0" smtClean="0"/>
              <a:t>: He is responsibilities of rain.</a:t>
            </a:r>
          </a:p>
          <a:p>
            <a:r>
              <a:rPr lang="en-US" dirty="0" err="1" smtClean="0"/>
              <a:t>Israfeel</a:t>
            </a:r>
            <a:r>
              <a:rPr lang="en-US" dirty="0" smtClean="0"/>
              <a:t> :He will blow the horn on the day of judgment.</a:t>
            </a:r>
          </a:p>
          <a:p>
            <a:r>
              <a:rPr lang="en-US" b="1" dirty="0" smtClean="0"/>
              <a:t>The </a:t>
            </a:r>
            <a:r>
              <a:rPr lang="en-US" b="1" dirty="0" err="1" smtClean="0"/>
              <a:t>Guirdians</a:t>
            </a:r>
            <a:r>
              <a:rPr lang="en-US" b="1" dirty="0" smtClean="0"/>
              <a:t> </a:t>
            </a:r>
            <a:r>
              <a:rPr lang="en-US" dirty="0" smtClean="0"/>
              <a:t>: These are Angels who save people from any danger that Allah wants them to be saved from . They protect those who believe in Allah. </a:t>
            </a:r>
          </a:p>
          <a:p>
            <a:r>
              <a:rPr lang="en-US" b="1" dirty="0" smtClean="0"/>
              <a:t>Angel of the Death </a:t>
            </a:r>
            <a:r>
              <a:rPr lang="en-US" dirty="0" smtClean="0"/>
              <a:t>( </a:t>
            </a:r>
            <a:r>
              <a:rPr lang="en-US" dirty="0" err="1" smtClean="0"/>
              <a:t>Malak</a:t>
            </a:r>
            <a:r>
              <a:rPr lang="en-US" dirty="0" smtClean="0"/>
              <a:t>-Al-</a:t>
            </a:r>
            <a:r>
              <a:rPr lang="en-US" dirty="0" err="1" smtClean="0"/>
              <a:t>maut</a:t>
            </a:r>
            <a:r>
              <a:rPr lang="en-US" dirty="0" smtClean="0"/>
              <a:t>) : He is responsible for taking the souls of creatures  when they die. </a:t>
            </a:r>
          </a:p>
          <a:p>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3" name="Content Placeholder 2"/>
          <p:cNvSpPr>
            <a:spLocks noGrp="1"/>
          </p:cNvSpPr>
          <p:nvPr>
            <p:ph idx="1"/>
          </p:nvPr>
        </p:nvSpPr>
        <p:spPr/>
        <p:txBody>
          <a:bodyPr/>
          <a:lstStyle/>
          <a:p>
            <a:r>
              <a:rPr lang="en-US" b="1" dirty="0" smtClean="0"/>
              <a:t>The recorders </a:t>
            </a:r>
            <a:r>
              <a:rPr lang="en-US" dirty="0" smtClean="0"/>
              <a:t>: Known as the </a:t>
            </a:r>
            <a:r>
              <a:rPr lang="en-US" dirty="0" err="1" smtClean="0"/>
              <a:t>Honourable</a:t>
            </a:r>
            <a:r>
              <a:rPr lang="en-US" dirty="0" smtClean="0"/>
              <a:t> scribes. They write down the good and bad actions of people . </a:t>
            </a:r>
          </a:p>
          <a:p>
            <a:r>
              <a:rPr lang="en-US" b="1" dirty="0" err="1" smtClean="0"/>
              <a:t>Munkar</a:t>
            </a:r>
            <a:r>
              <a:rPr lang="en-US" b="1" dirty="0" smtClean="0"/>
              <a:t> and </a:t>
            </a:r>
            <a:r>
              <a:rPr lang="en-US" b="1" dirty="0" err="1" smtClean="0"/>
              <a:t>Nakeer</a:t>
            </a:r>
            <a:r>
              <a:rPr lang="en-US" b="1" dirty="0" smtClean="0"/>
              <a:t> </a:t>
            </a:r>
            <a:r>
              <a:rPr lang="en-US" dirty="0" smtClean="0"/>
              <a:t>: These two Angels question people in the grave. </a:t>
            </a:r>
          </a:p>
          <a:p>
            <a:r>
              <a:rPr lang="en-US" b="1" dirty="0" err="1" smtClean="0"/>
              <a:t>Ridwan</a:t>
            </a:r>
            <a:r>
              <a:rPr lang="en-US" b="1" dirty="0" smtClean="0"/>
              <a:t> and </a:t>
            </a:r>
            <a:r>
              <a:rPr lang="en-US" b="1" dirty="0" err="1" smtClean="0"/>
              <a:t>Malik</a:t>
            </a:r>
            <a:r>
              <a:rPr lang="en-US" b="1" dirty="0" smtClean="0"/>
              <a:t> </a:t>
            </a:r>
            <a:r>
              <a:rPr lang="en-US" dirty="0" smtClean="0"/>
              <a:t>: They guard heaven and Hell. </a:t>
            </a:r>
            <a:r>
              <a:rPr lang="en-US" dirty="0" err="1" smtClean="0"/>
              <a:t>Rdwan</a:t>
            </a:r>
            <a:r>
              <a:rPr lang="en-US" dirty="0" smtClean="0"/>
              <a:t> guards heaven . </a:t>
            </a:r>
            <a:r>
              <a:rPr lang="en-US" dirty="0" err="1" smtClean="0"/>
              <a:t>Malik</a:t>
            </a:r>
            <a:r>
              <a:rPr lang="en-US" dirty="0" smtClean="0"/>
              <a:t> guards hell . </a:t>
            </a:r>
          </a:p>
          <a:p>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Shirk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Is the opposite of </a:t>
            </a:r>
            <a:r>
              <a:rPr lang="en-US" b="1" dirty="0" err="1" smtClean="0"/>
              <a:t>Tawheed</a:t>
            </a:r>
            <a:r>
              <a:rPr lang="en-US" dirty="0" smtClean="0"/>
              <a:t> ( Monotheism ).It is the belief in many gods. This shows that there are many gods other than Allah. Shrink is also known as  Polytheism .</a:t>
            </a:r>
          </a:p>
          <a:p>
            <a:pPr>
              <a:buNone/>
            </a:pPr>
            <a:r>
              <a:rPr lang="en-US" b="1" u="sng" dirty="0" smtClean="0"/>
              <a:t>Categories of Shirk. </a:t>
            </a:r>
          </a:p>
          <a:p>
            <a:pPr marL="514350" indent="-514350">
              <a:buAutoNum type="arabicPeriod"/>
            </a:pPr>
            <a:r>
              <a:rPr lang="en-US" b="1" dirty="0" smtClean="0"/>
              <a:t>Major shirk </a:t>
            </a:r>
            <a:r>
              <a:rPr lang="en-US" dirty="0" smtClean="0"/>
              <a:t>: Means associating someone with something that belongs to Allah. </a:t>
            </a:r>
          </a:p>
          <a:p>
            <a:pPr marL="514350" indent="-514350">
              <a:buAutoNum type="arabicPeriod"/>
            </a:pPr>
            <a:r>
              <a:rPr lang="en-US" b="1" dirty="0" smtClean="0"/>
              <a:t>Minor shirk </a:t>
            </a:r>
            <a:r>
              <a:rPr lang="en-US" dirty="0" smtClean="0"/>
              <a:t>: Is also considered a great Sin. It is usually leads to a major shirk . This type of shirk is where someone relies on something else other than Allah. </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QUR’AN</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Quar’an</a:t>
            </a:r>
            <a:r>
              <a:rPr lang="en-US" dirty="0" smtClean="0"/>
              <a:t> is holy book used by Muslims. </a:t>
            </a:r>
          </a:p>
          <a:p>
            <a:r>
              <a:rPr lang="en-US" dirty="0" err="1" smtClean="0"/>
              <a:t>Quar’an</a:t>
            </a:r>
            <a:r>
              <a:rPr lang="en-US" dirty="0" smtClean="0"/>
              <a:t> is divided into different chapters . These chapters  are called </a:t>
            </a:r>
            <a:r>
              <a:rPr lang="en-US" b="1" dirty="0" err="1" smtClean="0"/>
              <a:t>Suras</a:t>
            </a:r>
            <a:r>
              <a:rPr lang="en-US" dirty="0" smtClean="0"/>
              <a:t> or </a:t>
            </a:r>
            <a:r>
              <a:rPr lang="en-US" b="1" dirty="0" err="1" smtClean="0"/>
              <a:t>Suratis</a:t>
            </a:r>
            <a:r>
              <a:rPr lang="en-US" b="1" dirty="0" smtClean="0"/>
              <a:t>. </a:t>
            </a:r>
          </a:p>
          <a:p>
            <a:r>
              <a:rPr lang="en-US" dirty="0" smtClean="0"/>
              <a:t>The </a:t>
            </a:r>
            <a:r>
              <a:rPr lang="en-US" dirty="0" err="1" smtClean="0"/>
              <a:t>Quar’an</a:t>
            </a:r>
            <a:r>
              <a:rPr lang="en-US" dirty="0" smtClean="0"/>
              <a:t> is brought by Angel </a:t>
            </a:r>
            <a:r>
              <a:rPr lang="en-US" dirty="0" err="1" smtClean="0"/>
              <a:t>Jibril</a:t>
            </a:r>
            <a:r>
              <a:rPr lang="en-US" dirty="0" smtClean="0"/>
              <a:t> to </a:t>
            </a:r>
            <a:r>
              <a:rPr lang="en-US" dirty="0" err="1" smtClean="0"/>
              <a:t>Messanger</a:t>
            </a:r>
            <a:r>
              <a:rPr lang="en-US" dirty="0" smtClean="0"/>
              <a:t> Mohammad ( Peace be upon him) </a:t>
            </a:r>
          </a:p>
          <a:p>
            <a:r>
              <a:rPr lang="en-US" dirty="0" smtClean="0"/>
              <a:t>The Qur’an was revealed to prophet Muhammad ( Peace be upon him) to correct any errors in previous holy books such as the old and new testaments. </a:t>
            </a:r>
          </a:p>
          <a:p>
            <a:r>
              <a:rPr lang="en-US" dirty="0" smtClean="0"/>
              <a:t>The </a:t>
            </a:r>
            <a:r>
              <a:rPr lang="en-US" dirty="0" err="1" smtClean="0"/>
              <a:t>Quar’an</a:t>
            </a:r>
            <a:r>
              <a:rPr lang="en-US" dirty="0" smtClean="0"/>
              <a:t> was written in Arabic , it contains 30 chapters and 114 </a:t>
            </a:r>
            <a:r>
              <a:rPr lang="en-US" dirty="0" err="1" smtClean="0"/>
              <a:t>suras</a:t>
            </a:r>
            <a:r>
              <a:rPr lang="en-US" dirty="0" smtClean="0"/>
              <a:t>. </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 of </a:t>
            </a:r>
            <a:r>
              <a:rPr lang="en-US" dirty="0" err="1" smtClean="0"/>
              <a:t>Surat</a:t>
            </a:r>
            <a:r>
              <a:rPr lang="en-US" dirty="0" smtClean="0"/>
              <a:t>.  </a:t>
            </a:r>
            <a:endParaRPr lang="en-US" dirty="0"/>
          </a:p>
        </p:txBody>
      </p:sp>
      <p:sp>
        <p:nvSpPr>
          <p:cNvPr id="3" name="Content Placeholder 2"/>
          <p:cNvSpPr>
            <a:spLocks noGrp="1"/>
          </p:cNvSpPr>
          <p:nvPr>
            <p:ph idx="1"/>
          </p:nvPr>
        </p:nvSpPr>
        <p:spPr/>
        <p:txBody>
          <a:bodyPr>
            <a:normAutofit fontScale="92500" lnSpcReduction="10000"/>
          </a:bodyPr>
          <a:lstStyle/>
          <a:p>
            <a:r>
              <a:rPr lang="en-US" b="1" dirty="0" err="1" smtClean="0"/>
              <a:t>Surat</a:t>
            </a:r>
            <a:r>
              <a:rPr lang="en-US" b="1" dirty="0" smtClean="0"/>
              <a:t> Al-</a:t>
            </a:r>
            <a:r>
              <a:rPr lang="en-US" b="1" dirty="0" err="1" smtClean="0"/>
              <a:t>Quraish</a:t>
            </a:r>
            <a:r>
              <a:rPr lang="en-US" b="1" dirty="0" smtClean="0"/>
              <a:t> </a:t>
            </a:r>
            <a:r>
              <a:rPr lang="en-US" dirty="0" smtClean="0"/>
              <a:t>: Worshipped Allah and he protected them on their trading journeys.</a:t>
            </a:r>
          </a:p>
          <a:p>
            <a:r>
              <a:rPr lang="en-US" b="1" dirty="0" err="1" smtClean="0"/>
              <a:t>Surat</a:t>
            </a:r>
            <a:r>
              <a:rPr lang="en-US" b="1" dirty="0" smtClean="0"/>
              <a:t> Al-</a:t>
            </a:r>
            <a:r>
              <a:rPr lang="en-US" b="1" dirty="0" err="1" smtClean="0"/>
              <a:t>Humazat</a:t>
            </a:r>
            <a:r>
              <a:rPr lang="en-US" b="1" dirty="0" smtClean="0"/>
              <a:t> </a:t>
            </a:r>
            <a:r>
              <a:rPr lang="en-US" dirty="0" smtClean="0"/>
              <a:t>: It condemns </a:t>
            </a:r>
            <a:r>
              <a:rPr lang="en-US" dirty="0" err="1" smtClean="0"/>
              <a:t>tose</a:t>
            </a:r>
            <a:r>
              <a:rPr lang="en-US" dirty="0" smtClean="0"/>
              <a:t> who surrender others, whether by speech or action. </a:t>
            </a:r>
          </a:p>
          <a:p>
            <a:r>
              <a:rPr lang="en-US" b="1" dirty="0" err="1" smtClean="0"/>
              <a:t>Surat</a:t>
            </a:r>
            <a:r>
              <a:rPr lang="en-US" b="1" dirty="0" smtClean="0"/>
              <a:t> Al-</a:t>
            </a:r>
            <a:r>
              <a:rPr lang="en-US" b="1" dirty="0" err="1" smtClean="0"/>
              <a:t>fil</a:t>
            </a:r>
            <a:r>
              <a:rPr lang="en-US" b="1" dirty="0" smtClean="0"/>
              <a:t> </a:t>
            </a:r>
            <a:r>
              <a:rPr lang="en-US" dirty="0" smtClean="0"/>
              <a:t>: The </a:t>
            </a:r>
            <a:r>
              <a:rPr lang="en-US" dirty="0" err="1" smtClean="0"/>
              <a:t>surat</a:t>
            </a:r>
            <a:r>
              <a:rPr lang="en-US" dirty="0" smtClean="0"/>
              <a:t> al-</a:t>
            </a:r>
            <a:r>
              <a:rPr lang="en-US" dirty="0" err="1" smtClean="0"/>
              <a:t>fil</a:t>
            </a:r>
            <a:r>
              <a:rPr lang="en-US" dirty="0" smtClean="0"/>
              <a:t> reminds us that we have no power to stand in the way of the power of Allah. </a:t>
            </a:r>
          </a:p>
          <a:p>
            <a:r>
              <a:rPr lang="en-US" b="1" dirty="0" err="1" smtClean="0"/>
              <a:t>Surat</a:t>
            </a:r>
            <a:r>
              <a:rPr lang="en-US" b="1" dirty="0" smtClean="0"/>
              <a:t> Al-ma ‘</a:t>
            </a:r>
            <a:r>
              <a:rPr lang="en-US" b="1" dirty="0" err="1" smtClean="0"/>
              <a:t>uuna</a:t>
            </a:r>
            <a:r>
              <a:rPr lang="en-US" b="1" dirty="0" smtClean="0"/>
              <a:t> </a:t>
            </a:r>
            <a:r>
              <a:rPr lang="en-US" dirty="0" smtClean="0"/>
              <a:t>: This </a:t>
            </a:r>
            <a:r>
              <a:rPr lang="en-US" dirty="0" err="1" smtClean="0"/>
              <a:t>surat</a:t>
            </a:r>
            <a:r>
              <a:rPr lang="en-US" dirty="0" smtClean="0"/>
              <a:t> is concerned with two of the core teaching of Islam , How you pray and how you give. </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Actions that will be heavily punished by Allah. </a:t>
            </a:r>
            <a:endParaRPr lang="en-US" dirty="0"/>
          </a:p>
        </p:txBody>
      </p:sp>
      <p:sp>
        <p:nvSpPr>
          <p:cNvPr id="3" name="Content Placeholder 2"/>
          <p:cNvSpPr>
            <a:spLocks noGrp="1"/>
          </p:cNvSpPr>
          <p:nvPr>
            <p:ph idx="1"/>
          </p:nvPr>
        </p:nvSpPr>
        <p:spPr/>
        <p:txBody>
          <a:bodyPr/>
          <a:lstStyle/>
          <a:p>
            <a:r>
              <a:rPr lang="en-US" dirty="0" smtClean="0"/>
              <a:t>Backbiting and slandering .</a:t>
            </a:r>
          </a:p>
          <a:p>
            <a:r>
              <a:rPr lang="en-US" dirty="0" smtClean="0"/>
              <a:t>Associating partners to God . </a:t>
            </a:r>
          </a:p>
          <a:p>
            <a:r>
              <a:rPr lang="en-US" dirty="0" smtClean="0"/>
              <a:t>Showing off while praying .</a:t>
            </a:r>
          </a:p>
          <a:p>
            <a:r>
              <a:rPr lang="en-US" dirty="0" smtClean="0"/>
              <a:t>Not  showing kindness to the poor and needy. </a:t>
            </a:r>
          </a:p>
          <a:p>
            <a:r>
              <a:rPr lang="en-US" dirty="0" smtClean="0"/>
              <a:t>Not praying at the time of prayers. </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Attitudes  that help  to avoid punishment. </a:t>
            </a:r>
            <a:endParaRPr lang="en-US" dirty="0"/>
          </a:p>
        </p:txBody>
      </p:sp>
      <p:sp>
        <p:nvSpPr>
          <p:cNvPr id="3" name="Content Placeholder 2"/>
          <p:cNvSpPr>
            <a:spLocks noGrp="1"/>
          </p:cNvSpPr>
          <p:nvPr>
            <p:ph idx="1"/>
          </p:nvPr>
        </p:nvSpPr>
        <p:spPr/>
        <p:txBody>
          <a:bodyPr>
            <a:normAutofit/>
          </a:bodyPr>
          <a:lstStyle/>
          <a:p>
            <a:r>
              <a:rPr lang="en-US" dirty="0" smtClean="0"/>
              <a:t>Reciting the </a:t>
            </a:r>
            <a:r>
              <a:rPr lang="en-US" dirty="0" err="1" smtClean="0"/>
              <a:t>Qu’aran</a:t>
            </a:r>
            <a:r>
              <a:rPr lang="en-US" dirty="0" smtClean="0"/>
              <a:t> daily . </a:t>
            </a:r>
          </a:p>
          <a:p>
            <a:r>
              <a:rPr lang="en-US" dirty="0" smtClean="0"/>
              <a:t>Showing  kindness to the poor. </a:t>
            </a:r>
          </a:p>
          <a:p>
            <a:r>
              <a:rPr lang="en-US" dirty="0" smtClean="0"/>
              <a:t>Worshipping the God only. </a:t>
            </a:r>
          </a:p>
          <a:p>
            <a:r>
              <a:rPr lang="en-US" dirty="0" smtClean="0"/>
              <a:t>Feeding the poor only. </a:t>
            </a:r>
          </a:p>
          <a:p>
            <a:r>
              <a:rPr lang="en-US" dirty="0" smtClean="0"/>
              <a:t>Worshipping God only . </a:t>
            </a:r>
          </a:p>
          <a:p>
            <a:r>
              <a:rPr lang="en-US" dirty="0" smtClean="0"/>
              <a:t>Worshipping God sincerely. </a:t>
            </a:r>
          </a:p>
          <a:p>
            <a:r>
              <a:rPr lang="en-US" dirty="0" smtClean="0"/>
              <a:t>Praying at the correct time. </a:t>
            </a:r>
          </a:p>
          <a:p>
            <a:r>
              <a:rPr lang="en-US" dirty="0" smtClean="0"/>
              <a:t>Believing in life after death.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was </a:t>
            </a:r>
            <a:r>
              <a:rPr lang="en-US" dirty="0" err="1" smtClean="0"/>
              <a:t>Ryangombe</a:t>
            </a:r>
            <a:r>
              <a:rPr lang="en-US" dirty="0" smtClean="0"/>
              <a:t> ?</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v) </a:t>
            </a:r>
            <a:r>
              <a:rPr lang="en-US" dirty="0" err="1" smtClean="0"/>
              <a:t>Ryangombe</a:t>
            </a:r>
            <a:r>
              <a:rPr lang="en-US" dirty="0" smtClean="0"/>
              <a:t> had seven wives most known were </a:t>
            </a:r>
            <a:r>
              <a:rPr lang="en-US" dirty="0" err="1" smtClean="0"/>
              <a:t>Nyirakajumba</a:t>
            </a:r>
            <a:r>
              <a:rPr lang="en-US" dirty="0" smtClean="0"/>
              <a:t>, </a:t>
            </a:r>
            <a:r>
              <a:rPr lang="en-US" dirty="0" err="1" smtClean="0"/>
              <a:t>Gacubya</a:t>
            </a:r>
            <a:r>
              <a:rPr lang="en-US" dirty="0" smtClean="0"/>
              <a:t>, </a:t>
            </a:r>
            <a:r>
              <a:rPr lang="en-US" dirty="0" err="1" smtClean="0"/>
              <a:t>Karyango</a:t>
            </a:r>
            <a:r>
              <a:rPr lang="en-US" dirty="0" smtClean="0"/>
              <a:t>,….</a:t>
            </a:r>
          </a:p>
          <a:p>
            <a:pPr>
              <a:buNone/>
            </a:pPr>
            <a:r>
              <a:rPr lang="en-US" dirty="0" smtClean="0"/>
              <a:t>vi) </a:t>
            </a:r>
            <a:r>
              <a:rPr lang="en-US" dirty="0" err="1" smtClean="0"/>
              <a:t>Ryangombe</a:t>
            </a:r>
            <a:r>
              <a:rPr lang="en-US" dirty="0" smtClean="0"/>
              <a:t> had servants : </a:t>
            </a:r>
            <a:r>
              <a:rPr lang="en-US" dirty="0" err="1" smtClean="0"/>
              <a:t>Binego</a:t>
            </a:r>
            <a:r>
              <a:rPr lang="en-US" dirty="0" smtClean="0"/>
              <a:t> , </a:t>
            </a:r>
            <a:r>
              <a:rPr lang="en-US" dirty="0" err="1" smtClean="0"/>
              <a:t>Mugasha</a:t>
            </a:r>
            <a:r>
              <a:rPr lang="en-US" dirty="0" smtClean="0"/>
              <a:t>, </a:t>
            </a:r>
            <a:r>
              <a:rPr lang="en-US" dirty="0" err="1" smtClean="0"/>
              <a:t>Kagoro</a:t>
            </a:r>
            <a:r>
              <a:rPr lang="en-US" dirty="0" smtClean="0"/>
              <a:t>, </a:t>
            </a:r>
            <a:r>
              <a:rPr lang="en-US" dirty="0" err="1" smtClean="0"/>
              <a:t>Nyakiniro</a:t>
            </a:r>
            <a:r>
              <a:rPr lang="en-US" dirty="0" smtClean="0"/>
              <a:t>, </a:t>
            </a:r>
            <a:r>
              <a:rPr lang="en-US" dirty="0" err="1" smtClean="0"/>
              <a:t>Nyabirungi</a:t>
            </a:r>
            <a:r>
              <a:rPr lang="en-US" dirty="0" smtClean="0"/>
              <a:t> , </a:t>
            </a:r>
            <a:r>
              <a:rPr lang="en-US" dirty="0" err="1" smtClean="0"/>
              <a:t>Ruhanga</a:t>
            </a:r>
            <a:r>
              <a:rPr lang="en-US" dirty="0" smtClean="0"/>
              <a:t>. </a:t>
            </a:r>
          </a:p>
          <a:p>
            <a:pPr>
              <a:buNone/>
            </a:pPr>
            <a:r>
              <a:rPr lang="en-US" dirty="0" smtClean="0"/>
              <a:t>vii) </a:t>
            </a:r>
            <a:r>
              <a:rPr lang="en-US" sz="4300" b="1" u="sng" dirty="0" err="1" smtClean="0"/>
              <a:t>Ryangombe</a:t>
            </a:r>
            <a:r>
              <a:rPr lang="en-US" sz="4300" b="1" u="sng" dirty="0" smtClean="0"/>
              <a:t> has dogs </a:t>
            </a:r>
          </a:p>
          <a:p>
            <a:pPr>
              <a:buNone/>
            </a:pPr>
            <a:r>
              <a:rPr lang="en-US" dirty="0" smtClean="0"/>
              <a:t>1.Bakosha </a:t>
            </a:r>
            <a:r>
              <a:rPr lang="en-US" dirty="0" err="1" smtClean="0"/>
              <a:t>badahannye</a:t>
            </a:r>
            <a:r>
              <a:rPr lang="en-US" dirty="0" smtClean="0"/>
              <a:t>.</a:t>
            </a:r>
          </a:p>
          <a:p>
            <a:pPr>
              <a:buNone/>
            </a:pPr>
            <a:r>
              <a:rPr lang="en-US" dirty="0" smtClean="0"/>
              <a:t>2.Babikamurwinanuriro.</a:t>
            </a:r>
          </a:p>
          <a:p>
            <a:pPr>
              <a:buNone/>
            </a:pPr>
            <a:r>
              <a:rPr lang="en-US" dirty="0" smtClean="0"/>
              <a:t>3. </a:t>
            </a:r>
            <a:r>
              <a:rPr lang="en-US" dirty="0" err="1" smtClean="0"/>
              <a:t>Ntukitabikamurwinanuriro</a:t>
            </a:r>
            <a:r>
              <a:rPr lang="en-US" dirty="0" smtClean="0"/>
              <a:t>. </a:t>
            </a:r>
          </a:p>
          <a:p>
            <a:pPr>
              <a:buNone/>
            </a:pPr>
            <a:r>
              <a:rPr lang="en-US" dirty="0" smtClean="0"/>
              <a:t>4. </a:t>
            </a:r>
            <a:r>
              <a:rPr lang="en-US" dirty="0" err="1" smtClean="0"/>
              <a:t>Bikwirashyamba</a:t>
            </a:r>
            <a:r>
              <a:rPr lang="en-US" dirty="0" smtClean="0"/>
              <a:t> .</a:t>
            </a:r>
          </a:p>
          <a:p>
            <a:pPr>
              <a:buNone/>
            </a:pPr>
            <a:r>
              <a:rPr lang="en-US" dirty="0" smtClean="0"/>
              <a:t>5. </a:t>
            </a:r>
            <a:r>
              <a:rPr lang="en-US" dirty="0" err="1"/>
              <a:t>N</a:t>
            </a:r>
            <a:r>
              <a:rPr lang="en-US" dirty="0" err="1" smtClean="0"/>
              <a:t>yakayonga</a:t>
            </a:r>
            <a:r>
              <a:rPr lang="en-US" dirty="0" smtClean="0"/>
              <a:t>. </a:t>
            </a:r>
          </a:p>
          <a:p>
            <a:pPr>
              <a:buNone/>
            </a:pPr>
            <a:r>
              <a:rPr lang="en-US" dirty="0" smtClean="0"/>
              <a:t>6. </a:t>
            </a:r>
            <a:r>
              <a:rPr lang="en-US" dirty="0" err="1" smtClean="0"/>
              <a:t>Babikamuranzaruguma</a:t>
            </a:r>
            <a:r>
              <a:rPr lang="en-US" dirty="0" smtClean="0"/>
              <a:t>.</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Islamic laws (</a:t>
            </a:r>
            <a:r>
              <a:rPr lang="en-US" dirty="0" err="1" smtClean="0"/>
              <a:t>Fiq’hi</a:t>
            </a:r>
            <a:r>
              <a:rPr lang="en-US" dirty="0" smtClean="0"/>
              <a:t>)</a:t>
            </a:r>
            <a:endParaRPr lang="en-US" dirty="0"/>
          </a:p>
        </p:txBody>
      </p:sp>
      <p:sp>
        <p:nvSpPr>
          <p:cNvPr id="3" name="Content Placeholder 2"/>
          <p:cNvSpPr>
            <a:spLocks noGrp="1"/>
          </p:cNvSpPr>
          <p:nvPr>
            <p:ph idx="1"/>
          </p:nvPr>
        </p:nvSpPr>
        <p:spPr>
          <a:xfrm>
            <a:off x="457200" y="1752600"/>
            <a:ext cx="8229600" cy="4876800"/>
          </a:xfrm>
        </p:spPr>
        <p:txBody>
          <a:bodyPr>
            <a:normAutofit fontScale="25000" lnSpcReduction="20000"/>
          </a:bodyPr>
          <a:lstStyle/>
          <a:p>
            <a:r>
              <a:rPr lang="en-US" sz="11200" b="1" dirty="0" smtClean="0"/>
              <a:t>Ramadan </a:t>
            </a:r>
            <a:r>
              <a:rPr lang="en-US" sz="11200" dirty="0" smtClean="0"/>
              <a:t>: Is the ninth month of the Islamic Lunar Calendar . Where Muslims do not eat or drink anything between  Sunrises and Sunsets.</a:t>
            </a:r>
          </a:p>
          <a:p>
            <a:r>
              <a:rPr lang="en-US" sz="11200" dirty="0" smtClean="0"/>
              <a:t>Fasting is known as </a:t>
            </a:r>
            <a:r>
              <a:rPr lang="en-US" sz="11200" dirty="0" err="1" smtClean="0"/>
              <a:t>Sawm</a:t>
            </a:r>
            <a:r>
              <a:rPr lang="en-US" sz="11200" dirty="0" smtClean="0"/>
              <a:t> in Arabic. </a:t>
            </a:r>
          </a:p>
          <a:p>
            <a:pPr>
              <a:buNone/>
            </a:pPr>
            <a:endParaRPr lang="en-US" sz="11200" dirty="0" smtClean="0"/>
          </a:p>
          <a:p>
            <a:r>
              <a:rPr lang="en-US" sz="11200" b="1" dirty="0" smtClean="0"/>
              <a:t>Dawn</a:t>
            </a:r>
            <a:r>
              <a:rPr lang="en-US" sz="11200" dirty="0" smtClean="0"/>
              <a:t> : The Muslims go without food, drink, and any physical needs during the daylight hours. </a:t>
            </a:r>
          </a:p>
          <a:p>
            <a:pPr>
              <a:buNone/>
            </a:pPr>
            <a:endParaRPr lang="en-US" sz="11200" dirty="0" smtClean="0"/>
          </a:p>
          <a:p>
            <a:r>
              <a:rPr lang="en-US" sz="11200" b="1" dirty="0" err="1" smtClean="0"/>
              <a:t>Suhur</a:t>
            </a:r>
            <a:r>
              <a:rPr lang="en-US" sz="11200" dirty="0" smtClean="0"/>
              <a:t> : This is the meal Muslims eat before dawn.</a:t>
            </a:r>
          </a:p>
          <a:p>
            <a:pPr>
              <a:buNone/>
            </a:pPr>
            <a:endParaRPr lang="en-US" sz="11200" dirty="0" smtClean="0"/>
          </a:p>
          <a:p>
            <a:r>
              <a:rPr lang="en-US" sz="11200" b="1" dirty="0" err="1" smtClean="0"/>
              <a:t>Iftar</a:t>
            </a:r>
            <a:r>
              <a:rPr lang="en-US" sz="11200" dirty="0" smtClean="0"/>
              <a:t>: This is the meal taken  when breaking the fast. </a:t>
            </a:r>
          </a:p>
          <a:p>
            <a:pPr>
              <a:buNone/>
            </a:pPr>
            <a:endParaRPr lang="en-US" sz="11200" dirty="0" smtClean="0"/>
          </a:p>
          <a:p>
            <a:r>
              <a:rPr lang="en-US" sz="11200" b="1" dirty="0" err="1" smtClean="0"/>
              <a:t>Fajr</a:t>
            </a:r>
            <a:r>
              <a:rPr lang="en-US" sz="11200" b="1" dirty="0" smtClean="0"/>
              <a:t> </a:t>
            </a:r>
            <a:r>
              <a:rPr lang="en-US" sz="11200" dirty="0" smtClean="0"/>
              <a:t>: This is when the Muslims begin the fast prayer of the </a:t>
            </a:r>
          </a:p>
          <a:p>
            <a:pPr>
              <a:buNone/>
            </a:pPr>
            <a:r>
              <a:rPr lang="en-US" sz="11200" dirty="0" smtClean="0"/>
              <a:t>                day.</a:t>
            </a:r>
          </a:p>
          <a:p>
            <a:pPr>
              <a:buNone/>
            </a:pPr>
            <a:endParaRPr lang="en-US" dirty="0" smtClean="0"/>
          </a:p>
          <a:p>
            <a:pPr>
              <a:buNone/>
            </a:pPr>
            <a:r>
              <a:rPr lang="en-US" dirty="0" smtClean="0"/>
              <a:t> </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err="1" smtClean="0"/>
              <a:t>Tarawih</a:t>
            </a:r>
            <a:r>
              <a:rPr lang="en-US" dirty="0" smtClean="0"/>
              <a:t> : These are extra prayers performed at night. </a:t>
            </a:r>
          </a:p>
          <a:p>
            <a:r>
              <a:rPr lang="en-US" b="1" dirty="0" err="1" smtClean="0"/>
              <a:t>Eid</a:t>
            </a:r>
            <a:r>
              <a:rPr lang="en-US" b="1" dirty="0" smtClean="0"/>
              <a:t>-Al- </a:t>
            </a:r>
            <a:r>
              <a:rPr lang="en-US" b="1" dirty="0" err="1" smtClean="0"/>
              <a:t>Fitri</a:t>
            </a:r>
            <a:r>
              <a:rPr lang="en-US" b="1" dirty="0" smtClean="0"/>
              <a:t>:  </a:t>
            </a:r>
            <a:r>
              <a:rPr lang="en-US" dirty="0" smtClean="0"/>
              <a:t>This is the day end of Ramadan month where people eating and celebration. </a:t>
            </a:r>
          </a:p>
          <a:p>
            <a:pPr>
              <a:buNone/>
            </a:pPr>
            <a:r>
              <a:rPr lang="en-US" b="1" u="sng" dirty="0" smtClean="0"/>
              <a:t>Activities done by Muslims during Ramadan. </a:t>
            </a:r>
          </a:p>
          <a:p>
            <a:pPr marL="571500" indent="-571500">
              <a:buAutoNum type="romanLcParenR"/>
            </a:pPr>
            <a:r>
              <a:rPr lang="en-US" dirty="0" smtClean="0"/>
              <a:t>They fast and pray a lot. </a:t>
            </a:r>
          </a:p>
          <a:p>
            <a:pPr marL="571500" indent="-571500">
              <a:buAutoNum type="romanLcParenR"/>
            </a:pPr>
            <a:r>
              <a:rPr lang="en-US" dirty="0" smtClean="0"/>
              <a:t>They help the needy and those who have problems. </a:t>
            </a:r>
          </a:p>
          <a:p>
            <a:pPr marL="571500" indent="-571500">
              <a:buAutoNum type="romanLcParenR"/>
            </a:pPr>
            <a:r>
              <a:rPr lang="en-US" dirty="0" smtClean="0"/>
              <a:t>They recite the Qur’an. </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Ramadan period is decided </a:t>
            </a:r>
            <a:endParaRPr lang="en-US" dirty="0"/>
          </a:p>
        </p:txBody>
      </p:sp>
      <p:sp>
        <p:nvSpPr>
          <p:cNvPr id="3" name="Content Placeholder 2"/>
          <p:cNvSpPr>
            <a:spLocks noGrp="1"/>
          </p:cNvSpPr>
          <p:nvPr>
            <p:ph idx="1"/>
          </p:nvPr>
        </p:nvSpPr>
        <p:spPr/>
        <p:txBody>
          <a:bodyPr/>
          <a:lstStyle/>
          <a:p>
            <a:r>
              <a:rPr lang="en-US" dirty="0" smtClean="0"/>
              <a:t>The Islamic calendar is known as </a:t>
            </a:r>
            <a:r>
              <a:rPr lang="en-US" b="1" dirty="0" smtClean="0"/>
              <a:t>Lunar</a:t>
            </a:r>
            <a:r>
              <a:rPr lang="en-US" dirty="0" smtClean="0"/>
              <a:t> </a:t>
            </a:r>
            <a:r>
              <a:rPr lang="en-US" b="1" dirty="0" smtClean="0"/>
              <a:t>Calendar</a:t>
            </a:r>
            <a:r>
              <a:rPr lang="en-US" dirty="0" smtClean="0"/>
              <a:t> begins and ends when the new moon is seen. The moon is usually in a crescent shape. Ramadan occurs when the new moon is spotted at the beginning of the ninth month.</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benefits of fasting during Ramadan. </a:t>
            </a:r>
            <a:endParaRPr lang="en-US" dirty="0"/>
          </a:p>
        </p:txBody>
      </p:sp>
      <p:sp>
        <p:nvSpPr>
          <p:cNvPr id="3" name="Content Placeholder 2"/>
          <p:cNvSpPr>
            <a:spLocks noGrp="1"/>
          </p:cNvSpPr>
          <p:nvPr>
            <p:ph idx="1"/>
          </p:nvPr>
        </p:nvSpPr>
        <p:spPr/>
        <p:txBody>
          <a:bodyPr>
            <a:normAutofit/>
          </a:bodyPr>
          <a:lstStyle/>
          <a:p>
            <a:r>
              <a:rPr lang="en-US" dirty="0" smtClean="0"/>
              <a:t>Fasting in Ramadan is spiritual purification . </a:t>
            </a:r>
          </a:p>
          <a:p>
            <a:r>
              <a:rPr lang="en-US" dirty="0" smtClean="0"/>
              <a:t>Fasting  in Ramadan purifies the mind , body and spirit , Leading to greater clarity ,sensitivity and health. </a:t>
            </a:r>
          </a:p>
          <a:p>
            <a:r>
              <a:rPr lang="en-US" dirty="0" smtClean="0"/>
              <a:t>Muslim renew solidarity and cultivate positive relationships with one’s family and community. </a:t>
            </a:r>
          </a:p>
          <a:p>
            <a:r>
              <a:rPr lang="en-US" dirty="0" smtClean="0"/>
              <a:t>Muslims are made aware of ending </a:t>
            </a:r>
            <a:r>
              <a:rPr lang="en-US" dirty="0" err="1" smtClean="0"/>
              <a:t>favour</a:t>
            </a:r>
            <a:r>
              <a:rPr lang="en-US" dirty="0" smtClean="0"/>
              <a:t> and blessings of God. </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Those who are exempted from fasting during Ramadan. </a:t>
            </a:r>
            <a:endParaRPr lang="en-US" dirty="0"/>
          </a:p>
        </p:txBody>
      </p:sp>
      <p:sp>
        <p:nvSpPr>
          <p:cNvPr id="3" name="Content Placeholder 2"/>
          <p:cNvSpPr>
            <a:spLocks noGrp="1"/>
          </p:cNvSpPr>
          <p:nvPr>
            <p:ph idx="1"/>
          </p:nvPr>
        </p:nvSpPr>
        <p:spPr/>
        <p:txBody>
          <a:bodyPr/>
          <a:lstStyle/>
          <a:p>
            <a:r>
              <a:rPr lang="en-US" dirty="0" smtClean="0"/>
              <a:t>Sick people.</a:t>
            </a:r>
          </a:p>
          <a:p>
            <a:r>
              <a:rPr lang="en-US" dirty="0" smtClean="0"/>
              <a:t>Travelling .</a:t>
            </a:r>
          </a:p>
          <a:p>
            <a:r>
              <a:rPr lang="en-US" dirty="0" smtClean="0"/>
              <a:t>Pregnancy and breastfeeding . </a:t>
            </a:r>
          </a:p>
          <a:p>
            <a:r>
              <a:rPr lang="en-US" dirty="0" smtClean="0"/>
              <a:t>Senility and old age. </a:t>
            </a:r>
          </a:p>
          <a:p>
            <a:r>
              <a:rPr lang="en-US" dirty="0" smtClean="0"/>
              <a:t>Intense hunger and thirst. </a:t>
            </a:r>
          </a:p>
          <a:p>
            <a:r>
              <a:rPr lang="en-US" dirty="0" smtClean="0"/>
              <a:t>Children .</a:t>
            </a:r>
          </a:p>
          <a:p>
            <a:r>
              <a:rPr lang="en-US" dirty="0" smtClean="0"/>
              <a:t>Mental disability. </a:t>
            </a:r>
          </a:p>
          <a:p>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fasting necessary ? </a:t>
            </a:r>
            <a:endParaRPr lang="en-US" dirty="0"/>
          </a:p>
        </p:txBody>
      </p:sp>
      <p:sp>
        <p:nvSpPr>
          <p:cNvPr id="3" name="Content Placeholder 2"/>
          <p:cNvSpPr>
            <a:spLocks noGrp="1"/>
          </p:cNvSpPr>
          <p:nvPr>
            <p:ph idx="1"/>
          </p:nvPr>
        </p:nvSpPr>
        <p:spPr/>
        <p:txBody>
          <a:bodyPr/>
          <a:lstStyle/>
          <a:p>
            <a:r>
              <a:rPr lang="en-US" dirty="0" smtClean="0"/>
              <a:t>It is a pillar of Islam.</a:t>
            </a:r>
          </a:p>
          <a:p>
            <a:r>
              <a:rPr lang="en-US" dirty="0" smtClean="0"/>
              <a:t>Health reasons. </a:t>
            </a:r>
          </a:p>
          <a:p>
            <a:r>
              <a:rPr lang="en-US" dirty="0" smtClean="0"/>
              <a:t>Improving relationships. </a:t>
            </a:r>
          </a:p>
          <a:p>
            <a:r>
              <a:rPr lang="en-US" dirty="0" smtClean="0"/>
              <a:t>It is act of preventing oneself from evil. </a:t>
            </a:r>
          </a:p>
          <a:p>
            <a:r>
              <a:rPr lang="en-US" dirty="0" smtClean="0"/>
              <a:t>It creates humility : Ramadan helps to remind Muslims that they depend on God. </a:t>
            </a:r>
          </a:p>
          <a:p>
            <a:r>
              <a:rPr lang="en-US" dirty="0" smtClean="0"/>
              <a:t>Kindness and concern. Gaining direction in life. </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Night of Decree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Night of Decree is known as </a:t>
            </a:r>
            <a:r>
              <a:rPr lang="en-US" dirty="0" err="1" smtClean="0"/>
              <a:t>Laylat</a:t>
            </a:r>
            <a:r>
              <a:rPr lang="en-US" dirty="0" smtClean="0"/>
              <a:t> Al-</a:t>
            </a:r>
            <a:r>
              <a:rPr lang="en-US" dirty="0" err="1" smtClean="0"/>
              <a:t>Qadar</a:t>
            </a:r>
            <a:r>
              <a:rPr lang="en-US" dirty="0" smtClean="0"/>
              <a:t>. </a:t>
            </a:r>
          </a:p>
          <a:p>
            <a:r>
              <a:rPr lang="en-US" dirty="0" smtClean="0"/>
              <a:t>Muslims believe that the Qur’an was revealed to prophet Muhammad on this night. </a:t>
            </a:r>
          </a:p>
          <a:p>
            <a:r>
              <a:rPr lang="en-US" dirty="0" smtClean="0"/>
              <a:t>It is usually one the last 10 days of Ramadan. </a:t>
            </a:r>
          </a:p>
          <a:p>
            <a:pPr>
              <a:buNone/>
            </a:pPr>
            <a:r>
              <a:rPr lang="en-US" b="1" u="sng" dirty="0" smtClean="0"/>
              <a:t>How to count Night of Decree ?</a:t>
            </a:r>
          </a:p>
          <a:p>
            <a:pPr>
              <a:buNone/>
            </a:pPr>
            <a:r>
              <a:rPr lang="en-US" dirty="0" smtClean="0"/>
              <a:t> The Night of Decree is one of the odd-numbered nights of the last 10days of the Ramadan .It can be on the 21</a:t>
            </a:r>
            <a:r>
              <a:rPr lang="en-US" baseline="30000" dirty="0" smtClean="0"/>
              <a:t>st</a:t>
            </a:r>
            <a:r>
              <a:rPr lang="en-US" dirty="0" smtClean="0"/>
              <a:t> ,23</a:t>
            </a:r>
            <a:r>
              <a:rPr lang="en-US" baseline="30000" dirty="0" smtClean="0"/>
              <a:t>rd</a:t>
            </a:r>
            <a:r>
              <a:rPr lang="en-US" dirty="0" smtClean="0"/>
              <a:t> , 25</a:t>
            </a:r>
            <a:r>
              <a:rPr lang="en-US" baseline="30000" dirty="0" smtClean="0"/>
              <a:t>th</a:t>
            </a:r>
            <a:r>
              <a:rPr lang="en-US" dirty="0" smtClean="0"/>
              <a:t> ,27</a:t>
            </a:r>
            <a:r>
              <a:rPr lang="en-US" baseline="30000" dirty="0" smtClean="0"/>
              <a:t>th</a:t>
            </a:r>
            <a:r>
              <a:rPr lang="en-US" dirty="0" smtClean="0"/>
              <a:t> or 29</a:t>
            </a:r>
            <a:r>
              <a:rPr lang="en-US" baseline="30000" dirty="0" smtClean="0"/>
              <a:t>th</a:t>
            </a:r>
            <a:r>
              <a:rPr lang="en-US" dirty="0" smtClean="0"/>
              <a:t> of the Month of Ramadan. </a:t>
            </a: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special characteristics of Night of Decree.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It is better than a thousand nights of worship . </a:t>
            </a:r>
          </a:p>
          <a:p>
            <a:r>
              <a:rPr lang="en-US" dirty="0" smtClean="0"/>
              <a:t>The Qur’an was brought on the Earth  in this month. </a:t>
            </a:r>
          </a:p>
          <a:p>
            <a:r>
              <a:rPr lang="en-US" dirty="0" smtClean="0"/>
              <a:t>This is a night that has been blessed. Muslims believe that they receive many blessings on  this night. </a:t>
            </a:r>
          </a:p>
          <a:p>
            <a:r>
              <a:rPr lang="en-US" dirty="0" smtClean="0"/>
              <a:t> It is a night of peace .No harm happens to people on this night. </a:t>
            </a:r>
          </a:p>
          <a:p>
            <a:endParaRPr lang="en-US" dirty="0" smtClean="0"/>
          </a:p>
          <a:p>
            <a:r>
              <a:rPr lang="en-US" dirty="0" smtClean="0"/>
              <a:t>There is a lot of mercy from Allah on this night. The Angels come down too when mercy and blessings from Allah come down. </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History of Islam (Concept of </a:t>
            </a:r>
            <a:r>
              <a:rPr lang="en-US" dirty="0" err="1" smtClean="0"/>
              <a:t>Hadiths</a:t>
            </a:r>
            <a:r>
              <a:rPr lang="en-US" smtClean="0"/>
              <a:t>)</a:t>
            </a:r>
            <a:endParaRPr lang="en-US"/>
          </a:p>
        </p:txBody>
      </p:sp>
      <p:sp>
        <p:nvSpPr>
          <p:cNvPr id="3" name="Content Placeholder 2"/>
          <p:cNvSpPr>
            <a:spLocks noGrp="1"/>
          </p:cNvSpPr>
          <p:nvPr>
            <p:ph idx="1"/>
          </p:nvPr>
        </p:nvSpPr>
        <p:spPr/>
        <p:txBody>
          <a:bodyPr>
            <a:normAutofit fontScale="92500" lnSpcReduction="20000"/>
          </a:bodyPr>
          <a:lstStyle/>
          <a:p>
            <a:r>
              <a:rPr lang="en-US" b="1" dirty="0" err="1" smtClean="0"/>
              <a:t>Hadith</a:t>
            </a:r>
            <a:r>
              <a:rPr lang="en-US" dirty="0" smtClean="0"/>
              <a:t> : Is a collection of traditions containing sayings of the prophet Muhammad that, with accounts of his daily practice (The </a:t>
            </a:r>
            <a:r>
              <a:rPr lang="en-US" dirty="0" err="1" smtClean="0"/>
              <a:t>Suna</a:t>
            </a:r>
            <a:r>
              <a:rPr lang="en-US" dirty="0" smtClean="0"/>
              <a:t>).</a:t>
            </a:r>
          </a:p>
          <a:p>
            <a:pPr>
              <a:buNone/>
            </a:pPr>
            <a:r>
              <a:rPr lang="en-US" b="1" u="sng" dirty="0" smtClean="0"/>
              <a:t>The main parts of </a:t>
            </a:r>
            <a:r>
              <a:rPr lang="en-US" b="1" u="sng" dirty="0" err="1" smtClean="0"/>
              <a:t>Hadith</a:t>
            </a:r>
            <a:r>
              <a:rPr lang="en-US" b="1" u="sng" dirty="0" smtClean="0"/>
              <a:t> </a:t>
            </a:r>
          </a:p>
          <a:p>
            <a:pPr marL="514350" indent="-514350">
              <a:buAutoNum type="arabicPeriod"/>
            </a:pPr>
            <a:r>
              <a:rPr lang="en-US" dirty="0" smtClean="0"/>
              <a:t>The word of </a:t>
            </a:r>
            <a:r>
              <a:rPr lang="en-US" dirty="0" err="1" smtClean="0"/>
              <a:t>Hadith</a:t>
            </a:r>
            <a:r>
              <a:rPr lang="en-US" dirty="0" smtClean="0"/>
              <a:t>. </a:t>
            </a:r>
          </a:p>
          <a:p>
            <a:pPr marL="514350" indent="-514350">
              <a:buAutoNum type="arabicPeriod"/>
            </a:pPr>
            <a:r>
              <a:rPr lang="en-US" dirty="0" smtClean="0"/>
              <a:t>The list of people who narrated it . </a:t>
            </a:r>
          </a:p>
          <a:p>
            <a:pPr marL="514350" indent="-514350">
              <a:buNone/>
            </a:pPr>
            <a:r>
              <a:rPr lang="en-US" b="1" u="sng" dirty="0" smtClean="0"/>
              <a:t>Three parts of </a:t>
            </a:r>
            <a:r>
              <a:rPr lang="en-US" b="1" u="sng" dirty="0" err="1" smtClean="0"/>
              <a:t>hadith</a:t>
            </a:r>
            <a:r>
              <a:rPr lang="en-US" b="1" u="sng" dirty="0" smtClean="0"/>
              <a:t> .</a:t>
            </a:r>
          </a:p>
          <a:p>
            <a:pPr marL="514350" indent="-514350">
              <a:buAutoNum type="alphaLcParenR"/>
            </a:pPr>
            <a:r>
              <a:rPr lang="en-US" dirty="0" err="1" smtClean="0"/>
              <a:t>Taraf</a:t>
            </a:r>
            <a:r>
              <a:rPr lang="en-US" dirty="0" smtClean="0"/>
              <a:t> (The </a:t>
            </a:r>
            <a:r>
              <a:rPr lang="en-US" dirty="0" err="1" smtClean="0"/>
              <a:t>part,or</a:t>
            </a:r>
            <a:r>
              <a:rPr lang="en-US" dirty="0" smtClean="0"/>
              <a:t> the beginning </a:t>
            </a:r>
            <a:r>
              <a:rPr lang="en-US" dirty="0" err="1" smtClean="0"/>
              <a:t>sentence,of</a:t>
            </a:r>
            <a:r>
              <a:rPr lang="en-US" dirty="0" smtClean="0"/>
              <a:t> the text which refers to sayings, actions or characteristics of prophets . </a:t>
            </a:r>
          </a:p>
          <a:p>
            <a:pPr marL="514350" indent="-514350">
              <a:buAutoNum type="alphaLcParenR"/>
            </a:pPr>
            <a:r>
              <a:rPr lang="en-US" b="1" dirty="0" err="1" smtClean="0"/>
              <a:t>Isnad</a:t>
            </a:r>
            <a:r>
              <a:rPr lang="en-US" dirty="0" smtClean="0"/>
              <a:t> (Chain of reporters )</a:t>
            </a:r>
          </a:p>
          <a:p>
            <a:pPr marL="514350" indent="-514350">
              <a:buAutoNum type="alphaLcParenR"/>
            </a:pPr>
            <a:r>
              <a:rPr lang="en-US" b="1" dirty="0" err="1" smtClean="0"/>
              <a:t>Matn</a:t>
            </a:r>
            <a:r>
              <a:rPr lang="en-US" dirty="0" smtClean="0"/>
              <a:t>(text)</a:t>
            </a:r>
          </a:p>
          <a:p>
            <a:pPr marL="514350" indent="-514350">
              <a:buNone/>
            </a:pP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importance of </a:t>
            </a:r>
            <a:r>
              <a:rPr lang="en-US" dirty="0" err="1" smtClean="0"/>
              <a:t>Hadith</a:t>
            </a:r>
            <a:r>
              <a:rPr lang="en-US" dirty="0" smtClean="0"/>
              <a:t>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dirty="0" err="1" smtClean="0"/>
              <a:t>Hadith</a:t>
            </a:r>
            <a:r>
              <a:rPr lang="en-US" dirty="0" smtClean="0"/>
              <a:t> constitutes the second major source of guidance for Muslims apart from the Qur’an .</a:t>
            </a:r>
          </a:p>
          <a:p>
            <a:r>
              <a:rPr lang="en-US" dirty="0" smtClean="0"/>
              <a:t>The </a:t>
            </a:r>
            <a:r>
              <a:rPr lang="en-US" dirty="0" err="1" smtClean="0"/>
              <a:t>Hadith</a:t>
            </a:r>
            <a:r>
              <a:rPr lang="en-US" dirty="0" smtClean="0"/>
              <a:t> explains ,Clarifies , and removes ambiguities about the Qur’an .Hence ,once we reject the </a:t>
            </a:r>
            <a:r>
              <a:rPr lang="en-US" dirty="0" err="1" smtClean="0"/>
              <a:t>Hadith</a:t>
            </a:r>
            <a:r>
              <a:rPr lang="en-US" dirty="0" smtClean="0"/>
              <a:t> ,we may never be able to figure out the whole meaning of the Qur’an . </a:t>
            </a:r>
          </a:p>
          <a:p>
            <a:r>
              <a:rPr lang="en-US" dirty="0" smtClean="0"/>
              <a:t>The </a:t>
            </a:r>
            <a:r>
              <a:rPr lang="en-US" dirty="0" err="1" smtClean="0"/>
              <a:t>Hadith</a:t>
            </a:r>
            <a:r>
              <a:rPr lang="en-US" dirty="0" smtClean="0"/>
              <a:t> gives practical explanations of worshiping. We would never know how to pray ,fast pay </a:t>
            </a:r>
            <a:r>
              <a:rPr lang="en-US" dirty="0" err="1" smtClean="0"/>
              <a:t>Zakah</a:t>
            </a:r>
            <a:r>
              <a:rPr lang="en-US" dirty="0" smtClean="0"/>
              <a:t> ,or make pilgrimage without the illustration found in </a:t>
            </a:r>
            <a:r>
              <a:rPr lang="en-US" dirty="0" err="1" smtClean="0"/>
              <a:t>Hadith</a:t>
            </a:r>
            <a:r>
              <a:rPr lang="en-US" dirty="0" smtClean="0"/>
              <a:t> , For these acts of Worship remain as abstract imperatives in the Qur’an.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3" name="Content Placeholder 2"/>
          <p:cNvSpPr>
            <a:spLocks noGrp="1"/>
          </p:cNvSpPr>
          <p:nvPr>
            <p:ph idx="1"/>
          </p:nvPr>
        </p:nvSpPr>
        <p:spPr/>
        <p:txBody>
          <a:bodyPr>
            <a:normAutofit fontScale="92500" lnSpcReduction="10000"/>
          </a:bodyPr>
          <a:lstStyle/>
          <a:p>
            <a:r>
              <a:rPr lang="en-US" b="1" u="sng" dirty="0" smtClean="0"/>
              <a:t>What were </a:t>
            </a:r>
            <a:r>
              <a:rPr lang="en-US" b="1" u="sng" dirty="0" err="1" smtClean="0"/>
              <a:t>Imandwa</a:t>
            </a:r>
            <a:r>
              <a:rPr lang="en-US" b="1" u="sng" dirty="0" smtClean="0"/>
              <a:t>  ? </a:t>
            </a:r>
          </a:p>
          <a:p>
            <a:pPr>
              <a:buNone/>
            </a:pPr>
            <a:r>
              <a:rPr lang="en-US" dirty="0" smtClean="0"/>
              <a:t>The </a:t>
            </a:r>
            <a:r>
              <a:rPr lang="en-US" dirty="0" err="1" smtClean="0"/>
              <a:t>imandwa</a:t>
            </a:r>
            <a:r>
              <a:rPr lang="en-US" dirty="0" smtClean="0"/>
              <a:t> were believed as strong living dead who had power over the living people. </a:t>
            </a:r>
          </a:p>
          <a:p>
            <a:pPr>
              <a:buNone/>
            </a:pPr>
            <a:r>
              <a:rPr lang="en-US" dirty="0" err="1" smtClean="0"/>
              <a:t>Ryangombe</a:t>
            </a:r>
            <a:r>
              <a:rPr lang="en-US" dirty="0" smtClean="0"/>
              <a:t> was the chief of </a:t>
            </a:r>
            <a:r>
              <a:rPr lang="en-US" dirty="0" err="1" smtClean="0"/>
              <a:t>Imandwa</a:t>
            </a:r>
            <a:r>
              <a:rPr lang="en-US" dirty="0" smtClean="0"/>
              <a:t>. </a:t>
            </a:r>
          </a:p>
          <a:p>
            <a:pPr>
              <a:buNone/>
            </a:pPr>
            <a:r>
              <a:rPr lang="en-US" b="1" u="sng" dirty="0" smtClean="0"/>
              <a:t>What was </a:t>
            </a:r>
            <a:r>
              <a:rPr lang="en-US" b="1" u="sng" dirty="0" err="1" smtClean="0"/>
              <a:t>kuraguza</a:t>
            </a:r>
            <a:r>
              <a:rPr lang="en-US" b="1" u="sng" dirty="0" smtClean="0"/>
              <a:t> ? </a:t>
            </a:r>
          </a:p>
          <a:p>
            <a:pPr>
              <a:buNone/>
            </a:pPr>
            <a:r>
              <a:rPr lang="en-US" dirty="0" smtClean="0"/>
              <a:t>Was the act of asking the prophet( </a:t>
            </a:r>
            <a:r>
              <a:rPr lang="en-US" dirty="0" err="1" smtClean="0"/>
              <a:t>Abapfumu</a:t>
            </a:r>
            <a:r>
              <a:rPr lang="en-US" dirty="0" smtClean="0"/>
              <a:t>) </a:t>
            </a:r>
          </a:p>
          <a:p>
            <a:pPr>
              <a:buNone/>
            </a:pPr>
            <a:r>
              <a:rPr lang="en-US" dirty="0" smtClean="0"/>
              <a:t>Note: 1) </a:t>
            </a:r>
            <a:r>
              <a:rPr lang="en-US" dirty="0" err="1" smtClean="0"/>
              <a:t>Ryangombe</a:t>
            </a:r>
            <a:r>
              <a:rPr lang="en-US" dirty="0" smtClean="0"/>
              <a:t> was most popular in south and west provinces.</a:t>
            </a:r>
          </a:p>
          <a:p>
            <a:pPr>
              <a:buNone/>
            </a:pPr>
            <a:r>
              <a:rPr lang="en-US" dirty="0" smtClean="0"/>
              <a:t>2) </a:t>
            </a:r>
            <a:r>
              <a:rPr lang="en-US" dirty="0" err="1" smtClean="0"/>
              <a:t>Nyabingi</a:t>
            </a:r>
            <a:r>
              <a:rPr lang="en-US" dirty="0" smtClean="0"/>
              <a:t> was the female spirit , she was most popular in North and East  part .</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Genuineness of </a:t>
            </a:r>
            <a:r>
              <a:rPr lang="en-US" dirty="0" err="1" smtClean="0"/>
              <a:t>Hadith</a:t>
            </a:r>
            <a:r>
              <a:rPr lang="en-US" dirty="0" smtClean="0"/>
              <a:t>(Authenticity)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Genuineness refers to the real ,actual or true quality of something . </a:t>
            </a:r>
          </a:p>
          <a:p>
            <a:pPr>
              <a:buNone/>
            </a:pPr>
            <a:r>
              <a:rPr lang="en-US" dirty="0" smtClean="0"/>
              <a:t>The ways of determining the genuineness of </a:t>
            </a:r>
            <a:r>
              <a:rPr lang="en-US" dirty="0" err="1" smtClean="0"/>
              <a:t>Hadith</a:t>
            </a:r>
            <a:r>
              <a:rPr lang="en-US" dirty="0" smtClean="0"/>
              <a:t>. </a:t>
            </a:r>
          </a:p>
          <a:p>
            <a:pPr>
              <a:buNone/>
            </a:pPr>
            <a:r>
              <a:rPr lang="en-US" dirty="0" smtClean="0"/>
              <a:t>1.  The </a:t>
            </a:r>
            <a:r>
              <a:rPr lang="en-US" dirty="0" err="1" smtClean="0"/>
              <a:t>hadith</a:t>
            </a:r>
            <a:r>
              <a:rPr lang="en-US" dirty="0" smtClean="0"/>
              <a:t> should not be different from a fact that has been confirmed who is well known . </a:t>
            </a:r>
          </a:p>
          <a:p>
            <a:pPr>
              <a:buNone/>
            </a:pPr>
            <a:r>
              <a:rPr lang="en-US" dirty="0" smtClean="0"/>
              <a:t>2. The narrator of </a:t>
            </a:r>
            <a:r>
              <a:rPr lang="en-US" dirty="0" err="1" smtClean="0"/>
              <a:t>hadith</a:t>
            </a:r>
            <a:r>
              <a:rPr lang="en-US" dirty="0" smtClean="0"/>
              <a:t> should be a person .</a:t>
            </a:r>
          </a:p>
          <a:p>
            <a:pPr>
              <a:buNone/>
            </a:pPr>
            <a:r>
              <a:rPr lang="en-US" dirty="0" smtClean="0"/>
              <a:t>3.They should be known for their good moral values. </a:t>
            </a:r>
          </a:p>
          <a:p>
            <a:pPr>
              <a:buNone/>
            </a:pPr>
            <a:r>
              <a:rPr lang="en-US" dirty="0" smtClean="0"/>
              <a:t>4. The narrator should be accurate .They should also be bright . </a:t>
            </a:r>
          </a:p>
          <a:p>
            <a:endParaRPr lang="en-US" dirty="0"/>
          </a:p>
          <a:p>
            <a:pPr>
              <a:buNone/>
            </a:pPr>
            <a:endParaRPr lang="en-US" dirty="0"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3" name="Content Placeholder 2"/>
          <p:cNvSpPr>
            <a:spLocks noGrp="1"/>
          </p:cNvSpPr>
          <p:nvPr>
            <p:ph idx="1"/>
          </p:nvPr>
        </p:nvSpPr>
        <p:spPr/>
        <p:txBody>
          <a:bodyPr/>
          <a:lstStyle/>
          <a:p>
            <a:r>
              <a:rPr lang="en-US" dirty="0" smtClean="0"/>
              <a:t>The narrator should be in good state of mind. They should have a good memory. </a:t>
            </a:r>
          </a:p>
          <a:p>
            <a:r>
              <a:rPr lang="en-US" dirty="0" smtClean="0"/>
              <a:t>The </a:t>
            </a:r>
            <a:r>
              <a:rPr lang="en-US" dirty="0" err="1" smtClean="0"/>
              <a:t>hadith</a:t>
            </a:r>
            <a:r>
              <a:rPr lang="en-US" dirty="0" smtClean="0"/>
              <a:t> should have a good number of trusted narrators who support it. </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Relationship between </a:t>
            </a:r>
            <a:r>
              <a:rPr lang="en-US" dirty="0" err="1" smtClean="0"/>
              <a:t>Hadiths</a:t>
            </a:r>
            <a:r>
              <a:rPr lang="en-US" dirty="0" smtClean="0"/>
              <a:t> and Qur’an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a:t>
            </a:r>
            <a:r>
              <a:rPr lang="en-US" dirty="0" err="1" smtClean="0"/>
              <a:t>Qur</a:t>
            </a:r>
            <a:r>
              <a:rPr lang="en-US" dirty="0" smtClean="0"/>
              <a:t>’ an contains the message from God to human beings. It has a total of 114 chapters .It was revealed to prophet Muhammad by Angel Gabriel. The meaning and words in the Qur’an are God . </a:t>
            </a:r>
            <a:r>
              <a:rPr lang="en-US" dirty="0" err="1" smtClean="0"/>
              <a:t>Hadith</a:t>
            </a:r>
            <a:r>
              <a:rPr lang="en-US" dirty="0" smtClean="0"/>
              <a:t> are the collected reports of what prophet Muhammad said and did during his lifetime . </a:t>
            </a:r>
          </a:p>
          <a:p>
            <a:r>
              <a:rPr lang="en-US" dirty="0" smtClean="0"/>
              <a:t>There is a close relationship between the Qur’an and </a:t>
            </a:r>
            <a:r>
              <a:rPr lang="en-US" dirty="0" err="1" smtClean="0"/>
              <a:t>Hadiths</a:t>
            </a:r>
            <a:r>
              <a:rPr lang="en-US" dirty="0" smtClean="0"/>
              <a:t>. The </a:t>
            </a:r>
            <a:r>
              <a:rPr lang="en-US" dirty="0" err="1" smtClean="0"/>
              <a:t>Hadiths</a:t>
            </a:r>
            <a:r>
              <a:rPr lang="en-US" dirty="0" smtClean="0"/>
              <a:t> are an </a:t>
            </a:r>
            <a:r>
              <a:rPr lang="en-US" dirty="0" err="1" smtClean="0"/>
              <a:t>explanationof</a:t>
            </a:r>
            <a:r>
              <a:rPr lang="en-US" dirty="0" smtClean="0"/>
              <a:t> the Qur’an .More details are provided in </a:t>
            </a:r>
            <a:r>
              <a:rPr lang="en-US" dirty="0" err="1" smtClean="0"/>
              <a:t>hadith</a:t>
            </a:r>
            <a:r>
              <a:rPr lang="en-US" dirty="0" smtClean="0"/>
              <a:t> on what is mentioned in the Qur’an .The Qur’an contains the message .The </a:t>
            </a:r>
            <a:r>
              <a:rPr lang="en-US" dirty="0" err="1" smtClean="0"/>
              <a:t>hadith</a:t>
            </a:r>
            <a:r>
              <a:rPr lang="en-US" dirty="0" smtClean="0"/>
              <a:t> contains the explanation of the message. </a:t>
            </a: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Hadiths</a:t>
            </a:r>
            <a:r>
              <a:rPr lang="en-US" dirty="0" smtClean="0"/>
              <a:t> from An-</a:t>
            </a:r>
            <a:r>
              <a:rPr lang="en-US" dirty="0" err="1" smtClean="0"/>
              <a:t>Nawawi’s</a:t>
            </a:r>
            <a:r>
              <a:rPr lang="en-US" dirty="0" smtClean="0"/>
              <a:t> book.</a:t>
            </a:r>
            <a:endParaRPr lang="en-US" dirty="0"/>
          </a:p>
        </p:txBody>
      </p:sp>
      <p:sp>
        <p:nvSpPr>
          <p:cNvPr id="3" name="Content Placeholder 2"/>
          <p:cNvSpPr>
            <a:spLocks noGrp="1"/>
          </p:cNvSpPr>
          <p:nvPr>
            <p:ph idx="1"/>
          </p:nvPr>
        </p:nvSpPr>
        <p:spPr/>
        <p:txBody>
          <a:bodyPr/>
          <a:lstStyle/>
          <a:p>
            <a:r>
              <a:rPr lang="en-US" dirty="0" smtClean="0"/>
              <a:t>An-</a:t>
            </a:r>
            <a:r>
              <a:rPr lang="en-US" dirty="0" err="1" smtClean="0"/>
              <a:t>Nawawi</a:t>
            </a:r>
            <a:r>
              <a:rPr lang="en-US" dirty="0" smtClean="0"/>
              <a:t> was a famous Muslim scholar. His collections are widely accepted .He collected 40 </a:t>
            </a:r>
            <a:r>
              <a:rPr lang="en-US" dirty="0" err="1" smtClean="0"/>
              <a:t>Hadiths</a:t>
            </a:r>
            <a:r>
              <a:rPr lang="en-US" dirty="0" smtClean="0"/>
              <a:t> .This formed the most famous collection of forty </a:t>
            </a:r>
            <a:r>
              <a:rPr lang="en-US" dirty="0" err="1" smtClean="0"/>
              <a:t>haadiths</a:t>
            </a:r>
            <a:r>
              <a:rPr lang="en-US" dirty="0" smtClean="0"/>
              <a:t> .We should look at 10 </a:t>
            </a:r>
            <a:r>
              <a:rPr lang="en-US" dirty="0" err="1" smtClean="0"/>
              <a:t>hadiths</a:t>
            </a:r>
            <a:r>
              <a:rPr lang="en-US" dirty="0" smtClean="0"/>
              <a:t> from the book of An- </a:t>
            </a:r>
            <a:r>
              <a:rPr lang="en-US" dirty="0" err="1" smtClean="0"/>
              <a:t>Nawawi</a:t>
            </a:r>
            <a:r>
              <a:rPr lang="en-US" dirty="0" smtClean="0"/>
              <a:t> known as “Forty </a:t>
            </a:r>
            <a:r>
              <a:rPr lang="en-US" dirty="0" err="1" smtClean="0"/>
              <a:t>Hadiths</a:t>
            </a:r>
            <a:r>
              <a:rPr lang="en-US" dirty="0" smtClean="0"/>
              <a:t> “ </a:t>
            </a: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a:t>
            </a:r>
            <a:r>
              <a:rPr lang="en-US" dirty="0" err="1" smtClean="0"/>
              <a:t>hadiths</a:t>
            </a:r>
            <a:r>
              <a:rPr lang="en-US" dirty="0" smtClean="0"/>
              <a:t> to the </a:t>
            </a:r>
            <a:r>
              <a:rPr lang="en-US" dirty="0" err="1" smtClean="0"/>
              <a:t>muslims</a:t>
            </a:r>
            <a:r>
              <a:rPr lang="en-US" dirty="0" smtClean="0"/>
              <a:t> </a:t>
            </a:r>
            <a:endParaRPr lang="en-US" dirty="0"/>
          </a:p>
        </p:txBody>
      </p:sp>
      <p:sp>
        <p:nvSpPr>
          <p:cNvPr id="3" name="Content Placeholder 2"/>
          <p:cNvSpPr>
            <a:spLocks noGrp="1"/>
          </p:cNvSpPr>
          <p:nvPr>
            <p:ph idx="1"/>
          </p:nvPr>
        </p:nvSpPr>
        <p:spPr/>
        <p:txBody>
          <a:bodyPr/>
          <a:lstStyle/>
          <a:p>
            <a:r>
              <a:rPr lang="en-US" dirty="0" smtClean="0"/>
              <a:t>Evaluate and judge their actions. </a:t>
            </a:r>
          </a:p>
          <a:p>
            <a:r>
              <a:rPr lang="en-US" dirty="0" smtClean="0"/>
              <a:t>Evaluate and judge their dealing with other people. </a:t>
            </a:r>
          </a:p>
          <a:p>
            <a:pPr>
              <a:buNone/>
            </a:pPr>
            <a:r>
              <a:rPr lang="en-US" b="1" u="sng" dirty="0" smtClean="0"/>
              <a:t>Here are ten of forty </a:t>
            </a:r>
            <a:r>
              <a:rPr lang="en-US" b="1" u="sng" dirty="0" err="1" smtClean="0"/>
              <a:t>hadiths</a:t>
            </a:r>
            <a:r>
              <a:rPr lang="en-US" b="1" u="sng" dirty="0" smtClean="0"/>
              <a:t> of An-</a:t>
            </a:r>
            <a:r>
              <a:rPr lang="en-US" b="1" u="sng" dirty="0" err="1" smtClean="0"/>
              <a:t>Nawawi</a:t>
            </a:r>
            <a:r>
              <a:rPr lang="en-US" b="1" u="sng" dirty="0" smtClean="0"/>
              <a:t>. </a:t>
            </a:r>
          </a:p>
          <a:p>
            <a:pPr marL="514350" indent="-514350">
              <a:buAutoNum type="arabicPeriod"/>
            </a:pPr>
            <a:r>
              <a:rPr lang="en-US" b="1" dirty="0" smtClean="0"/>
              <a:t>Actions are based on intention</a:t>
            </a:r>
          </a:p>
          <a:p>
            <a:pPr marL="514350" indent="-514350">
              <a:buNone/>
            </a:pPr>
            <a:r>
              <a:rPr lang="en-US" b="1" dirty="0" smtClean="0"/>
              <a:t>“</a:t>
            </a:r>
            <a:r>
              <a:rPr lang="en-US" dirty="0" smtClean="0"/>
              <a:t>Actions are according to intentions ,and everyone will get what was intended. “ </a:t>
            </a:r>
            <a:endParaRPr lang="en-US" b="1"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2. </a:t>
            </a:r>
            <a:r>
              <a:rPr lang="en-US" b="1" dirty="0" smtClean="0"/>
              <a:t>The declaration of faith</a:t>
            </a:r>
            <a:r>
              <a:rPr lang="en-US" dirty="0" smtClean="0"/>
              <a:t>.</a:t>
            </a:r>
          </a:p>
          <a:p>
            <a:pPr>
              <a:buNone/>
            </a:pPr>
            <a:r>
              <a:rPr lang="en-US" dirty="0" smtClean="0"/>
              <a:t>“Islam has been built on five (Pillars) :Testifying that there is no god but Allah and that the prophet Muhammad ,(Peace be upon him) is the </a:t>
            </a:r>
            <a:r>
              <a:rPr lang="en-US" dirty="0" err="1" smtClean="0"/>
              <a:t>messager</a:t>
            </a:r>
            <a:r>
              <a:rPr lang="en-US" dirty="0" smtClean="0"/>
              <a:t> of Allah </a:t>
            </a:r>
            <a:r>
              <a:rPr lang="en-US" dirty="0" err="1" smtClean="0"/>
              <a:t>perfoming</a:t>
            </a:r>
            <a:r>
              <a:rPr lang="en-US" dirty="0" smtClean="0"/>
              <a:t> the prayers , paying the </a:t>
            </a:r>
            <a:r>
              <a:rPr lang="en-US" dirty="0" err="1" smtClean="0"/>
              <a:t>Zakat</a:t>
            </a:r>
            <a:r>
              <a:rPr lang="en-US" dirty="0" smtClean="0"/>
              <a:t>, making the </a:t>
            </a:r>
            <a:r>
              <a:rPr lang="en-US" dirty="0" err="1" smtClean="0"/>
              <a:t>prigrimage</a:t>
            </a:r>
            <a:r>
              <a:rPr lang="en-US" dirty="0" smtClean="0"/>
              <a:t> to the house , and fasting in Ramadan. </a:t>
            </a: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3. </a:t>
            </a:r>
            <a:r>
              <a:rPr lang="en-US" b="1" dirty="0" smtClean="0"/>
              <a:t>Stay away from what is prohibited.</a:t>
            </a:r>
          </a:p>
          <a:p>
            <a:pPr>
              <a:buNone/>
            </a:pPr>
            <a:r>
              <a:rPr lang="en-US" dirty="0" smtClean="0"/>
              <a:t>“What I have forbidden for you ,avoid .What I have ordered you (to do ) ,do as much  of it as you can” </a:t>
            </a:r>
          </a:p>
          <a:p>
            <a:pPr>
              <a:buNone/>
            </a:pPr>
            <a:r>
              <a:rPr lang="en-US" dirty="0" smtClean="0"/>
              <a:t>4. </a:t>
            </a:r>
            <a:r>
              <a:rPr lang="en-US" b="1" dirty="0" smtClean="0"/>
              <a:t>Love for your neighbor what you love for yourself </a:t>
            </a:r>
          </a:p>
          <a:p>
            <a:pPr>
              <a:buNone/>
            </a:pPr>
            <a:r>
              <a:rPr lang="en-US" dirty="0" smtClean="0"/>
              <a:t>“None of you will believe </a:t>
            </a:r>
            <a:r>
              <a:rPr lang="en-US" dirty="0" err="1" smtClean="0"/>
              <a:t>untill</a:t>
            </a:r>
            <a:r>
              <a:rPr lang="en-US" dirty="0" smtClean="0"/>
              <a:t> you love for your brother what you love  for yourself.</a:t>
            </a: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dirty="0" smtClean="0"/>
              <a:t>5. </a:t>
            </a:r>
            <a:r>
              <a:rPr lang="en-US" b="1" dirty="0" smtClean="0"/>
              <a:t>Do not be angry .</a:t>
            </a:r>
          </a:p>
          <a:p>
            <a:pPr>
              <a:buNone/>
            </a:pPr>
            <a:r>
              <a:rPr lang="en-US" dirty="0" smtClean="0"/>
              <a:t>A man said to the prophet ,Peace be upon him . “Give advice “ .The prophet ,(Peace be upon him) said, “Do not be angry “ . </a:t>
            </a:r>
          </a:p>
          <a:p>
            <a:pPr>
              <a:buNone/>
            </a:pPr>
            <a:r>
              <a:rPr lang="en-US" dirty="0" smtClean="0"/>
              <a:t>6. </a:t>
            </a:r>
            <a:r>
              <a:rPr lang="en-US" b="1" dirty="0" smtClean="0"/>
              <a:t>Follow up a bad deed with a good deed. </a:t>
            </a:r>
          </a:p>
          <a:p>
            <a:pPr>
              <a:buNone/>
            </a:pPr>
            <a:r>
              <a:rPr lang="en-US" dirty="0" smtClean="0"/>
              <a:t>“ Be </a:t>
            </a:r>
            <a:r>
              <a:rPr lang="en-US" dirty="0" err="1" smtClean="0"/>
              <a:t>consciencious</a:t>
            </a:r>
            <a:r>
              <a:rPr lang="en-US" dirty="0" smtClean="0"/>
              <a:t> of Allah wherever you are. Follow the bad deed with a good one to erase it, and engage others with beautiful character.   </a:t>
            </a: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b="1" dirty="0" smtClean="0"/>
              <a:t>7. Do not neglect religious obligations .</a:t>
            </a:r>
          </a:p>
          <a:p>
            <a:pPr>
              <a:buNone/>
            </a:pPr>
            <a:r>
              <a:rPr lang="en-US" dirty="0" smtClean="0"/>
              <a:t>“Verily, Allah the Almighty has laid down religious obligations (</a:t>
            </a:r>
            <a:r>
              <a:rPr lang="en-US" dirty="0" err="1" smtClean="0"/>
              <a:t>Fara</a:t>
            </a:r>
            <a:r>
              <a:rPr lang="en-US" dirty="0" smtClean="0"/>
              <a:t> ‘</a:t>
            </a:r>
            <a:r>
              <a:rPr lang="en-US" dirty="0" err="1" smtClean="0"/>
              <a:t>idh</a:t>
            </a:r>
            <a:r>
              <a:rPr lang="en-US" dirty="0" smtClean="0"/>
              <a:t>), so do not </a:t>
            </a:r>
            <a:r>
              <a:rPr lang="en-US" dirty="0" err="1" smtClean="0"/>
              <a:t>neglet</a:t>
            </a:r>
            <a:r>
              <a:rPr lang="en-US" dirty="0" smtClean="0"/>
              <a:t> them . “ </a:t>
            </a:r>
          </a:p>
          <a:p>
            <a:pPr>
              <a:buNone/>
            </a:pPr>
            <a:r>
              <a:rPr lang="en-US" dirty="0" smtClean="0"/>
              <a:t>8. </a:t>
            </a:r>
            <a:r>
              <a:rPr lang="en-US" b="1" dirty="0" smtClean="0"/>
              <a:t>Righteousness is about having a good character. </a:t>
            </a:r>
          </a:p>
          <a:p>
            <a:pPr>
              <a:buNone/>
            </a:pPr>
            <a:r>
              <a:rPr lang="en-US" dirty="0" smtClean="0"/>
              <a:t>“Righteousness is in good character , and wrong doing is that which wavers in your soul , and which you dislike people  finding out about .”   </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9. </a:t>
            </a:r>
            <a:r>
              <a:rPr lang="en-US" b="1" dirty="0" smtClean="0"/>
              <a:t>Entering  paradise. </a:t>
            </a:r>
          </a:p>
          <a:p>
            <a:pPr>
              <a:buNone/>
            </a:pPr>
            <a:r>
              <a:rPr lang="en-US" dirty="0" smtClean="0"/>
              <a:t>A man questioned the messenger of Allah (peace be upon Him ) and said :”Do you think that if I perform the obligatory prayers, fast in </a:t>
            </a:r>
            <a:r>
              <a:rPr lang="en-US" dirty="0" err="1" smtClean="0"/>
              <a:t>Romadhan</a:t>
            </a:r>
            <a:r>
              <a:rPr lang="en-US" dirty="0" smtClean="0"/>
              <a:t> ,treat as lawful that which is increase upon that ( In voluntary good deeds) then I shall enter in Paradise ? “ (Peace be upon him ) replied ,Yes “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CHRISTIANIASM </a:t>
            </a:r>
            <a:endParaRPr lang="en-US" dirty="0"/>
          </a:p>
        </p:txBody>
      </p:sp>
      <p:sp>
        <p:nvSpPr>
          <p:cNvPr id="3" name="Content Placeholder 2"/>
          <p:cNvSpPr>
            <a:spLocks noGrp="1"/>
          </p:cNvSpPr>
          <p:nvPr>
            <p:ph idx="1"/>
          </p:nvPr>
        </p:nvSpPr>
        <p:spPr/>
        <p:txBody>
          <a:bodyPr>
            <a:normAutofit/>
          </a:bodyPr>
          <a:lstStyle/>
          <a:p>
            <a:r>
              <a:rPr lang="en-US" dirty="0" smtClean="0"/>
              <a:t>Is belief about </a:t>
            </a:r>
            <a:r>
              <a:rPr lang="en-US" dirty="0"/>
              <a:t>J</a:t>
            </a:r>
            <a:r>
              <a:rPr lang="en-US" dirty="0" smtClean="0"/>
              <a:t>esus Christ. </a:t>
            </a:r>
          </a:p>
          <a:p>
            <a:pPr>
              <a:buNone/>
            </a:pPr>
            <a:r>
              <a:rPr lang="en-US" b="1" u="sng" dirty="0" smtClean="0"/>
              <a:t>The famous names of God </a:t>
            </a:r>
          </a:p>
          <a:p>
            <a:pPr marL="514350" indent="-514350">
              <a:buAutoNum type="alphaLcParenR"/>
            </a:pPr>
            <a:r>
              <a:rPr lang="en-US" dirty="0" smtClean="0"/>
              <a:t>Allah for Islam .</a:t>
            </a:r>
          </a:p>
          <a:p>
            <a:pPr marL="514350" indent="-514350">
              <a:buAutoNum type="alphaLcParenR"/>
            </a:pPr>
            <a:r>
              <a:rPr lang="en-US" dirty="0" smtClean="0"/>
              <a:t>Jehovah for Christian. </a:t>
            </a:r>
          </a:p>
          <a:p>
            <a:pPr marL="514350" indent="-514350">
              <a:buNone/>
            </a:pPr>
            <a:r>
              <a:rPr lang="en-US" b="1" u="sng" dirty="0" smtClean="0"/>
              <a:t>The   famous names of Jesus </a:t>
            </a:r>
            <a:r>
              <a:rPr lang="en-US" b="1" u="sng" dirty="0" err="1" smtClean="0"/>
              <a:t>christ</a:t>
            </a:r>
            <a:r>
              <a:rPr lang="en-US" b="1" u="sng" dirty="0" smtClean="0"/>
              <a:t> </a:t>
            </a:r>
          </a:p>
          <a:p>
            <a:pPr marL="514350" indent="-514350">
              <a:buAutoNum type="alphaLcParenR"/>
            </a:pPr>
            <a:r>
              <a:rPr lang="en-US" dirty="0" smtClean="0"/>
              <a:t>Messiah means the savior </a:t>
            </a:r>
          </a:p>
          <a:p>
            <a:pPr marL="514350" indent="-514350">
              <a:buAutoNum type="alphaLcParenR"/>
            </a:pPr>
            <a:r>
              <a:rPr lang="en-US" dirty="0" smtClean="0"/>
              <a:t>Emmanuel means God is with us .</a:t>
            </a:r>
          </a:p>
          <a:p>
            <a:pPr marL="514350" indent="-514350">
              <a:buNone/>
            </a:pPr>
            <a:r>
              <a:rPr lang="en-US" b="1" dirty="0" smtClean="0"/>
              <a:t>Note</a:t>
            </a:r>
            <a:r>
              <a:rPr lang="en-US" dirty="0" smtClean="0"/>
              <a:t>: The fonder of Christianity is </a:t>
            </a:r>
            <a:r>
              <a:rPr lang="en-US" b="1" dirty="0" smtClean="0"/>
              <a:t>Jesus </a:t>
            </a:r>
            <a:r>
              <a:rPr lang="en-US" b="1" dirty="0"/>
              <a:t>C</a:t>
            </a:r>
            <a:r>
              <a:rPr lang="en-US" b="1" dirty="0" smtClean="0"/>
              <a:t>hrist</a:t>
            </a:r>
            <a:r>
              <a:rPr lang="en-US" dirty="0" smtClean="0"/>
              <a:t>.</a:t>
            </a:r>
          </a:p>
          <a:p>
            <a:pPr marL="514350" indent="-514350">
              <a:buNone/>
            </a:pPr>
            <a:r>
              <a:rPr lang="en-US" b="1" dirty="0" smtClean="0"/>
              <a:t>Christian era </a:t>
            </a:r>
            <a:r>
              <a:rPr lang="en-US" dirty="0" smtClean="0"/>
              <a:t>: stating with birth of Jesus Christ .   </a:t>
            </a: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10</a:t>
            </a:r>
            <a:r>
              <a:rPr lang="en-US" b="1" dirty="0" smtClean="0"/>
              <a:t>. Be steadfast in your belief .</a:t>
            </a:r>
          </a:p>
          <a:p>
            <a:pPr>
              <a:buNone/>
            </a:pPr>
            <a:r>
              <a:rPr lang="en-US" dirty="0" smtClean="0"/>
              <a:t>I said ,”O Messenger of Allah ,tell me something about Islam which I can ask of no one but you.” He (Peace be upon Him ) Said ,” Say, I believe in Allah “ . And then be steadfast.”</a:t>
            </a:r>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Moral and Spiritual Values</a:t>
            </a:r>
            <a:endParaRPr lang="en-US" dirty="0"/>
          </a:p>
        </p:txBody>
      </p:sp>
      <p:sp>
        <p:nvSpPr>
          <p:cNvPr id="3" name="Content Placeholder 2"/>
          <p:cNvSpPr>
            <a:spLocks noGrp="1"/>
          </p:cNvSpPr>
          <p:nvPr>
            <p:ph idx="1"/>
          </p:nvPr>
        </p:nvSpPr>
        <p:spPr/>
        <p:txBody>
          <a:bodyPr/>
          <a:lstStyle/>
          <a:p>
            <a:r>
              <a:rPr lang="en-US" b="1" u="sng" dirty="0" smtClean="0"/>
              <a:t>Morality (</a:t>
            </a:r>
            <a:r>
              <a:rPr lang="en-US" b="1" u="sng" dirty="0" err="1" smtClean="0"/>
              <a:t>Adabu</a:t>
            </a:r>
            <a:r>
              <a:rPr lang="en-US" b="1" u="sng" dirty="0" smtClean="0"/>
              <a:t>)</a:t>
            </a:r>
            <a:r>
              <a:rPr lang="en-US" dirty="0" smtClean="0"/>
              <a:t> </a:t>
            </a:r>
          </a:p>
          <a:p>
            <a:pPr>
              <a:buNone/>
            </a:pPr>
            <a:r>
              <a:rPr lang="en-US" dirty="0" smtClean="0"/>
              <a:t>Virtues are good behaviors that people should have and keep when relating with others . The following are some  of the virtues: </a:t>
            </a:r>
          </a:p>
          <a:p>
            <a:pPr>
              <a:buNone/>
            </a:pPr>
            <a:r>
              <a:rPr lang="en-US" b="1" dirty="0" smtClean="0"/>
              <a:t>1.Generosity .</a:t>
            </a:r>
          </a:p>
          <a:p>
            <a:pPr>
              <a:buNone/>
            </a:pPr>
            <a:r>
              <a:rPr lang="en-US" dirty="0" smtClean="0"/>
              <a:t>2.Integrity : Unity, courtesy, patience, prudence, sincerity, politeness, Fairness, Frankness, </a:t>
            </a:r>
            <a:r>
              <a:rPr lang="en-US" dirty="0" err="1" smtClean="0"/>
              <a:t>Responsibilitys</a:t>
            </a:r>
            <a:r>
              <a:rPr lang="en-US" dirty="0" smtClean="0"/>
              <a:t>.  </a:t>
            </a:r>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Morality is among the most important teaching of Islam .It is known as </a:t>
            </a:r>
            <a:r>
              <a:rPr lang="en-US" dirty="0" err="1" smtClean="0"/>
              <a:t>akhlaq</a:t>
            </a:r>
            <a:r>
              <a:rPr lang="en-US" dirty="0" smtClean="0"/>
              <a:t> or </a:t>
            </a:r>
            <a:r>
              <a:rPr lang="en-US" dirty="0" err="1" smtClean="0"/>
              <a:t>aadaab</a:t>
            </a:r>
            <a:r>
              <a:rPr lang="en-US" dirty="0" smtClean="0"/>
              <a:t> in Arabic. </a:t>
            </a:r>
          </a:p>
          <a:p>
            <a:r>
              <a:rPr lang="en-US" b="1" u="sng" dirty="0" smtClean="0"/>
              <a:t>Charity : </a:t>
            </a:r>
            <a:r>
              <a:rPr lang="en-US" dirty="0" smtClean="0"/>
              <a:t>is the act of giving help to the help to the needy without being asked .  </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3522</TotalTime>
  <Words>5325</Words>
  <Application>Microsoft Office PowerPoint</Application>
  <PresentationFormat>On-screen Show (4:3)</PresentationFormat>
  <Paragraphs>587</Paragraphs>
  <Slides>92</Slides>
  <Notes>1</Notes>
  <HiddenSlides>0</HiddenSlides>
  <MMClips>0</MMClips>
  <ScaleCrop>false</ScaleCrop>
  <HeadingPairs>
    <vt:vector size="4" baseType="variant">
      <vt:variant>
        <vt:lpstr>Theme</vt:lpstr>
      </vt:variant>
      <vt:variant>
        <vt:i4>1</vt:i4>
      </vt:variant>
      <vt:variant>
        <vt:lpstr>Slide Titles</vt:lpstr>
      </vt:variant>
      <vt:variant>
        <vt:i4>92</vt:i4>
      </vt:variant>
    </vt:vector>
  </HeadingPairs>
  <TitlesOfParts>
    <vt:vector size="93" baseType="lpstr">
      <vt:lpstr>Module</vt:lpstr>
      <vt:lpstr>RELIGIOUS EDUCATION </vt:lpstr>
      <vt:lpstr>RELIGIOUS EDUCATION </vt:lpstr>
      <vt:lpstr>Categories of religious </vt:lpstr>
      <vt:lpstr>Traditional beliefs</vt:lpstr>
      <vt:lpstr>Belief about spirits </vt:lpstr>
      <vt:lpstr>The most powerful in Abazimu </vt:lpstr>
      <vt:lpstr>Who was Ryangombe ?</vt:lpstr>
      <vt:lpstr>Cont’d </vt:lpstr>
      <vt:lpstr>CHRISTIANIASM </vt:lpstr>
      <vt:lpstr>Name of God and their meanings</vt:lpstr>
      <vt:lpstr>Names of God </vt:lpstr>
      <vt:lpstr>Names of God </vt:lpstr>
      <vt:lpstr>The days God used to create things </vt:lpstr>
      <vt:lpstr>attributes</vt:lpstr>
      <vt:lpstr>Examples of attributes of God . </vt:lpstr>
      <vt:lpstr>God Created Every Creatures for a Purpose </vt:lpstr>
      <vt:lpstr>Cont’d </vt:lpstr>
      <vt:lpstr>Some definitions </vt:lpstr>
      <vt:lpstr>Cont’d </vt:lpstr>
      <vt:lpstr>Cont’d </vt:lpstr>
      <vt:lpstr>The famous prophet in Bible </vt:lpstr>
      <vt:lpstr>General knowledge </vt:lpstr>
      <vt:lpstr>General knowledge </vt:lpstr>
      <vt:lpstr>importance of confession to a Christian</vt:lpstr>
      <vt:lpstr>The parables used by Jesus Christ</vt:lpstr>
      <vt:lpstr>Vocation of the Israelites people.</vt:lpstr>
      <vt:lpstr>Names of Patriarchs</vt:lpstr>
      <vt:lpstr>The call of Abraham </vt:lpstr>
      <vt:lpstr>Promises God made to Abraham.</vt:lpstr>
      <vt:lpstr>Signs of the covenant</vt:lpstr>
      <vt:lpstr>Noah </vt:lpstr>
      <vt:lpstr>Cont’d </vt:lpstr>
      <vt:lpstr>JACOB (ISRAEL) </vt:lpstr>
      <vt:lpstr>The call of Jacob</vt:lpstr>
      <vt:lpstr>Promises God made to Jacob</vt:lpstr>
      <vt:lpstr>MOSES </vt:lpstr>
      <vt:lpstr>The call of Moses </vt:lpstr>
      <vt:lpstr>Promises of God to the Israelites </vt:lpstr>
      <vt:lpstr>Ten commandments of God </vt:lpstr>
      <vt:lpstr>The most important commandment of God common to all religious . </vt:lpstr>
      <vt:lpstr>Why God give the ten commandments to his people.</vt:lpstr>
      <vt:lpstr>Consequences of breaking commandments </vt:lpstr>
      <vt:lpstr>Cont’d </vt:lpstr>
      <vt:lpstr>Importance of commandments of God </vt:lpstr>
      <vt:lpstr>Faith and Prayer</vt:lpstr>
      <vt:lpstr>The place of Blessed Virgin Mary in the Catholic Church Tradition </vt:lpstr>
      <vt:lpstr>Examples of Feasts or Celebrations of Mary in Catholic church.</vt:lpstr>
      <vt:lpstr>Missionaries in Rwanda </vt:lpstr>
      <vt:lpstr>Examples of missionaries built in Rwanda </vt:lpstr>
      <vt:lpstr>Effect of missionaries in Rwanda </vt:lpstr>
      <vt:lpstr>Common knowledge </vt:lpstr>
      <vt:lpstr>The fonder of the different religious </vt:lpstr>
      <vt:lpstr>ISLAMIC RELIGION</vt:lpstr>
      <vt:lpstr>Islamic Faith (Al-lman)</vt:lpstr>
      <vt:lpstr>First pillar of Islamic faith. </vt:lpstr>
      <vt:lpstr>The pillars of Islam </vt:lpstr>
      <vt:lpstr>Names of God </vt:lpstr>
      <vt:lpstr>Names of God </vt:lpstr>
      <vt:lpstr>Names of God </vt:lpstr>
      <vt:lpstr>Attributes of God </vt:lpstr>
      <vt:lpstr>Names of important Angels . </vt:lpstr>
      <vt:lpstr>Reasons why Angels were Created.  </vt:lpstr>
      <vt:lpstr>Responsibilities and duties of Some people. </vt:lpstr>
      <vt:lpstr>Cont’d </vt:lpstr>
      <vt:lpstr>Shirk </vt:lpstr>
      <vt:lpstr>QUR’AN</vt:lpstr>
      <vt:lpstr>Categories of Surat.  </vt:lpstr>
      <vt:lpstr>Actions that will be heavily punished by Allah. </vt:lpstr>
      <vt:lpstr>Attitudes  that help  to avoid punishment. </vt:lpstr>
      <vt:lpstr>The Islamic laws (Fiq’hi)</vt:lpstr>
      <vt:lpstr>Slide 71</vt:lpstr>
      <vt:lpstr>How Ramadan period is decided </vt:lpstr>
      <vt:lpstr>The  benefits of fasting during Ramadan. </vt:lpstr>
      <vt:lpstr>Those who are exempted from fasting during Ramadan. </vt:lpstr>
      <vt:lpstr>Why is fasting necessary ? </vt:lpstr>
      <vt:lpstr>The Night of Decree </vt:lpstr>
      <vt:lpstr>The special characteristics of Night of Decree.</vt:lpstr>
      <vt:lpstr>History of Islam (Concept of Hadiths)</vt:lpstr>
      <vt:lpstr>The importance of Hadith </vt:lpstr>
      <vt:lpstr>Genuineness of Hadith(Authenticity) </vt:lpstr>
      <vt:lpstr>Cont’d </vt:lpstr>
      <vt:lpstr>Relationship between Hadiths and Qur’an</vt:lpstr>
      <vt:lpstr>Hadiths from An-Nawawi’s book.</vt:lpstr>
      <vt:lpstr>Role of hadiths to the muslims </vt:lpstr>
      <vt:lpstr>Slide 85</vt:lpstr>
      <vt:lpstr>Slide 86</vt:lpstr>
      <vt:lpstr>Slide 87</vt:lpstr>
      <vt:lpstr>Slide 88</vt:lpstr>
      <vt:lpstr>Slide 89</vt:lpstr>
      <vt:lpstr>Slide 90</vt:lpstr>
      <vt:lpstr>Moral and Spiritual Values</vt:lpstr>
      <vt:lpstr>Slide 92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RELIGIOUS STUDIES </dc:title>
  <dc:creator>Jeff</dc:creator>
  <cp:lastModifiedBy>user</cp:lastModifiedBy>
  <cp:revision>198</cp:revision>
  <dcterms:created xsi:type="dcterms:W3CDTF">2016-09-05T05:15:11Z</dcterms:created>
  <dcterms:modified xsi:type="dcterms:W3CDTF">2019-07-11T08:20:53Z</dcterms:modified>
</cp:coreProperties>
</file>