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 pośredni 3 — 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62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333C9-53A4-462F-9FA1-573E777C41C4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E0D2-1FFD-42F6-90F7-044C691621E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Geneza projektu – system ostrzegawczy, analizujący</a:t>
            </a:r>
            <a:r>
              <a:rPr lang="pl-PL" baseline="0" dirty="0" smtClean="0"/>
              <a:t> zawczasu wielkość opadu i szacujący czas spływu tej wody. Pozwalający na odpowiednie reagowanie (np. przygotowanie zbiorników wyrównawczych).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Przeprowadzenie analizy wrażliwości posterunków – weryfikacja wyniku w przypadku awarii punktu, sprawdzenie czy istniejąca siatka punktów jest wystarczająca.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E0D2-1FFD-42F6-90F7-044C691621E2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Thiessena</a:t>
            </a:r>
            <a:r>
              <a:rPr lang="pl-PL" dirty="0" smtClean="0"/>
              <a:t> </a:t>
            </a:r>
            <a:r>
              <a:rPr lang="pl-PL" dirty="0" smtClean="0"/>
              <a:t>– aka metoda wieloboków. Dla</a:t>
            </a:r>
            <a:r>
              <a:rPr lang="pl-PL" baseline="0" dirty="0" smtClean="0"/>
              <a:t> poszczególnych punktów przypisuje się pewien fragment </a:t>
            </a:r>
            <a:r>
              <a:rPr lang="pl-PL" baseline="0" dirty="0" smtClean="0"/>
              <a:t>zlewni (opad = wskazanie posterunku * powierzchnia fragmentu). Preferowana dla terenów nizinnych o niewielkim zróżnicowaniu terenu.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Izohiet </a:t>
            </a:r>
            <a:r>
              <a:rPr lang="pl-PL" baseline="0" dirty="0" smtClean="0"/>
              <a:t>– liniami jednakowego opadu dzieli się zlewnie na mniejsze obszary</a:t>
            </a:r>
            <a:r>
              <a:rPr lang="pl-PL" baseline="0" dirty="0" smtClean="0"/>
              <a:t>. Równanie opadu jak wyżej. Polecana w terenach górskich – uwzględnia wysokość n.p.m. Uznawana za najdokładniejszą.</a:t>
            </a:r>
          </a:p>
          <a:p>
            <a:endParaRPr lang="pl-PL" baseline="0" dirty="0" smtClean="0"/>
          </a:p>
          <a:p>
            <a:r>
              <a:rPr lang="pl-PL" baseline="0" dirty="0" smtClean="0"/>
              <a:t>Krzywej – IV ćwiartka to krzywa obrazująca zależność wysokości n.p.m. a powierzchnią zlewni. II ćwiartka – krzywa gradientowa (</a:t>
            </a:r>
            <a:r>
              <a:rPr lang="pl-PL" baseline="0" dirty="0" err="1" smtClean="0"/>
              <a:t>wysokosc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npm</a:t>
            </a:r>
            <a:r>
              <a:rPr lang="pl-PL" baseline="0" dirty="0" smtClean="0"/>
              <a:t> posterunku i wartość opadu). Rzutowanie z IV przez III i II na I daje krzywą pluwiometryczną. Pole pod tym obszarem jest wielkością opadu. Pracochłonna, dość dokładna. Zalecana dla obszarów górskich i niewielkich zlewni.</a:t>
            </a:r>
          </a:p>
          <a:p>
            <a:endParaRPr lang="pl-PL" baseline="0" dirty="0" smtClean="0"/>
          </a:p>
          <a:p>
            <a:r>
              <a:rPr lang="pl-PL" baseline="0" dirty="0" smtClean="0"/>
              <a:t>Regiony – wyznacza się obszary o zbliżonych warunkach pogodowych. Średnia arytmetyczna wskazań z posterunków na regionie to wartość opadu na tej części. Mało dokładna, spisuje się najlepiej gdy zlewnia pokrywa się z regionami.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E0D2-1FFD-42F6-90F7-044C691621E2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E0D2-1FFD-42F6-90F7-044C691621E2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Wyłączenie 9 i 11 – pogorszenie wyniku o około 0.5 %. Wówczas</a:t>
            </a:r>
            <a:r>
              <a:rPr lang="pl-PL" baseline="0" dirty="0" smtClean="0"/>
              <a:t> duży fragment pozostaje bez posterunku.</a:t>
            </a:r>
          </a:p>
          <a:p>
            <a:r>
              <a:rPr lang="pl-PL" baseline="0" dirty="0" smtClean="0"/>
              <a:t>Usunięcie 8 zupełnie nie zmienia wyniku – zagęszczenie posterunków wokół, granica zlewni przebiega bardzo blisko.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E0D2-1FFD-42F6-90F7-044C691621E2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Przede wszystkim wprowadzenie do narzędzia danych</a:t>
            </a:r>
            <a:r>
              <a:rPr lang="pl-PL" baseline="0" dirty="0" smtClean="0"/>
              <a:t> rzeczywistych. Użycie go do prowadzenia analiz w czasie rzeczywistym.</a:t>
            </a:r>
          </a:p>
          <a:p>
            <a:r>
              <a:rPr lang="pl-PL" baseline="0" dirty="0" smtClean="0"/>
              <a:t>Dokonanie analizy siatki istniejących posterunków opadowych dla innych wariantów opadów symulowanych oraz danych rzeczywistych.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E0D2-1FFD-42F6-90F7-044C691621E2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42A7-4A48-4C44-88DF-0BD3DE3A3DE0}" type="datetimeFigureOut">
              <a:rPr lang="pl-PL" smtClean="0"/>
              <a:pPr/>
              <a:t>2016-01-24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F420-A35C-4A84-866E-83426B3A7DE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907704" y="2130425"/>
            <a:ext cx="6550496" cy="1470025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Akwizycja danych dla identyfikacji prostego modelu opad-odpływ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39752" y="3933056"/>
            <a:ext cx="40644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l-PL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Filip Pasternak</a:t>
            </a:r>
          </a:p>
          <a:p>
            <a:pPr algn="l"/>
            <a:endParaRPr lang="pl-PL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l-PL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Promotor: dr inż. Janusz Miller</a:t>
            </a:r>
          </a:p>
          <a:p>
            <a:pPr algn="l"/>
            <a:r>
              <a:rPr lang="pl-PL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Wydział </a:t>
            </a:r>
            <a:r>
              <a:rPr lang="pl-PL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EAIiIB</a:t>
            </a:r>
            <a:endParaRPr lang="pl-PL" sz="17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pl-PL" sz="17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l-PL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25-01-2016</a:t>
            </a:r>
            <a:endParaRPr lang="pl-PL" sz="17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Wyniki – wpływ wykluczenia posterunku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Wyłączenie punktów, takich jak 9 i 11, zmniejszyło dokładność wyniku.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Wyłączenie punktów, takich jak 8 i 17, nie wpłynęło na rezultat programu.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raz 7" descr="identyfikatory_punktow.png"/>
          <p:cNvPicPr>
            <a:picLocks noChangeAspect="1"/>
          </p:cNvPicPr>
          <p:nvPr/>
        </p:nvPicPr>
        <p:blipFill>
          <a:blip r:embed="rId3" cstate="print"/>
          <a:srcRect l="9034" r="7649"/>
          <a:stretch>
            <a:fillRect/>
          </a:stretch>
        </p:blipFill>
        <p:spPr>
          <a:xfrm>
            <a:off x="1331640" y="3048911"/>
            <a:ext cx="5976664" cy="3476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Podsumowanie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Utworzone narzędzie osiąga zadowalające wyniki.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Istnieją możliwości rozszerzenia/usprawnienia narzędzia.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Możliwość wdrożenia projektu jako składnika systemu ostrzegającego przed powodzią.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Plan prezentacji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Cele pracy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Wprowadzenie teoretyczne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Implementacja rozwiązania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Uzyskane rezultaty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Podsumowanie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Cele pracy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Przegląd możliwości odczytu rzeczywistych danych opadowych </a:t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i wodowskazowych.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Stworzenie narz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ę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dzia dokonującego przetwarzania pomiarów </a:t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latin typeface="Arial" pitchFamily="34" charset="0"/>
                <a:cs typeface="Arial" pitchFamily="34" charset="0"/>
              </a:rPr>
              <a:t>z posterunków opadowych, aby wyznaczyć objętość wody deszczowej, jaka spadła na zadany obszar.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Przeprowadzenie analizy wpływu wykluczenia poszczególnych punktów opadowych na uzyskane wskazania.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Metody wyznaczania opadu powierzchniowego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Przykładowe metody powszechnie stosowane do wyznaczania opadu powierzchniowego:</a:t>
            </a:r>
          </a:p>
          <a:p>
            <a:pPr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Metoda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Thiessena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Metoda izohiet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Metoda krzywej hipsometrycznej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Metoda regionów opadowych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Zastosowana metoda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Kroki zastosowanego algorytmu: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Utworzenie, metodą triangulacji, siatki ze zbioru punktów opadowych.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Wyznaczenie punktów przecięcia granicy zlewni z krawędziami trójkątów siatki.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Interpolacja wartości opadu w wyznaczonych punktach.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Triangulacja zbioru punktów należących do obszaru zlewni.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Wyznaczenie objętości opadu na powstałych trójkątach.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Uzyskanie łącznej ilości wody opadowej na wskazanym obszarze.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Implementacja rozwiązania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Użyte zostało środowisko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2015b.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Triangulacja oparta o klasę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delaunayTriangulation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Brak dostępu do danych rzeczywistych IMGW.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Stworzono funkcje symulujące dane wejściowe na potrzeby projektu.</a:t>
            </a:r>
          </a:p>
          <a:p>
            <a:pPr>
              <a:buFont typeface="Wingdings" pitchFamily="2" charset="2"/>
              <a:buChar char="v"/>
            </a:pP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pic>
        <p:nvPicPr>
          <p:cNvPr id="6" name="Obraz 5" descr="chmura_paraboloidalna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573016"/>
            <a:ext cx="4754703" cy="2304256"/>
          </a:xfrm>
          <a:prstGeom prst="rect">
            <a:avLst/>
          </a:prstGeom>
        </p:spPr>
      </p:pic>
      <p:pic>
        <p:nvPicPr>
          <p:cNvPr id="7" name="Obraz 6" descr="chmura_wymierna_1.png"/>
          <p:cNvPicPr>
            <a:picLocks noChangeAspect="1"/>
          </p:cNvPicPr>
          <p:nvPr/>
        </p:nvPicPr>
        <p:blipFill>
          <a:blip r:embed="rId4" cstate="print"/>
          <a:srcRect l="7572" t="15625" r="4589"/>
          <a:stretch>
            <a:fillRect/>
          </a:stretch>
        </p:blipFill>
        <p:spPr>
          <a:xfrm>
            <a:off x="4323972" y="3861048"/>
            <a:ext cx="4640516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prezentacja_interpolacj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146" r="5020"/>
          <a:stretch>
            <a:fillRect/>
          </a:stretch>
        </p:blipFill>
        <p:spPr>
          <a:xfrm>
            <a:off x="4211960" y="4029888"/>
            <a:ext cx="4608512" cy="2542772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Implementacja – interpolacja opadu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pic>
        <p:nvPicPr>
          <p:cNvPr id="7" name="Obraz 6" descr="punkty_do_interpolacji.png"/>
          <p:cNvPicPr>
            <a:picLocks noChangeAspect="1"/>
          </p:cNvPicPr>
          <p:nvPr/>
        </p:nvPicPr>
        <p:blipFill>
          <a:blip r:embed="rId3" cstate="print"/>
          <a:srcRect l="8624" r="6577"/>
          <a:stretch>
            <a:fillRect/>
          </a:stretch>
        </p:blipFill>
        <p:spPr>
          <a:xfrm>
            <a:off x="179512" y="1556792"/>
            <a:ext cx="5039944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Implementacja – podział zlewni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10" name="Symbol zastępczy zawartości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Podział obszaru wejściowego na mniejsze podobszary.</a:t>
            </a:r>
          </a:p>
          <a:p>
            <a:pPr>
              <a:buFont typeface="Wingdings" pitchFamily="2" charset="2"/>
              <a:buChar char="v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Wyznaczenie objętości opadu dla poszczególnych trójkątów.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Symbol zastępczy zawartości 8" descr="druga_triangulacja_z_ograniczeniem.png"/>
          <p:cNvPicPr>
            <a:picLocks noChangeAspect="1"/>
          </p:cNvPicPr>
          <p:nvPr/>
        </p:nvPicPr>
        <p:blipFill>
          <a:blip r:embed="rId2" cstate="print"/>
          <a:srcRect l="8750" r="8126"/>
          <a:stretch>
            <a:fillRect/>
          </a:stretch>
        </p:blipFill>
        <p:spPr>
          <a:xfrm>
            <a:off x="1619672" y="2564904"/>
            <a:ext cx="5760640" cy="3358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1143000"/>
          </a:xfrm>
        </p:spPr>
        <p:txBody>
          <a:bodyPr>
            <a:normAutofit/>
          </a:bodyPr>
          <a:lstStyle/>
          <a:p>
            <a:pPr algn="l"/>
            <a:r>
              <a:rPr lang="pl-PL" sz="2800" dirty="0" smtClean="0">
                <a:latin typeface="Arial" pitchFamily="34" charset="0"/>
                <a:cs typeface="Arial" pitchFamily="34" charset="0"/>
              </a:rPr>
              <a:t>Wyniki – objętość opadu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51520" y="6597352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F. Pasternak (AGH)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532440" y="65973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2016</a:t>
            </a:r>
            <a:endParaRPr lang="pl-PL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457200" y="3025760"/>
          <a:ext cx="8229600" cy="1483360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Wariant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Paraboliczny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Wymierny</a:t>
                      </a:r>
                      <a:endParaRPr lang="pl-P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Opad wyznaczony [m</a:t>
                      </a:r>
                      <a:r>
                        <a:rPr lang="pl-PL" baseline="30000" dirty="0" smtClean="0"/>
                        <a:t>3</a:t>
                      </a:r>
                      <a:r>
                        <a:rPr lang="pl-PL" dirty="0" smtClean="0"/>
                        <a:t>]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1 462 995 563.4253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1 559 081 843.8972</a:t>
                      </a:r>
                      <a:endParaRPr lang="pl-P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Opad rzeczywisty</a:t>
                      </a:r>
                      <a:r>
                        <a:rPr lang="pl-PL" baseline="0" dirty="0" smtClean="0"/>
                        <a:t> [m</a:t>
                      </a:r>
                      <a:r>
                        <a:rPr lang="pl-PL" baseline="30000" dirty="0" smtClean="0"/>
                        <a:t>3</a:t>
                      </a:r>
                      <a:r>
                        <a:rPr lang="pl-PL" baseline="0" dirty="0" smtClean="0"/>
                        <a:t>]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1 500 568 329.7155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1 571 689 381.8665</a:t>
                      </a:r>
                      <a:endParaRPr lang="pl-P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Różnica [%]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-2.5039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-0.8022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616</Words>
  <Application>Microsoft Office PowerPoint</Application>
  <PresentationFormat>Pokaz na ekranie (4:3)</PresentationFormat>
  <Paragraphs>100</Paragraphs>
  <Slides>11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Akwizycja danych dla identyfikacji prostego modelu opad-odpływ</vt:lpstr>
      <vt:lpstr>Plan prezentacji</vt:lpstr>
      <vt:lpstr>Cele pracy</vt:lpstr>
      <vt:lpstr>Metody wyznaczania opadu powierzchniowego</vt:lpstr>
      <vt:lpstr>Zastosowana metoda</vt:lpstr>
      <vt:lpstr>Implementacja rozwiązania</vt:lpstr>
      <vt:lpstr>Implementacja – interpolacja opadu</vt:lpstr>
      <vt:lpstr>Implementacja – podział zlewni</vt:lpstr>
      <vt:lpstr>Wyniki – objętość opadu</vt:lpstr>
      <vt:lpstr>Wyniki – wpływ wykluczenia posterunku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Akwizycja danych dla identyfikacji prostego modelu opad-odpływ</dc:title>
  <dc:creator>Filson</dc:creator>
  <cp:lastModifiedBy>Filson</cp:lastModifiedBy>
  <cp:revision>19</cp:revision>
  <dcterms:created xsi:type="dcterms:W3CDTF">2016-01-23T19:30:35Z</dcterms:created>
  <dcterms:modified xsi:type="dcterms:W3CDTF">2016-01-24T20:37:01Z</dcterms:modified>
</cp:coreProperties>
</file>