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8" r:id="rId2"/>
    <p:sldId id="272" r:id="rId3"/>
    <p:sldId id="273" r:id="rId4"/>
    <p:sldId id="259" r:id="rId5"/>
    <p:sldId id="260" r:id="rId6"/>
    <p:sldId id="274" r:id="rId7"/>
    <p:sldId id="276" r:id="rId8"/>
    <p:sldId id="277" r:id="rId9"/>
    <p:sldId id="275" r:id="rId10"/>
    <p:sldId id="279" r:id="rId11"/>
    <p:sldId id="27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8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DFB2-85E5-49EA-A214-B5B464982C7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601A3-70A1-49E1-ABF0-8656E02D3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7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6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6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152400"/>
            <a:ext cx="85344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73B6-ED39-4AFD-ACD3-DCEB46C2B8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4290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6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89C31-503A-4565-9EBD-4D61D07DE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Nachos -3</a:t>
            </a:r>
            <a:br>
              <a:rPr lang="en-US" altLang="zh-CN" dirty="0"/>
            </a:br>
            <a:r>
              <a:rPr lang="en-US" altLang="zh-CN" dirty="0" err="1"/>
              <a:t>tlb</a:t>
            </a:r>
            <a:r>
              <a:rPr lang="en-US" altLang="zh-CN" dirty="0"/>
              <a:t> </a:t>
            </a:r>
            <a:r>
              <a:rPr lang="zh-CN" altLang="en-US" dirty="0"/>
              <a:t>快表实现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EB827-5650-40D1-8DA5-F81F5CAD5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左航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25C6-FD98-7E3C-9C12-8438B106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替换策略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ED00E-81C7-D56C-E54A-994E05E4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LRU</a:t>
            </a:r>
          </a:p>
          <a:p>
            <a:pPr algn="just"/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class 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TranslationEntry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中新增一个成员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refticks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en-US" altLang="zh-CN" sz="1800" dirty="0"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在每一次对页表的访问命中处中更新访问时间。此处使用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NachOS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自带的“时钟”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totalTicks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来记录时间。</a:t>
            </a:r>
            <a:endParaRPr lang="en-US" altLang="zh-CN" sz="1800" dirty="0">
              <a:effectLst/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refticks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= kernel-&gt;stats-&gt;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totalTicks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0" indent="0" algn="just">
              <a:buNone/>
            </a:pPr>
            <a:r>
              <a:rPr lang="zh-CN" altLang="en-US" sz="18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替换时通过寻址</a:t>
            </a:r>
            <a:r>
              <a:rPr lang="en-US" altLang="zh-CN" sz="1800" dirty="0" err="1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en-US" altLang="zh-CN" sz="18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所有项中</a:t>
            </a:r>
            <a:r>
              <a:rPr lang="en-US" altLang="zh-CN" sz="18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18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无效 </a:t>
            </a:r>
            <a:r>
              <a:rPr lang="en-US" altLang="zh-CN" sz="18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180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最近访问时间值最小（最老）的项进行替换</a:t>
            </a:r>
            <a:endParaRPr lang="zh-CN" altLang="zh-CN" sz="1800" dirty="0">
              <a:effectLst/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C4586-A4F8-738E-7965-D4862C12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5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B43B-2DDB-7EC5-3A11-B64C6819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替换策略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B109DC1-6CF4-377D-A8CD-5D30B8806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57" t="30203" r="33049" b="38172"/>
          <a:stretch/>
        </p:blipFill>
        <p:spPr>
          <a:xfrm>
            <a:off x="1115616" y="1916832"/>
            <a:ext cx="6408712" cy="369490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ECB9BA-0D72-5C5D-D5D0-ACD88038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3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5038095" cy="5458587"/>
          </a:xfrm>
          <a:noFill/>
        </p:spPr>
      </p:pic>
      <p:sp>
        <p:nvSpPr>
          <p:cNvPr id="368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B5B5B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B5B5B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B5B5B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B5B5B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9A9B93-4B40-4299-ADDF-972BAD97E093}" type="slidenum">
              <a:rPr lang="zh-C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3600" kern="0" dirty="0">
                <a:ea typeface="宋体" pitchFamily="2" charset="-122"/>
              </a:rPr>
              <a:t>Textbook</a:t>
            </a:r>
            <a:r>
              <a:rPr lang="zh-CN" altLang="en-US" sz="3600" kern="0" dirty="0">
                <a:ea typeface="宋体" pitchFamily="2" charset="-122"/>
              </a:rPr>
              <a:t>：</a:t>
            </a:r>
            <a:r>
              <a:rPr lang="en-US" altLang="zh-CN" sz="3600" kern="0" dirty="0">
                <a:ea typeface="宋体" pitchFamily="2" charset="-122"/>
              </a:rPr>
              <a:t>8.1.2 Paging </a:t>
            </a:r>
            <a:br>
              <a:rPr lang="en-US" altLang="zh-CN" sz="3600" kern="0" dirty="0">
                <a:ea typeface="宋体" pitchFamily="2" charset="-122"/>
              </a:rPr>
            </a:br>
            <a:r>
              <a:rPr lang="en-US" altLang="zh-CN" sz="3600" kern="0" dirty="0">
                <a:ea typeface="宋体" pitchFamily="2" charset="-122"/>
              </a:rPr>
              <a:t>	--Translation Lookaside Buffer(</a:t>
            </a:r>
            <a:r>
              <a:rPr lang="zh-CN" altLang="en-US" sz="3600" kern="0" dirty="0">
                <a:ea typeface="宋体" pitchFamily="2" charset="-122"/>
              </a:rPr>
              <a:t>快表</a:t>
            </a:r>
            <a:r>
              <a:rPr lang="en-US" altLang="zh-CN" sz="3600" kern="0" dirty="0"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21679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5" b="35818"/>
          <a:stretch/>
        </p:blipFill>
        <p:spPr>
          <a:xfrm>
            <a:off x="5004048" y="1204173"/>
            <a:ext cx="2241732" cy="3503428"/>
          </a:xfrm>
          <a:noFill/>
        </p:spPr>
      </p:pic>
      <p:sp>
        <p:nvSpPr>
          <p:cNvPr id="368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B5B5B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B5B5B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B5B5B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B5B5B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9A9B93-4B40-4299-ADDF-972BAD97E093}" type="slidenum">
              <a:rPr lang="zh-C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/>
          </a:p>
        </p:txBody>
      </p:sp>
      <p:grpSp>
        <p:nvGrpSpPr>
          <p:cNvPr id="2" name="组合 1"/>
          <p:cNvGrpSpPr/>
          <p:nvPr/>
        </p:nvGrpSpPr>
        <p:grpSpPr>
          <a:xfrm>
            <a:off x="467544" y="252673"/>
            <a:ext cx="8534400" cy="5773366"/>
            <a:chOff x="228600" y="0"/>
            <a:chExt cx="8534400" cy="5773366"/>
          </a:xfrm>
        </p:grpSpPr>
        <p:sp>
          <p:nvSpPr>
            <p:cNvPr id="4" name="Rectangle 2"/>
            <p:cNvSpPr txBox="1">
              <a:spLocks noChangeArrowheads="1"/>
            </p:cNvSpPr>
            <p:nvPr/>
          </p:nvSpPr>
          <p:spPr bwMode="auto">
            <a:xfrm>
              <a:off x="228600" y="0"/>
              <a:ext cx="85344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3600" kern="0" dirty="0">
                  <a:ea typeface="宋体" pitchFamily="2" charset="-122"/>
                </a:rPr>
                <a:t>In </a:t>
              </a:r>
              <a:r>
                <a:rPr lang="en-US" altLang="zh-CN" sz="3600" kern="0" dirty="0" err="1">
                  <a:ea typeface="宋体" pitchFamily="2" charset="-122"/>
                </a:rPr>
                <a:t>NachOS</a:t>
              </a:r>
              <a:endParaRPr lang="en-US" altLang="zh-CN" sz="3600" kern="0" dirty="0">
                <a:ea typeface="宋体" pitchFamily="2" charset="-122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1" t="64679" r="24707" b="11168"/>
            <a:stretch/>
          </p:blipFill>
          <p:spPr>
            <a:xfrm>
              <a:off x="1187624" y="4454928"/>
              <a:ext cx="2977116" cy="1318437"/>
            </a:xfrm>
            <a:prstGeom prst="rect">
              <a:avLst/>
            </a:prstGeom>
            <a:noFill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1" t="5756" r="39319" b="11138"/>
            <a:stretch/>
          </p:blipFill>
          <p:spPr>
            <a:xfrm>
              <a:off x="1187624" y="1236878"/>
              <a:ext cx="2240975" cy="4536488"/>
            </a:xfrm>
            <a:prstGeom prst="rect">
              <a:avLst/>
            </a:prstGeom>
            <a:noFill/>
          </p:spPr>
        </p:pic>
      </p:grpSp>
      <p:cxnSp>
        <p:nvCxnSpPr>
          <p:cNvPr id="7" name="直接连接符 6"/>
          <p:cNvCxnSpPr/>
          <p:nvPr/>
        </p:nvCxnSpPr>
        <p:spPr>
          <a:xfrm>
            <a:off x="3667543" y="1772816"/>
            <a:ext cx="133650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67542" y="3356992"/>
            <a:ext cx="133650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6043" y="3172326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3" y="3172326"/>
                <a:ext cx="41389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26754" y="1588150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54" y="1588150"/>
                <a:ext cx="41389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60032" y="486916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由于尚未实现虚拟内存，</a:t>
            </a:r>
            <a:r>
              <a:rPr lang="en-US" altLang="zh-CN" dirty="0" err="1"/>
              <a:t>NachOS</a:t>
            </a:r>
            <a:r>
              <a:rPr lang="zh-CN" altLang="en-US" dirty="0"/>
              <a:t>在</a:t>
            </a:r>
            <a:r>
              <a:rPr lang="en-US" altLang="zh-CN" dirty="0"/>
              <a:t>Load()</a:t>
            </a:r>
            <a:r>
              <a:rPr lang="zh-CN" altLang="en-US" dirty="0"/>
              <a:t>函数调用时，会将所有应用进程的页全部装入物理内存。</a:t>
            </a:r>
            <a:endParaRPr lang="en-US" altLang="zh-CN" dirty="0"/>
          </a:p>
          <a:p>
            <a:r>
              <a:rPr lang="zh-CN" altLang="en-US" dirty="0"/>
              <a:t>故不再需要左边的部分。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321110" y="1375424"/>
            <a:ext cx="3082573" cy="4789880"/>
          </a:xfrm>
          <a:prstGeom prst="rect">
            <a:avLst/>
          </a:prstGeom>
          <a:solidFill>
            <a:schemeClr val="bg1">
              <a:lumMod val="5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634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7584" y="332656"/>
            <a:ext cx="7290054" cy="899568"/>
          </a:xfrm>
        </p:spPr>
        <p:txBody>
          <a:bodyPr/>
          <a:lstStyle/>
          <a:p>
            <a:r>
              <a:rPr lang="en-US" altLang="zh-CN" dirty="0" err="1"/>
              <a:t>NachOS</a:t>
            </a:r>
            <a:r>
              <a:rPr lang="en-US" altLang="zh-CN" dirty="0"/>
              <a:t> TLB</a:t>
            </a:r>
            <a:r>
              <a:rPr lang="zh-CN" altLang="en-US" dirty="0"/>
              <a:t>涉及类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27798"/>
              </p:ext>
            </p:extLst>
          </p:nvPr>
        </p:nvGraphicFramePr>
        <p:xfrm>
          <a:off x="899592" y="1412776"/>
          <a:ext cx="792088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Machine/</a:t>
                      </a:r>
                      <a:r>
                        <a:rPr lang="en-US" altLang="zh-CN" dirty="0" err="1"/>
                        <a:t>machine.h</a:t>
                      </a:r>
                      <a:r>
                        <a:rPr lang="en-US" altLang="zh-CN" dirty="0"/>
                        <a:t>(cc)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模拟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nachos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用户程序运行的机器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定义了一些内存相关的参数，如内存大小、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PageTable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，并完成初始化。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类，用于指令执行，在执行时调用地址翻译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Machine/</a:t>
                      </a:r>
                      <a:r>
                        <a:rPr lang="en-US" altLang="zh-CN" dirty="0" err="1"/>
                        <a:t>translate.h</a:t>
                      </a:r>
                      <a:r>
                        <a:rPr lang="en-US" altLang="zh-CN" dirty="0"/>
                        <a:t>(cc)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</a:t>
                      </a:r>
                      <a:r>
                        <a:rPr lang="en-US" altLang="zh-CN" dirty="0"/>
                        <a:t>VA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PA</a:t>
                      </a:r>
                      <a:r>
                        <a:rPr lang="zh-CN" altLang="en-US" dirty="0"/>
                        <a:t>转换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线性页表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TLB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头文件中定义了页表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TranslationEntry</a:t>
                      </a: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类，包含物理页号、虚拟页号、有效位、访问位、只读位、更改位等属性。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在执行地址转换过程中可能会抛出各种异常。而异常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exception.h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(cc)</a:t>
                      </a: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文件下的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ExceptionHandler</a:t>
                      </a: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处理。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userprog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exception.h</a:t>
                      </a:r>
                      <a:r>
                        <a:rPr lang="en-US" altLang="zh-CN" dirty="0"/>
                        <a:t>(cc)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异常处理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处理异常。在本次实验中负责从</a:t>
                      </a:r>
                      <a:r>
                        <a:rPr lang="en-US" altLang="zh-CN" sz="1600" dirty="0" err="1"/>
                        <a:t>PageTable</a:t>
                      </a:r>
                      <a:r>
                        <a:rPr lang="zh-CN" altLang="en-US" sz="1600" dirty="0"/>
                        <a:t>向</a:t>
                      </a:r>
                      <a:r>
                        <a:rPr lang="en-US" altLang="zh-CN" sz="1600" dirty="0"/>
                        <a:t>TLB</a:t>
                      </a:r>
                      <a:r>
                        <a:rPr lang="zh-CN" altLang="en-US" sz="1600" dirty="0"/>
                        <a:t>加载缺失的页表项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05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322" y="27609"/>
            <a:ext cx="7290054" cy="1499616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27770" y="1062967"/>
            <a:ext cx="25430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启用</a:t>
            </a:r>
            <a:r>
              <a:rPr lang="en-US" altLang="zh-CN" dirty="0">
                <a:solidFill>
                  <a:schemeClr val="tx1"/>
                </a:solidFill>
              </a:rPr>
              <a:t>TLB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2993" y="2895466"/>
            <a:ext cx="5112568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Translate VA</a:t>
            </a:r>
            <a:r>
              <a:rPr lang="zh-CN" altLang="zh-CN" dirty="0">
                <a:solidFill>
                  <a:schemeClr val="tx1"/>
                </a:solidFill>
              </a:rPr>
              <a:t>到</a:t>
            </a:r>
            <a:r>
              <a:rPr lang="en-US" altLang="zh-CN" dirty="0">
                <a:solidFill>
                  <a:schemeClr val="tx1"/>
                </a:solidFill>
              </a:rPr>
              <a:t>PA</a:t>
            </a:r>
            <a:r>
              <a:rPr lang="zh-CN" altLang="zh-CN" dirty="0">
                <a:solidFill>
                  <a:schemeClr val="tx1"/>
                </a:solidFill>
              </a:rPr>
              <a:t>的转换</a:t>
            </a:r>
            <a:r>
              <a:rPr lang="zh-CN" altLang="en-US" dirty="0">
                <a:solidFill>
                  <a:schemeClr val="tx1"/>
                </a:solidFill>
              </a:rPr>
              <a:t>触发</a:t>
            </a:r>
            <a:r>
              <a:rPr lang="en-US" altLang="zh-CN" dirty="0">
                <a:solidFill>
                  <a:schemeClr val="tx1"/>
                </a:solidFill>
              </a:rPr>
              <a:t>TLB MISS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抛出异常</a:t>
            </a:r>
            <a:r>
              <a:rPr lang="zh-CN" altLang="zh-CN" dirty="0">
                <a:solidFill>
                  <a:schemeClr val="tx1"/>
                </a:solidFill>
              </a:rPr>
              <a:t>缺页异常</a:t>
            </a:r>
            <a:r>
              <a:rPr lang="en-US" altLang="zh-CN" dirty="0" err="1">
                <a:solidFill>
                  <a:schemeClr val="tx1"/>
                </a:solidFill>
              </a:rPr>
              <a:t>PageFaultException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1412" y="3933056"/>
            <a:ext cx="4095729" cy="514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异常处理函数</a:t>
            </a:r>
            <a:r>
              <a:rPr lang="en-US" altLang="zh-CN" dirty="0" err="1">
                <a:solidFill>
                  <a:schemeClr val="tx1"/>
                </a:solidFill>
              </a:rPr>
              <a:t>ExceptionHandler</a:t>
            </a:r>
            <a:r>
              <a:rPr lang="zh-CN" altLang="en-US" dirty="0">
                <a:solidFill>
                  <a:schemeClr val="tx1"/>
                </a:solidFill>
              </a:rPr>
              <a:t>调用对应服务程序</a:t>
            </a:r>
            <a:r>
              <a:rPr lang="en-US" altLang="zh-CN" dirty="0" err="1">
                <a:solidFill>
                  <a:schemeClr val="tx1"/>
                </a:solidFill>
              </a:rPr>
              <a:t>TLBMissHandler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9156" y="4725144"/>
            <a:ext cx="216024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TLBMissHandler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从</a:t>
            </a:r>
            <a:r>
              <a:rPr lang="en-US" altLang="zh-CN" dirty="0" err="1">
                <a:solidFill>
                  <a:schemeClr val="tx1"/>
                </a:solidFill>
              </a:rPr>
              <a:t>PageTable</a:t>
            </a:r>
            <a:r>
              <a:rPr lang="zh-CN" altLang="en-US" dirty="0">
                <a:solidFill>
                  <a:schemeClr val="tx1"/>
                </a:solidFill>
              </a:rPr>
              <a:t>加载</a:t>
            </a:r>
            <a:r>
              <a:rPr lang="en-US" altLang="zh-CN" dirty="0">
                <a:solidFill>
                  <a:schemeClr val="tx1"/>
                </a:solidFill>
              </a:rPr>
              <a:t>TLB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99276" y="2420888"/>
            <a:ext cx="0" cy="4745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0"/>
          </p:cNvCxnSpPr>
          <p:nvPr/>
        </p:nvCxnSpPr>
        <p:spPr>
          <a:xfrm>
            <a:off x="4599276" y="3543538"/>
            <a:ext cx="1" cy="3895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 flipH="1">
            <a:off x="4599276" y="4447782"/>
            <a:ext cx="1" cy="277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99276" y="5301208"/>
            <a:ext cx="1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99277" y="5733256"/>
            <a:ext cx="33570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56376" y="1837915"/>
            <a:ext cx="16642" cy="3895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615919" y="1827320"/>
            <a:ext cx="33570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27720" y="2455195"/>
            <a:ext cx="504056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重新翻译地址</a:t>
            </a:r>
          </a:p>
        </p:txBody>
      </p:sp>
      <p:sp>
        <p:nvSpPr>
          <p:cNvPr id="24" name="矩形 23"/>
          <p:cNvSpPr/>
          <p:nvPr/>
        </p:nvSpPr>
        <p:spPr>
          <a:xfrm>
            <a:off x="3327770" y="1977806"/>
            <a:ext cx="25430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ReadMem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WriteMem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5" idx="2"/>
            <a:endCxn id="24" idx="0"/>
          </p:cNvCxnSpPr>
          <p:nvPr/>
        </p:nvCxnSpPr>
        <p:spPr>
          <a:xfrm>
            <a:off x="4599276" y="1495015"/>
            <a:ext cx="0" cy="48279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4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4615" y="1342788"/>
            <a:ext cx="3816424" cy="100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AddrSpace</a:t>
            </a:r>
            <a:r>
              <a:rPr lang="en-US" altLang="zh-CN" dirty="0">
                <a:solidFill>
                  <a:schemeClr val="tx1"/>
                </a:solidFill>
              </a:rPr>
              <a:t> *space = new </a:t>
            </a:r>
            <a:r>
              <a:rPr lang="en-US" altLang="zh-CN" dirty="0" err="1">
                <a:solidFill>
                  <a:schemeClr val="tx1"/>
                </a:solidFill>
              </a:rPr>
              <a:t>AddrSpace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if (space-&gt;Load(</a:t>
            </a:r>
            <a:r>
              <a:rPr lang="en-US" altLang="zh-CN" dirty="0" err="1">
                <a:solidFill>
                  <a:schemeClr val="tx1"/>
                </a:solidFill>
              </a:rPr>
              <a:t>userProgName</a:t>
            </a:r>
            <a:r>
              <a:rPr lang="en-US" altLang="zh-CN" dirty="0">
                <a:solidFill>
                  <a:schemeClr val="tx1"/>
                </a:solidFill>
              </a:rPr>
              <a:t>)) { 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	space-&gt;Execute(); …}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780928"/>
            <a:ext cx="3816424" cy="807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AddrSpace</a:t>
            </a:r>
            <a:r>
              <a:rPr lang="en-US" altLang="zh-CN" dirty="0">
                <a:solidFill>
                  <a:schemeClr val="tx1"/>
                </a:solidFill>
              </a:rPr>
              <a:t>::Execute()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  …kernel-&gt;machine-&gt;Run();…}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4615" y="3933056"/>
            <a:ext cx="3816424" cy="807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Void Machine::Run()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  …</a:t>
            </a:r>
            <a:r>
              <a:rPr lang="en-US" altLang="zh-CN" dirty="0" err="1">
                <a:solidFill>
                  <a:schemeClr val="tx1"/>
                </a:solidFill>
              </a:rPr>
              <a:t>OneInstruction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instr</a:t>
            </a:r>
            <a:r>
              <a:rPr lang="en-US" altLang="zh-CN" dirty="0">
                <a:solidFill>
                  <a:schemeClr val="tx1"/>
                </a:solidFill>
              </a:rPr>
              <a:t>);…}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4615" y="5085184"/>
            <a:ext cx="3816424" cy="807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void Machine::</a:t>
            </a:r>
            <a:r>
              <a:rPr lang="en-US" altLang="zh-CN" dirty="0" err="1">
                <a:solidFill>
                  <a:schemeClr val="tx1"/>
                </a:solidFill>
              </a:rPr>
              <a:t>OneInstruction</a:t>
            </a:r>
            <a:r>
              <a:rPr lang="en-US" altLang="zh-CN" dirty="0">
                <a:solidFill>
                  <a:schemeClr val="tx1"/>
                </a:solidFill>
              </a:rPr>
              <a:t>(Instruction *</a:t>
            </a:r>
            <a:r>
              <a:rPr lang="en-US" altLang="zh-CN" dirty="0" err="1">
                <a:solidFill>
                  <a:schemeClr val="tx1"/>
                </a:solidFill>
              </a:rPr>
              <a:t>instr</a:t>
            </a:r>
            <a:r>
              <a:rPr lang="en-US" altLang="zh-CN" dirty="0">
                <a:solidFill>
                  <a:schemeClr val="tx1"/>
                </a:solidFill>
              </a:rPr>
              <a:t>){  …</a:t>
            </a:r>
            <a:r>
              <a:rPr lang="en-US" altLang="zh-CN" dirty="0" err="1">
                <a:solidFill>
                  <a:schemeClr val="tx1"/>
                </a:solidFill>
              </a:rPr>
              <a:t>ReadMem</a:t>
            </a:r>
            <a:r>
              <a:rPr lang="en-US" altLang="zh-CN" dirty="0">
                <a:solidFill>
                  <a:schemeClr val="tx1"/>
                </a:solidFill>
              </a:rPr>
              <a:t> (…);…}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8104" y="2348880"/>
            <a:ext cx="2232248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上一页</a:t>
            </a:r>
            <a:r>
              <a:rPr lang="en-US" altLang="zh-CN" dirty="0"/>
              <a:t>TLB</a:t>
            </a:r>
            <a:r>
              <a:rPr lang="zh-CN" altLang="en-US" dirty="0"/>
              <a:t>流程</a:t>
            </a:r>
          </a:p>
        </p:txBody>
      </p:sp>
      <p:cxnSp>
        <p:nvCxnSpPr>
          <p:cNvPr id="13" name="直接箭头连接符 12"/>
          <p:cNvCxnSpPr>
            <a:stCxn id="5" idx="2"/>
          </p:cNvCxnSpPr>
          <p:nvPr/>
        </p:nvCxnSpPr>
        <p:spPr>
          <a:xfrm>
            <a:off x="2692827" y="2350899"/>
            <a:ext cx="0" cy="43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84984" y="3503027"/>
            <a:ext cx="0" cy="43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679931" y="4690902"/>
            <a:ext cx="0" cy="43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3"/>
          </p:cNvCxnSpPr>
          <p:nvPr/>
        </p:nvCxnSpPr>
        <p:spPr>
          <a:xfrm flipV="1">
            <a:off x="4601039" y="5489064"/>
            <a:ext cx="4030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004048" y="2132856"/>
            <a:ext cx="0" cy="335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004048" y="2132856"/>
            <a:ext cx="1620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0"/>
          </p:cNvCxnSpPr>
          <p:nvPr/>
        </p:nvCxnSpPr>
        <p:spPr>
          <a:xfrm>
            <a:off x="6624228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7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25C6-FD98-7E3C-9C12-8438B106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r>
              <a:rPr lang="en-US" altLang="zh-CN" dirty="0"/>
              <a:t>TLB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ED00E-81C7-D56C-E54A-994E05E4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080517"/>
            <a:ext cx="7290055" cy="40233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进程上下文切换时对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TLB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的处理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下面显示的是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TLB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中每一项所包含的内容：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由于对每个进程而言，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VPN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的号码会重复，因此如果在进程切换时，不对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TLB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进行处理就会出现下面的问题。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p1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有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[1,5,1…] [7,21,1...][11,31,1…]3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项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p2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有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[1,9,1…] [3,8,1...][12,53,1…]3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项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那么当从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切换至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时，如果不处理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TLB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就会出现错误的映射，误把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[1,5,1…]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当成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第一页的页表项。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C4586-A4F8-738E-7965-D4862C12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CC153F-1C3E-D014-A7CB-E94D20558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94402"/>
              </p:ext>
            </p:extLst>
          </p:nvPr>
        </p:nvGraphicFramePr>
        <p:xfrm>
          <a:off x="735496" y="2852936"/>
          <a:ext cx="5492688" cy="360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7654">
                  <a:extLst>
                    <a:ext uri="{9D8B030D-6E8A-4147-A177-3AD203B41FA5}">
                      <a16:colId xmlns:a16="http://schemas.microsoft.com/office/drawing/2014/main" val="773693411"/>
                    </a:ext>
                  </a:extLst>
                </a:gridCol>
                <a:gridCol w="1405076">
                  <a:extLst>
                    <a:ext uri="{9D8B030D-6E8A-4147-A177-3AD203B41FA5}">
                      <a16:colId xmlns:a16="http://schemas.microsoft.com/office/drawing/2014/main" val="1816054873"/>
                    </a:ext>
                  </a:extLst>
                </a:gridCol>
                <a:gridCol w="1339979">
                  <a:extLst>
                    <a:ext uri="{9D8B030D-6E8A-4147-A177-3AD203B41FA5}">
                      <a16:colId xmlns:a16="http://schemas.microsoft.com/office/drawing/2014/main" val="2403518925"/>
                    </a:ext>
                  </a:extLst>
                </a:gridCol>
                <a:gridCol w="1339979">
                  <a:extLst>
                    <a:ext uri="{9D8B030D-6E8A-4147-A177-3AD203B41FA5}">
                      <a16:colId xmlns:a16="http://schemas.microsoft.com/office/drawing/2014/main" val="14036959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VPN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PPN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Valid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others…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07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25C6-FD98-7E3C-9C12-8438B106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85776"/>
            <a:ext cx="7290054" cy="1499616"/>
          </a:xfrm>
        </p:spPr>
        <p:txBody>
          <a:bodyPr/>
          <a:lstStyle/>
          <a:p>
            <a:r>
              <a:rPr lang="zh-CN" altLang="en-US" dirty="0"/>
              <a:t>进程切换</a:t>
            </a:r>
            <a:r>
              <a:rPr lang="en-US" altLang="zh-CN" dirty="0"/>
              <a:t>TLB</a:t>
            </a:r>
            <a:r>
              <a:rPr lang="zh-CN" altLang="en-US" dirty="0"/>
              <a:t>的处理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CBEF9FF-6218-87BA-D061-A8FB1FF4C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34460"/>
              </p:ext>
            </p:extLst>
          </p:nvPr>
        </p:nvGraphicFramePr>
        <p:xfrm>
          <a:off x="755576" y="4365104"/>
          <a:ext cx="5411470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719350659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15017871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8563682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117935211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70988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ASID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VPN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PPN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Valid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others…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04129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C4586-A4F8-738E-7965-D4862C12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E2E07A8-D2A6-D4A8-F386-DAD1D4FF4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8373"/>
            <a:ext cx="72728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因此每次进程切换可以采用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个办法：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一种是清空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TLB,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或者仅仅将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Valid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置为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一种是增加进程编号作为是否命中的判断标准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,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如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ASID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，进程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32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位编号，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ASID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操作系统切换上下文时，需将某个特权寄存器设置为当前进程的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ASID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25C6-FD98-7E3C-9C12-8438B106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替换策略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ED00E-81C7-D56C-E54A-994E05E4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通常采用全相联结构。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可以是硬件管理的也可以是软件管理的，前者虽然高效却限制了操作系统的灵活性，越来越多的处理器结构采用软件管理的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的替换策略主要有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种：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一种是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LRU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， 替换最近最少使用的。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一种是随机策略，随机选择一项换出去。</a:t>
            </a:r>
            <a:endParaRPr lang="en-US" altLang="zh-CN" sz="1800" dirty="0">
              <a:effectLst/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zh-CN" sz="1800" dirty="0">
              <a:effectLst/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C4586-A4F8-738E-7965-D4862C12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50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728</TotalTime>
  <Words>695</Words>
  <Application>Microsoft Office PowerPoint</Application>
  <PresentationFormat>全屏显示(4:3)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Tw Cen MT</vt:lpstr>
      <vt:lpstr>Tw Cen MT Condensed</vt:lpstr>
      <vt:lpstr>Wingdings 3</vt:lpstr>
      <vt:lpstr>积分</vt:lpstr>
      <vt:lpstr>Nachos -3 tlb 快表实现</vt:lpstr>
      <vt:lpstr>PowerPoint 演示文稿</vt:lpstr>
      <vt:lpstr>PowerPoint 演示文稿</vt:lpstr>
      <vt:lpstr>NachOS TLB涉及类</vt:lpstr>
      <vt:lpstr>代码执行基本流程</vt:lpstr>
      <vt:lpstr>代码执行基本流程</vt:lpstr>
      <vt:lpstr>进程切换TLB的处理</vt:lpstr>
      <vt:lpstr>进程切换TLB的处理</vt:lpstr>
      <vt:lpstr>TLB替换策略</vt:lpstr>
      <vt:lpstr>TLB替换策略</vt:lpstr>
      <vt:lpstr>TLB替换策略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z</dc:creator>
  <cp:lastModifiedBy>z h</cp:lastModifiedBy>
  <cp:revision>33</cp:revision>
  <dcterms:created xsi:type="dcterms:W3CDTF">2021-09-18T09:33:53Z</dcterms:created>
  <dcterms:modified xsi:type="dcterms:W3CDTF">2022-11-15T14:58:41Z</dcterms:modified>
</cp:coreProperties>
</file>