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8" r:id="rId2"/>
    <p:sldId id="276" r:id="rId3"/>
    <p:sldId id="275" r:id="rId4"/>
    <p:sldId id="272" r:id="rId5"/>
    <p:sldId id="273" r:id="rId6"/>
    <p:sldId id="285" r:id="rId7"/>
    <p:sldId id="259" r:id="rId8"/>
    <p:sldId id="260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29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DFB2-85E5-49EA-A214-B5B464982C7D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601A3-70A1-49E1-ABF0-8656E02D3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7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6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6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152400"/>
            <a:ext cx="8534400" cy="594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73B6-ED39-4AFD-ACD3-DCEB46C2B8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4290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2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6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8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0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2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89C31-503A-4565-9EBD-4D61D07DE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Nachos -4</a:t>
            </a:r>
            <a:br>
              <a:rPr lang="en-US" altLang="zh-CN" dirty="0"/>
            </a:br>
            <a:r>
              <a:rPr lang="en-US" altLang="zh-CN" dirty="0"/>
              <a:t>VM</a:t>
            </a:r>
            <a:r>
              <a:rPr lang="zh-CN" altLang="en-US" dirty="0"/>
              <a:t>虚拟内存实现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EB827-5650-40D1-8DA5-F81F5CAD5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左航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5395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代码导读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55576" y="1484784"/>
            <a:ext cx="7920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重载</a:t>
            </a:r>
            <a:r>
              <a:rPr lang="en-US" altLang="zh-CN" dirty="0" err="1"/>
              <a:t>addrspace</a:t>
            </a:r>
            <a:r>
              <a:rPr lang="zh-CN" altLang="en-US" dirty="0"/>
              <a:t>构造函数，启用</a:t>
            </a:r>
            <a:r>
              <a:rPr lang="en-US" altLang="zh-CN" dirty="0"/>
              <a:t>VM:  </a:t>
            </a:r>
            <a:r>
              <a:rPr lang="zh-CN" altLang="en-US" dirty="0"/>
              <a:t>计算</a:t>
            </a:r>
            <a:r>
              <a:rPr lang="en-US" altLang="zh-CN" dirty="0"/>
              <a:t>size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9" t="17611" r="18139" b="22517"/>
          <a:stretch/>
        </p:blipFill>
        <p:spPr bwMode="auto">
          <a:xfrm>
            <a:off x="539552" y="1916832"/>
            <a:ext cx="6354726" cy="37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90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5395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代码导读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900592" y="6720840"/>
            <a:ext cx="730250" cy="274320"/>
          </a:xfrm>
        </p:spPr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55576" y="1484784"/>
            <a:ext cx="7920880" cy="5040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重载</a:t>
            </a:r>
            <a:r>
              <a:rPr lang="en-US" altLang="zh-CN" dirty="0" err="1"/>
              <a:t>addrspace</a:t>
            </a:r>
            <a:r>
              <a:rPr lang="zh-CN" altLang="en-US" dirty="0"/>
              <a:t>构造函数，启用</a:t>
            </a:r>
            <a:r>
              <a:rPr lang="en-US" altLang="zh-CN" dirty="0"/>
              <a:t>VM</a:t>
            </a:r>
            <a:r>
              <a:rPr lang="zh-CN" altLang="en-US" dirty="0"/>
              <a:t>：创建虚存</a:t>
            </a:r>
            <a:r>
              <a:rPr lang="en-US" altLang="zh-CN" dirty="0"/>
              <a:t>+</a:t>
            </a:r>
            <a:r>
              <a:rPr lang="zh-CN" altLang="en-US" dirty="0"/>
              <a:t>初始页表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3" t="19073" r="22831" b="22008"/>
          <a:stretch/>
        </p:blipFill>
        <p:spPr bwMode="auto">
          <a:xfrm>
            <a:off x="777570" y="2132856"/>
            <a:ext cx="5612598" cy="370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83F765-A7C9-5CD3-AF72-4B3EEB190A91}"/>
              </a:ext>
            </a:extLst>
          </p:cNvPr>
          <p:cNvSpPr/>
          <p:nvPr/>
        </p:nvSpPr>
        <p:spPr>
          <a:xfrm>
            <a:off x="777570" y="2348880"/>
            <a:ext cx="537860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D0DDF6-F156-0715-14EF-4BB28C72F3BE}"/>
              </a:ext>
            </a:extLst>
          </p:cNvPr>
          <p:cNvSpPr/>
          <p:nvPr/>
        </p:nvSpPr>
        <p:spPr>
          <a:xfrm>
            <a:off x="755576" y="4653136"/>
            <a:ext cx="5378606" cy="118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2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5395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代码导读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900592" y="6720840"/>
            <a:ext cx="730250" cy="274320"/>
          </a:xfrm>
        </p:spPr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55576" y="1484784"/>
            <a:ext cx="7920880" cy="5040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重载</a:t>
            </a:r>
            <a:r>
              <a:rPr lang="en-US" altLang="zh-CN" dirty="0" err="1"/>
              <a:t>addrspace</a:t>
            </a:r>
            <a:r>
              <a:rPr lang="zh-CN" altLang="en-US" dirty="0"/>
              <a:t>构造函数，启用</a:t>
            </a:r>
            <a:r>
              <a:rPr lang="en-US" altLang="zh-CN" dirty="0"/>
              <a:t>VM</a:t>
            </a:r>
            <a:r>
              <a:rPr lang="zh-CN" altLang="en-US" dirty="0"/>
              <a:t>：地址空间代码数据读入虚存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5" t="17705" r="14859" b="21478"/>
          <a:stretch/>
        </p:blipFill>
        <p:spPr bwMode="auto">
          <a:xfrm>
            <a:off x="755576" y="1970471"/>
            <a:ext cx="678214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10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5395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代码导读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900592" y="6720840"/>
            <a:ext cx="730250" cy="274320"/>
          </a:xfrm>
        </p:spPr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55576" y="1340768"/>
            <a:ext cx="7920880" cy="864096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Exception.cc </a:t>
            </a:r>
            <a:r>
              <a:rPr lang="zh-CN" altLang="en-US" dirty="0"/>
              <a:t>异常处理函数</a:t>
            </a:r>
            <a:r>
              <a:rPr lang="en-US" altLang="zh-CN" dirty="0"/>
              <a:t>void </a:t>
            </a:r>
            <a:r>
              <a:rPr lang="en-US" altLang="zh-CN" dirty="0" err="1"/>
              <a:t>ExceptionHandler</a:t>
            </a:r>
            <a:r>
              <a:rPr lang="en-US" altLang="zh-CN" dirty="0"/>
              <a:t>(</a:t>
            </a:r>
            <a:r>
              <a:rPr lang="en-US" altLang="zh-CN" dirty="0" err="1"/>
              <a:t>ExceptionType</a:t>
            </a:r>
            <a:r>
              <a:rPr lang="en-US" altLang="zh-CN" dirty="0"/>
              <a:t> which)</a:t>
            </a:r>
          </a:p>
          <a:p>
            <a:r>
              <a:rPr lang="zh-CN" altLang="en-US" dirty="0"/>
              <a:t>调用</a:t>
            </a:r>
            <a:r>
              <a:rPr lang="en-US" altLang="zh-CN" dirty="0"/>
              <a:t>TLB</a:t>
            </a:r>
            <a:r>
              <a:rPr lang="zh-CN" altLang="en-US" dirty="0"/>
              <a:t>缺页处理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7" t="19073" r="15033" b="27913"/>
          <a:stretch/>
        </p:blipFill>
        <p:spPr bwMode="auto">
          <a:xfrm>
            <a:off x="827584" y="2276872"/>
            <a:ext cx="6499561" cy="333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62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5395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代码导读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900592" y="6720840"/>
            <a:ext cx="730250" cy="274320"/>
          </a:xfrm>
        </p:spPr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1196752"/>
            <a:ext cx="7920880" cy="122413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调用</a:t>
            </a:r>
            <a:r>
              <a:rPr lang="en-US" altLang="zh-CN" sz="1800" dirty="0"/>
              <a:t>TLB</a:t>
            </a:r>
            <a:r>
              <a:rPr lang="zh-CN" altLang="en-US" sz="1800" dirty="0"/>
              <a:t>缺页处理调用</a:t>
            </a:r>
            <a:r>
              <a:rPr lang="en-US" altLang="zh-CN" sz="1800" dirty="0" err="1"/>
              <a:t>PageFaultHandler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TLBRNDReplace</a:t>
            </a:r>
            <a:endParaRPr lang="en-US" altLang="zh-CN" sz="1800" dirty="0"/>
          </a:p>
          <a:p>
            <a:r>
              <a:rPr lang="en-US" altLang="zh-CN" sz="1800" dirty="0" err="1"/>
              <a:t>PageFaultHandler</a:t>
            </a:r>
            <a:r>
              <a:rPr lang="zh-CN" altLang="en-US" sz="1800" dirty="0"/>
              <a:t>：加载辅存页入内存</a:t>
            </a:r>
            <a:endParaRPr lang="en-US" altLang="zh-CN" sz="1800" dirty="0"/>
          </a:p>
          <a:p>
            <a:r>
              <a:rPr lang="en-US" altLang="zh-CN" sz="1800" dirty="0" err="1"/>
              <a:t>TLBRNDReplace</a:t>
            </a:r>
            <a:r>
              <a:rPr lang="zh-CN" altLang="en-US" sz="1800" dirty="0"/>
              <a:t>：更新页表项进入</a:t>
            </a:r>
            <a:r>
              <a:rPr lang="en-US" altLang="zh-CN" sz="1800" dirty="0" err="1"/>
              <a:t>tlb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4" t="16782" r="28601" b="32634"/>
          <a:stretch/>
        </p:blipFill>
        <p:spPr bwMode="auto">
          <a:xfrm>
            <a:off x="827584" y="2708920"/>
            <a:ext cx="5688632" cy="354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DBA9038-2BA6-30C5-98A0-B0F05286B9F1}"/>
              </a:ext>
            </a:extLst>
          </p:cNvPr>
          <p:cNvSpPr/>
          <p:nvPr/>
        </p:nvSpPr>
        <p:spPr>
          <a:xfrm>
            <a:off x="1619672" y="5301208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1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290054" cy="5395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代码导读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900592" y="6720840"/>
            <a:ext cx="730250" cy="274320"/>
          </a:xfrm>
        </p:spPr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PageFaultHandler</a:t>
            </a:r>
            <a:r>
              <a:rPr lang="zh-CN" altLang="en-US" sz="1800" dirty="0"/>
              <a:t>：加载辅存页入内存</a:t>
            </a:r>
            <a:endParaRPr lang="en-US" altLang="zh-CN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寻找内存空闲页</a:t>
            </a:r>
            <a:r>
              <a:rPr lang="en-US" altLang="zh-CN" sz="1800" dirty="0"/>
              <a:t>/</a:t>
            </a:r>
            <a:r>
              <a:rPr lang="zh-CN" altLang="en-US" sz="1800" dirty="0"/>
              <a:t>若满寻找替换页</a:t>
            </a:r>
            <a:r>
              <a:rPr lang="en-US" altLang="zh-CN" sz="1800" dirty="0"/>
              <a:t>victim</a:t>
            </a:r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得到内存帧号</a:t>
            </a:r>
            <a:r>
              <a:rPr lang="en-US" altLang="zh-CN" sz="1800" dirty="0" err="1"/>
              <a:t>pageFrame</a:t>
            </a:r>
            <a:r>
              <a:rPr lang="zh-CN" altLang="en-US" sz="1800" dirty="0"/>
              <a:t>，加载辅存页进入内存</a:t>
            </a:r>
            <a:endParaRPr lang="en-US" altLang="zh-CN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修改控制位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6" t="19899" r="11562" b="22727"/>
          <a:stretch/>
        </p:blipFill>
        <p:spPr bwMode="auto">
          <a:xfrm>
            <a:off x="755576" y="2636912"/>
            <a:ext cx="69850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907704" y="1916832"/>
            <a:ext cx="115212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203848" y="1808820"/>
            <a:ext cx="216024" cy="2196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6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290054" cy="5395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代码导读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900592" y="6720840"/>
            <a:ext cx="730250" cy="274320"/>
          </a:xfrm>
        </p:spPr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4636" y="764704"/>
            <a:ext cx="7920880" cy="64807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NaivePageReplace</a:t>
            </a:r>
            <a:r>
              <a:rPr lang="zh-CN" altLang="en-US" sz="1800" dirty="0"/>
              <a:t>：优选</a:t>
            </a:r>
            <a:r>
              <a:rPr lang="en-US" altLang="zh-CN" sz="1800" dirty="0"/>
              <a:t>dirty false</a:t>
            </a:r>
            <a:r>
              <a:rPr lang="zh-CN" altLang="en-US" sz="1800" dirty="0"/>
              <a:t>的页作为</a:t>
            </a:r>
            <a:r>
              <a:rPr lang="en-US" altLang="zh-CN" sz="1800" dirty="0"/>
              <a:t>victim</a:t>
            </a:r>
            <a:r>
              <a:rPr lang="zh-CN" altLang="en-US" sz="1800" dirty="0"/>
              <a:t>进行替换覆盖；其次第一项，</a:t>
            </a:r>
            <a:r>
              <a:rPr lang="en-US" altLang="zh-CN" sz="1800" dirty="0"/>
              <a:t>dirty</a:t>
            </a:r>
            <a:r>
              <a:rPr lang="zh-CN" altLang="en-US" sz="1800" dirty="0"/>
              <a:t>为</a:t>
            </a:r>
            <a:r>
              <a:rPr lang="en-US" altLang="zh-CN" sz="1800" dirty="0"/>
              <a:t>true</a:t>
            </a:r>
            <a:r>
              <a:rPr lang="zh-CN" altLang="en-US" sz="1800" dirty="0"/>
              <a:t>，需要写回虚存；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9" t="18081" r="13125" b="40909"/>
          <a:stretch/>
        </p:blipFill>
        <p:spPr bwMode="auto">
          <a:xfrm>
            <a:off x="589856" y="1628800"/>
            <a:ext cx="6997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2" t="38687" r="7500" b="23333"/>
          <a:stretch/>
        </p:blipFill>
        <p:spPr bwMode="auto">
          <a:xfrm>
            <a:off x="755576" y="4365104"/>
            <a:ext cx="74295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66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它使得应用程序认为它拥有连续的可用的内存（一个连续完整的地址空间），而实际上，它通常是被分隔成多个物理内存碎片，还有部分暂时存储在外部磁盘存储器上，在需要时进行数据交换。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68354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相关流程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84784"/>
            <a:ext cx="7920880" cy="402336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Cache</a:t>
            </a:r>
            <a:r>
              <a:rPr lang="zh-CN" altLang="zh-CN" dirty="0"/>
              <a:t>处理流程：</a:t>
            </a:r>
            <a:r>
              <a:rPr lang="en-US" altLang="zh-CN" dirty="0"/>
              <a:t>cache-&gt;memory-&gt;disk</a:t>
            </a:r>
            <a:endParaRPr lang="zh-CN" altLang="zh-CN" dirty="0"/>
          </a:p>
          <a:p>
            <a:r>
              <a:rPr lang="en-US" altLang="zh-CN" dirty="0" err="1"/>
              <a:t>NachOS</a:t>
            </a:r>
            <a:r>
              <a:rPr lang="zh-CN" altLang="en-US" dirty="0"/>
              <a:t>内存访问处理流程：</a:t>
            </a:r>
            <a:r>
              <a:rPr lang="en-US" altLang="zh-CN" dirty="0" err="1"/>
              <a:t>Tlb</a:t>
            </a:r>
            <a:r>
              <a:rPr lang="en-US" altLang="zh-CN" dirty="0"/>
              <a:t>-&gt;</a:t>
            </a:r>
            <a:r>
              <a:rPr lang="en-US" altLang="zh-CN" dirty="0" err="1"/>
              <a:t>pagetable</a:t>
            </a:r>
            <a:r>
              <a:rPr lang="en-US" altLang="zh-CN" dirty="0"/>
              <a:t>-&gt;virtual memory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tlb</a:t>
            </a:r>
            <a:r>
              <a:rPr lang="zh-CN" altLang="en-US" dirty="0"/>
              <a:t>不命中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）检查页表项，命中则更新</a:t>
            </a:r>
            <a:r>
              <a:rPr lang="en-US" altLang="zh-CN" dirty="0" err="1"/>
              <a:t>tlb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）页表项无效，不命中，则从辅存加载页至内存：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空闲页</a:t>
            </a:r>
            <a:r>
              <a:rPr lang="en-US" altLang="zh-CN" dirty="0"/>
              <a:t>/victim</a:t>
            </a:r>
            <a:r>
              <a:rPr lang="zh-CN" altLang="en-US" dirty="0"/>
              <a:t>页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）更新页表项，更新</a:t>
            </a:r>
            <a:r>
              <a:rPr lang="en-US" altLang="zh-CN" dirty="0" err="1"/>
              <a:t>tlb</a:t>
            </a:r>
            <a:r>
              <a:rPr lang="zh-CN" altLang="en-US" dirty="0"/>
              <a:t>表项</a:t>
            </a:r>
            <a:endParaRPr lang="en-US" altLang="zh-CN" dirty="0"/>
          </a:p>
          <a:p>
            <a:r>
              <a:rPr lang="en-US" altLang="zh-CN" dirty="0"/>
              <a:t>  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9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3000"/>
            <a:ext cx="5038095" cy="5458587"/>
          </a:xfrm>
          <a:noFill/>
        </p:spPr>
      </p:pic>
      <p:sp>
        <p:nvSpPr>
          <p:cNvPr id="368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B5B5B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B5B5B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B5B5B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B5B5B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9A9B93-4B40-4299-ADDF-972BAD97E093}" type="slidenum">
              <a:rPr lang="zh-C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3600" kern="0" dirty="0">
                <a:ea typeface="宋体" pitchFamily="2" charset="-122"/>
              </a:rPr>
              <a:t>Textbook</a:t>
            </a:r>
            <a:r>
              <a:rPr lang="zh-CN" altLang="en-US" sz="3600" kern="0" dirty="0">
                <a:ea typeface="宋体" pitchFamily="2" charset="-122"/>
              </a:rPr>
              <a:t>：</a:t>
            </a:r>
            <a:r>
              <a:rPr lang="en-US" altLang="zh-CN" sz="3600" kern="0" dirty="0">
                <a:ea typeface="宋体" pitchFamily="2" charset="-122"/>
              </a:rPr>
              <a:t>8.1.2 Paging </a:t>
            </a:r>
            <a:br>
              <a:rPr lang="en-US" altLang="zh-CN" sz="3600" kern="0" dirty="0">
                <a:ea typeface="宋体" pitchFamily="2" charset="-122"/>
              </a:rPr>
            </a:br>
            <a:r>
              <a:rPr lang="en-US" altLang="zh-CN" sz="3600" kern="0" dirty="0">
                <a:ea typeface="宋体" pitchFamily="2" charset="-122"/>
              </a:rPr>
              <a:t>	--Translation Lookaside Buffer(</a:t>
            </a:r>
            <a:r>
              <a:rPr lang="zh-CN" altLang="en-US" sz="3600" kern="0" dirty="0">
                <a:ea typeface="宋体" pitchFamily="2" charset="-122"/>
              </a:rPr>
              <a:t>快表</a:t>
            </a:r>
            <a:r>
              <a:rPr lang="en-US" altLang="zh-CN" sz="3600" kern="0" dirty="0"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21679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Grp="1" noChangeAspect="1" noChangeArrowheads="1"/>
          </p:cNvPicPr>
          <p:nvPr>
            <p:ph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5" b="35818"/>
          <a:stretch/>
        </p:blipFill>
        <p:spPr>
          <a:xfrm>
            <a:off x="5004048" y="1204173"/>
            <a:ext cx="2241732" cy="3503428"/>
          </a:xfrm>
          <a:noFill/>
        </p:spPr>
      </p:pic>
      <p:sp>
        <p:nvSpPr>
          <p:cNvPr id="368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B5B5B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B5B5B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B5B5B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B5B5B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9A9B93-4B40-4299-ADDF-972BAD97E093}" type="slidenum">
              <a:rPr lang="zh-C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/>
          </a:p>
        </p:txBody>
      </p:sp>
      <p:grpSp>
        <p:nvGrpSpPr>
          <p:cNvPr id="2" name="组合 1"/>
          <p:cNvGrpSpPr/>
          <p:nvPr/>
        </p:nvGrpSpPr>
        <p:grpSpPr>
          <a:xfrm>
            <a:off x="467544" y="252673"/>
            <a:ext cx="8534400" cy="5773366"/>
            <a:chOff x="228600" y="0"/>
            <a:chExt cx="8534400" cy="5773366"/>
          </a:xfrm>
        </p:grpSpPr>
        <p:sp>
          <p:nvSpPr>
            <p:cNvPr id="4" name="Rectangle 2"/>
            <p:cNvSpPr txBox="1">
              <a:spLocks noChangeArrowheads="1"/>
            </p:cNvSpPr>
            <p:nvPr/>
          </p:nvSpPr>
          <p:spPr bwMode="auto">
            <a:xfrm>
              <a:off x="228600" y="0"/>
              <a:ext cx="853440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B5B5B"/>
                </a:buClr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zh-CN" sz="3600" kern="0" dirty="0">
                  <a:ea typeface="宋体" pitchFamily="2" charset="-122"/>
                </a:rPr>
                <a:t>In </a:t>
              </a:r>
              <a:r>
                <a:rPr lang="en-US" altLang="zh-CN" sz="3600" kern="0" dirty="0" err="1">
                  <a:ea typeface="宋体" pitchFamily="2" charset="-122"/>
                </a:rPr>
                <a:t>NachOS</a:t>
              </a:r>
              <a:endParaRPr lang="en-US" altLang="zh-CN" sz="3600" kern="0" dirty="0">
                <a:ea typeface="宋体" pitchFamily="2" charset="-122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1" t="64679" r="24707" b="11168"/>
            <a:stretch/>
          </p:blipFill>
          <p:spPr>
            <a:xfrm>
              <a:off x="1187624" y="4454928"/>
              <a:ext cx="2977116" cy="1318437"/>
            </a:xfrm>
            <a:prstGeom prst="rect">
              <a:avLst/>
            </a:prstGeom>
            <a:noFill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1" t="5756" r="39319" b="11138"/>
            <a:stretch/>
          </p:blipFill>
          <p:spPr>
            <a:xfrm>
              <a:off x="1187624" y="1236878"/>
              <a:ext cx="2240975" cy="4536488"/>
            </a:xfrm>
            <a:prstGeom prst="rect">
              <a:avLst/>
            </a:prstGeom>
            <a:noFill/>
          </p:spPr>
        </p:pic>
      </p:grpSp>
      <p:cxnSp>
        <p:nvCxnSpPr>
          <p:cNvPr id="7" name="直接连接符 6"/>
          <p:cNvCxnSpPr/>
          <p:nvPr/>
        </p:nvCxnSpPr>
        <p:spPr>
          <a:xfrm>
            <a:off x="3667543" y="1772816"/>
            <a:ext cx="133650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67542" y="3356992"/>
            <a:ext cx="133650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6043" y="3172326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3" y="3172326"/>
                <a:ext cx="41389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26754" y="1588150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754" y="1588150"/>
                <a:ext cx="41389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60032" y="486916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实现虚拟内存，实现红色框图部分。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321110" y="1375424"/>
            <a:ext cx="3082573" cy="47898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765634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94610-83C8-2170-30DE-85C8E6E3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2F376-4B2F-38EB-973F-A4EF78DE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42F1D5-3192-2595-BD8C-AD1256231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" t="27950" r="19288" b="21650"/>
          <a:stretch/>
        </p:blipFill>
        <p:spPr>
          <a:xfrm>
            <a:off x="827584" y="2132856"/>
            <a:ext cx="6912768" cy="30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8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7584" y="332656"/>
            <a:ext cx="7290054" cy="899568"/>
          </a:xfrm>
        </p:spPr>
        <p:txBody>
          <a:bodyPr/>
          <a:lstStyle/>
          <a:p>
            <a:r>
              <a:rPr lang="en-US" altLang="zh-CN" dirty="0" err="1"/>
              <a:t>NachOS</a:t>
            </a:r>
            <a:r>
              <a:rPr lang="en-US" altLang="zh-CN" dirty="0"/>
              <a:t> TLB</a:t>
            </a:r>
            <a:r>
              <a:rPr lang="zh-CN" altLang="en-US" dirty="0"/>
              <a:t>涉及类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65223"/>
              </p:ext>
            </p:extLst>
          </p:nvPr>
        </p:nvGraphicFramePr>
        <p:xfrm>
          <a:off x="899592" y="1412776"/>
          <a:ext cx="792088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Machine/</a:t>
                      </a:r>
                      <a:r>
                        <a:rPr lang="en-US" altLang="zh-CN" dirty="0" err="1"/>
                        <a:t>machine.h</a:t>
                      </a:r>
                      <a:r>
                        <a:rPr lang="en-US" altLang="zh-CN" dirty="0"/>
                        <a:t>(cc)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模拟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nachos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用户程序运行的机器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定义了一些内存相关的参数，如内存大小、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大小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TLB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PageTable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，并完成初始化。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类，用于指令执行，在执行时调用地址翻译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userprog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addrspace.h</a:t>
                      </a:r>
                      <a:r>
                        <a:rPr lang="en-US" altLang="zh-CN" dirty="0"/>
                        <a:t>(cc)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负责用户进程加载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重载构造函数，加载用户程序时先加载入虚拟内存，执行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lazy-loading</a:t>
                      </a:r>
                      <a:r>
                        <a:rPr lang="en-US" altLang="zh-CN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模式，按请求加载页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userprog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exception.h</a:t>
                      </a:r>
                      <a:r>
                        <a:rPr lang="en-US" altLang="zh-CN" dirty="0"/>
                        <a:t>(cc)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异常处理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处理异常。在本次实验中负责</a:t>
                      </a:r>
                      <a:r>
                        <a:rPr lang="en-US" altLang="zh-CN" sz="1600" dirty="0" err="1"/>
                        <a:t>PageTable</a:t>
                      </a:r>
                      <a:r>
                        <a:rPr lang="zh-CN" altLang="en-US" sz="1600" dirty="0"/>
                        <a:t>缺页和</a:t>
                      </a:r>
                      <a:r>
                        <a:rPr lang="en-US" altLang="zh-CN" sz="1600" dirty="0"/>
                        <a:t>TLB</a:t>
                      </a:r>
                      <a:r>
                        <a:rPr lang="zh-CN" altLang="en-US" sz="1600" dirty="0"/>
                        <a:t>缺失页表项的处理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05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322" y="27609"/>
            <a:ext cx="7290054" cy="1499616"/>
          </a:xfrm>
        </p:spPr>
        <p:txBody>
          <a:bodyPr/>
          <a:lstStyle/>
          <a:p>
            <a:r>
              <a:rPr lang="zh-CN" altLang="en-US" dirty="0"/>
              <a:t>代码执行基本流程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27770" y="1567022"/>
            <a:ext cx="2543012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重载</a:t>
            </a:r>
            <a:r>
              <a:rPr lang="en-US" altLang="zh-CN" sz="1600" dirty="0" err="1">
                <a:solidFill>
                  <a:schemeClr val="tx1"/>
                </a:solidFill>
              </a:rPr>
              <a:t>addrspace</a:t>
            </a:r>
            <a:r>
              <a:rPr lang="zh-CN" altLang="en-US" sz="1600" dirty="0">
                <a:solidFill>
                  <a:schemeClr val="tx1"/>
                </a:solidFill>
              </a:rPr>
              <a:t>构造函数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启用虚存</a:t>
            </a:r>
          </a:p>
        </p:txBody>
      </p:sp>
      <p:sp>
        <p:nvSpPr>
          <p:cNvPr id="6" name="矩形 5"/>
          <p:cNvSpPr/>
          <p:nvPr/>
        </p:nvSpPr>
        <p:spPr>
          <a:xfrm>
            <a:off x="3352408" y="2959250"/>
            <a:ext cx="2543012" cy="469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设置</a:t>
            </a:r>
            <a:r>
              <a:rPr lang="en-US" altLang="zh-CN" sz="1400" dirty="0" err="1">
                <a:solidFill>
                  <a:schemeClr val="tx1"/>
                </a:solidFill>
              </a:rPr>
              <a:t>Pagetable</a:t>
            </a:r>
            <a:r>
              <a:rPr lang="zh-CN" altLang="en-US" sz="1400" dirty="0">
                <a:solidFill>
                  <a:schemeClr val="tx1"/>
                </a:solidFill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</a:rPr>
              <a:t>VPN,</a:t>
            </a:r>
            <a:r>
              <a:rPr lang="zh-CN" altLang="en-US" sz="1400" dirty="0">
                <a:solidFill>
                  <a:schemeClr val="tx1"/>
                </a:solidFill>
              </a:rPr>
              <a:t>其余为</a:t>
            </a:r>
            <a:r>
              <a:rPr lang="en-US" altLang="zh-CN" sz="1400" dirty="0">
                <a:solidFill>
                  <a:schemeClr val="tx1"/>
                </a:solidFill>
              </a:rPr>
              <a:t>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2408" y="3624153"/>
            <a:ext cx="2518374" cy="514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执行</a:t>
            </a:r>
            <a:r>
              <a:rPr lang="en-US" altLang="zh-CN" sz="1400" dirty="0">
                <a:solidFill>
                  <a:schemeClr val="tx1"/>
                </a:solidFill>
              </a:rPr>
              <a:t>*.</a:t>
            </a:r>
            <a:r>
              <a:rPr lang="en-US" altLang="zh-CN" sz="1400" dirty="0" err="1">
                <a:solidFill>
                  <a:schemeClr val="tx1"/>
                </a:solidFill>
              </a:rPr>
              <a:t>noff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触发</a:t>
            </a:r>
            <a:r>
              <a:rPr lang="en-US" altLang="zh-CN" sz="1400" dirty="0" err="1">
                <a:solidFill>
                  <a:schemeClr val="tx1"/>
                </a:solidFill>
              </a:rPr>
              <a:t>PageFaultException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27769" y="4396007"/>
            <a:ext cx="2567651" cy="401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TLBMissHandler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BadVAddr</a:t>
            </a:r>
            <a:r>
              <a:rPr lang="en-US" altLang="zh-CN" sz="1400" dirty="0">
                <a:solidFill>
                  <a:schemeClr val="tx1"/>
                </a:solidFill>
              </a:rPr>
              <a:t>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6" idx="0"/>
          </p:cNvCxnSpPr>
          <p:nvPr/>
        </p:nvCxnSpPr>
        <p:spPr>
          <a:xfrm>
            <a:off x="4623914" y="2687403"/>
            <a:ext cx="0" cy="2718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0"/>
          </p:cNvCxnSpPr>
          <p:nvPr/>
        </p:nvCxnSpPr>
        <p:spPr>
          <a:xfrm flipH="1">
            <a:off x="4611595" y="3428999"/>
            <a:ext cx="12320" cy="1951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4611595" y="4138879"/>
            <a:ext cx="0" cy="257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599277" y="6021288"/>
            <a:ext cx="1" cy="21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99277" y="6237311"/>
            <a:ext cx="33570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956376" y="3526576"/>
            <a:ext cx="16642" cy="2710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670621" y="3526576"/>
            <a:ext cx="33570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55580" y="3919988"/>
            <a:ext cx="504056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重新翻译地址</a:t>
            </a:r>
          </a:p>
        </p:txBody>
      </p:sp>
      <p:sp>
        <p:nvSpPr>
          <p:cNvPr id="24" name="矩形 23"/>
          <p:cNvSpPr/>
          <p:nvPr/>
        </p:nvSpPr>
        <p:spPr>
          <a:xfrm>
            <a:off x="3352408" y="2255355"/>
            <a:ext cx="2543012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加载</a:t>
            </a:r>
            <a:r>
              <a:rPr lang="en-US" altLang="zh-CN" sz="1400" dirty="0">
                <a:solidFill>
                  <a:schemeClr val="tx1"/>
                </a:solidFill>
              </a:rPr>
              <a:t>*.</a:t>
            </a:r>
            <a:r>
              <a:rPr lang="en-US" altLang="zh-CN" sz="1400" dirty="0" err="1">
                <a:solidFill>
                  <a:schemeClr val="tx1"/>
                </a:solidFill>
              </a:rPr>
              <a:t>noff</a:t>
            </a:r>
            <a:r>
              <a:rPr lang="zh-CN" altLang="en-US" sz="1400" dirty="0">
                <a:solidFill>
                  <a:schemeClr val="tx1"/>
                </a:solidFill>
              </a:rPr>
              <a:t>到虚存</a:t>
            </a:r>
          </a:p>
        </p:txBody>
      </p:sp>
      <p:sp>
        <p:nvSpPr>
          <p:cNvPr id="19" name="矩形 18"/>
          <p:cNvSpPr/>
          <p:nvPr/>
        </p:nvSpPr>
        <p:spPr>
          <a:xfrm>
            <a:off x="251520" y="1551460"/>
            <a:ext cx="254301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Main</a:t>
            </a:r>
            <a:r>
              <a:rPr lang="zh-CN" altLang="en-US" sz="1400" dirty="0">
                <a:solidFill>
                  <a:schemeClr val="tx1"/>
                </a:solidFill>
              </a:rPr>
              <a:t>调用测试函数</a:t>
            </a:r>
          </a:p>
        </p:txBody>
      </p:sp>
      <p:sp>
        <p:nvSpPr>
          <p:cNvPr id="40" name="矩形 39"/>
          <p:cNvSpPr/>
          <p:nvPr/>
        </p:nvSpPr>
        <p:spPr>
          <a:xfrm>
            <a:off x="3315450" y="5013175"/>
            <a:ext cx="2567651" cy="4011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先处理页表缺页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PageFaultHandler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vpn</a:t>
            </a:r>
            <a:r>
              <a:rPr lang="en-US" altLang="zh-CN" sz="1400" dirty="0">
                <a:solidFill>
                  <a:schemeClr val="tx1"/>
                </a:solidFill>
              </a:rPr>
              <a:t>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33929" y="5614891"/>
            <a:ext cx="2567651" cy="401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再处理</a:t>
            </a:r>
            <a:r>
              <a:rPr lang="en-US" altLang="zh-CN" sz="1400" dirty="0" err="1">
                <a:solidFill>
                  <a:schemeClr val="tx1"/>
                </a:solidFill>
              </a:rPr>
              <a:t>tlb</a:t>
            </a:r>
            <a:r>
              <a:rPr lang="zh-CN" altLang="en-US" sz="1400" dirty="0">
                <a:solidFill>
                  <a:schemeClr val="tx1"/>
                </a:solidFill>
              </a:rPr>
              <a:t>缺项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TLBRNDReplace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623915" y="4797151"/>
            <a:ext cx="0" cy="257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623915" y="5357763"/>
            <a:ext cx="0" cy="257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623914" y="1983508"/>
            <a:ext cx="0" cy="2718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9" idx="3"/>
            <a:endCxn id="5" idx="1"/>
          </p:cNvCxnSpPr>
          <p:nvPr/>
        </p:nvCxnSpPr>
        <p:spPr>
          <a:xfrm>
            <a:off x="2794532" y="1767484"/>
            <a:ext cx="533238" cy="155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4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5395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代码导读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t="17946" r="6107" b="21237"/>
          <a:stretch/>
        </p:blipFill>
        <p:spPr bwMode="auto">
          <a:xfrm>
            <a:off x="395536" y="1916832"/>
            <a:ext cx="773265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55576" y="1484784"/>
            <a:ext cx="7920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Main</a:t>
            </a:r>
            <a:r>
              <a:rPr lang="zh-CN" altLang="en-US" dirty="0"/>
              <a:t>调用用户测试函数</a:t>
            </a:r>
            <a:r>
              <a:rPr lang="en-US" altLang="zh-CN" dirty="0"/>
              <a:t>  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E1653F4-7740-C0FF-8596-4AB48B99B27E}"/>
              </a:ext>
            </a:extLst>
          </p:cNvPr>
          <p:cNvSpPr/>
          <p:nvPr/>
        </p:nvSpPr>
        <p:spPr>
          <a:xfrm>
            <a:off x="2627784" y="3284984"/>
            <a:ext cx="93610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59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807</TotalTime>
  <Words>515</Words>
  <Application>Microsoft Office PowerPoint</Application>
  <PresentationFormat>全屏显示(4:3)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Times New Roman</vt:lpstr>
      <vt:lpstr>Tw Cen MT</vt:lpstr>
      <vt:lpstr>Tw Cen MT Condensed</vt:lpstr>
      <vt:lpstr>Wingdings 3</vt:lpstr>
      <vt:lpstr>积分</vt:lpstr>
      <vt:lpstr>Nachos -4 VM虚拟内存实现</vt:lpstr>
      <vt:lpstr>虚拟内存</vt:lpstr>
      <vt:lpstr>相关流程</vt:lpstr>
      <vt:lpstr>PowerPoint 演示文稿</vt:lpstr>
      <vt:lpstr>PowerPoint 演示文稿</vt:lpstr>
      <vt:lpstr>实验内容</vt:lpstr>
      <vt:lpstr>NachOS TLB涉及类</vt:lpstr>
      <vt:lpstr>代码执行基本流程</vt:lpstr>
      <vt:lpstr>代码导读</vt:lpstr>
      <vt:lpstr>代码导读</vt:lpstr>
      <vt:lpstr>代码导读</vt:lpstr>
      <vt:lpstr>代码导读</vt:lpstr>
      <vt:lpstr>代码导读</vt:lpstr>
      <vt:lpstr>代码导读</vt:lpstr>
      <vt:lpstr>代码导读</vt:lpstr>
      <vt:lpstr>代码导读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z</dc:creator>
  <cp:lastModifiedBy>z h</cp:lastModifiedBy>
  <cp:revision>41</cp:revision>
  <dcterms:created xsi:type="dcterms:W3CDTF">2021-09-18T09:33:53Z</dcterms:created>
  <dcterms:modified xsi:type="dcterms:W3CDTF">2022-11-22T15:04:55Z</dcterms:modified>
</cp:coreProperties>
</file>