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8" r:id="rId2"/>
    <p:sldId id="276" r:id="rId3"/>
    <p:sldId id="288" r:id="rId4"/>
    <p:sldId id="275" r:id="rId5"/>
    <p:sldId id="285" r:id="rId6"/>
    <p:sldId id="286" r:id="rId7"/>
    <p:sldId id="287" r:id="rId8"/>
    <p:sldId id="28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2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8DFB2-85E5-49EA-A214-B5B464982C7D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601A3-70A1-49E1-ABF0-8656E02D3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7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96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6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8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78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2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5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r>
              <a:rPr lang="en-US" altLang="zh-CN">
                <a:solidFill>
                  <a:prstClr val="black">
                    <a:lumMod val="95000"/>
                    <a:lumOff val="5000"/>
                  </a:prstClr>
                </a:solidFill>
              </a:rPr>
              <a:t>2021/9/18</a:t>
            </a:r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defTabSz="457200"/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 defTabSz="457200"/>
              <a:t>‹#›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0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89C31-503A-4565-9EBD-4D61D07DE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Nachos -5</a:t>
            </a:r>
            <a:br>
              <a:rPr lang="en-US" altLang="zh-CN" dirty="0"/>
            </a:br>
            <a:r>
              <a:rPr lang="en-US" altLang="zh-CN" dirty="0"/>
              <a:t>RR</a:t>
            </a:r>
            <a:r>
              <a:rPr lang="zh-CN" altLang="en-US" dirty="0"/>
              <a:t>调度算法实现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EB827-5650-40D1-8DA5-F81F5CAD5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左航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Nachos</a:t>
            </a:r>
            <a:r>
              <a:rPr lang="zh-CN" altLang="zh-CN" dirty="0"/>
              <a:t>作为一个分时操作系统，本身已经具备了轮转调度的功能，只要在运行程序的时候加上“</a:t>
            </a:r>
            <a:r>
              <a:rPr lang="en-US" altLang="zh-CN" dirty="0"/>
              <a:t>-</a:t>
            </a:r>
            <a:r>
              <a:rPr lang="en-US" altLang="zh-CN" dirty="0" err="1"/>
              <a:t>rs</a:t>
            </a:r>
            <a:r>
              <a:rPr lang="zh-CN" altLang="zh-CN" dirty="0"/>
              <a:t>”</a:t>
            </a:r>
            <a:r>
              <a:rPr lang="en-US" altLang="zh-CN" dirty="0"/>
              <a:t>, </a:t>
            </a:r>
            <a:r>
              <a:rPr lang="zh-CN" altLang="zh-CN" dirty="0"/>
              <a:t>就可以实现按照</a:t>
            </a:r>
            <a:r>
              <a:rPr lang="en-US" altLang="zh-CN" dirty="0"/>
              <a:t>random</a:t>
            </a:r>
            <a:r>
              <a:rPr lang="zh-CN" altLang="zh-CN" dirty="0"/>
              <a:t>的时间片长度进行线程轮转调度的效果</a:t>
            </a:r>
            <a:r>
              <a:rPr lang="en-US" altLang="zh-CN" dirty="0"/>
              <a:t>,</a:t>
            </a:r>
            <a:r>
              <a:rPr lang="zh-CN" altLang="zh-CN" dirty="0"/>
              <a:t>反之为一个固定时间片</a:t>
            </a:r>
            <a:r>
              <a:rPr lang="en-US" altLang="zh-CN" dirty="0" err="1"/>
              <a:t>TimerTicks</a:t>
            </a:r>
            <a:r>
              <a:rPr lang="zh-CN" altLang="zh-CN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827560"/>
          </a:xfrm>
        </p:spPr>
        <p:txBody>
          <a:bodyPr/>
          <a:lstStyle/>
          <a:p>
            <a:r>
              <a:rPr lang="zh-CN" altLang="en-US" dirty="0"/>
              <a:t>相关流程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709" y="1412776"/>
            <a:ext cx="7290055" cy="4023360"/>
          </a:xfrm>
        </p:spPr>
        <p:txBody>
          <a:bodyPr/>
          <a:lstStyle/>
          <a:p>
            <a:r>
              <a:rPr lang="zh-CN" altLang="en-US" dirty="0"/>
              <a:t>主线</a:t>
            </a:r>
            <a:r>
              <a:rPr lang="en-US" altLang="zh-CN" dirty="0"/>
              <a:t>:</a:t>
            </a:r>
            <a:r>
              <a:rPr lang="en-US" altLang="zh-CN" dirty="0" err="1"/>
              <a:t>OneTick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totalTicks</a:t>
            </a:r>
            <a:r>
              <a:rPr lang="zh-CN" altLang="en-US" dirty="0"/>
              <a:t>修改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dirty="0" err="1"/>
              <a:t>CheckIfDue</a:t>
            </a:r>
            <a:r>
              <a:rPr lang="zh-CN" altLang="en-US" dirty="0"/>
              <a:t>查找</a:t>
            </a:r>
            <a:endParaRPr lang="en-US" altLang="zh-CN" dirty="0"/>
          </a:p>
          <a:p>
            <a:r>
              <a:rPr lang="zh-CN" altLang="en-US" dirty="0"/>
              <a:t>到期中断队列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yieldOnReturn</a:t>
            </a:r>
            <a:r>
              <a:rPr lang="zh-CN" altLang="en-US" dirty="0"/>
              <a:t>真</a:t>
            </a:r>
            <a:endParaRPr lang="en-US" altLang="zh-CN" dirty="0"/>
          </a:p>
          <a:p>
            <a:r>
              <a:rPr lang="zh-CN" altLang="en-US" dirty="0"/>
              <a:t>时间片用完切换线程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9" t="18485" r="34797" b="10404"/>
          <a:stretch/>
        </p:blipFill>
        <p:spPr bwMode="auto">
          <a:xfrm>
            <a:off x="3491880" y="1810544"/>
            <a:ext cx="53975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38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6835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相关流程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84784"/>
            <a:ext cx="7920880" cy="402336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 Nachos </a:t>
            </a:r>
            <a:r>
              <a:rPr lang="zh-CN" altLang="zh-CN" dirty="0"/>
              <a:t>创建</a:t>
            </a:r>
            <a:r>
              <a:rPr lang="en-US" altLang="zh-CN" dirty="0"/>
              <a:t>kernel</a:t>
            </a:r>
            <a:r>
              <a:rPr lang="zh-CN" altLang="zh-CN" dirty="0"/>
              <a:t>并初始化时，会在</a:t>
            </a:r>
            <a:r>
              <a:rPr lang="en-US" altLang="zh-CN" dirty="0"/>
              <a:t>Alarm</a:t>
            </a:r>
            <a:r>
              <a:rPr lang="zh-CN" altLang="zh-CN" dirty="0"/>
              <a:t>的构造函数中</a:t>
            </a:r>
            <a:r>
              <a:rPr lang="en-US" altLang="zh-CN" dirty="0"/>
              <a:t>new</a:t>
            </a:r>
            <a:r>
              <a:rPr lang="zh-CN" altLang="zh-CN" dirty="0"/>
              <a:t>一个</a:t>
            </a:r>
            <a:r>
              <a:rPr lang="en-US" altLang="zh-CN" dirty="0"/>
              <a:t>timer</a:t>
            </a:r>
            <a:r>
              <a:rPr lang="zh-CN" altLang="zh-CN" dirty="0"/>
              <a:t>类。</a:t>
            </a:r>
            <a:endParaRPr lang="en-US" altLang="zh-CN" dirty="0"/>
          </a:p>
          <a:p>
            <a:r>
              <a:rPr lang="en-US" altLang="zh-CN" dirty="0"/>
              <a:t> timer</a:t>
            </a:r>
            <a:r>
              <a:rPr lang="zh-CN" altLang="en-US" dirty="0"/>
              <a:t>类负责和模拟操作系统时钟。</a:t>
            </a:r>
            <a:endParaRPr lang="en-US" altLang="zh-CN" dirty="0"/>
          </a:p>
          <a:p>
            <a:r>
              <a:rPr lang="zh-CN" altLang="en-US" dirty="0"/>
              <a:t>当执行不同指令时，</a:t>
            </a:r>
            <a:r>
              <a:rPr lang="en-US" altLang="zh-CN" dirty="0"/>
              <a:t>time</a:t>
            </a:r>
            <a:r>
              <a:rPr lang="zh-CN" altLang="en-US" dirty="0"/>
              <a:t>消耗的时间不同，每执行一次指令，时钟“滴答”不同时间。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1" t="57676" r="26574" b="17273"/>
          <a:stretch/>
        </p:blipFill>
        <p:spPr bwMode="auto">
          <a:xfrm>
            <a:off x="971600" y="4221088"/>
            <a:ext cx="6400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9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6835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相关流程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4023360"/>
          </a:xfrm>
        </p:spPr>
        <p:txBody>
          <a:bodyPr>
            <a:normAutofit/>
          </a:bodyPr>
          <a:lstStyle/>
          <a:p>
            <a:r>
              <a:rPr lang="en-US" altLang="zh-CN" dirty="0"/>
              <a:t>(1) Nachos </a:t>
            </a:r>
            <a:r>
              <a:rPr lang="zh-CN" altLang="en-US" dirty="0"/>
              <a:t>的</a:t>
            </a:r>
            <a:r>
              <a:rPr lang="en-US" altLang="zh-CN" dirty="0"/>
              <a:t>Timer::Timer()</a:t>
            </a:r>
            <a:r>
              <a:rPr lang="zh-CN" altLang="zh-CN" dirty="0"/>
              <a:t>构造函数调用的最后一个函数用于设置时钟中断发生的时长间隔，可以为固定时间片，也可以为</a:t>
            </a:r>
            <a:r>
              <a:rPr lang="en-US" altLang="zh-CN" dirty="0"/>
              <a:t>-</a:t>
            </a:r>
            <a:r>
              <a:rPr lang="en-US" altLang="zh-CN" dirty="0" err="1"/>
              <a:t>rs</a:t>
            </a:r>
            <a:r>
              <a:rPr lang="zh-CN" altLang="zh-CN" dirty="0"/>
              <a:t>设置的随机时间片。</a:t>
            </a:r>
            <a:r>
              <a:rPr lang="zh-CN" altLang="en-US" dirty="0"/>
              <a:t>当时间片用完，时钟中断发生，线程切换</a:t>
            </a:r>
            <a:r>
              <a:rPr lang="en-US" altLang="zh-CN" dirty="0"/>
              <a:t>yield.</a:t>
            </a:r>
            <a:endParaRPr lang="zh-CN" altLang="zh-CN" dirty="0"/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仿宋" pitchFamily="49" charset="-122"/>
                <a:cs typeface="仿宋" pitchFamily="49" charset="-122"/>
              </a:rPr>
              <a:t>Timer::Timer()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仿宋" pitchFamily="49" charset="-122"/>
                <a:cs typeface="仿宋" pitchFamily="49" charset="-122"/>
              </a:rPr>
              <a:t>构造函数调用的最后一个函数用于设置时钟中断发生的时长间隔，可以为固定时间片，也可以为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仿宋" pitchFamily="49" charset="-122"/>
                <a:cs typeface="仿宋" pitchFamily="49" charset="-122"/>
              </a:rPr>
              <a:t>-rs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仿宋" pitchFamily="49" charset="-122"/>
                <a:cs typeface="仿宋" pitchFamily="49" charset="-122"/>
              </a:rPr>
              <a:t>设置的随机时间片。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75" b="33046"/>
          <a:stretch>
            <a:fillRect/>
          </a:stretch>
        </p:blipFill>
        <p:spPr bwMode="auto">
          <a:xfrm>
            <a:off x="827584" y="2704207"/>
            <a:ext cx="6768752" cy="278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238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20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043584"/>
          </a:xfrm>
        </p:spPr>
        <p:txBody>
          <a:bodyPr/>
          <a:lstStyle/>
          <a:p>
            <a:r>
              <a:rPr lang="zh-CN" altLang="en-US" dirty="0"/>
              <a:t>相关流程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290055" cy="2304256"/>
          </a:xfrm>
        </p:spPr>
        <p:txBody>
          <a:bodyPr/>
          <a:lstStyle/>
          <a:p>
            <a:pPr lvl="0"/>
            <a:r>
              <a:rPr lang="en-US" altLang="zh-CN" b="1" dirty="0"/>
              <a:t>(2) </a:t>
            </a:r>
            <a:r>
              <a:rPr lang="zh-CN" altLang="zh-CN" b="1" dirty="0"/>
              <a:t>时钟中断加入中断队列</a:t>
            </a:r>
            <a:endParaRPr lang="zh-CN" altLang="zh-CN" dirty="0"/>
          </a:p>
          <a:p>
            <a:r>
              <a:rPr lang="zh-CN" altLang="zh-CN" dirty="0"/>
              <a:t>通过跟踪执行</a:t>
            </a:r>
            <a:r>
              <a:rPr lang="en-US" altLang="zh-CN" dirty="0"/>
              <a:t>Timer::</a:t>
            </a:r>
            <a:r>
              <a:rPr lang="en-US" altLang="zh-CN" dirty="0" err="1"/>
              <a:t>SetInterrupt</a:t>
            </a:r>
            <a:r>
              <a:rPr lang="en-US" altLang="zh-CN" dirty="0"/>
              <a:t>()</a:t>
            </a:r>
            <a:r>
              <a:rPr lang="zh-CN" altLang="zh-CN" dirty="0"/>
              <a:t>时，</a:t>
            </a:r>
            <a:r>
              <a:rPr lang="zh-CN" altLang="en-US" dirty="0"/>
              <a:t>发现</a:t>
            </a:r>
            <a:r>
              <a:rPr lang="zh-CN" altLang="zh-CN" dirty="0"/>
              <a:t>函数</a:t>
            </a:r>
            <a:r>
              <a:rPr lang="en-US" altLang="zh-CN" dirty="0"/>
              <a:t>kernel-&gt;interrupt-&gt;Schedule(this, delay, </a:t>
            </a:r>
            <a:r>
              <a:rPr lang="en-US" altLang="zh-CN" dirty="0" err="1"/>
              <a:t>TimerInt</a:t>
            </a:r>
            <a:r>
              <a:rPr lang="en-US" altLang="zh-CN" dirty="0"/>
              <a:t>);</a:t>
            </a:r>
            <a:r>
              <a:rPr lang="zh-CN" altLang="zh-CN" dirty="0"/>
              <a:t>该函数负责将时钟中断加入到中断队列。此时可以在</a:t>
            </a:r>
            <a:r>
              <a:rPr lang="en-US" altLang="zh-CN" dirty="0"/>
              <a:t>call Stack</a:t>
            </a:r>
            <a:r>
              <a:rPr lang="zh-CN" altLang="zh-CN" dirty="0"/>
              <a:t>窗口看见如下的函数调用顺序，这个顺序说明了一个时钟中断时如何发生的。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3484"/>
          <a:stretch>
            <a:fillRect/>
          </a:stretch>
        </p:blipFill>
        <p:spPr bwMode="auto">
          <a:xfrm>
            <a:off x="1403648" y="3212976"/>
            <a:ext cx="6696744" cy="343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81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7290054" cy="1043584"/>
          </a:xfrm>
        </p:spPr>
        <p:txBody>
          <a:bodyPr/>
          <a:lstStyle/>
          <a:p>
            <a:r>
              <a:rPr lang="zh-CN" altLang="en-US" dirty="0"/>
              <a:t>相关流程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290055" cy="42484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altLang="zh-CN" b="1" dirty="0"/>
              <a:t>(3) </a:t>
            </a:r>
            <a:r>
              <a:rPr lang="zh-CN" altLang="zh-CN" b="1" dirty="0"/>
              <a:t>时钟中断</a:t>
            </a:r>
            <a:r>
              <a:rPr lang="zh-CN" altLang="en-US" b="1" dirty="0"/>
              <a:t>处理</a:t>
            </a:r>
            <a:endParaRPr lang="zh-CN" altLang="zh-CN" dirty="0"/>
          </a:p>
          <a:p>
            <a:r>
              <a:rPr lang="en-US" altLang="zh-CN" dirty="0" err="1"/>
              <a:t>OneTick</a:t>
            </a:r>
            <a:r>
              <a:rPr lang="en-US" altLang="zh-CN" dirty="0"/>
              <a:t>()</a:t>
            </a:r>
            <a:r>
              <a:rPr lang="zh-CN" altLang="zh-CN" dirty="0"/>
              <a:t>函数因为各种原因（中断，用户指令）不断调用执行时，都会调用</a:t>
            </a:r>
            <a:r>
              <a:rPr lang="en-US" altLang="zh-CN" dirty="0" err="1"/>
              <a:t>CheckIfDue</a:t>
            </a:r>
            <a:r>
              <a:rPr lang="en-US" altLang="zh-CN" dirty="0"/>
              <a:t>(FALSE);</a:t>
            </a:r>
            <a:r>
              <a:rPr lang="zh-CN" altLang="zh-CN" dirty="0"/>
              <a:t>函数检查中断列表</a:t>
            </a:r>
            <a:r>
              <a:rPr lang="en-US" altLang="zh-CN" dirty="0"/>
              <a:t>Pending</a:t>
            </a:r>
            <a:r>
              <a:rPr lang="zh-CN" altLang="zh-CN" dirty="0"/>
              <a:t>是否有中断应该发生，在中断列表中有许多不同类型的中断，如模拟的读键盘的</a:t>
            </a:r>
            <a:r>
              <a:rPr lang="en-US" altLang="zh-CN" dirty="0"/>
              <a:t>console</a:t>
            </a:r>
            <a:r>
              <a:rPr lang="zh-CN" altLang="zh-CN" dirty="0"/>
              <a:t>中断，和网络</a:t>
            </a:r>
            <a:r>
              <a:rPr lang="en-US" altLang="zh-CN" dirty="0"/>
              <a:t>network</a:t>
            </a:r>
            <a:r>
              <a:rPr lang="zh-CN" altLang="zh-CN" dirty="0"/>
              <a:t>收发数据的中断，还有就是模拟轮询</a:t>
            </a:r>
            <a:r>
              <a:rPr lang="en-US" altLang="zh-CN" dirty="0"/>
              <a:t>RR</a:t>
            </a:r>
            <a:r>
              <a:rPr lang="zh-CN" altLang="zh-CN" dirty="0"/>
              <a:t>的时间中断。</a:t>
            </a:r>
            <a:endParaRPr lang="en-US" altLang="zh-CN" dirty="0"/>
          </a:p>
          <a:p>
            <a:r>
              <a:rPr lang="zh-CN" altLang="en-US" dirty="0"/>
              <a:t>如果时间片用完，即时钟中断应当发生，那么</a:t>
            </a:r>
            <a:r>
              <a:rPr lang="en-US" altLang="zh-CN" dirty="0" err="1"/>
              <a:t>CheckIfDue</a:t>
            </a:r>
            <a:r>
              <a:rPr lang="zh-CN" altLang="en-US" dirty="0"/>
              <a:t>调用 </a:t>
            </a:r>
            <a:r>
              <a:rPr lang="en-US" altLang="zh-CN" dirty="0"/>
              <a:t>next-&gt;</a:t>
            </a:r>
            <a:r>
              <a:rPr lang="en-US" altLang="zh-CN" dirty="0" err="1"/>
              <a:t>callOnInterrupt</a:t>
            </a:r>
            <a:r>
              <a:rPr lang="en-US" altLang="zh-CN" dirty="0"/>
              <a:t>-&gt;</a:t>
            </a:r>
            <a:r>
              <a:rPr lang="en-US" altLang="zh-CN" dirty="0" err="1"/>
              <a:t>CallBack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此时的</a:t>
            </a:r>
            <a:r>
              <a:rPr lang="en-US" altLang="zh-CN" dirty="0" err="1"/>
              <a:t>CallBack</a:t>
            </a:r>
            <a:r>
              <a:rPr lang="zh-CN" altLang="en-US" dirty="0"/>
              <a:t>函数实体来自</a:t>
            </a:r>
            <a:r>
              <a:rPr lang="en-US" altLang="zh-CN" dirty="0"/>
              <a:t>Timer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en-US" altLang="zh-CN" dirty="0"/>
              <a:t>1.  </a:t>
            </a:r>
            <a:r>
              <a:rPr lang="zh-CN" altLang="en-US" dirty="0"/>
              <a:t>调用</a:t>
            </a:r>
            <a:r>
              <a:rPr lang="en-US" altLang="zh-CN" dirty="0"/>
              <a:t>Alarm</a:t>
            </a:r>
            <a:r>
              <a:rPr lang="zh-CN" altLang="en-US" dirty="0"/>
              <a:t>的</a:t>
            </a:r>
            <a:r>
              <a:rPr lang="en-US" altLang="zh-CN" dirty="0" err="1"/>
              <a:t>CallBack</a:t>
            </a:r>
            <a:r>
              <a:rPr lang="zh-CN" altLang="en-US" dirty="0"/>
              <a:t>将 </a:t>
            </a:r>
            <a:r>
              <a:rPr lang="en-US" altLang="zh-CN" dirty="0" err="1"/>
              <a:t>yieldOnReturn</a:t>
            </a:r>
            <a:r>
              <a:rPr lang="zh-CN" altLang="en-US" dirty="0"/>
              <a:t>赋值</a:t>
            </a:r>
            <a:r>
              <a:rPr lang="zh-CN" altLang="zh-CN" dirty="0"/>
              <a:t>为真</a:t>
            </a:r>
            <a:r>
              <a:rPr lang="zh-CN" altLang="en-US" dirty="0"/>
              <a:t>，切换线程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由</a:t>
            </a:r>
            <a:r>
              <a:rPr lang="en-US" altLang="zh-CN" dirty="0" err="1"/>
              <a:t>SetInterrupt</a:t>
            </a:r>
            <a:r>
              <a:rPr lang="en-US" altLang="zh-CN" dirty="0"/>
              <a:t>();</a:t>
            </a:r>
            <a:r>
              <a:rPr lang="zh-CN" altLang="zh-CN" dirty="0"/>
              <a:t>函数生成下一个时间片中断</a:t>
            </a:r>
            <a:r>
              <a:rPr lang="zh-CN" altLang="en-US" dirty="0"/>
              <a:t>加入中断队列，作为下一个时间片用完的时钟中断信号 （即跳转回上一页的（</a:t>
            </a:r>
            <a:r>
              <a:rPr lang="en-US" altLang="zh-CN" dirty="0"/>
              <a:t>2</a:t>
            </a:r>
            <a:r>
              <a:rPr lang="zh-CN" altLang="en-US" dirty="0"/>
              <a:t>））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9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2B80-BB6A-428C-81D3-DDA30A347FFC}" type="slidenum">
              <a:rPr lang="zh-CN" alt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5" t="22929" r="33919" b="35657"/>
          <a:stretch/>
        </p:blipFill>
        <p:spPr bwMode="auto">
          <a:xfrm>
            <a:off x="1259632" y="3861048"/>
            <a:ext cx="56007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t="24747" r="26013" b="4748"/>
          <a:stretch/>
        </p:blipFill>
        <p:spPr bwMode="auto">
          <a:xfrm>
            <a:off x="1106736" y="476672"/>
            <a:ext cx="6578600" cy="32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059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831</TotalTime>
  <Words>465</Words>
  <Application>Microsoft Office PowerPoint</Application>
  <PresentationFormat>全屏显示(4:3)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积分</vt:lpstr>
      <vt:lpstr>Nachos -5 RR调度算法实现</vt:lpstr>
      <vt:lpstr>RR</vt:lpstr>
      <vt:lpstr>相关流程</vt:lpstr>
      <vt:lpstr>相关流程</vt:lpstr>
      <vt:lpstr>相关流程</vt:lpstr>
      <vt:lpstr>相关流程</vt:lpstr>
      <vt:lpstr>相关流程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z</dc:creator>
  <cp:lastModifiedBy>z h</cp:lastModifiedBy>
  <cp:revision>45</cp:revision>
  <dcterms:created xsi:type="dcterms:W3CDTF">2021-09-18T09:33:53Z</dcterms:created>
  <dcterms:modified xsi:type="dcterms:W3CDTF">2022-11-29T15:38:31Z</dcterms:modified>
</cp:coreProperties>
</file>