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8" r:id="rId2"/>
    <p:sldId id="259" r:id="rId3"/>
    <p:sldId id="261" r:id="rId4"/>
    <p:sldId id="260" r:id="rId5"/>
    <p:sldId id="262" r:id="rId6"/>
    <p:sldId id="265" r:id="rId7"/>
    <p:sldId id="264" r:id="rId8"/>
    <p:sldId id="263" r:id="rId9"/>
    <p:sldId id="267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8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DFB2-85E5-49EA-A214-B5B464982C7D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601A3-70A1-49E1-ABF0-8656E02D3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9C31-503A-4565-9EBD-4D61D07DE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Nachos -1</a:t>
            </a:r>
            <a:br>
              <a:rPr lang="en-US" altLang="zh-CN" dirty="0"/>
            </a:br>
            <a:r>
              <a:rPr lang="en-US" altLang="zh-CN" dirty="0" err="1"/>
              <a:t>syscall</a:t>
            </a:r>
            <a:r>
              <a:rPr lang="zh-CN" altLang="en-US" dirty="0"/>
              <a:t>系统调用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EB827-5650-40D1-8DA5-F81F5CAD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628800"/>
            <a:ext cx="7290055" cy="4680560"/>
          </a:xfrm>
        </p:spPr>
        <p:txBody>
          <a:bodyPr/>
          <a:lstStyle/>
          <a:p>
            <a:r>
              <a:rPr lang="en-US" altLang="zh-CN" dirty="0"/>
              <a:t>//</a:t>
            </a:r>
            <a:r>
              <a:rPr lang="en-US" altLang="zh-CN" dirty="0" err="1"/>
              <a:t>userprogram</a:t>
            </a:r>
            <a:r>
              <a:rPr lang="en-US" altLang="zh-CN" dirty="0"/>
              <a:t>     </a:t>
            </a:r>
            <a:r>
              <a:rPr lang="zh-CN" altLang="en-US" dirty="0"/>
              <a:t>绿框执行</a:t>
            </a:r>
            <a:r>
              <a:rPr lang="en-US" altLang="zh-CN" dirty="0"/>
              <a:t>add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4" t="12158" r="18282" b="14894"/>
          <a:stretch>
            <a:fillRect/>
          </a:stretch>
        </p:blipFill>
        <p:spPr bwMode="auto">
          <a:xfrm>
            <a:off x="827584" y="2060848"/>
            <a:ext cx="7272808" cy="43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5085184"/>
            <a:ext cx="1440160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9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628800"/>
            <a:ext cx="7290055" cy="4680560"/>
          </a:xfrm>
        </p:spPr>
        <p:txBody>
          <a:bodyPr/>
          <a:lstStyle/>
          <a:p>
            <a:r>
              <a:rPr lang="en-US" altLang="zh-CN" dirty="0" err="1"/>
              <a:t>SysAdd</a:t>
            </a:r>
            <a:r>
              <a:rPr lang="en-US" altLang="zh-CN" dirty="0"/>
              <a:t>()</a:t>
            </a:r>
            <a:r>
              <a:rPr lang="zh-CN" altLang="zh-CN" dirty="0"/>
              <a:t>函数位于</a:t>
            </a:r>
            <a:r>
              <a:rPr lang="en-US" altLang="zh-CN" dirty="0" err="1"/>
              <a:t>userprog</a:t>
            </a:r>
            <a:r>
              <a:rPr lang="en-US" altLang="zh-CN" dirty="0"/>
              <a:t>/</a:t>
            </a:r>
            <a:r>
              <a:rPr lang="en-US" altLang="zh-CN" dirty="0" err="1"/>
              <a:t>ksyscall.h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SysAdd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op1, </a:t>
            </a:r>
            <a:r>
              <a:rPr lang="en-US" altLang="zh-CN" dirty="0" err="1"/>
              <a:t>int</a:t>
            </a:r>
            <a:r>
              <a:rPr lang="en-US" altLang="zh-CN" dirty="0"/>
              <a:t> op2)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return op1 + op2;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当该函数执行完毕并返回，会将返回值写入</a:t>
            </a:r>
            <a:r>
              <a:rPr lang="en-US" altLang="zh-CN" dirty="0"/>
              <a:t>r2</a:t>
            </a:r>
            <a:r>
              <a:rPr lang="zh-CN" altLang="zh-CN" dirty="0"/>
              <a:t>寄存器。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0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628800"/>
            <a:ext cx="7290055" cy="4680560"/>
          </a:xfrm>
        </p:spPr>
        <p:txBody>
          <a:bodyPr/>
          <a:lstStyle/>
          <a:p>
            <a:r>
              <a:rPr lang="zh-CN" altLang="zh-CN" dirty="0"/>
              <a:t>当你以参数</a:t>
            </a:r>
            <a:r>
              <a:rPr lang="en-US" altLang="zh-CN" dirty="0"/>
              <a:t>-d u </a:t>
            </a:r>
            <a:r>
              <a:rPr lang="zh-CN" altLang="zh-CN" dirty="0"/>
              <a:t>执行</a:t>
            </a:r>
            <a:r>
              <a:rPr lang="en-US" altLang="zh-CN" dirty="0" err="1"/>
              <a:t>add.noff</a:t>
            </a:r>
            <a:r>
              <a:rPr lang="zh-CN" altLang="zh-CN" dirty="0"/>
              <a:t>时，可以看见由</a:t>
            </a:r>
            <a:r>
              <a:rPr lang="en-US" altLang="zh-CN" dirty="0"/>
              <a:t>debug</a:t>
            </a:r>
            <a:r>
              <a:rPr lang="zh-CN" altLang="zh-CN" dirty="0"/>
              <a:t>输出的加法运算结果。</a:t>
            </a:r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4" t="33085" r="15642" b="26637"/>
          <a:stretch/>
        </p:blipFill>
        <p:spPr bwMode="auto">
          <a:xfrm>
            <a:off x="755576" y="2564904"/>
            <a:ext cx="817154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8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88840"/>
            <a:ext cx="7290055" cy="345638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zh-CN" dirty="0"/>
              <a:t>过程总结</a:t>
            </a:r>
          </a:p>
          <a:p>
            <a:r>
              <a:rPr lang="zh-CN" altLang="zh-CN" dirty="0"/>
              <a:t>用户应用程序</a:t>
            </a:r>
            <a:r>
              <a:rPr lang="en-US" altLang="zh-CN" dirty="0" err="1"/>
              <a:t>add.noff</a:t>
            </a:r>
            <a:r>
              <a:rPr lang="zh-CN" altLang="zh-CN" dirty="0"/>
              <a:t>执行会调用某个系统函数</a:t>
            </a:r>
            <a:r>
              <a:rPr lang="en-US" altLang="zh-CN" dirty="0"/>
              <a:t>add().</a:t>
            </a:r>
            <a:endParaRPr lang="zh-CN" altLang="zh-CN" dirty="0"/>
          </a:p>
          <a:p>
            <a:r>
              <a:rPr lang="zh-CN" altLang="zh-CN" dirty="0"/>
              <a:t>因此</a:t>
            </a:r>
            <a:r>
              <a:rPr lang="en-US" altLang="zh-CN" dirty="0"/>
              <a:t>add()</a:t>
            </a:r>
            <a:r>
              <a:rPr lang="zh-CN" altLang="zh-CN" dirty="0"/>
              <a:t>对应的汇编指令</a:t>
            </a:r>
            <a:r>
              <a:rPr lang="en-US" altLang="zh-CN" dirty="0" err="1"/>
              <a:t>addiu</a:t>
            </a:r>
            <a:r>
              <a:rPr lang="zh-CN" altLang="zh-CN" dirty="0"/>
              <a:t>会填入系统调用号</a:t>
            </a:r>
            <a:r>
              <a:rPr lang="en-US" altLang="zh-CN" dirty="0"/>
              <a:t>SC_ADD</a:t>
            </a:r>
            <a:r>
              <a:rPr lang="zh-CN" altLang="zh-CN" dirty="0"/>
              <a:t>，并通过汇编指令</a:t>
            </a:r>
            <a:r>
              <a:rPr lang="en-US" altLang="zh-CN" dirty="0" err="1"/>
              <a:t>syscall</a:t>
            </a:r>
            <a:r>
              <a:rPr lang="zh-CN" altLang="zh-CN" dirty="0"/>
              <a:t>对应的机器码转到</a:t>
            </a:r>
            <a:r>
              <a:rPr lang="en-US" altLang="zh-CN" dirty="0"/>
              <a:t>OP_SYSCALL</a:t>
            </a:r>
            <a:r>
              <a:rPr lang="zh-CN" altLang="zh-CN" dirty="0"/>
              <a:t>下的</a:t>
            </a:r>
            <a:r>
              <a:rPr lang="en-US" altLang="zh-CN" dirty="0" err="1"/>
              <a:t>RaiseException</a:t>
            </a:r>
            <a:r>
              <a:rPr lang="zh-CN" altLang="zh-CN" dirty="0"/>
              <a:t>进入内核模式。</a:t>
            </a:r>
          </a:p>
          <a:p>
            <a:r>
              <a:rPr lang="zh-CN" altLang="zh-CN" dirty="0"/>
              <a:t>随后调用</a:t>
            </a:r>
            <a:r>
              <a:rPr lang="en-US" altLang="zh-CN" dirty="0" err="1"/>
              <a:t>ExceptionHandler</a:t>
            </a:r>
            <a:r>
              <a:rPr lang="zh-CN" altLang="zh-CN" dirty="0"/>
              <a:t>找到对应的服务程序</a:t>
            </a:r>
            <a:r>
              <a:rPr lang="en-US" altLang="zh-CN" dirty="0" err="1"/>
              <a:t>SysAdd</a:t>
            </a:r>
            <a:r>
              <a:rPr lang="en-US" altLang="zh-CN" dirty="0"/>
              <a:t>()</a:t>
            </a:r>
            <a:r>
              <a:rPr lang="zh-CN" altLang="zh-CN" dirty="0"/>
              <a:t>对系统调用进行具体服务。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借助陷入</a:t>
            </a:r>
            <a:r>
              <a:rPr lang="en-US" altLang="zh-CN" dirty="0"/>
              <a:t>exception</a:t>
            </a:r>
            <a:r>
              <a:rPr lang="zh-CN" altLang="zh-CN" dirty="0"/>
              <a:t>和调用号，最终实现从接口函数</a:t>
            </a:r>
            <a:r>
              <a:rPr lang="en-US" altLang="zh-CN" dirty="0"/>
              <a:t>add()</a:t>
            </a:r>
            <a:r>
              <a:rPr lang="zh-CN" altLang="zh-CN" dirty="0"/>
              <a:t>到内核函数</a:t>
            </a:r>
            <a:r>
              <a:rPr lang="en-US" altLang="zh-CN" dirty="0" err="1"/>
              <a:t>SysAdd</a:t>
            </a:r>
            <a:r>
              <a:rPr lang="en-US" altLang="zh-CN" dirty="0"/>
              <a:t>()</a:t>
            </a:r>
            <a:r>
              <a:rPr lang="zh-CN" altLang="zh-CN" dirty="0"/>
              <a:t>的调用。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988840"/>
            <a:ext cx="7290055" cy="3456384"/>
          </a:xfrm>
        </p:spPr>
        <p:txBody>
          <a:bodyPr/>
          <a:lstStyle/>
          <a:p>
            <a:r>
              <a:rPr lang="zh-CN" altLang="en-US" dirty="0"/>
              <a:t>整个过程和我们讲的中断处理流程非常类似。</a:t>
            </a:r>
            <a:endParaRPr lang="en-US" altLang="zh-CN" dirty="0"/>
          </a:p>
          <a:p>
            <a:r>
              <a:rPr lang="zh-CN" altLang="en-US" dirty="0"/>
              <a:t>中断号</a:t>
            </a:r>
            <a:r>
              <a:rPr lang="en-US" altLang="zh-CN" dirty="0"/>
              <a:t>-》</a:t>
            </a:r>
            <a:r>
              <a:rPr lang="zh-CN" altLang="en-US" dirty="0"/>
              <a:t>中断服务程序</a:t>
            </a:r>
            <a:endParaRPr lang="en-US" altLang="zh-CN" dirty="0"/>
          </a:p>
          <a:p>
            <a:r>
              <a:rPr lang="zh-CN" altLang="en-US" dirty="0"/>
              <a:t>系统调用号（</a:t>
            </a:r>
            <a:r>
              <a:rPr lang="en-US" altLang="zh-CN" dirty="0"/>
              <a:t>SC_ADD</a:t>
            </a:r>
            <a:r>
              <a:rPr lang="zh-CN" altLang="en-US" dirty="0"/>
              <a:t>）</a:t>
            </a:r>
            <a:r>
              <a:rPr lang="en-US" altLang="zh-CN" dirty="0"/>
              <a:t>-》</a:t>
            </a:r>
            <a:r>
              <a:rPr lang="zh-CN" altLang="en-US" dirty="0"/>
              <a:t>异常处理程序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332656"/>
            <a:ext cx="7290054" cy="899568"/>
          </a:xfrm>
        </p:spPr>
        <p:txBody>
          <a:bodyPr/>
          <a:lstStyle/>
          <a:p>
            <a:r>
              <a:rPr lang="en-US" altLang="zh-CN" dirty="0" err="1"/>
              <a:t>NachOS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8096" y="1700808"/>
            <a:ext cx="7290055" cy="4608552"/>
          </a:xfrm>
        </p:spPr>
        <p:txBody>
          <a:bodyPr/>
          <a:lstStyle/>
          <a:p>
            <a:r>
              <a:rPr lang="en-US" altLang="zh-CN" dirty="0" err="1"/>
              <a:t>NachOS</a:t>
            </a:r>
            <a:r>
              <a:rPr lang="zh-CN" altLang="zh-CN" dirty="0"/>
              <a:t>的</a:t>
            </a:r>
            <a:r>
              <a:rPr lang="en-US" altLang="zh-CN" dirty="0"/>
              <a:t>machine</a:t>
            </a:r>
            <a:r>
              <a:rPr lang="zh-CN" altLang="zh-CN" dirty="0"/>
              <a:t>类模拟了一台电脑，这台电脑有内存，寄存器，磁盘（在</a:t>
            </a:r>
            <a:r>
              <a:rPr lang="en-US" altLang="zh-CN" dirty="0" err="1"/>
              <a:t>build.linux</a:t>
            </a:r>
            <a:r>
              <a:rPr lang="zh-CN" altLang="zh-CN" dirty="0"/>
              <a:t>文件夹中有一个文件</a:t>
            </a:r>
            <a:r>
              <a:rPr lang="en-US" altLang="zh-CN" dirty="0"/>
              <a:t>DISK_0,</a:t>
            </a:r>
            <a:r>
              <a:rPr lang="zh-CN" altLang="zh-CN" dirty="0"/>
              <a:t>即磁盘</a:t>
            </a:r>
            <a:r>
              <a:rPr lang="en-US" altLang="zh-CN" dirty="0"/>
              <a:t>)</a:t>
            </a:r>
            <a:r>
              <a:rPr lang="zh-CN" altLang="zh-CN" dirty="0"/>
              <a:t> ，控制台。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当你的</a:t>
            </a:r>
            <a:r>
              <a:rPr lang="en-US" altLang="zh-CN" dirty="0"/>
              <a:t>add</a:t>
            </a:r>
            <a:r>
              <a:rPr lang="zh-CN" altLang="zh-CN" dirty="0"/>
              <a:t>源码被 交叉编译器 编译后，形成了</a:t>
            </a:r>
            <a:r>
              <a:rPr lang="en-US" altLang="zh-CN" dirty="0"/>
              <a:t> </a:t>
            </a:r>
            <a:r>
              <a:rPr lang="en-US" altLang="zh-CN" dirty="0" err="1"/>
              <a:t>add.noff</a:t>
            </a:r>
            <a:r>
              <a:rPr lang="en-US" altLang="zh-CN" dirty="0"/>
              <a:t> </a:t>
            </a:r>
            <a:r>
              <a:rPr lang="zh-CN" altLang="zh-CN" dirty="0"/>
              <a:t>文件，这个文件只能被</a:t>
            </a:r>
            <a:r>
              <a:rPr lang="en-US" altLang="zh-CN" dirty="0"/>
              <a:t> nachos </a:t>
            </a:r>
            <a:r>
              <a:rPr lang="zh-CN" altLang="zh-CN" dirty="0"/>
              <a:t>执行，因为这个文件中的机器指令只有</a:t>
            </a:r>
            <a:r>
              <a:rPr lang="en-US" altLang="zh-CN" dirty="0"/>
              <a:t>nachos </a:t>
            </a:r>
            <a:r>
              <a:rPr lang="zh-CN" altLang="zh-CN" dirty="0"/>
              <a:t>模拟的那台电脑认识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Nachos</a:t>
            </a:r>
            <a:r>
              <a:rPr lang="zh-CN" altLang="zh-CN" dirty="0"/>
              <a:t>寄存器组模拟了全部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MIPS</a:t>
            </a:r>
            <a:r>
              <a:rPr lang="zh-CN" altLang="zh-CN" dirty="0"/>
              <a:t>机（</a:t>
            </a:r>
            <a:r>
              <a:rPr lang="en-US" altLang="zh-CN" dirty="0"/>
              <a:t>R2/3000</a:t>
            </a:r>
            <a:r>
              <a:rPr lang="zh-CN" altLang="zh-CN" dirty="0"/>
              <a:t>）的寄存器，同时加上有关</a:t>
            </a:r>
            <a:r>
              <a:rPr lang="en-US" altLang="zh-CN" dirty="0"/>
              <a:t>Nachos</a:t>
            </a:r>
            <a:r>
              <a:rPr lang="zh-CN" altLang="zh-CN" dirty="0"/>
              <a:t>系统调试用的</a:t>
            </a:r>
            <a:r>
              <a:rPr lang="en-US" altLang="zh-CN" dirty="0"/>
              <a:t>8</a:t>
            </a:r>
            <a:r>
              <a:rPr lang="zh-CN" altLang="zh-CN" dirty="0"/>
              <a:t>个寄存器。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772816"/>
            <a:ext cx="7290055" cy="4536544"/>
          </a:xfrm>
        </p:spPr>
        <p:txBody>
          <a:bodyPr>
            <a:normAutofit/>
          </a:bodyPr>
          <a:lstStyle/>
          <a:p>
            <a:r>
              <a:rPr lang="zh-CN" altLang="en-US" dirty="0"/>
              <a:t>参数传入</a:t>
            </a:r>
            <a:endParaRPr lang="en-US" altLang="zh-CN" dirty="0"/>
          </a:p>
          <a:p>
            <a:r>
              <a:rPr lang="en-US" altLang="zh-CN" dirty="0"/>
              <a:t>-x ../test/</a:t>
            </a:r>
            <a:r>
              <a:rPr lang="en-US" altLang="zh-CN" dirty="0" err="1"/>
              <a:t>add.noff</a:t>
            </a:r>
            <a:r>
              <a:rPr lang="en-US" altLang="zh-CN" dirty="0"/>
              <a:t>    2</a:t>
            </a:r>
            <a:r>
              <a:rPr lang="zh-CN" altLang="en-US" dirty="0"/>
              <a:t>个参数都是字符串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NachOS</a:t>
            </a:r>
            <a:r>
              <a:rPr lang="zh-CN" altLang="en-US" dirty="0"/>
              <a:t>执行时从</a:t>
            </a:r>
            <a:r>
              <a:rPr lang="en-US" altLang="zh-CN" dirty="0"/>
              <a:t>main</a:t>
            </a:r>
            <a:r>
              <a:rPr lang="zh-CN" altLang="en-US" dirty="0"/>
              <a:t>函数传入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argc</a:t>
            </a:r>
            <a:r>
              <a:rPr lang="en-US" altLang="zh-CN" dirty="0"/>
              <a:t> 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</a:p>
          <a:p>
            <a:r>
              <a:rPr lang="en-US" altLang="zh-CN" dirty="0" err="1"/>
              <a:t>argv</a:t>
            </a:r>
            <a:r>
              <a:rPr lang="en-US" altLang="zh-CN" dirty="0"/>
              <a:t>[1] </a:t>
            </a:r>
            <a:r>
              <a:rPr lang="zh-CN" altLang="en-US" dirty="0"/>
              <a:t>对应 “</a:t>
            </a:r>
            <a:r>
              <a:rPr lang="en-US" altLang="zh-CN" dirty="0"/>
              <a:t>-x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 err="1"/>
              <a:t>argv</a:t>
            </a:r>
            <a:r>
              <a:rPr lang="en-US" altLang="zh-CN" dirty="0"/>
              <a:t>[2] </a:t>
            </a:r>
            <a:r>
              <a:rPr lang="zh-CN" altLang="en-US" dirty="0"/>
              <a:t>对应 “</a:t>
            </a:r>
            <a:r>
              <a:rPr lang="en-US" altLang="zh-CN" dirty="0"/>
              <a:t>/home/Nachos-4.1/code/test/</a:t>
            </a:r>
            <a:r>
              <a:rPr lang="en-US" altLang="zh-CN" dirty="0" err="1"/>
              <a:t>add.noff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在后续系列</a:t>
            </a:r>
            <a:r>
              <a:rPr lang="en-US" altLang="zh-CN" dirty="0"/>
              <a:t>if</a:t>
            </a:r>
            <a:r>
              <a:rPr lang="zh-CN" altLang="en-US" dirty="0"/>
              <a:t>指令中对参数进行比较，从而执行</a:t>
            </a:r>
            <a:r>
              <a:rPr lang="en-US" altLang="zh-CN" dirty="0" err="1"/>
              <a:t>NachOS</a:t>
            </a:r>
            <a:r>
              <a:rPr lang="zh-CN" altLang="en-US" dirty="0"/>
              <a:t>提供的不同模拟功能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8840"/>
            <a:ext cx="8964488" cy="4383400"/>
          </a:xfrm>
        </p:spPr>
        <p:txBody>
          <a:bodyPr>
            <a:normAutofit/>
          </a:bodyPr>
          <a:lstStyle/>
          <a:p>
            <a:r>
              <a:rPr lang="zh-CN" altLang="zh-CN" dirty="0"/>
              <a:t>内核创建和初始化代码</a:t>
            </a:r>
          </a:p>
          <a:p>
            <a:r>
              <a:rPr lang="en-US" altLang="zh-CN" dirty="0"/>
              <a:t>Kernel = new kernel()</a:t>
            </a:r>
            <a:endParaRPr lang="zh-CN" altLang="zh-CN" dirty="0"/>
          </a:p>
          <a:p>
            <a:r>
              <a:rPr lang="en-US" altLang="zh-CN" dirty="0"/>
              <a:t>Kernel-&gt;initialize()</a:t>
            </a:r>
            <a:endParaRPr lang="zh-CN" altLang="zh-CN" dirty="0"/>
          </a:p>
          <a:p>
            <a:r>
              <a:rPr lang="zh-CN" altLang="zh-CN" dirty="0"/>
              <a:t>并通过对用户程序</a:t>
            </a:r>
            <a:r>
              <a:rPr lang="en-US" altLang="zh-CN" dirty="0" err="1"/>
              <a:t>add.noff</a:t>
            </a:r>
            <a:r>
              <a:rPr lang="zh-CN" altLang="zh-CN" dirty="0"/>
              <a:t>的执行大致理解了进程创建和运行过程：</a:t>
            </a:r>
          </a:p>
          <a:p>
            <a:r>
              <a:rPr lang="en-US" altLang="zh-CN" dirty="0" err="1"/>
              <a:t>AddrSpace</a:t>
            </a:r>
            <a:r>
              <a:rPr lang="en-US" altLang="zh-CN" dirty="0"/>
              <a:t> *space = new </a:t>
            </a:r>
            <a:r>
              <a:rPr lang="en-US" altLang="zh-CN" dirty="0" err="1"/>
              <a:t>AddrSpace</a:t>
            </a:r>
            <a:r>
              <a:rPr lang="en-US" altLang="zh-CN" dirty="0"/>
              <a:t>;</a:t>
            </a:r>
            <a:r>
              <a:rPr lang="zh-CN" altLang="zh-CN" dirty="0"/>
              <a:t>分配进程空间，初始化页表（还没有学）</a:t>
            </a:r>
          </a:p>
          <a:p>
            <a:r>
              <a:rPr lang="en-US" altLang="zh-CN" dirty="0"/>
              <a:t>Space-&gt;Load(</a:t>
            </a:r>
            <a:r>
              <a:rPr lang="en-US" altLang="zh-CN" dirty="0" err="1"/>
              <a:t>userProgName</a:t>
            </a:r>
            <a:r>
              <a:rPr lang="en-US" altLang="zh-CN" dirty="0"/>
              <a:t>)</a:t>
            </a:r>
            <a:r>
              <a:rPr lang="zh-CN" altLang="zh-CN" dirty="0"/>
              <a:t>；加载</a:t>
            </a:r>
            <a:r>
              <a:rPr lang="en-US" altLang="zh-CN" dirty="0" err="1"/>
              <a:t>add.noff</a:t>
            </a:r>
            <a:r>
              <a:rPr lang="zh-CN" altLang="zh-CN" dirty="0"/>
              <a:t>代码</a:t>
            </a:r>
          </a:p>
          <a:p>
            <a:r>
              <a:rPr lang="en-US" altLang="zh-CN" dirty="0"/>
              <a:t>Space-&gt;Execute();                  </a:t>
            </a:r>
            <a:r>
              <a:rPr lang="zh-CN" altLang="zh-CN" dirty="0"/>
              <a:t>进入执行</a:t>
            </a:r>
          </a:p>
          <a:p>
            <a:r>
              <a:rPr lang="en-US" altLang="zh-CN" dirty="0"/>
              <a:t>Kernel-&gt;machine-&gt;Run()         </a:t>
            </a:r>
            <a:r>
              <a:rPr lang="zh-CN" altLang="zh-CN" dirty="0"/>
              <a:t>具体执行，后期会读取每一条指令解码执行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4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7" t="12327" r="7802" b="33437"/>
          <a:stretch/>
        </p:blipFill>
        <p:spPr bwMode="auto">
          <a:xfrm>
            <a:off x="539552" y="1916832"/>
            <a:ext cx="813690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4725144"/>
            <a:ext cx="2448272" cy="504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4725144"/>
            <a:ext cx="30243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每次执行一条指令</a:t>
            </a:r>
          </a:p>
        </p:txBody>
      </p:sp>
      <p:sp>
        <p:nvSpPr>
          <p:cNvPr id="7" name="矩形 6"/>
          <p:cNvSpPr/>
          <p:nvPr/>
        </p:nvSpPr>
        <p:spPr>
          <a:xfrm>
            <a:off x="1475656" y="5229200"/>
            <a:ext cx="244827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5094438"/>
            <a:ext cx="30243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时钟滴答一次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2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6" y="3501008"/>
            <a:ext cx="3558852" cy="27363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	.</a:t>
            </a:r>
            <a:r>
              <a:rPr lang="en-US" altLang="zh-CN" dirty="0" err="1"/>
              <a:t>globl</a:t>
            </a:r>
            <a:r>
              <a:rPr lang="en-US" altLang="zh-CN" dirty="0"/>
              <a:t> Add</a:t>
            </a:r>
          </a:p>
          <a:p>
            <a:r>
              <a:rPr lang="en-US" altLang="zh-CN" dirty="0"/>
              <a:t>	.</a:t>
            </a:r>
            <a:r>
              <a:rPr lang="en-US" altLang="zh-CN" dirty="0" err="1"/>
              <a:t>ent</a:t>
            </a:r>
            <a:r>
              <a:rPr lang="en-US" altLang="zh-CN" dirty="0"/>
              <a:t>	Add</a:t>
            </a:r>
          </a:p>
          <a:p>
            <a:r>
              <a:rPr lang="en-US" altLang="zh-CN" dirty="0"/>
              <a:t>Add: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addiu</a:t>
            </a:r>
            <a:r>
              <a:rPr lang="en-US" altLang="zh-CN" dirty="0">
                <a:solidFill>
                  <a:srgbClr val="0070C0"/>
                </a:solidFill>
              </a:rPr>
              <a:t> $2,$0,SC_Add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syscall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	j 	$31</a:t>
            </a:r>
          </a:p>
          <a:p>
            <a:r>
              <a:rPr lang="en-US" altLang="zh-CN" dirty="0"/>
              <a:t>	.end Add</a:t>
            </a:r>
          </a:p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45265" y="1628800"/>
            <a:ext cx="7290055" cy="165618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当以</a:t>
            </a:r>
            <a:r>
              <a:rPr lang="en-US" altLang="zh-CN" dirty="0"/>
              <a:t>-x /home/Nachos-4.1/code/test/</a:t>
            </a:r>
            <a:r>
              <a:rPr lang="en-US" altLang="zh-CN" dirty="0" err="1"/>
              <a:t>add.noff</a:t>
            </a:r>
            <a:r>
              <a:rPr lang="zh-CN" altLang="zh-CN" dirty="0"/>
              <a:t>为参数运行</a:t>
            </a:r>
            <a:r>
              <a:rPr lang="en-US" altLang="zh-CN" dirty="0" err="1"/>
              <a:t>NachOS</a:t>
            </a:r>
            <a:r>
              <a:rPr lang="zh-CN" altLang="zh-CN" dirty="0"/>
              <a:t>时，当运行</a:t>
            </a:r>
            <a:r>
              <a:rPr lang="en-US" altLang="zh-CN" dirty="0" err="1"/>
              <a:t>add.noff</a:t>
            </a:r>
            <a:r>
              <a:rPr lang="zh-CN" altLang="zh-CN" dirty="0"/>
              <a:t>遇到</a:t>
            </a:r>
            <a:r>
              <a:rPr lang="en-US" altLang="zh-CN" dirty="0"/>
              <a:t>Add</a:t>
            </a:r>
            <a:r>
              <a:rPr lang="zh-CN" altLang="zh-CN" dirty="0"/>
              <a:t>（）函数调用时，应当执行对应的机器代码（目标代码），但是目标代码在</a:t>
            </a:r>
            <a:r>
              <a:rPr lang="en-US" altLang="zh-CN" dirty="0" err="1"/>
              <a:t>start.o</a:t>
            </a:r>
            <a:r>
              <a:rPr lang="zh-CN" altLang="zh-CN" dirty="0"/>
              <a:t>里面，而</a:t>
            </a:r>
            <a:r>
              <a:rPr lang="en-US" altLang="zh-CN" dirty="0"/>
              <a:t>.o</a:t>
            </a:r>
            <a:r>
              <a:rPr lang="zh-CN" altLang="zh-CN" dirty="0"/>
              <a:t>文件无法阅读。因此此处</a:t>
            </a:r>
            <a:r>
              <a:rPr lang="en-US" altLang="zh-CN" dirty="0" err="1"/>
              <a:t>start.s</a:t>
            </a:r>
            <a:r>
              <a:rPr lang="zh-CN" altLang="zh-CN" dirty="0"/>
              <a:t>文件的汇编码进行讲解。</a:t>
            </a:r>
            <a:endParaRPr lang="en-US" altLang="zh-CN" dirty="0"/>
          </a:p>
          <a:p>
            <a:r>
              <a:rPr lang="en-US" altLang="zh-CN" dirty="0"/>
              <a:t>for (::) {  </a:t>
            </a:r>
            <a:r>
              <a:rPr lang="en-US" altLang="zh-CN" dirty="0" err="1"/>
              <a:t>OneInstruction</a:t>
            </a:r>
            <a:r>
              <a:rPr lang="en-US" altLang="zh-CN" dirty="0"/>
              <a:t>(</a:t>
            </a:r>
            <a:r>
              <a:rPr lang="en-US" altLang="zh-CN" dirty="0" err="1"/>
              <a:t>inst</a:t>
            </a:r>
            <a:r>
              <a:rPr lang="en-US" altLang="zh-CN" dirty="0"/>
              <a:t>)…    </a:t>
            </a:r>
            <a:r>
              <a:rPr lang="zh-CN" altLang="en-US" dirty="0"/>
              <a:t>将依次执行下面每一条指令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563888" y="3501008"/>
            <a:ext cx="5472608" cy="2736344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/>
              <a:t>指令</a:t>
            </a:r>
            <a:r>
              <a:rPr lang="en-US" altLang="zh-CN" dirty="0" err="1"/>
              <a:t>addin</a:t>
            </a:r>
            <a:r>
              <a:rPr lang="en-US" altLang="zh-CN" dirty="0"/>
              <a:t> $2, $0, SC_ADD</a:t>
            </a:r>
            <a:r>
              <a:rPr lang="zh-CN" altLang="zh-CN" dirty="0"/>
              <a:t>，作用是将系统调用的类别码</a:t>
            </a:r>
            <a:r>
              <a:rPr lang="en-US" altLang="zh-CN" dirty="0"/>
              <a:t>SC_ADD</a:t>
            </a:r>
            <a:r>
              <a:rPr lang="zh-CN" altLang="zh-CN" dirty="0"/>
              <a:t>（即</a:t>
            </a:r>
            <a:r>
              <a:rPr lang="en-US" altLang="zh-CN" dirty="0"/>
              <a:t>ADD</a:t>
            </a:r>
            <a:r>
              <a:rPr lang="zh-CN" altLang="zh-CN" dirty="0"/>
              <a:t>系统调用）作为参数存放在</a:t>
            </a:r>
            <a:r>
              <a:rPr lang="en-US" altLang="zh-CN" dirty="0"/>
              <a:t>r2</a:t>
            </a:r>
            <a:r>
              <a:rPr lang="zh-CN" altLang="zh-CN" dirty="0"/>
              <a:t>寄存器中。</a:t>
            </a:r>
            <a:r>
              <a:rPr lang="zh-CN" altLang="en-US" dirty="0"/>
              <a:t>目标码通过</a:t>
            </a:r>
            <a:r>
              <a:rPr lang="en-US" altLang="zh-CN" dirty="0">
                <a:solidFill>
                  <a:srgbClr val="0070C0"/>
                </a:solidFill>
              </a:rPr>
              <a:t>case OP_ADDIU:</a:t>
            </a:r>
            <a:r>
              <a:rPr lang="zh-CN" altLang="en-US" dirty="0">
                <a:solidFill>
                  <a:srgbClr val="0070C0"/>
                </a:solidFill>
              </a:rPr>
              <a:t>执行相应操作。</a:t>
            </a:r>
            <a:endParaRPr lang="en-US" altLang="zh-CN" dirty="0">
              <a:solidFill>
                <a:srgbClr val="0070C0"/>
              </a:solidFill>
            </a:endParaRPr>
          </a:p>
          <a:p>
            <a:pPr lvl="0"/>
            <a:r>
              <a:rPr lang="zh-CN" altLang="zh-CN" dirty="0"/>
              <a:t>系统调用的类别码</a:t>
            </a:r>
            <a:r>
              <a:rPr lang="en-US" altLang="zh-CN" dirty="0"/>
              <a:t>SC_ADD</a:t>
            </a:r>
            <a:r>
              <a:rPr lang="zh-CN" altLang="en-US" dirty="0"/>
              <a:t>即</a:t>
            </a:r>
            <a:r>
              <a:rPr lang="en-US" altLang="zh-CN" dirty="0"/>
              <a:t>42</a:t>
            </a:r>
            <a:r>
              <a:rPr lang="zh-CN" altLang="zh-CN" dirty="0"/>
              <a:t>定义在</a:t>
            </a:r>
            <a:r>
              <a:rPr lang="en-US" altLang="zh-CN" dirty="0" err="1"/>
              <a:t>userprog</a:t>
            </a:r>
            <a:r>
              <a:rPr lang="en-US" altLang="zh-CN" dirty="0"/>
              <a:t>/</a:t>
            </a:r>
            <a:r>
              <a:rPr lang="en-US" altLang="zh-CN" dirty="0" err="1"/>
              <a:t>syscall.h</a:t>
            </a:r>
            <a:r>
              <a:rPr lang="zh-CN" altLang="zh-CN" dirty="0"/>
              <a:t>中。</a:t>
            </a:r>
          </a:p>
          <a:p>
            <a:pPr lvl="0"/>
            <a:r>
              <a:rPr lang="en-US" altLang="zh-CN" dirty="0" err="1"/>
              <a:t>syscall</a:t>
            </a:r>
            <a:r>
              <a:rPr lang="zh-CN" altLang="zh-CN" dirty="0"/>
              <a:t>的目标码解码后通过</a:t>
            </a:r>
            <a:r>
              <a:rPr lang="en-US" altLang="zh-CN" dirty="0" err="1"/>
              <a:t>case:OP_SYSCALL</a:t>
            </a:r>
            <a:r>
              <a:rPr lang="zh-CN" altLang="zh-CN" dirty="0"/>
              <a:t>执行相应代码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9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920880" cy="381642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为了观察汇编执行，在下面蓝色语句前设置断点，进行调试</a:t>
            </a:r>
            <a:endParaRPr lang="en-US" altLang="zh-CN" dirty="0"/>
          </a:p>
          <a:p>
            <a:r>
              <a:rPr lang="en-US" altLang="zh-CN" dirty="0"/>
              <a:t>Void Machine::</a:t>
            </a:r>
            <a:r>
              <a:rPr lang="en-US" altLang="zh-CN" dirty="0" err="1"/>
              <a:t>OneInstruction</a:t>
            </a:r>
            <a:r>
              <a:rPr lang="en-US" altLang="zh-CN" dirty="0"/>
              <a:t>(Instruction *</a:t>
            </a:r>
            <a:r>
              <a:rPr lang="en-US" altLang="zh-CN" dirty="0" err="1"/>
              <a:t>instr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{….</a:t>
            </a:r>
          </a:p>
          <a:p>
            <a:r>
              <a:rPr lang="en-US" altLang="zh-CN" dirty="0"/>
              <a:t> switch (</a:t>
            </a:r>
            <a:r>
              <a:rPr lang="en-US" altLang="zh-CN" dirty="0" err="1"/>
              <a:t>instr</a:t>
            </a:r>
            <a:r>
              <a:rPr lang="en-US" altLang="zh-CN" dirty="0"/>
              <a:t>-&gt;</a:t>
            </a:r>
            <a:r>
              <a:rPr lang="en-US" altLang="zh-CN" dirty="0" err="1"/>
              <a:t>opCode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case OP_ADD: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0070C0"/>
                </a:solidFill>
              </a:rPr>
              <a:t>case OP_ADDIU:  //177</a:t>
            </a:r>
            <a:r>
              <a:rPr lang="zh-CN" altLang="en-US" dirty="0">
                <a:solidFill>
                  <a:srgbClr val="0070C0"/>
                </a:solidFill>
              </a:rPr>
              <a:t>行  加数和被加数在</a:t>
            </a:r>
            <a:r>
              <a:rPr lang="en-US" altLang="zh-CN" dirty="0">
                <a:solidFill>
                  <a:srgbClr val="0070C0"/>
                </a:solidFill>
              </a:rPr>
              <a:t>register4,5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 err="1">
                <a:solidFill>
                  <a:srgbClr val="0070C0"/>
                </a:solidFill>
              </a:rPr>
              <a:t>start.s</a:t>
            </a:r>
            <a:r>
              <a:rPr lang="zh-CN" altLang="en-US" dirty="0">
                <a:solidFill>
                  <a:srgbClr val="0070C0"/>
                </a:solidFill>
              </a:rPr>
              <a:t>中看不到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case OP_SYSCALL: //670</a:t>
            </a:r>
            <a:r>
              <a:rPr lang="zh-CN" altLang="en-US" dirty="0">
                <a:solidFill>
                  <a:srgbClr val="0070C0"/>
                </a:solidFill>
              </a:rPr>
              <a:t>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RaiseException</a:t>
            </a:r>
            <a:r>
              <a:rPr lang="en-US" altLang="zh-CN" dirty="0"/>
              <a:t>(</a:t>
            </a:r>
            <a:r>
              <a:rPr lang="en-US" altLang="zh-CN" dirty="0" err="1"/>
              <a:t>SyscallException</a:t>
            </a:r>
            <a:r>
              <a:rPr lang="en-US" altLang="zh-CN" dirty="0"/>
              <a:t>, 0);</a:t>
            </a:r>
          </a:p>
          <a:p>
            <a:r>
              <a:rPr lang="en-US" altLang="zh-CN" dirty="0"/>
              <a:t>	return; </a:t>
            </a:r>
          </a:p>
          <a:p>
            <a:pPr marL="0" indent="0">
              <a:buNone/>
            </a:pPr>
            <a:r>
              <a:rPr lang="en-US" altLang="zh-CN" dirty="0"/>
              <a:t>     …}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9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290054" cy="8275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340768"/>
            <a:ext cx="7290055" cy="496859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当</a:t>
            </a:r>
            <a:r>
              <a:rPr lang="en-US" altLang="zh-CN" dirty="0">
                <a:solidFill>
                  <a:srgbClr val="0070C0"/>
                </a:solidFill>
              </a:rPr>
              <a:t>case OP_ADDIU:</a:t>
            </a:r>
            <a:r>
              <a:rPr lang="zh-CN" altLang="en-US" dirty="0">
                <a:solidFill>
                  <a:srgbClr val="0070C0"/>
                </a:solidFill>
              </a:rPr>
              <a:t>被执行第二次时，观察到如下图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-extra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42</a:t>
            </a:r>
            <a:r>
              <a:rPr lang="zh-CN" altLang="en-US" dirty="0">
                <a:solidFill>
                  <a:srgbClr val="0070C0"/>
                </a:solidFill>
              </a:rPr>
              <a:t>，即编号</a:t>
            </a:r>
            <a:r>
              <a:rPr lang="en-US" altLang="zh-CN" dirty="0">
                <a:solidFill>
                  <a:srgbClr val="0070C0"/>
                </a:solidFill>
              </a:rPr>
              <a:t>SC_ADD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3" t="27407" r="17509" b="23234"/>
          <a:stretch/>
        </p:blipFill>
        <p:spPr bwMode="auto">
          <a:xfrm>
            <a:off x="689202" y="1988840"/>
            <a:ext cx="7615003" cy="31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0" t="18346" r="12290" b="57452"/>
          <a:stretch/>
        </p:blipFill>
        <p:spPr bwMode="auto">
          <a:xfrm>
            <a:off x="689202" y="5091804"/>
            <a:ext cx="8219189" cy="152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475656" y="6361277"/>
            <a:ext cx="244827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628800"/>
            <a:ext cx="7980368" cy="4680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case OP_ADDIU:</a:t>
            </a:r>
            <a:r>
              <a:rPr lang="zh-CN" altLang="en-US" dirty="0"/>
              <a:t>再执行</a:t>
            </a:r>
            <a:r>
              <a:rPr lang="en-US" altLang="zh-CN" dirty="0"/>
              <a:t>2</a:t>
            </a:r>
            <a:r>
              <a:rPr lang="zh-CN" altLang="en-US" dirty="0"/>
              <a:t>次后，会执行</a:t>
            </a:r>
            <a:r>
              <a:rPr lang="en-US" altLang="zh-CN" dirty="0"/>
              <a:t>case OP_SYSCALL: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case OP_SYSCALL: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	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RaiseException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SyscallException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, 0);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	return; </a:t>
            </a:r>
          </a:p>
          <a:p>
            <a:r>
              <a:rPr lang="zh-CN" altLang="en-US" dirty="0"/>
              <a:t>调用异常处理函数，开始系统调用。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Void Machine::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RaiseException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ExceptionType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which,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badVAddr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{ …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   kernel-&gt;interrupt-&gt;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setStatus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SystemMode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);      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进入系统模式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ExceptionHandler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(which);	// interrupts are enabled at this point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   kernel-&gt;interrupt-&gt;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setStatus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UserMode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);   //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退回用户模式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94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294</TotalTime>
  <Words>943</Words>
  <Application>Microsoft Office PowerPoint</Application>
  <PresentationFormat>全屏显示(4:3)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积分</vt:lpstr>
      <vt:lpstr>Nachos -1 syscall系统调用</vt:lpstr>
      <vt:lpstr>NachOS</vt:lpstr>
      <vt:lpstr>代码执行基本流程</vt:lpstr>
      <vt:lpstr>代码执行基本流程</vt:lpstr>
      <vt:lpstr>代码执行基本流程</vt:lpstr>
      <vt:lpstr>代码执行基本流程</vt:lpstr>
      <vt:lpstr>代码执行基本流程</vt:lpstr>
      <vt:lpstr>PowerPoint 演示文稿</vt:lpstr>
      <vt:lpstr>代码执行基本流程</vt:lpstr>
      <vt:lpstr>代码执行基本流程</vt:lpstr>
      <vt:lpstr>代码执行基本流程</vt:lpstr>
      <vt:lpstr>代码执行基本流程</vt:lpstr>
      <vt:lpstr>代码执行基本流程</vt:lpstr>
      <vt:lpstr>代码执行基本流程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z</dc:creator>
  <cp:lastModifiedBy>z h</cp:lastModifiedBy>
  <cp:revision>24</cp:revision>
  <dcterms:created xsi:type="dcterms:W3CDTF">2021-09-18T09:33:53Z</dcterms:created>
  <dcterms:modified xsi:type="dcterms:W3CDTF">2022-11-01T15:07:05Z</dcterms:modified>
</cp:coreProperties>
</file>