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8" r:id="rId2"/>
    <p:sldId id="259" r:id="rId3"/>
    <p:sldId id="275" r:id="rId4"/>
    <p:sldId id="261" r:id="rId5"/>
    <p:sldId id="272" r:id="rId6"/>
    <p:sldId id="273" r:id="rId7"/>
    <p:sldId id="274" r:id="rId8"/>
    <p:sldId id="27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8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DFB2-85E5-49EA-A214-B5B464982C7D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601A3-70A1-49E1-ABF0-8656E02D3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7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6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6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89C31-503A-4565-9EBD-4D61D07DE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Nachos -2</a:t>
            </a:r>
            <a:br>
              <a:rPr lang="en-US" altLang="zh-CN" dirty="0"/>
            </a:br>
            <a:r>
              <a:rPr lang="en-US" altLang="zh-CN" dirty="0"/>
              <a:t>paging</a:t>
            </a:r>
            <a:r>
              <a:rPr lang="zh-CN" altLang="en-US" dirty="0"/>
              <a:t>分页</a:t>
            </a:r>
            <a:r>
              <a:rPr lang="en-US" altLang="zh-CN" dirty="0"/>
              <a:t>—</a:t>
            </a:r>
            <a:r>
              <a:rPr lang="zh-CN" altLang="en-US" dirty="0"/>
              <a:t>支持并发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EB827-5650-40D1-8DA5-F81F5CAD5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左航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7584" y="332656"/>
            <a:ext cx="7290054" cy="899568"/>
          </a:xfrm>
        </p:spPr>
        <p:txBody>
          <a:bodyPr/>
          <a:lstStyle/>
          <a:p>
            <a:r>
              <a:rPr lang="en-US" altLang="zh-CN" dirty="0" err="1"/>
              <a:t>NachOS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8096" y="1700808"/>
            <a:ext cx="7290055" cy="4608552"/>
          </a:xfrm>
        </p:spPr>
        <p:txBody>
          <a:bodyPr/>
          <a:lstStyle/>
          <a:p>
            <a:r>
              <a:rPr lang="en-US" altLang="zh-CN" dirty="0" err="1"/>
              <a:t>NachOS</a:t>
            </a:r>
            <a:r>
              <a:rPr lang="zh-CN" altLang="en-US" dirty="0"/>
              <a:t>目前不支持并发多线程</a:t>
            </a:r>
            <a:r>
              <a:rPr lang="en-US" altLang="zh-CN" dirty="0"/>
              <a:t>/</a:t>
            </a:r>
            <a:r>
              <a:rPr lang="zh-CN" altLang="en-US" dirty="0"/>
              <a:t>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由于</a:t>
            </a:r>
            <a:r>
              <a:rPr lang="en-US" altLang="zh-CN" dirty="0" err="1"/>
              <a:t>NachOS</a:t>
            </a:r>
            <a:r>
              <a:rPr lang="zh-CN" altLang="zh-CN" dirty="0"/>
              <a:t>的特殊性，</a:t>
            </a:r>
            <a:r>
              <a:rPr lang="zh-CN" altLang="en-US" dirty="0"/>
              <a:t>不能</a:t>
            </a:r>
            <a:r>
              <a:rPr lang="zh-CN" altLang="zh-CN" dirty="0"/>
              <a:t>真正创建进程</a:t>
            </a:r>
            <a:r>
              <a:rPr lang="zh-CN" altLang="en-US" dirty="0"/>
              <a:t>，</a:t>
            </a:r>
            <a:r>
              <a:rPr lang="zh-CN" altLang="zh-CN" dirty="0"/>
              <a:t>用</a:t>
            </a:r>
            <a:r>
              <a:rPr lang="zh-CN" altLang="en-US" dirty="0"/>
              <a:t>线程</a:t>
            </a:r>
            <a:r>
              <a:rPr lang="zh-CN" altLang="zh-CN" dirty="0"/>
              <a:t>类</a:t>
            </a:r>
            <a:r>
              <a:rPr lang="en-US" altLang="zh-CN" dirty="0"/>
              <a:t>Thread</a:t>
            </a:r>
            <a:r>
              <a:rPr lang="zh-CN" altLang="zh-CN" dirty="0"/>
              <a:t>模拟进程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目前框架下新应用程序</a:t>
            </a:r>
            <a:r>
              <a:rPr lang="en-US" altLang="zh-CN" dirty="0" err="1"/>
              <a:t>add.noff</a:t>
            </a:r>
            <a:r>
              <a:rPr lang="zh-CN" altLang="en-US" dirty="0"/>
              <a:t>通过下面代码从地址空间加载到内存，并执行。此时应用程序是</a:t>
            </a:r>
            <a:r>
              <a:rPr lang="en-US" altLang="zh-CN" dirty="0"/>
              <a:t>main</a:t>
            </a:r>
            <a:r>
              <a:rPr lang="zh-CN" altLang="en-US" dirty="0"/>
              <a:t>进程的一部分。</a:t>
            </a:r>
            <a:endParaRPr lang="en-US" altLang="zh-CN" dirty="0"/>
          </a:p>
          <a:p>
            <a:r>
              <a:rPr lang="zh-CN" altLang="en-US" dirty="0"/>
              <a:t>切换发生在当</a:t>
            </a:r>
            <a:r>
              <a:rPr lang="en-US" altLang="zh-CN" dirty="0"/>
              <a:t>main</a:t>
            </a:r>
            <a:r>
              <a:rPr lang="zh-CN" altLang="en-US" dirty="0"/>
              <a:t>调用</a:t>
            </a:r>
            <a:r>
              <a:rPr lang="en-US" altLang="zh-CN" dirty="0"/>
              <a:t>execute</a:t>
            </a:r>
            <a:r>
              <a:rPr lang="zh-CN" altLang="en-US" dirty="0"/>
              <a:t>开始执行</a:t>
            </a:r>
            <a:r>
              <a:rPr lang="en-US" altLang="zh-CN" dirty="0" err="1"/>
              <a:t>add.noff</a:t>
            </a:r>
            <a:r>
              <a:rPr lang="zh-CN" altLang="en-US" dirty="0"/>
              <a:t>指令时。</a:t>
            </a:r>
            <a:endParaRPr lang="en-US" altLang="zh-CN" dirty="0"/>
          </a:p>
          <a:p>
            <a:r>
              <a:rPr lang="en-US" altLang="zh-CN" dirty="0" err="1"/>
              <a:t>AddrSpace</a:t>
            </a:r>
            <a:r>
              <a:rPr lang="en-US" altLang="zh-CN" dirty="0"/>
              <a:t> *space = new </a:t>
            </a:r>
            <a:r>
              <a:rPr lang="en-US" altLang="zh-CN" dirty="0" err="1"/>
              <a:t>AddrSpace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if (space-&gt;Load(</a:t>
            </a:r>
            <a:r>
              <a:rPr lang="en-US" altLang="zh-CN" dirty="0" err="1"/>
              <a:t>userProgName</a:t>
            </a:r>
            <a:r>
              <a:rPr lang="en-US" altLang="zh-CN" dirty="0"/>
              <a:t>)) {  </a:t>
            </a:r>
          </a:p>
          <a:p>
            <a:r>
              <a:rPr lang="en-US" altLang="zh-CN" dirty="0"/>
              <a:t>	space-&gt;Execute(); …}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5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原应用程序</a:t>
            </a:r>
            <a:r>
              <a:rPr lang="en-US" altLang="zh-CN" dirty="0"/>
              <a:t>ADD.NOFF</a:t>
            </a:r>
            <a:r>
              <a:rPr lang="zh-CN" altLang="en-US" dirty="0"/>
              <a:t>执行流程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4615" y="1342788"/>
            <a:ext cx="3816424" cy="100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AddrSpace</a:t>
            </a:r>
            <a:r>
              <a:rPr lang="en-US" altLang="zh-CN" dirty="0">
                <a:solidFill>
                  <a:schemeClr val="tx1"/>
                </a:solidFill>
              </a:rPr>
              <a:t> *space = new </a:t>
            </a:r>
            <a:r>
              <a:rPr lang="en-US" altLang="zh-CN" dirty="0" err="1">
                <a:solidFill>
                  <a:schemeClr val="tx1"/>
                </a:solidFill>
              </a:rPr>
              <a:t>AddrSpace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if (space-&gt;Load(…</a:t>
            </a:r>
            <a:r>
              <a:rPr lang="en-US" altLang="zh-CN" dirty="0" err="1">
                <a:solidFill>
                  <a:srgbClr val="00B0F0"/>
                </a:solidFill>
              </a:rPr>
              <a:t>add.noff</a:t>
            </a:r>
            <a:r>
              <a:rPr lang="en-US" altLang="zh-CN" dirty="0">
                <a:solidFill>
                  <a:srgbClr val="00B0F0"/>
                </a:solidFill>
              </a:rPr>
              <a:t>…</a:t>
            </a:r>
            <a:r>
              <a:rPr lang="en-US" altLang="zh-CN" dirty="0">
                <a:solidFill>
                  <a:schemeClr val="tx1"/>
                </a:solidFill>
              </a:rPr>
              <a:t> )) { 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	space-&gt;Execute(); …}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780928"/>
            <a:ext cx="3816424" cy="807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AddrSpace</a:t>
            </a:r>
            <a:r>
              <a:rPr lang="en-US" altLang="zh-CN" dirty="0">
                <a:solidFill>
                  <a:schemeClr val="tx1"/>
                </a:solidFill>
              </a:rPr>
              <a:t>::Execute()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  …kernel-&gt;machine-&gt;Run();…}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4615" y="3933056"/>
            <a:ext cx="3816424" cy="807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Void Machine::Run()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{  …</a:t>
            </a:r>
            <a:r>
              <a:rPr lang="en-US" altLang="zh-CN" dirty="0" err="1">
                <a:solidFill>
                  <a:schemeClr val="tx1"/>
                </a:solidFill>
              </a:rPr>
              <a:t>OneInstruction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instr</a:t>
            </a:r>
            <a:r>
              <a:rPr lang="en-US" altLang="zh-CN" dirty="0">
                <a:solidFill>
                  <a:schemeClr val="tx1"/>
                </a:solidFill>
              </a:rPr>
              <a:t>);…}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4615" y="5085184"/>
            <a:ext cx="3816424" cy="807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void Machine::</a:t>
            </a:r>
            <a:r>
              <a:rPr lang="en-US" altLang="zh-CN" dirty="0" err="1">
                <a:solidFill>
                  <a:schemeClr val="tx1"/>
                </a:solidFill>
              </a:rPr>
              <a:t>OneInstruction</a:t>
            </a:r>
            <a:r>
              <a:rPr lang="en-US" altLang="zh-CN" dirty="0">
                <a:solidFill>
                  <a:schemeClr val="tx1"/>
                </a:solidFill>
              </a:rPr>
              <a:t>(Instruction *</a:t>
            </a:r>
            <a:r>
              <a:rPr lang="en-US" altLang="zh-CN" dirty="0" err="1">
                <a:solidFill>
                  <a:schemeClr val="tx1"/>
                </a:solidFill>
              </a:rPr>
              <a:t>instr</a:t>
            </a:r>
            <a:r>
              <a:rPr lang="en-US" altLang="zh-CN" dirty="0">
                <a:solidFill>
                  <a:schemeClr val="tx1"/>
                </a:solidFill>
              </a:rPr>
              <a:t>){  …</a:t>
            </a:r>
            <a:r>
              <a:rPr lang="en-US" altLang="zh-CN" dirty="0" err="1">
                <a:solidFill>
                  <a:schemeClr val="tx1"/>
                </a:solidFill>
              </a:rPr>
              <a:t>ReadMem</a:t>
            </a:r>
            <a:r>
              <a:rPr lang="en-US" altLang="zh-CN" dirty="0">
                <a:solidFill>
                  <a:schemeClr val="tx1"/>
                </a:solidFill>
              </a:rPr>
              <a:t> (…);…}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5" idx="2"/>
          </p:cNvCxnSpPr>
          <p:nvPr/>
        </p:nvCxnSpPr>
        <p:spPr>
          <a:xfrm>
            <a:off x="2692827" y="2350899"/>
            <a:ext cx="0" cy="43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84984" y="3503027"/>
            <a:ext cx="0" cy="43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679931" y="4690902"/>
            <a:ext cx="0" cy="430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1520" y="3718041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088" y="235089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NachOS</a:t>
            </a:r>
            <a:r>
              <a:rPr lang="zh-CN" altLang="en-US" dirty="0"/>
              <a:t>操作系统指令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088" y="45062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 err="1"/>
              <a:t>add.noff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9888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772816"/>
            <a:ext cx="7290055" cy="4536544"/>
          </a:xfrm>
        </p:spPr>
        <p:txBody>
          <a:bodyPr>
            <a:normAutofit/>
          </a:bodyPr>
          <a:lstStyle/>
          <a:p>
            <a:r>
              <a:rPr lang="zh-CN" altLang="en-US" dirty="0"/>
              <a:t>让</a:t>
            </a:r>
            <a:r>
              <a:rPr lang="en-US" altLang="zh-CN" dirty="0" err="1"/>
              <a:t>NachOS</a:t>
            </a:r>
            <a:r>
              <a:rPr lang="zh-CN" altLang="en-US" dirty="0"/>
              <a:t>支持多线程并发，实验以</a:t>
            </a:r>
            <a:r>
              <a:rPr lang="en-US" altLang="zh-CN" dirty="0"/>
              <a:t>2</a:t>
            </a:r>
            <a:r>
              <a:rPr lang="zh-CN" altLang="en-US" dirty="0"/>
              <a:t>线程为例子。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）内存空闲允许多个线程加载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）加载后的线程和</a:t>
            </a:r>
            <a:r>
              <a:rPr lang="en-US" altLang="zh-CN" dirty="0"/>
              <a:t>main</a:t>
            </a:r>
            <a:r>
              <a:rPr lang="zh-CN" altLang="en-US" dirty="0"/>
              <a:t>是并发的，相当于一个进程包含</a:t>
            </a:r>
            <a:r>
              <a:rPr lang="en-US" altLang="zh-CN" dirty="0"/>
              <a:t>3</a:t>
            </a:r>
            <a:r>
              <a:rPr lang="zh-CN" altLang="en-US" dirty="0"/>
              <a:t>个线程（</a:t>
            </a:r>
            <a:r>
              <a:rPr lang="en-US" altLang="zh-CN" dirty="0"/>
              <a:t>main+thread1+thread2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thread1+thread2</a:t>
            </a:r>
            <a:r>
              <a:rPr lang="zh-CN" altLang="en-US" dirty="0"/>
              <a:t>都在</a:t>
            </a:r>
            <a:r>
              <a:rPr lang="en-US" altLang="zh-CN" dirty="0"/>
              <a:t>main</a:t>
            </a:r>
            <a:r>
              <a:rPr lang="zh-CN" altLang="en-US" dirty="0"/>
              <a:t>给我们模拟的内存中存放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62553"/>
              </p:ext>
            </p:extLst>
          </p:nvPr>
        </p:nvGraphicFramePr>
        <p:xfrm>
          <a:off x="1691680" y="4077072"/>
          <a:ext cx="4032448" cy="191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Thread1 </a:t>
                      </a:r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页（</a:t>
                      </a:r>
                      <a:r>
                        <a:rPr lang="en-US" altLang="zh-CN" dirty="0" err="1"/>
                        <a:t>add.noff</a:t>
                      </a:r>
                      <a:r>
                        <a:rPr lang="zh-CN" altLang="en-US" dirty="0"/>
                        <a:t>为例子）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Thread2 </a:t>
                      </a:r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页（</a:t>
                      </a:r>
                      <a:r>
                        <a:rPr lang="en-US" altLang="zh-CN" dirty="0" err="1"/>
                        <a:t>add.noff</a:t>
                      </a:r>
                      <a:r>
                        <a:rPr lang="zh-CN" altLang="en-US" dirty="0"/>
                        <a:t>为例子）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2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内存剩余页 </a:t>
                      </a:r>
                      <a:r>
                        <a:rPr lang="en-US" altLang="zh-CN" dirty="0"/>
                        <a:t>128-12-12=104</a:t>
                      </a:r>
                      <a:r>
                        <a:rPr lang="zh-CN" altLang="en-US" dirty="0"/>
                        <a:t>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957" y="188640"/>
            <a:ext cx="7290054" cy="1499616"/>
          </a:xfrm>
        </p:spPr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412776"/>
            <a:ext cx="7980368" cy="48965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）理解</a:t>
            </a:r>
            <a:r>
              <a:rPr lang="en-US" altLang="zh-CN" dirty="0" err="1"/>
              <a:t>NachOS</a:t>
            </a:r>
            <a:r>
              <a:rPr lang="zh-CN" altLang="en-US" dirty="0"/>
              <a:t>的分页机制实现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）修改相应代码，增加进程加载后物理页分配代码，以支持多线程加载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（原框架下，采用一一对应方式，因为仅有一个进程）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）完成测试代码编写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62358"/>
              </p:ext>
            </p:extLst>
          </p:nvPr>
        </p:nvGraphicFramePr>
        <p:xfrm>
          <a:off x="251520" y="3212976"/>
          <a:ext cx="3888432" cy="191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dirty="0"/>
                        <a:t>Thread1 </a:t>
                      </a:r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页（</a:t>
                      </a:r>
                      <a:r>
                        <a:rPr lang="en-US" altLang="zh-CN" dirty="0" err="1"/>
                        <a:t>add.noff</a:t>
                      </a:r>
                      <a:r>
                        <a:rPr lang="zh-CN" altLang="en-US" dirty="0"/>
                        <a:t>为例子）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Thread2 </a:t>
                      </a:r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页（</a:t>
                      </a:r>
                      <a:r>
                        <a:rPr lang="en-US" altLang="zh-CN" dirty="0" err="1"/>
                        <a:t>add.noff</a:t>
                      </a:r>
                      <a:r>
                        <a:rPr lang="zh-CN" altLang="en-US" dirty="0"/>
                        <a:t>为例子）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2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内存剩余页 </a:t>
                      </a:r>
                      <a:r>
                        <a:rPr lang="en-US" altLang="zh-CN" dirty="0"/>
                        <a:t>128-12-12=104</a:t>
                      </a:r>
                      <a:r>
                        <a:rPr lang="zh-CN" altLang="en-US" dirty="0"/>
                        <a:t>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4139952" y="357301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60260"/>
              </p:ext>
            </p:extLst>
          </p:nvPr>
        </p:nvGraphicFramePr>
        <p:xfrm>
          <a:off x="4716016" y="3284984"/>
          <a:ext cx="16078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Th1</a:t>
                      </a:r>
                      <a:r>
                        <a:rPr lang="en-US" altLang="zh-CN" baseline="0" dirty="0"/>
                        <a:t> VPN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5044"/>
              </p:ext>
            </p:extLst>
          </p:nvPr>
        </p:nvGraphicFramePr>
        <p:xfrm>
          <a:off x="7164288" y="3284984"/>
          <a:ext cx="160784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Th2</a:t>
                      </a:r>
                      <a:r>
                        <a:rPr lang="en-US" altLang="zh-CN" baseline="0" dirty="0"/>
                        <a:t> VPN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4139952" y="4005064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EE0C60F-0048-8834-626D-3E02C2949824}"/>
              </a:ext>
            </a:extLst>
          </p:cNvPr>
          <p:cNvSpPr txBox="1"/>
          <p:nvPr/>
        </p:nvSpPr>
        <p:spPr>
          <a:xfrm>
            <a:off x="5580112" y="29969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5C4478-81F6-9930-3107-9413CC773F7F}"/>
              </a:ext>
            </a:extLst>
          </p:cNvPr>
          <p:cNvSpPr txBox="1"/>
          <p:nvPr/>
        </p:nvSpPr>
        <p:spPr>
          <a:xfrm>
            <a:off x="4822569" y="30036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D46275-5AAF-0BDF-DF3B-EA717ECED8C8}"/>
              </a:ext>
            </a:extLst>
          </p:cNvPr>
          <p:cNvSpPr txBox="1"/>
          <p:nvPr/>
        </p:nvSpPr>
        <p:spPr>
          <a:xfrm>
            <a:off x="5004048" y="63093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页表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4AA170-6E7D-3FEF-948D-4ABCC9CC4BEA}"/>
              </a:ext>
            </a:extLst>
          </p:cNvPr>
          <p:cNvSpPr txBox="1"/>
          <p:nvPr/>
        </p:nvSpPr>
        <p:spPr>
          <a:xfrm>
            <a:off x="7380312" y="6260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2</a:t>
            </a:r>
            <a:r>
              <a:rPr lang="zh-CN" altLang="en-US" dirty="0"/>
              <a:t>页表</a:t>
            </a:r>
          </a:p>
        </p:txBody>
      </p:sp>
    </p:spTree>
    <p:extLst>
      <p:ext uri="{BB962C8B-B14F-4D97-AF65-F5344CB8AC3E}">
        <p14:creationId xmlns:p14="http://schemas.microsoft.com/office/powerpoint/2010/main" val="8198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8124384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）引入位图管理，分配空闲页</a:t>
            </a:r>
            <a:endParaRPr lang="en-US" altLang="zh-CN" dirty="0"/>
          </a:p>
          <a:p>
            <a:r>
              <a:rPr lang="en-US" altLang="zh-CN" dirty="0"/>
              <a:t>#include "</a:t>
            </a:r>
            <a:r>
              <a:rPr lang="en-US" altLang="zh-CN" dirty="0" err="1"/>
              <a:t>bitmap.h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Bitmap *</a:t>
            </a:r>
            <a:r>
              <a:rPr lang="en-US" altLang="zh-CN" dirty="0" err="1"/>
              <a:t>pmemallcbitmap</a:t>
            </a:r>
            <a:r>
              <a:rPr lang="en-US" altLang="zh-CN" dirty="0"/>
              <a:t>; //</a:t>
            </a:r>
            <a:r>
              <a:rPr lang="zh-CN" altLang="zh-CN" dirty="0"/>
              <a:t>位图指针，</a:t>
            </a:r>
            <a:r>
              <a:rPr lang="en-US" altLang="zh-CN" dirty="0"/>
              <a:t>1</a:t>
            </a:r>
            <a:r>
              <a:rPr lang="zh-CN" altLang="zh-CN" dirty="0"/>
              <a:t>为分配，</a:t>
            </a:r>
            <a:r>
              <a:rPr lang="en-US" altLang="zh-CN" dirty="0"/>
              <a:t>0</a:t>
            </a:r>
            <a:r>
              <a:rPr lang="zh-CN" altLang="zh-CN" dirty="0"/>
              <a:t>为未分配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AllocateMem</a:t>
            </a:r>
            <a:r>
              <a:rPr lang="en-US" altLang="zh-CN" dirty="0"/>
              <a:t>(); //</a:t>
            </a:r>
            <a:r>
              <a:rPr lang="zh-CN" altLang="zh-CN" dirty="0"/>
              <a:t>查找位图，返回可以分配的帧号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FreeMem</a:t>
            </a:r>
            <a:r>
              <a:rPr lang="en-US" altLang="zh-CN" dirty="0"/>
              <a:t>();//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）修改</a:t>
            </a:r>
            <a:r>
              <a:rPr lang="en-US" altLang="zh-CN" dirty="0"/>
              <a:t>bool </a:t>
            </a:r>
            <a:r>
              <a:rPr lang="en-US" altLang="zh-CN" dirty="0" err="1"/>
              <a:t>AddrSpace</a:t>
            </a:r>
            <a:r>
              <a:rPr lang="en-US" altLang="zh-CN" dirty="0"/>
              <a:t>::Load(</a:t>
            </a:r>
            <a:r>
              <a:rPr lang="zh-CN" altLang="en-US" dirty="0"/>
              <a:t>）函数</a:t>
            </a:r>
            <a:endParaRPr lang="en-US" altLang="zh-CN" dirty="0"/>
          </a:p>
          <a:p>
            <a:r>
              <a:rPr lang="zh-CN" altLang="en-US" dirty="0"/>
              <a:t>根据内存管理位图来寻找空闲页并进行分配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8124384" cy="40233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）在测试程序中创建</a:t>
            </a:r>
            <a:r>
              <a:rPr lang="en-US" altLang="zh-CN" dirty="0"/>
              <a:t>2</a:t>
            </a:r>
            <a:r>
              <a:rPr lang="zh-CN" altLang="en-US" dirty="0"/>
              <a:t>个线程</a:t>
            </a:r>
            <a:endParaRPr lang="en-US" altLang="zh-CN" dirty="0"/>
          </a:p>
          <a:p>
            <a:r>
              <a:rPr lang="en-US" altLang="zh-CN" dirty="0"/>
              <a:t>Thread *thread1 = </a:t>
            </a:r>
            <a:r>
              <a:rPr lang="en-US" altLang="zh-CN" dirty="0" err="1"/>
              <a:t>CreateSingleThread</a:t>
            </a:r>
            <a:r>
              <a:rPr lang="en-US" altLang="zh-CN" dirty="0"/>
              <a:t>(filename,1);</a:t>
            </a:r>
            <a:endParaRPr lang="zh-CN" altLang="zh-CN" dirty="0"/>
          </a:p>
          <a:p>
            <a:r>
              <a:rPr lang="en-US" altLang="zh-CN" dirty="0"/>
              <a:t> Thread *thread2 = </a:t>
            </a:r>
            <a:r>
              <a:rPr lang="en-US" altLang="zh-CN" dirty="0" err="1"/>
              <a:t>CreateSingleThread</a:t>
            </a:r>
            <a:r>
              <a:rPr lang="en-US" altLang="zh-CN" dirty="0"/>
              <a:t>(filename,2);</a:t>
            </a:r>
          </a:p>
          <a:p>
            <a:endParaRPr lang="zh-CN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）编写</a:t>
            </a:r>
            <a:r>
              <a:rPr lang="en-US" altLang="zh-CN" dirty="0" err="1"/>
              <a:t>CreateSingleThread</a:t>
            </a:r>
            <a:r>
              <a:rPr lang="en-US" altLang="zh-CN" dirty="0"/>
              <a:t>(char *filename, </a:t>
            </a:r>
            <a:r>
              <a:rPr lang="en-US" altLang="zh-CN" dirty="0" err="1"/>
              <a:t>int</a:t>
            </a:r>
            <a:r>
              <a:rPr lang="en-US" altLang="zh-CN" dirty="0"/>
              <a:t> number)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完成</a:t>
            </a:r>
            <a:r>
              <a:rPr lang="en-US" altLang="zh-CN" dirty="0"/>
              <a:t>load + </a:t>
            </a:r>
            <a:r>
              <a:rPr lang="zh-CN" altLang="en-US" dirty="0"/>
              <a:t>地址空间分配</a:t>
            </a:r>
            <a:endParaRPr lang="en-US" altLang="zh-CN" dirty="0"/>
          </a:p>
          <a:p>
            <a:r>
              <a:rPr lang="zh-CN" altLang="en-US" dirty="0"/>
              <a:t>此处通过重载</a:t>
            </a:r>
            <a:r>
              <a:rPr lang="en-US" altLang="zh-CN" dirty="0"/>
              <a:t>space = new </a:t>
            </a:r>
            <a:r>
              <a:rPr lang="en-US" altLang="zh-CN" dirty="0" err="1"/>
              <a:t>AddrSpace</a:t>
            </a:r>
            <a:r>
              <a:rPr lang="en-US" altLang="zh-CN" dirty="0"/>
              <a:t>(filename);</a:t>
            </a:r>
            <a:r>
              <a:rPr lang="zh-CN" altLang="en-US" dirty="0"/>
              <a:t>完成。重载后的函数包含原有功能及根据</a:t>
            </a:r>
            <a:r>
              <a:rPr lang="en-US" altLang="zh-CN" dirty="0"/>
              <a:t>filename</a:t>
            </a:r>
            <a:r>
              <a:rPr lang="zh-CN" altLang="en-US" dirty="0"/>
              <a:t>来</a:t>
            </a:r>
            <a:r>
              <a:rPr lang="en-US" altLang="zh-CN" dirty="0"/>
              <a:t>load</a:t>
            </a:r>
            <a:r>
              <a:rPr lang="zh-CN" altLang="en-US" dirty="0"/>
              <a:t>应用进程代码的功能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）修改主函数支持测试函数的调用执行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1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80920" cy="827560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个应用程序线程执行流程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2736"/>
            <a:ext cx="5875618" cy="3526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Main(){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else if (</a:t>
            </a:r>
            <a:r>
              <a:rPr lang="en-US" altLang="zh-CN" dirty="0" err="1">
                <a:solidFill>
                  <a:schemeClr val="tx1"/>
                </a:solidFill>
              </a:rPr>
              <a:t>strcmp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argv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], "-X") == 0)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    ASSERT(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+ 1 &lt; </a:t>
            </a:r>
            <a:r>
              <a:rPr lang="en-US" altLang="zh-CN" dirty="0" err="1">
                <a:solidFill>
                  <a:schemeClr val="tx1"/>
                </a:solidFill>
              </a:rPr>
              <a:t>argc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</a:rPr>
              <a:t>userProgName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err="1">
                <a:solidFill>
                  <a:schemeClr val="tx1"/>
                </a:solidFill>
              </a:rPr>
              <a:t>argv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+ 1];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</a:rPr>
              <a:t>memPageTestFlag</a:t>
            </a:r>
            <a:r>
              <a:rPr lang="en-US" altLang="zh-CN" dirty="0">
                <a:solidFill>
                  <a:schemeClr val="tx1"/>
                </a:solidFill>
              </a:rPr>
              <a:t>=TRUE;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++;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	}…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if(</a:t>
            </a:r>
            <a:r>
              <a:rPr lang="en-US" altLang="zh-CN" dirty="0" err="1">
                <a:solidFill>
                  <a:schemeClr val="tx1"/>
                </a:solidFill>
              </a:rPr>
              <a:t>memPageTestFlag</a:t>
            </a:r>
            <a:r>
              <a:rPr lang="en-US" altLang="zh-CN" dirty="0">
                <a:solidFill>
                  <a:schemeClr val="tx1"/>
                </a:solidFill>
              </a:rPr>
              <a:t>){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StartTwoThread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userProgName</a:t>
            </a:r>
            <a:r>
              <a:rPr lang="en-US" altLang="zh-CN" dirty="0">
                <a:solidFill>
                  <a:schemeClr val="tx1"/>
                </a:solidFill>
              </a:rPr>
              <a:t>);//</a:t>
            </a:r>
            <a:r>
              <a:rPr lang="zh-CN" altLang="en-US" dirty="0">
                <a:solidFill>
                  <a:schemeClr val="tx1"/>
                </a:solidFill>
              </a:rPr>
              <a:t>测试函数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   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16" y="4900543"/>
            <a:ext cx="6538209" cy="1667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个线程，进行测试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StartTwoThread</a:t>
            </a:r>
            <a:r>
              <a:rPr lang="en-US" altLang="zh-CN" dirty="0">
                <a:solidFill>
                  <a:schemeClr val="tx1"/>
                </a:solidFill>
              </a:rPr>
              <a:t>(char *filename){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Thread *thread1 = </a:t>
            </a:r>
            <a:r>
              <a:rPr lang="en-US" altLang="zh-CN" dirty="0" err="1">
                <a:solidFill>
                  <a:schemeClr val="tx1"/>
                </a:solidFill>
              </a:rPr>
              <a:t>CreateSingleThread</a:t>
            </a:r>
            <a:r>
              <a:rPr lang="en-US" altLang="zh-CN" dirty="0">
                <a:solidFill>
                  <a:schemeClr val="tx1"/>
                </a:solidFill>
              </a:rPr>
              <a:t>(filename,1);//add.noff1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Thread *thread2 = </a:t>
            </a:r>
            <a:r>
              <a:rPr lang="en-US" altLang="zh-CN" dirty="0" err="1">
                <a:solidFill>
                  <a:schemeClr val="tx1"/>
                </a:solidFill>
              </a:rPr>
              <a:t>CreateSingleThread</a:t>
            </a:r>
            <a:r>
              <a:rPr lang="en-US" altLang="zh-CN" dirty="0">
                <a:solidFill>
                  <a:schemeClr val="tx1"/>
                </a:solidFill>
              </a:rPr>
              <a:t>(filename,2); //add.noff2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02802" y="4490671"/>
            <a:ext cx="0" cy="40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3528" y="4761385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16216" y="244659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NachOS</a:t>
            </a:r>
            <a:r>
              <a:rPr lang="zh-CN" altLang="en-US" dirty="0"/>
              <a:t>操作系统指令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2280" y="5085184"/>
            <a:ext cx="191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应用线程</a:t>
            </a:r>
            <a:r>
              <a:rPr lang="en-US" altLang="zh-CN" dirty="0"/>
              <a:t>1 </a:t>
            </a:r>
            <a:r>
              <a:rPr lang="zh-CN" altLang="en-US" dirty="0"/>
              <a:t>创建</a:t>
            </a:r>
            <a:endParaRPr lang="en-US" altLang="zh-CN" dirty="0"/>
          </a:p>
          <a:p>
            <a:r>
              <a:rPr lang="zh-CN" altLang="en-US" dirty="0"/>
              <a:t>并发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92279" y="5805264"/>
            <a:ext cx="191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应用线程</a:t>
            </a:r>
            <a:r>
              <a:rPr lang="en-US" altLang="zh-CN" dirty="0"/>
              <a:t>2</a:t>
            </a:r>
            <a:r>
              <a:rPr lang="zh-CN" altLang="en-US" dirty="0"/>
              <a:t>创建</a:t>
            </a:r>
            <a:endParaRPr lang="en-US" altLang="zh-CN" dirty="0"/>
          </a:p>
          <a:p>
            <a:r>
              <a:rPr lang="zh-CN" altLang="en-US" dirty="0"/>
              <a:t>并发</a:t>
            </a:r>
          </a:p>
        </p:txBody>
      </p:sp>
    </p:spTree>
    <p:extLst>
      <p:ext uri="{BB962C8B-B14F-4D97-AF65-F5344CB8AC3E}">
        <p14:creationId xmlns:p14="http://schemas.microsoft.com/office/powerpoint/2010/main" val="202496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1234</TotalTime>
  <Words>714</Words>
  <Application>Microsoft Office PowerPoint</Application>
  <PresentationFormat>全屏显示(4:3)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积分</vt:lpstr>
      <vt:lpstr>Nachos -2 paging分页—支持并发</vt:lpstr>
      <vt:lpstr>NachOS</vt:lpstr>
      <vt:lpstr>原应用程序ADD.NOFF执行流程</vt:lpstr>
      <vt:lpstr>实验目标</vt:lpstr>
      <vt:lpstr>实验过程-1</vt:lpstr>
      <vt:lpstr>实验过程-1</vt:lpstr>
      <vt:lpstr>实验过程-2</vt:lpstr>
      <vt:lpstr>2个应用程序线程执行流程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z</dc:creator>
  <cp:lastModifiedBy>z h</cp:lastModifiedBy>
  <cp:revision>38</cp:revision>
  <dcterms:created xsi:type="dcterms:W3CDTF">2021-09-18T09:33:53Z</dcterms:created>
  <dcterms:modified xsi:type="dcterms:W3CDTF">2022-11-07T12:41:28Z</dcterms:modified>
</cp:coreProperties>
</file>