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7"/>
  </p:notesMasterIdLst>
  <p:sldIdLst>
    <p:sldId id="256" r:id="rId5"/>
    <p:sldId id="287" r:id="rId6"/>
    <p:sldId id="288" r:id="rId8"/>
    <p:sldId id="289" r:id="rId9"/>
    <p:sldId id="306" r:id="rId10"/>
    <p:sldId id="308" r:id="rId11"/>
    <p:sldId id="309" r:id="rId12"/>
    <p:sldId id="312" r:id="rId13"/>
    <p:sldId id="282" r:id="rId14"/>
    <p:sldId id="284" r:id="rId15"/>
    <p:sldId id="285" r:id="rId16"/>
    <p:sldId id="286" r:id="rId17"/>
    <p:sldId id="283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3" r:id="rId28"/>
    <p:sldId id="304" r:id="rId29"/>
    <p:sldId id="310" r:id="rId30"/>
    <p:sldId id="307" r:id="rId31"/>
    <p:sldId id="301" r:id="rId3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FF0000"/>
    <a:srgbClr val="E4E830"/>
    <a:srgbClr val="CCFFCC"/>
    <a:srgbClr val="EAEAEA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34"/>
    <p:restoredTop sz="79335"/>
  </p:normalViewPr>
  <p:slideViewPr>
    <p:cSldViewPr showGuides="1">
      <p:cViewPr varScale="1">
        <p:scale>
          <a:sx n="83" d="100"/>
          <a:sy n="83" d="100"/>
        </p:scale>
        <p:origin x="1479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只是当有一个居民在取时，其它居民排队取，优先于放</a:t>
            </a:r>
            <a:endParaRPr lang="zh-CN" altLang="en-US" dirty="0">
              <a:ea typeface="仿宋" panose="02010609060101010101" pitchFamily="49" charset="-122"/>
            </a:endParaRPr>
          </a:p>
          <a:p>
            <a:pPr lvl="0"/>
            <a:r>
              <a:rPr lang="zh-CN" altLang="en-US" dirty="0">
                <a:ea typeface="仿宋" panose="02010609060101010101" pitchFamily="49" charset="-122"/>
              </a:rPr>
              <a:t>注意此时尚未解决：</a:t>
            </a:r>
            <a:endParaRPr lang="en-US" altLang="zh-CN" dirty="0">
              <a:ea typeface="仿宋" panose="02010609060101010101" pitchFamily="49" charset="-122"/>
            </a:endParaRPr>
          </a:p>
          <a:p>
            <a:pPr lvl="0"/>
            <a:r>
              <a:rPr lang="en-US" altLang="zh-CN" dirty="0">
                <a:ea typeface="仿宋" panose="02010609060101010101" pitchFamily="49" charset="-122"/>
              </a:rPr>
              <a:t>2.</a:t>
            </a:r>
            <a:r>
              <a:rPr lang="zh-CN" altLang="en-US" dirty="0">
                <a:ea typeface="仿宋" panose="02010609060101010101" pitchFamily="49" charset="-122"/>
              </a:rPr>
              <a:t>居民对快递柜的互斥：</a:t>
            </a:r>
            <a:r>
              <a:rPr lang="zh-CN" altLang="en-US" dirty="0">
                <a:ea typeface="宋体" panose="02010600030101010101" pitchFamily="2" charset="-122"/>
              </a:rPr>
              <a:t>此处与读者问题不同（不能用</a:t>
            </a:r>
            <a:r>
              <a:rPr lang="en-US" altLang="zh-CN" dirty="0">
                <a:ea typeface="宋体" panose="02010600030101010101" pitchFamily="2" charset="-122"/>
              </a:rPr>
              <a:t>mutex1</a:t>
            </a:r>
            <a:r>
              <a:rPr lang="zh-CN" altLang="en-US" dirty="0">
                <a:ea typeface="宋体" panose="02010600030101010101" pitchFamily="2" charset="-122"/>
              </a:rPr>
              <a:t>互斥，因为会导致</a:t>
            </a:r>
            <a:r>
              <a:rPr lang="en-US" altLang="zh-CN" dirty="0">
                <a:ea typeface="宋体" panose="02010600030101010101" pitchFamily="2" charset="-122"/>
              </a:rPr>
              <a:t>rcount==1</a:t>
            </a:r>
            <a:r>
              <a:rPr lang="zh-CN" altLang="en-US" dirty="0">
                <a:ea typeface="宋体" panose="02010600030101010101" pitchFamily="2" charset="-122"/>
              </a:rPr>
              <a:t>失效，全部在</a:t>
            </a:r>
            <a:r>
              <a:rPr lang="en-US" altLang="zh-CN" dirty="0">
                <a:ea typeface="宋体" panose="02010600030101010101" pitchFamily="2" charset="-122"/>
              </a:rPr>
              <a:t>mutex1</a:t>
            </a:r>
            <a:r>
              <a:rPr lang="zh-CN" altLang="en-US" dirty="0">
                <a:ea typeface="宋体" panose="02010600030101010101" pitchFamily="2" charset="-122"/>
              </a:rPr>
              <a:t>上排队）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仿宋" panose="02010609060101010101" pitchFamily="49" charset="-122"/>
              </a:rPr>
              <a:t>3.</a:t>
            </a:r>
            <a:r>
              <a:rPr lang="zh-CN" altLang="en-US" dirty="0">
                <a:ea typeface="仿宋" panose="02010609060101010101" pitchFamily="49" charset="-122"/>
              </a:rPr>
              <a:t>通知取包裹</a:t>
            </a:r>
            <a:endParaRPr lang="en-US" altLang="zh-CN" dirty="0">
              <a:ea typeface="仿宋" panose="02010609060101010101" pitchFamily="49" charset="-122"/>
            </a:endParaRPr>
          </a:p>
          <a:p>
            <a:pPr lvl="0"/>
            <a:r>
              <a:rPr lang="en-US" altLang="zh-CN" dirty="0">
                <a:ea typeface="仿宋" panose="02010609060101010101" pitchFamily="49" charset="-122"/>
              </a:rPr>
              <a:t>4.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一个快递柜若有新的居民取包裹，快递员</a:t>
            </a:r>
            <a:r>
              <a:rPr lang="zh-CN" altLang="en-US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（多个）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需要让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居民先取包裹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solidFill>
                <a:srgbClr val="7F7F7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未解决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仿宋" panose="02010609060101010101" pitchFamily="49" charset="-122"/>
              </a:rPr>
              <a:t>3.</a:t>
            </a:r>
            <a:r>
              <a:rPr lang="zh-CN" altLang="en-US" dirty="0">
                <a:ea typeface="仿宋" panose="02010609060101010101" pitchFamily="49" charset="-122"/>
              </a:rPr>
              <a:t>通知取包裹：取包裹的人，和空出来的格子不是一个消息，所以不能是</a:t>
            </a:r>
            <a:r>
              <a:rPr lang="en-US" altLang="zh-CN" dirty="0">
                <a:ea typeface="仿宋" panose="02010609060101010101" pitchFamily="49" charset="-122"/>
              </a:rPr>
              <a:t>number</a:t>
            </a:r>
            <a:r>
              <a:rPr lang="zh-CN" altLang="en-US" dirty="0">
                <a:ea typeface="仿宋" panose="02010609060101010101" pitchFamily="49" charset="-122"/>
              </a:rPr>
              <a:t>。</a:t>
            </a:r>
            <a:endParaRPr lang="en-US" altLang="zh-CN" dirty="0">
              <a:ea typeface="仿宋" panose="02010609060101010101" pitchFamily="49" charset="-122"/>
            </a:endParaRPr>
          </a:p>
          <a:p>
            <a:pPr lvl="0"/>
            <a:r>
              <a:rPr lang="en-US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一个快递柜若有新的居民取包裹，快递员</a:t>
            </a:r>
            <a:r>
              <a:rPr lang="zh-CN" altLang="en-US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（多个）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需要让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居民先取包裹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solidFill>
                <a:srgbClr val="7F7F7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注意此时尚未解决：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4.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一个快递柜若有新的居民取包裹，快递员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（多个）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需要让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居民先取包裹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没有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semWait(courier_queue</a:t>
            </a:r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）的话，新的快递员和居民都在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writemutex</a:t>
            </a:r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上排队。</a:t>
            </a:r>
            <a:endParaRPr lang="en-US" altLang="zh-CN" b="1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加入后</a:t>
            </a:r>
            <a:r>
              <a:rPr lang="zh-CN" altLang="en-US" dirty="0">
                <a:ea typeface="宋体" panose="02010600030101010101" pitchFamily="2" charset="-122"/>
              </a:rPr>
              <a:t>当第一个居民到达，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semWait(writemutex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）等待，快递员在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semWait(courier_queue</a:t>
            </a:r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）等待，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writemutex</a:t>
            </a:r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被正在工作的快递员优先释放，所以居民进入</a:t>
            </a:r>
            <a:endParaRPr lang="en-US" altLang="zh-CN" b="1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lvl="0"/>
            <a:endParaRPr lang="en-US" altLang="zh-CN" b="1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b="1" dirty="0">
                <a:solidFill>
                  <a:srgbClr val="FFC000"/>
                </a:solidFill>
                <a:ea typeface="宋体" panose="02010600030101010101" pitchFamily="2" charset="-122"/>
              </a:rPr>
              <a:t>和考博题目飞机跑道不同，因为必须先有快递员放，才有居民取；而飞机起飞或降落请求都有可能是第一个个到达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不能将凳子 和 生产者的盘子等同，因为盘子会让所有等待线程阻塞；而没有凳子理发者离开。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模型错误：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没有表达出理发者等待的状态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没有表达出理发师呼叫下一个理发者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理发者应当是多个线程，而非一个线程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while(true),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否则必须当前理发结束，下一个理发循环才能开启；这样不存在第二个客户会等待。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提问：是否可以让凳子作为一个初始值为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的信号量。  </a:t>
            </a:r>
            <a:r>
              <a:rPr lang="en-US" altLang="zh-CN" dirty="0">
                <a:ea typeface="宋体" panose="02010600030101010101" pitchFamily="2" charset="-122"/>
              </a:rPr>
              <a:t>Sem chair=n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不行，因为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被抢完后，顾客会排队，</a:t>
            </a:r>
            <a:r>
              <a:rPr lang="en-US" altLang="zh-CN" dirty="0">
                <a:ea typeface="宋体" panose="02010600030101010101" pitchFamily="2" charset="-122"/>
              </a:rPr>
              <a:t>chair</a:t>
            </a:r>
            <a:r>
              <a:rPr lang="zh-CN" altLang="en-US" dirty="0">
                <a:ea typeface="宋体" panose="02010600030101010101" pitchFamily="2" charset="-122"/>
              </a:rPr>
              <a:t>会被变成负数</a:t>
            </a:r>
            <a:r>
              <a:rPr lang="en-US" altLang="zh-CN" dirty="0">
                <a:ea typeface="宋体" panose="02010600030101010101" pitchFamily="2" charset="-122"/>
              </a:rPr>
              <a:t>-k,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等待叫号没有表达出来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可以理解由系统实现，取号即意味着通知柜员，叫号理解为通知顾客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修改：让每个理发者都发理发需求给理发师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凳子满没有说是否离开，所以此处等待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释放凳子可以在两个地方选择一个。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提问：是否可以让凳子作为一个初始值为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的信号量。  </a:t>
            </a:r>
            <a:r>
              <a:rPr lang="en-US" altLang="zh-CN" dirty="0">
                <a:ea typeface="宋体" panose="02010600030101010101" pitchFamily="2" charset="-122"/>
              </a:rPr>
              <a:t>Sem chair=n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不行，因为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被抢完后，顾客会排队，与体育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分解动作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快递员可以多个，居民多个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1.20</a:t>
            </a:r>
            <a:r>
              <a:rPr lang="zh-CN" altLang="en-US" dirty="0">
                <a:ea typeface="宋体" panose="02010600030101010101" pitchFamily="2" charset="-122"/>
              </a:rPr>
              <a:t>个储物柜尚未解决，目前只解决了占用柜子操作界面的问题，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居民对柜子的互斥尚未解决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居民收到取快递消息尚未解决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一个快递柜若有新的居民取包裹，快递员</a:t>
            </a:r>
            <a:r>
              <a:rPr lang="zh-CN" altLang="en-US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（多个）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需要让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居民先取包裹</a:t>
            </a:r>
            <a:r>
              <a:rPr lang="zh-CN" altLang="zh-CN" b="1" dirty="0">
                <a:solidFill>
                  <a:srgbClr val="7F7F7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solidFill>
                <a:srgbClr val="7F7F7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/>
          <p:nvPr userDrawn="1"/>
        </p:nvSpPr>
        <p:spPr>
          <a:xfrm flipV="1">
            <a:off x="762000" y="3505200"/>
            <a:ext cx="76200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>
              <a:alpha val="100000"/>
            </a:srgbClr>
          </a:solidFill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1336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41FA34-4424-489B-95A9-A1833DA8043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E020A7-F405-4919-8E7F-555AC7920D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F741F-369B-4E4F-A63B-91F791EB326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872C5D-1769-4B5E-A936-80F4A201CC1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BEB855-1E2A-4A51-988D-1C24515B2C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A2B76-BC47-45B8-999B-F897C9BB456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AA4F5B-FACA-4E3C-8BFA-8C9E0C10E7B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550170-6AFB-47E0-A03D-D939CD58030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9D5109-3180-4103-A980-29D12758CA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BAAF5F-F889-48C7-AF1A-8C0A3A3BFDD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95C3C5-2EA3-49A3-BB88-912C315E2F8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AutoShape 10"/>
          <p:cNvSpPr/>
          <p:nvPr userDrawn="1"/>
        </p:nvSpPr>
        <p:spPr>
          <a:xfrm flipV="1">
            <a:off x="304800" y="990600"/>
            <a:ext cx="83820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>
              <a:alpha val="100000"/>
            </a:srgbClr>
          </a:solidFill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11"/>
          <p:cNvSpPr/>
          <p:nvPr userDrawn="1"/>
        </p:nvSpPr>
        <p:spPr>
          <a:xfrm flipV="1">
            <a:off x="381000" y="6172200"/>
            <a:ext cx="8229600" cy="0"/>
          </a:xfrm>
          <a:prstGeom prst="line">
            <a:avLst/>
          </a:prstGeom>
          <a:ln w="31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CE77CC-6351-4BA3-B870-7840A3220B3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/>
            <a:r>
              <a:rPr lang="fr-CA" altLang="zh-CN" dirty="0"/>
              <a:t>Deuxième niveau</a:t>
            </a:r>
            <a:endParaRPr lang="fr-CA" altLang="zh-CN" dirty="0"/>
          </a:p>
          <a:p>
            <a:pPr lvl="2"/>
            <a:r>
              <a:rPr lang="fr-CA" altLang="zh-CN" dirty="0"/>
              <a:t>Troisième niveau</a:t>
            </a:r>
            <a:endParaRPr lang="fr-CA" altLang="zh-CN" dirty="0"/>
          </a:p>
          <a:p>
            <a:pPr lvl="3"/>
            <a:r>
              <a:rPr lang="fr-CA" altLang="zh-CN" dirty="0"/>
              <a:t>Quatrième niveau</a:t>
            </a:r>
            <a:endParaRPr lang="fr-CA" altLang="zh-CN" dirty="0"/>
          </a:p>
          <a:p>
            <a:pPr lvl="4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26DF5-3E92-4ADA-801D-6350208202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fr-CA" dirty="0"/>
            </a:fld>
            <a:endParaRPr lang="zh-CN" altLang="fr-CA" dirty="0"/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057"/>
          <p:cNvSpPr/>
          <p:nvPr/>
        </p:nvSpPr>
        <p:spPr>
          <a:xfrm>
            <a:off x="862013" y="3048000"/>
            <a:ext cx="7772400" cy="213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1800225" lvl="0" indent="-1800225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Chapter 5  Mutual Exclusion(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互斥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) and  Synchronization(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</a:rPr>
              <a:t>同步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1800225" lvl="0" indent="-1800225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		           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</a:rPr>
              <a:t>经典习题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2"/>
          <p:cNvSpPr/>
          <p:nvPr/>
        </p:nvSpPr>
        <p:spPr>
          <a:xfrm>
            <a:off x="541338" y="1371600"/>
            <a:ext cx="8264525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None/>
            </a:pPr>
            <a:br>
              <a:rPr lang="en-US" altLang="zh-CN" sz="440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Times New Roman" panose="02020603050405020304" pitchFamily="18" charset="0"/>
              </a:rPr>
              <a:t>Operating Systems</a:t>
            </a:r>
            <a:endParaRPr lang="en-US" altLang="zh-CN" sz="5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228600" y="1268413"/>
            <a:ext cx="8686800" cy="485775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问题定性：一个混合问题（同步和互斥）。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同步：超市里面维持</a:t>
            </a:r>
            <a:r>
              <a:rPr lang="en-US" altLang="zh-CN" sz="2400" dirty="0">
                <a:ea typeface="宋体" panose="02010600030101010101" pitchFamily="2" charset="-122"/>
              </a:rPr>
              <a:t>500</a:t>
            </a:r>
            <a:r>
              <a:rPr lang="zh-CN" altLang="en-US" sz="2400" dirty="0">
                <a:ea typeface="宋体" panose="02010600030101010101" pitchFamily="2" charset="-122"/>
              </a:rPr>
              <a:t>个顾客的规模；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互斥：每道门都是临界资源；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进程的类别：两类代表进程，进入超市，离开超市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初始化：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同步信号量一个，定义为</a:t>
            </a:r>
            <a:r>
              <a:rPr lang="en-US" altLang="zh-CN" sz="2400" dirty="0">
                <a:ea typeface="宋体" panose="02010600030101010101" pitchFamily="2" charset="-122"/>
              </a:rPr>
              <a:t>s=500,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ea typeface="宋体" panose="02010600030101010101" pitchFamily="2" charset="-122"/>
              </a:rPr>
              <a:t>互斥量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个，定义为</a:t>
            </a:r>
            <a:r>
              <a:rPr lang="en-US" altLang="zh-CN" sz="2400" dirty="0">
                <a:ea typeface="宋体" panose="02010600030101010101" pitchFamily="2" charset="-122"/>
              </a:rPr>
              <a:t>s1=s2=s3=s4=s5=s6=1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52400" y="427038"/>
            <a:ext cx="9144000" cy="7778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5.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超市购物问题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3733800" cy="485775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void enter()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semwait(s);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choose the door 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semwait(si);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cross the door  i;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semsignal(si)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buy something;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/>
        </p:nvSpPr>
        <p:spPr>
          <a:xfrm>
            <a:off x="5105400" y="1295400"/>
            <a:ext cx="356235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void leave()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choose door i;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semwait(si);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cross the door;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semsignal(si)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semsignal(s)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超市购物问题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67818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customer()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random door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cross the door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buy something;//sleep(random time)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 random door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cross the door;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超市购物问题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超市购物问题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52400" y="1268413"/>
            <a:ext cx="8763000" cy="5360987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" altLang="en-US" sz="2000" dirty="0"/>
              <a:t>如果增加一个限制条件：顾客进出必须走同一个门，这个过程又是怎么样的；</a:t>
            </a:r>
            <a:endParaRPr lang="" altLang="en-US" sz="2000" dirty="0"/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52400" y="1828800"/>
            <a:ext cx="67818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customer(){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random door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cross the door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buy something;//sleep(random time)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cross the door;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有三个进程：</a:t>
            </a:r>
            <a:r>
              <a:rPr lang="en-US" altLang="zh-CN" sz="2400" dirty="0">
                <a:ea typeface="宋体" panose="02010600030101010101" pitchFamily="2" charset="-122"/>
              </a:rPr>
              <a:t>Read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Print</a:t>
            </a:r>
            <a:r>
              <a:rPr lang="zh-CN" altLang="en-US" sz="2400" dirty="0">
                <a:ea typeface="宋体" panose="02010600030101010101" pitchFamily="2" charset="-122"/>
              </a:rPr>
              <a:t>，共享两个缓存</a:t>
            </a:r>
            <a:r>
              <a:rPr lang="en-US" altLang="zh-CN" sz="2400" dirty="0">
                <a:ea typeface="宋体" panose="02010600030101010101" pitchFamily="2" charset="-122"/>
              </a:rPr>
              <a:t>B1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B2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进程</a:t>
            </a:r>
            <a:r>
              <a:rPr lang="en-US" altLang="zh-CN" dirty="0">
                <a:ea typeface="宋体" panose="02010600030101010101" pitchFamily="2" charset="-122"/>
              </a:rPr>
              <a:t>Read</a:t>
            </a:r>
            <a:r>
              <a:rPr lang="zh-CN" altLang="en-US" dirty="0">
                <a:ea typeface="宋体" panose="02010600030101010101" pitchFamily="2" charset="-122"/>
              </a:rPr>
              <a:t>：读取一条记录，并放在缓存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进程</a:t>
            </a:r>
            <a:r>
              <a:rPr lang="en-US" altLang="zh-CN" dirty="0">
                <a:ea typeface="宋体" panose="02010600030101010101" pitchFamily="2" charset="-122"/>
              </a:rPr>
              <a:t>Move</a:t>
            </a:r>
            <a:r>
              <a:rPr lang="zh-CN" altLang="en-US" dirty="0">
                <a:ea typeface="宋体" panose="02010600030101010101" pitchFamily="2" charset="-122"/>
              </a:rPr>
              <a:t>：从缓存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中读取记录，处理后放入缓存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进程</a:t>
            </a:r>
            <a:r>
              <a:rPr lang="en-US" altLang="zh-CN" dirty="0">
                <a:ea typeface="宋体" panose="02010600030101010101" pitchFamily="2" charset="-122"/>
              </a:rPr>
              <a:t>Print</a:t>
            </a:r>
            <a:r>
              <a:rPr lang="zh-CN" altLang="en-US" dirty="0">
                <a:ea typeface="宋体" panose="02010600030101010101" pitchFamily="2" charset="-122"/>
              </a:rPr>
              <a:t>：从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中读取数据并打印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请通过信号量的等待和激发操作填空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2468" name="图片 4" descr="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447800"/>
            <a:ext cx="78486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图片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78486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知识点：互斥和同步、信号量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Page 154 </a:t>
            </a:r>
            <a:r>
              <a:rPr lang="zh-CN" altLang="en-US" dirty="0">
                <a:ea typeface="宋体" panose="02010600030101010101" pitchFamily="2" charset="-122"/>
              </a:rPr>
              <a:t>，结合</a:t>
            </a:r>
            <a:r>
              <a:rPr lang="en-US" altLang="zh-CN" dirty="0">
                <a:ea typeface="宋体" panose="02010600030101010101" pitchFamily="2" charset="-122"/>
              </a:rPr>
              <a:t>book5.3</a:t>
            </a:r>
            <a:r>
              <a:rPr lang="zh-CN" altLang="en-US" dirty="0">
                <a:ea typeface="宋体" panose="02010600030101010101" pitchFamily="2" charset="-122"/>
              </a:rPr>
              <a:t>信号量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需要注意的地方：系统运行时，必须保证</a:t>
            </a:r>
            <a:r>
              <a:rPr lang="en-US" altLang="zh-CN" dirty="0">
                <a:ea typeface="宋体" panose="02010600030101010101" pitchFamily="2" charset="-122"/>
              </a:rPr>
              <a:t>READ</a:t>
            </a:r>
            <a:r>
              <a:rPr lang="zh-CN" altLang="en-US" dirty="0">
                <a:ea typeface="宋体" panose="02010600030101010101" pitchFamily="2" charset="-122"/>
              </a:rPr>
              <a:t>优先使用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缓存，</a:t>
            </a:r>
            <a:r>
              <a:rPr lang="en-US" altLang="zh-CN" dirty="0">
                <a:ea typeface="宋体" panose="02010600030101010101" pitchFamily="2" charset="-122"/>
              </a:rPr>
              <a:t>MOVE</a:t>
            </a:r>
            <a:r>
              <a:rPr lang="zh-CN" altLang="en-US" dirty="0">
                <a:ea typeface="宋体" panose="02010600030101010101" pitchFamily="2" charset="-122"/>
              </a:rPr>
              <a:t>优先使用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缓存（原因：初始状态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缓冲中的数据是无效数据）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4271963"/>
            <a:ext cx="9144000" cy="256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                                      生产者消费者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5875" y="1166813"/>
            <a:ext cx="9144000" cy="256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                                      生产者消费者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2"/>
          <p:cNvSpPr>
            <a:spLocks noGrp="1"/>
          </p:cNvSpPr>
          <p:nvPr>
            <p:ph type="title"/>
          </p:nvPr>
        </p:nvSpPr>
        <p:spPr>
          <a:xfrm>
            <a:off x="606425" y="12700"/>
            <a:ext cx="79248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Problems 2: –</a:t>
            </a:r>
            <a:r>
              <a:rPr lang="zh-CN" altLang="en-US" dirty="0">
                <a:ea typeface="宋体" panose="02010600030101010101" pitchFamily="2" charset="-122"/>
              </a:rPr>
              <a:t>思路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42" name="Rectangle 3"/>
          <p:cNvSpPr txBox="1"/>
          <p:nvPr/>
        </p:nvSpPr>
        <p:spPr>
          <a:xfrm>
            <a:off x="0" y="1166813"/>
            <a:ext cx="7693025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进程：在对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B1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缓冲区读取数据时，首先要判断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进程是否将上一次读的数据取走，如果没有取走，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等待；否则，读取一段数据放到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，然后通知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缓存可用；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进程：首先判断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B1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缓冲区中的数据是否可用，如果没有等待；否则，从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B1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缓存中读取数据，然后对数据进行加工。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Rectangle 3"/>
          <p:cNvSpPr txBox="1"/>
          <p:nvPr/>
        </p:nvSpPr>
        <p:spPr>
          <a:xfrm>
            <a:off x="228600" y="3529013"/>
            <a:ext cx="7693025" cy="2552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800100" lvl="1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加工完毕后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进程是否已将上次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进程放到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缓冲区中的数据取走，如果没有取走，等待；否则，将加工后的数据存放到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缓冲区，然后通知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进程可以使用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缓冲区；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进程：判断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缓冲区的数据是否可用，如果不可用，则等待；如果可用，则打印，然后通知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的数据已取走，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进程可对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缓冲区 进行更新操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作。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Clr>
                <a:schemeClr val="tx1"/>
              </a:buClr>
              <a:buSzPct val="75000"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通过上面分析，可以知道 ，在这个程序中我们需要使用四个信号量，其中：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S0</a:t>
            </a:r>
            <a:r>
              <a:rPr lang="zh-CN" altLang="en-US" sz="2400" dirty="0">
                <a:ea typeface="宋体" panose="02010600030101010101" pitchFamily="2" charset="-122"/>
              </a:rPr>
              <a:t>用于表明</a:t>
            </a:r>
            <a:r>
              <a:rPr lang="en-US" altLang="zh-CN" sz="2400" dirty="0">
                <a:ea typeface="宋体" panose="02010600030101010101" pitchFamily="2" charset="-122"/>
              </a:rPr>
              <a:t>READ</a:t>
            </a:r>
            <a:r>
              <a:rPr lang="zh-CN" altLang="en-US" sz="2400" dirty="0">
                <a:ea typeface="宋体" panose="02010600030101010101" pitchFamily="2" charset="-122"/>
              </a:rPr>
              <a:t>是否可以使用</a:t>
            </a:r>
            <a:r>
              <a:rPr lang="en-US" altLang="zh-CN" sz="2400" dirty="0">
                <a:ea typeface="宋体" panose="02010600030101010101" pitchFamily="2" charset="-122"/>
              </a:rPr>
              <a:t>B1</a:t>
            </a:r>
            <a:r>
              <a:rPr lang="zh-CN" altLang="en-US" sz="2400" dirty="0">
                <a:ea typeface="宋体" panose="02010600030101010101" pitchFamily="2" charset="-122"/>
              </a:rPr>
              <a:t>； （</a:t>
            </a:r>
            <a:r>
              <a:rPr lang="en-US" altLang="zh-CN" sz="2400" dirty="0">
                <a:ea typeface="宋体" panose="02010600030101010101" pitchFamily="2" charset="-122"/>
              </a:rPr>
              <a:t>B1</a:t>
            </a:r>
            <a:r>
              <a:rPr lang="zh-CN" altLang="en-US" sz="2400" dirty="0">
                <a:ea typeface="宋体" panose="02010600030101010101" pitchFamily="2" charset="-122"/>
              </a:rPr>
              <a:t>中是否有空位置 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ea typeface="宋体" panose="02010600030101010101" pitchFamily="2" charset="-122"/>
              </a:rPr>
              <a:t>用于表明</a:t>
            </a:r>
            <a:r>
              <a:rPr lang="en-US" altLang="zh-CN" sz="2400" dirty="0"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ea typeface="宋体" panose="02010600030101010101" pitchFamily="2" charset="-122"/>
              </a:rPr>
              <a:t>是否可以使用</a:t>
            </a:r>
            <a:r>
              <a:rPr lang="en-US" altLang="zh-CN" sz="2400" dirty="0">
                <a:ea typeface="宋体" panose="02010600030101010101" pitchFamily="2" charset="-122"/>
              </a:rPr>
              <a:t>B1</a:t>
            </a:r>
            <a:r>
              <a:rPr lang="zh-CN" altLang="en-US" sz="2400" dirty="0">
                <a:ea typeface="宋体" panose="02010600030101010101" pitchFamily="2" charset="-122"/>
              </a:rPr>
              <a:t>； （</a:t>
            </a:r>
            <a:r>
              <a:rPr lang="en-US" altLang="zh-CN" sz="2400" dirty="0">
                <a:ea typeface="宋体" panose="02010600030101010101" pitchFamily="2" charset="-122"/>
              </a:rPr>
              <a:t>B1</a:t>
            </a:r>
            <a:r>
              <a:rPr lang="zh-CN" altLang="en-US" sz="2400" dirty="0">
                <a:ea typeface="宋体" panose="02010600030101010101" pitchFamily="2" charset="-122"/>
              </a:rPr>
              <a:t>中是否有数据 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ea typeface="宋体" panose="02010600030101010101" pitchFamily="2" charset="-122"/>
              </a:rPr>
              <a:t>用于表明</a:t>
            </a:r>
            <a:r>
              <a:rPr lang="en-US" altLang="zh-CN" sz="2400" dirty="0"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ea typeface="宋体" panose="02010600030101010101" pitchFamily="2" charset="-122"/>
              </a:rPr>
              <a:t>是否可以使用</a:t>
            </a:r>
            <a:r>
              <a:rPr lang="en-US" altLang="zh-CN" sz="2400" dirty="0">
                <a:ea typeface="宋体" panose="02010600030101010101" pitchFamily="2" charset="-122"/>
              </a:rPr>
              <a:t>B2</a:t>
            </a:r>
            <a:r>
              <a:rPr lang="zh-CN" altLang="en-US" sz="2400" dirty="0">
                <a:ea typeface="宋体" panose="02010600030101010101" pitchFamily="2" charset="-122"/>
              </a:rPr>
              <a:t>； （</a:t>
            </a:r>
            <a:r>
              <a:rPr lang="en-US" altLang="zh-CN" sz="2400" dirty="0">
                <a:ea typeface="宋体" panose="02010600030101010101" pitchFamily="2" charset="-122"/>
              </a:rPr>
              <a:t>B2</a:t>
            </a:r>
            <a:r>
              <a:rPr lang="zh-CN" altLang="en-US" sz="2400" dirty="0">
                <a:ea typeface="宋体" panose="02010600030101010101" pitchFamily="2" charset="-122"/>
              </a:rPr>
              <a:t>中是否有有空位置 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S3</a:t>
            </a:r>
            <a:r>
              <a:rPr lang="zh-CN" altLang="en-US" sz="2400" dirty="0">
                <a:ea typeface="宋体" panose="02010600030101010101" pitchFamily="2" charset="-122"/>
              </a:rPr>
              <a:t>用于表明</a:t>
            </a:r>
            <a:r>
              <a:rPr lang="en-US" altLang="zh-CN" sz="2400" dirty="0">
                <a:ea typeface="宋体" panose="02010600030101010101" pitchFamily="2" charset="-122"/>
              </a:rPr>
              <a:t>PRINT</a:t>
            </a:r>
            <a:r>
              <a:rPr lang="zh-CN" altLang="en-US" sz="2400" dirty="0">
                <a:ea typeface="宋体" panose="02010600030101010101" pitchFamily="2" charset="-122"/>
              </a:rPr>
              <a:t>是否可以使用</a:t>
            </a:r>
            <a:r>
              <a:rPr lang="en-US" altLang="zh-CN" sz="2400" dirty="0">
                <a:ea typeface="宋体" panose="02010600030101010101" pitchFamily="2" charset="-122"/>
              </a:rPr>
              <a:t>B2</a:t>
            </a:r>
            <a:r>
              <a:rPr lang="zh-CN" altLang="en-US" sz="2400" dirty="0">
                <a:ea typeface="宋体" panose="02010600030101010101" pitchFamily="2" charset="-122"/>
              </a:rPr>
              <a:t>； （</a:t>
            </a:r>
            <a:r>
              <a:rPr lang="en-US" altLang="zh-CN" sz="2400" dirty="0">
                <a:ea typeface="宋体" panose="02010600030101010101" pitchFamily="2" charset="-122"/>
              </a:rPr>
              <a:t>B2</a:t>
            </a:r>
            <a:r>
              <a:rPr lang="zh-CN" altLang="en-US" sz="2400" dirty="0">
                <a:ea typeface="宋体" panose="02010600030101010101" pitchFamily="2" charset="-122"/>
              </a:rPr>
              <a:t>中是否有数据）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2400" dirty="0">
                <a:ea typeface="宋体" panose="02010600030101010101" pitchFamily="2" charset="-122"/>
              </a:rPr>
              <a:t>初始化：因为由于优先级的问题，所以有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Semsignal s0=1;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中有位置 ）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表示有位置，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表示没有位置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Semsignal s1=0;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B1</a:t>
            </a:r>
            <a:r>
              <a:rPr lang="zh-CN" altLang="en-US" dirty="0">
                <a:ea typeface="宋体" panose="02010600030101010101" pitchFamily="2" charset="-122"/>
              </a:rPr>
              <a:t>中没有数据 ）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表示有数据，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表示没有数据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Semsignal s2=1;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中有位置 ）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表示有位置，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表示没有位置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Semsignal s3=0;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B2</a:t>
            </a:r>
            <a:r>
              <a:rPr lang="zh-CN" altLang="en-US" dirty="0">
                <a:ea typeface="宋体" panose="02010600030101010101" pitchFamily="2" charset="-122"/>
              </a:rPr>
              <a:t>中没有 产品 ）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表示有数据，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表示没有数据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7463" y="304800"/>
            <a:ext cx="9144000" cy="777875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理发师问题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2766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一个理发店有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个理发师，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张椅子，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张理发椅。若没有要理发的顾客，则理发师就去睡觉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什么也不干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；若有顾客走进理发店且所有的椅子都被占用了，则该顾客就离开理发店；若理发师正在为人理发，则该顾客就找一张空椅子坐下等待；若理发师在睡觉，则顾客就唤醒他，请用信号量描述这个过程。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数据搬移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800" y="1676400"/>
          <a:ext cx="8001000" cy="4314825"/>
        </p:xfrm>
        <a:graphic>
          <a:graphicData uri="http://schemas.openxmlformats.org/drawingml/2006/table">
            <a:tbl>
              <a:tblPr/>
              <a:tblGrid>
                <a:gridCol w="2809112"/>
                <a:gridCol w="2595944"/>
                <a:gridCol w="2595944"/>
              </a:tblGrid>
              <a:tr h="304852"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Read Process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Move Process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Print Process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009973"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char x;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while (true)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{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Read a record to x;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Semwait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(s0)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;(3)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B1 = x;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Semsignal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(s1)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;(4)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}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char x, y;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while (true)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{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Semwait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(s1)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;(5)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x = B1;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semsignal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(s0)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;(6)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Process x,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store the result to y;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semwait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(s2)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;(7)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B2 = y;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Semsignal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(s3);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(8)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}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char x;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while ( true)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{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Semwait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(s3)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;(9)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-200025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     x = B2;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-200025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u="none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sz="2000" u="sng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semsignal</a:t>
                      </a:r>
                      <a:r>
                        <a:rPr lang="en-US" sz="2000" u="sng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(s2)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;(10)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  Print x;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7620" indent="2667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}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 flipH="1">
            <a:off x="3993357" y="6370956"/>
            <a:ext cx="5010626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9"/>
          <p:cNvSpPr txBox="1"/>
          <p:nvPr/>
        </p:nvSpPr>
        <p:spPr>
          <a:xfrm>
            <a:off x="801688" y="1492250"/>
            <a:ext cx="7540625" cy="5410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小区里有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个快递柜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，该柜子有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20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个格子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，快递员负责向快递柜放入包裹（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每次只能放入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个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包裹），放好一个包裹发出一个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取件通知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，若快递柜满了，则快递员需要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等待空闲格子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出来；居民凭快递通知，从指定快递柜中取走属于自己的包裹，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每次只能允许一个居民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取包裹；一个快递柜若有新的居民取包裹，快递员需要让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居民先取包裹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。假设初始时快递柜是空的，定义信号量并初始化，使用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操作模拟快递员和居民进程之间的同步与互斥。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7.</a:t>
            </a:r>
            <a:r>
              <a:rPr lang="zh-CN" altLang="en-US" dirty="0">
                <a:ea typeface="宋体" panose="02010600030101010101" pitchFamily="2" charset="-122"/>
              </a:rPr>
              <a:t>快递柜问题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7.</a:t>
            </a:r>
            <a:r>
              <a:rPr lang="zh-CN" altLang="en-US" dirty="0">
                <a:ea typeface="宋体" panose="02010600030101010101" pitchFamily="2" charset="-122"/>
              </a:rPr>
              <a:t>快递柜问题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0659" name="图形 19" descr="箱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963738"/>
            <a:ext cx="639763" cy="63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20"/>
          <p:cNvSpPr txBox="1"/>
          <p:nvPr/>
        </p:nvSpPr>
        <p:spPr>
          <a:xfrm>
            <a:off x="1714500" y="2098675"/>
            <a:ext cx="10048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快递员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pic>
        <p:nvPicPr>
          <p:cNvPr id="70661" name="图形 22" descr="男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03350"/>
            <a:ext cx="639763" cy="639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23"/>
          <p:cNvSpPr txBox="1"/>
          <p:nvPr/>
        </p:nvSpPr>
        <p:spPr>
          <a:xfrm>
            <a:off x="5243513" y="1552575"/>
            <a:ext cx="10048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居民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8" name="文本框 24"/>
          <p:cNvSpPr txBox="1"/>
          <p:nvPr/>
        </p:nvSpPr>
        <p:spPr>
          <a:xfrm>
            <a:off x="1252538" y="2647950"/>
            <a:ext cx="1243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等待取件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9" name="文本框 25"/>
          <p:cNvSpPr txBox="1"/>
          <p:nvPr/>
        </p:nvSpPr>
        <p:spPr>
          <a:xfrm>
            <a:off x="1252538" y="3357563"/>
            <a:ext cx="1243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放入包裹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0" name="文本框 26"/>
          <p:cNvSpPr txBox="1"/>
          <p:nvPr/>
        </p:nvSpPr>
        <p:spPr>
          <a:xfrm>
            <a:off x="1252538" y="4071938"/>
            <a:ext cx="1243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发出通知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1" name="文本框 28"/>
          <p:cNvSpPr txBox="1"/>
          <p:nvPr/>
        </p:nvSpPr>
        <p:spPr>
          <a:xfrm>
            <a:off x="4816475" y="2090738"/>
            <a:ext cx="1241425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收到通知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2" name="文本框 29"/>
          <p:cNvSpPr txBox="1"/>
          <p:nvPr/>
        </p:nvSpPr>
        <p:spPr>
          <a:xfrm>
            <a:off x="4816475" y="2711450"/>
            <a:ext cx="1241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登记排队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7015163" y="3192463"/>
            <a:ext cx="1473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第一个居民叫停快递员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4" name="文本框 32"/>
          <p:cNvSpPr txBox="1"/>
          <p:nvPr/>
        </p:nvSpPr>
        <p:spPr>
          <a:xfrm>
            <a:off x="4968875" y="3952875"/>
            <a:ext cx="10890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取包裹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5" name="文本框 33"/>
          <p:cNvSpPr txBox="1"/>
          <p:nvPr/>
        </p:nvSpPr>
        <p:spPr>
          <a:xfrm>
            <a:off x="4873625" y="4579938"/>
            <a:ext cx="1374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登记离开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6" name="文本框 35"/>
          <p:cNvSpPr txBox="1"/>
          <p:nvPr/>
        </p:nvSpPr>
        <p:spPr>
          <a:xfrm>
            <a:off x="7015163" y="5067300"/>
            <a:ext cx="19764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最后一个居民通知快递员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7" name="文本框 36"/>
          <p:cNvSpPr txBox="1"/>
          <p:nvPr/>
        </p:nvSpPr>
        <p:spPr>
          <a:xfrm>
            <a:off x="4495800" y="3330575"/>
            <a:ext cx="2057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进入一个居民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8" name="文本框 37"/>
          <p:cNvSpPr txBox="1"/>
          <p:nvPr/>
        </p:nvSpPr>
        <p:spPr>
          <a:xfrm>
            <a:off x="4191000" y="5227638"/>
            <a:ext cx="22987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允许其他居民进入</a:t>
            </a:r>
            <a:endParaRPr kumimoji="0" lang="zh-CN" altLang="en-US" sz="20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9" name="箭头: 下 38"/>
          <p:cNvSpPr/>
          <p:nvPr/>
        </p:nvSpPr>
        <p:spPr>
          <a:xfrm>
            <a:off x="1655763" y="3017838"/>
            <a:ext cx="225425" cy="3683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箭头: 下 39"/>
          <p:cNvSpPr/>
          <p:nvPr/>
        </p:nvSpPr>
        <p:spPr>
          <a:xfrm>
            <a:off x="1649413" y="3725863"/>
            <a:ext cx="225425" cy="3683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箭头: 下 40"/>
          <p:cNvSpPr/>
          <p:nvPr/>
        </p:nvSpPr>
        <p:spPr>
          <a:xfrm>
            <a:off x="5227638" y="2452688"/>
            <a:ext cx="223838" cy="3444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箭头: 下 41"/>
          <p:cNvSpPr/>
          <p:nvPr/>
        </p:nvSpPr>
        <p:spPr>
          <a:xfrm>
            <a:off x="5246688" y="3046413"/>
            <a:ext cx="225425" cy="3444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箭头: 下 42"/>
          <p:cNvSpPr/>
          <p:nvPr/>
        </p:nvSpPr>
        <p:spPr>
          <a:xfrm>
            <a:off x="5246688" y="3667125"/>
            <a:ext cx="225425" cy="3444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箭头: 下 43"/>
          <p:cNvSpPr/>
          <p:nvPr/>
        </p:nvSpPr>
        <p:spPr>
          <a:xfrm>
            <a:off x="5246688" y="4322763"/>
            <a:ext cx="225425" cy="3444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箭头: 下 44"/>
          <p:cNvSpPr/>
          <p:nvPr/>
        </p:nvSpPr>
        <p:spPr>
          <a:xfrm>
            <a:off x="5246688" y="4924425"/>
            <a:ext cx="225425" cy="3429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箭头: 左右 45"/>
          <p:cNvSpPr/>
          <p:nvPr/>
        </p:nvSpPr>
        <p:spPr>
          <a:xfrm>
            <a:off x="6194425" y="3390900"/>
            <a:ext cx="820738" cy="30956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箭头: 左右 46"/>
          <p:cNvSpPr/>
          <p:nvPr/>
        </p:nvSpPr>
        <p:spPr>
          <a:xfrm>
            <a:off x="6440488" y="5257800"/>
            <a:ext cx="658813" cy="30956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1683" name="内容占位符 2"/>
          <p:cNvSpPr txBox="1"/>
          <p:nvPr/>
        </p:nvSpPr>
        <p:spPr>
          <a:xfrm>
            <a:off x="142875" y="76200"/>
            <a:ext cx="8089900" cy="534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writemutex=</a:t>
            </a:r>
            <a:r>
              <a:rPr lang="en-US" altLang="zh-CN" sz="2400" dirty="0">
                <a:ea typeface="宋体" panose="02010600030101010101" pitchFamily="2" charset="-122"/>
              </a:rPr>
              <a:t>1,readmutex=1</a:t>
            </a:r>
            <a:r>
              <a:rPr lang="en-US" altLang="zh-CN" sz="2400" b="1" dirty="0">
                <a:ea typeface="宋体" panose="02010600030101010101" pitchFamily="2" charset="-122"/>
              </a:rPr>
              <a:t>, z=1,mutex1=1,mutex2=1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684" name="内容占位符 2"/>
          <p:cNvSpPr txBox="1"/>
          <p:nvPr/>
        </p:nvSpPr>
        <p:spPr>
          <a:xfrm>
            <a:off x="4610100" y="538163"/>
            <a:ext cx="4267200" cy="909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resident(void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Char char="•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内容占位符 2"/>
          <p:cNvSpPr txBox="1"/>
          <p:nvPr/>
        </p:nvSpPr>
        <p:spPr>
          <a:xfrm>
            <a:off x="115888" y="1189038"/>
            <a:ext cx="4114800" cy="944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courier 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内容占位符 2"/>
          <p:cNvSpPr txBox="1"/>
          <p:nvPr/>
        </p:nvSpPr>
        <p:spPr>
          <a:xfrm>
            <a:off x="457200" y="3313113"/>
            <a:ext cx="3089275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内容占位符 2"/>
          <p:cNvSpPr txBox="1"/>
          <p:nvPr/>
        </p:nvSpPr>
        <p:spPr>
          <a:xfrm>
            <a:off x="115888" y="41481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semSignal(writemutex)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矩形 15"/>
          <p:cNvSpPr/>
          <p:nvPr/>
        </p:nvSpPr>
        <p:spPr>
          <a:xfrm>
            <a:off x="862013" y="3689350"/>
            <a:ext cx="16938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writedata();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矩形 16"/>
          <p:cNvSpPr/>
          <p:nvPr/>
        </p:nvSpPr>
        <p:spPr>
          <a:xfrm>
            <a:off x="4686300" y="6329363"/>
            <a:ext cx="557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矩形 17"/>
          <p:cNvSpPr/>
          <p:nvPr/>
        </p:nvSpPr>
        <p:spPr>
          <a:xfrm>
            <a:off x="5072063" y="3702050"/>
            <a:ext cx="1514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readdata();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内容占位符 2"/>
          <p:cNvSpPr txBox="1"/>
          <p:nvPr/>
        </p:nvSpPr>
        <p:spPr>
          <a:xfrm>
            <a:off x="4425950" y="27003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内容占位符 2"/>
          <p:cNvSpPr txBox="1"/>
          <p:nvPr/>
        </p:nvSpPr>
        <p:spPr>
          <a:xfrm>
            <a:off x="5349875" y="55959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semSignal(writemutex)  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内容占位符 2"/>
          <p:cNvSpPr txBox="1"/>
          <p:nvPr/>
        </p:nvSpPr>
        <p:spPr>
          <a:xfrm>
            <a:off x="4497388" y="2387600"/>
            <a:ext cx="3733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if(rcount==1)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4" name="内容占位符 2"/>
          <p:cNvSpPr txBox="1"/>
          <p:nvPr/>
        </p:nvSpPr>
        <p:spPr>
          <a:xfrm>
            <a:off x="4267200" y="20145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rcount++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5" name="内容占位符 2"/>
          <p:cNvSpPr txBox="1"/>
          <p:nvPr/>
        </p:nvSpPr>
        <p:spPr>
          <a:xfrm>
            <a:off x="4057650" y="1709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6" name="内容占位符 2"/>
          <p:cNvSpPr txBox="1"/>
          <p:nvPr/>
        </p:nvSpPr>
        <p:spPr>
          <a:xfrm>
            <a:off x="4953000" y="3005138"/>
            <a:ext cx="35814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7" name="内容占位符 2"/>
          <p:cNvSpPr txBox="1"/>
          <p:nvPr/>
        </p:nvSpPr>
        <p:spPr>
          <a:xfrm>
            <a:off x="4953000" y="4986338"/>
            <a:ext cx="17526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rcount--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8" name="内容占位符 2"/>
          <p:cNvSpPr txBox="1"/>
          <p:nvPr/>
        </p:nvSpPr>
        <p:spPr>
          <a:xfrm>
            <a:off x="4408488" y="5900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9" name="内容占位符 2"/>
          <p:cNvSpPr txBox="1"/>
          <p:nvPr/>
        </p:nvSpPr>
        <p:spPr>
          <a:xfrm>
            <a:off x="4370388" y="47244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0" name="内容占位符 2"/>
          <p:cNvSpPr txBox="1"/>
          <p:nvPr/>
        </p:nvSpPr>
        <p:spPr>
          <a:xfrm>
            <a:off x="4933950" y="52911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if(rcount == 0)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1" name="矩形 41"/>
          <p:cNvSpPr/>
          <p:nvPr/>
        </p:nvSpPr>
        <p:spPr>
          <a:xfrm>
            <a:off x="280988" y="6329363"/>
            <a:ext cx="557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57675" y="1296988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3731" name="内容占位符 2"/>
          <p:cNvSpPr txBox="1"/>
          <p:nvPr/>
        </p:nvSpPr>
        <p:spPr>
          <a:xfrm>
            <a:off x="142875" y="76200"/>
            <a:ext cx="8089900" cy="534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writemutex=</a:t>
            </a:r>
            <a:r>
              <a:rPr lang="en-US" altLang="zh-CN" sz="2400" dirty="0">
                <a:ea typeface="宋体" panose="02010600030101010101" pitchFamily="2" charset="-122"/>
              </a:rPr>
              <a:t>1,readmutex=1</a:t>
            </a:r>
            <a:r>
              <a:rPr lang="en-US" altLang="zh-CN" sz="2400" b="1" dirty="0">
                <a:ea typeface="宋体" panose="02010600030101010101" pitchFamily="2" charset="-122"/>
              </a:rPr>
              <a:t>, z=1,mutex1=1,mutex2=1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</a:t>
            </a:r>
            <a:r>
              <a:rPr lang="en-US" altLang="zh-CN" sz="2400" dirty="0">
                <a:ea typeface="宋体" panose="02010600030101010101" pitchFamily="2" charset="-122"/>
              </a:rPr>
              <a:t>Number=20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3732" name="内容占位符 2"/>
          <p:cNvSpPr txBox="1"/>
          <p:nvPr/>
        </p:nvSpPr>
        <p:spPr>
          <a:xfrm>
            <a:off x="4610100" y="538163"/>
            <a:ext cx="4267200" cy="909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resident(void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Char char="•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内容占位符 2"/>
          <p:cNvSpPr txBox="1"/>
          <p:nvPr/>
        </p:nvSpPr>
        <p:spPr>
          <a:xfrm>
            <a:off x="255588" y="1160463"/>
            <a:ext cx="4114800" cy="944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courier 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" name="内容占位符 2"/>
          <p:cNvSpPr txBox="1"/>
          <p:nvPr/>
        </p:nvSpPr>
        <p:spPr>
          <a:xfrm>
            <a:off x="457200" y="3313113"/>
            <a:ext cx="3089275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" name="内容占位符 2"/>
          <p:cNvSpPr txBox="1"/>
          <p:nvPr/>
        </p:nvSpPr>
        <p:spPr>
          <a:xfrm>
            <a:off x="115888" y="41481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semSignal(writemutex)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6" name="矩形 15"/>
          <p:cNvSpPr/>
          <p:nvPr/>
        </p:nvSpPr>
        <p:spPr>
          <a:xfrm>
            <a:off x="862013" y="3689350"/>
            <a:ext cx="16938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writedata();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7" name="矩形 16"/>
          <p:cNvSpPr/>
          <p:nvPr/>
        </p:nvSpPr>
        <p:spPr>
          <a:xfrm>
            <a:off x="4686300" y="6329363"/>
            <a:ext cx="557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8" name="矩形 17"/>
          <p:cNvSpPr/>
          <p:nvPr/>
        </p:nvSpPr>
        <p:spPr>
          <a:xfrm>
            <a:off x="5072063" y="3702050"/>
            <a:ext cx="1514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readdata();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9" name="内容占位符 2"/>
          <p:cNvSpPr txBox="1"/>
          <p:nvPr/>
        </p:nvSpPr>
        <p:spPr>
          <a:xfrm>
            <a:off x="4425950" y="27003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0" name="内容占位符 2"/>
          <p:cNvSpPr txBox="1"/>
          <p:nvPr/>
        </p:nvSpPr>
        <p:spPr>
          <a:xfrm>
            <a:off x="5349875" y="55959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semSignal(writemutex)  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1" name="内容占位符 2"/>
          <p:cNvSpPr txBox="1"/>
          <p:nvPr/>
        </p:nvSpPr>
        <p:spPr>
          <a:xfrm>
            <a:off x="4497388" y="2387600"/>
            <a:ext cx="3733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if(rcount==1)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2" name="内容占位符 2"/>
          <p:cNvSpPr txBox="1"/>
          <p:nvPr/>
        </p:nvSpPr>
        <p:spPr>
          <a:xfrm>
            <a:off x="4267200" y="20145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rcount++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3" name="内容占位符 2"/>
          <p:cNvSpPr txBox="1"/>
          <p:nvPr/>
        </p:nvSpPr>
        <p:spPr>
          <a:xfrm>
            <a:off x="4057650" y="1709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4" name="内容占位符 2"/>
          <p:cNvSpPr txBox="1"/>
          <p:nvPr/>
        </p:nvSpPr>
        <p:spPr>
          <a:xfrm>
            <a:off x="4953000" y="3005138"/>
            <a:ext cx="35814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5" name="内容占位符 2"/>
          <p:cNvSpPr txBox="1"/>
          <p:nvPr/>
        </p:nvSpPr>
        <p:spPr>
          <a:xfrm>
            <a:off x="4953000" y="4986338"/>
            <a:ext cx="17526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rcount--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6" name="内容占位符 2"/>
          <p:cNvSpPr txBox="1"/>
          <p:nvPr/>
        </p:nvSpPr>
        <p:spPr>
          <a:xfrm>
            <a:off x="4408488" y="5900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7" name="内容占位符 2"/>
          <p:cNvSpPr txBox="1"/>
          <p:nvPr/>
        </p:nvSpPr>
        <p:spPr>
          <a:xfrm>
            <a:off x="4370388" y="47244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8" name="内容占位符 2"/>
          <p:cNvSpPr txBox="1"/>
          <p:nvPr/>
        </p:nvSpPr>
        <p:spPr>
          <a:xfrm>
            <a:off x="4933950" y="52911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if(rcount == 0)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9" name="矩形 41"/>
          <p:cNvSpPr/>
          <p:nvPr/>
        </p:nvSpPr>
        <p:spPr>
          <a:xfrm>
            <a:off x="280988" y="6329363"/>
            <a:ext cx="557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57675" y="1296988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/>
          <p:nvPr/>
        </p:nvSpPr>
        <p:spPr bwMode="auto">
          <a:xfrm>
            <a:off x="514350" y="2913063"/>
            <a:ext cx="3089275" cy="422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semWait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4497388" y="4179888"/>
            <a:ext cx="3089275" cy="423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semsignal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5779" name="内容占位符 2"/>
          <p:cNvSpPr txBox="1"/>
          <p:nvPr/>
        </p:nvSpPr>
        <p:spPr>
          <a:xfrm>
            <a:off x="142875" y="76200"/>
            <a:ext cx="8089900" cy="915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writemutex=</a:t>
            </a:r>
            <a:r>
              <a:rPr lang="en-US" altLang="zh-CN" sz="2400" dirty="0">
                <a:ea typeface="宋体" panose="02010600030101010101" pitchFamily="2" charset="-122"/>
              </a:rPr>
              <a:t>1,readmutex=1</a:t>
            </a:r>
            <a:r>
              <a:rPr lang="en-US" altLang="zh-CN" sz="2400" b="1" dirty="0">
                <a:ea typeface="宋体" panose="02010600030101010101" pitchFamily="2" charset="-122"/>
              </a:rPr>
              <a:t>, z=1,mutex1=1,mutex2=1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Number=20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5780" name="内容占位符 2"/>
          <p:cNvSpPr txBox="1"/>
          <p:nvPr/>
        </p:nvSpPr>
        <p:spPr>
          <a:xfrm>
            <a:off x="4610100" y="538163"/>
            <a:ext cx="4267200" cy="909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resident(void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Char char="•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1" name="内容占位符 2"/>
          <p:cNvSpPr txBox="1"/>
          <p:nvPr/>
        </p:nvSpPr>
        <p:spPr>
          <a:xfrm>
            <a:off x="152400" y="1493838"/>
            <a:ext cx="4114800" cy="944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courier 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内容占位符 2"/>
          <p:cNvSpPr txBox="1"/>
          <p:nvPr/>
        </p:nvSpPr>
        <p:spPr>
          <a:xfrm>
            <a:off x="457200" y="3313113"/>
            <a:ext cx="3089275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" name="内容占位符 2"/>
          <p:cNvSpPr txBox="1"/>
          <p:nvPr/>
        </p:nvSpPr>
        <p:spPr>
          <a:xfrm>
            <a:off x="115888" y="41481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semSignal(writemutex)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" name="矩形 15"/>
          <p:cNvSpPr/>
          <p:nvPr/>
        </p:nvSpPr>
        <p:spPr>
          <a:xfrm>
            <a:off x="862013" y="3689350"/>
            <a:ext cx="16938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writedata();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5" name="矩形 16"/>
          <p:cNvSpPr/>
          <p:nvPr/>
        </p:nvSpPr>
        <p:spPr>
          <a:xfrm>
            <a:off x="4686300" y="6329363"/>
            <a:ext cx="557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6" name="矩形 17"/>
          <p:cNvSpPr/>
          <p:nvPr/>
        </p:nvSpPr>
        <p:spPr>
          <a:xfrm>
            <a:off x="5072063" y="3702050"/>
            <a:ext cx="1514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readdata();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7" name="内容占位符 2"/>
          <p:cNvSpPr txBox="1"/>
          <p:nvPr/>
        </p:nvSpPr>
        <p:spPr>
          <a:xfrm>
            <a:off x="4425950" y="27003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8" name="内容占位符 2"/>
          <p:cNvSpPr txBox="1"/>
          <p:nvPr/>
        </p:nvSpPr>
        <p:spPr>
          <a:xfrm>
            <a:off x="5349875" y="55959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semSignal(writemutex)  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9" name="内容占位符 2"/>
          <p:cNvSpPr txBox="1"/>
          <p:nvPr/>
        </p:nvSpPr>
        <p:spPr>
          <a:xfrm>
            <a:off x="4497388" y="2387600"/>
            <a:ext cx="3733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if(rcount==1)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0" name="内容占位符 2"/>
          <p:cNvSpPr txBox="1"/>
          <p:nvPr/>
        </p:nvSpPr>
        <p:spPr>
          <a:xfrm>
            <a:off x="4267200" y="20145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rcount++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1" name="内容占位符 2"/>
          <p:cNvSpPr txBox="1"/>
          <p:nvPr/>
        </p:nvSpPr>
        <p:spPr>
          <a:xfrm>
            <a:off x="4057650" y="1709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2" name="内容占位符 2"/>
          <p:cNvSpPr txBox="1"/>
          <p:nvPr/>
        </p:nvSpPr>
        <p:spPr>
          <a:xfrm>
            <a:off x="4953000" y="3005138"/>
            <a:ext cx="35814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3" name="内容占位符 2"/>
          <p:cNvSpPr txBox="1"/>
          <p:nvPr/>
        </p:nvSpPr>
        <p:spPr>
          <a:xfrm>
            <a:off x="4953000" y="4986338"/>
            <a:ext cx="17526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rcount--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4" name="内容占位符 2"/>
          <p:cNvSpPr txBox="1"/>
          <p:nvPr/>
        </p:nvSpPr>
        <p:spPr>
          <a:xfrm>
            <a:off x="4408488" y="5900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5" name="内容占位符 2"/>
          <p:cNvSpPr txBox="1"/>
          <p:nvPr/>
        </p:nvSpPr>
        <p:spPr>
          <a:xfrm>
            <a:off x="4370388" y="47244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6" name="内容占位符 2"/>
          <p:cNvSpPr txBox="1"/>
          <p:nvPr/>
        </p:nvSpPr>
        <p:spPr>
          <a:xfrm>
            <a:off x="4933950" y="52911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if(rcount == 0)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97" name="矩形 41"/>
          <p:cNvSpPr/>
          <p:nvPr/>
        </p:nvSpPr>
        <p:spPr>
          <a:xfrm>
            <a:off x="280988" y="6329363"/>
            <a:ext cx="557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57675" y="1296988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9" name="内容占位符 2"/>
          <p:cNvSpPr txBox="1"/>
          <p:nvPr/>
        </p:nvSpPr>
        <p:spPr>
          <a:xfrm>
            <a:off x="4191000" y="3355975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semWait(mutextakeout)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00" name="内容占位符 2"/>
          <p:cNvSpPr txBox="1"/>
          <p:nvPr/>
        </p:nvSpPr>
        <p:spPr>
          <a:xfrm>
            <a:off x="4191000" y="4164013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semSignal(mutextakeout)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514350" y="2913063"/>
            <a:ext cx="3089275" cy="422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semWait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4497388" y="4452938"/>
            <a:ext cx="3089275" cy="423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semsignal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7827" name="内容占位符 2"/>
          <p:cNvSpPr txBox="1"/>
          <p:nvPr/>
        </p:nvSpPr>
        <p:spPr>
          <a:xfrm>
            <a:off x="142875" y="76200"/>
            <a:ext cx="8089900" cy="915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writemutex=</a:t>
            </a:r>
            <a:r>
              <a:rPr lang="en-US" altLang="zh-CN" sz="2400" dirty="0">
                <a:ea typeface="宋体" panose="02010600030101010101" pitchFamily="2" charset="-122"/>
              </a:rPr>
              <a:t>1,readmutex=1</a:t>
            </a:r>
            <a:r>
              <a:rPr lang="en-US" altLang="zh-CN" sz="2400" b="1" dirty="0">
                <a:ea typeface="宋体" panose="02010600030101010101" pitchFamily="2" charset="-122"/>
              </a:rPr>
              <a:t>, z=1,mutex1=1,mutex2=1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Number=20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2"/>
          <p:cNvSpPr txBox="1"/>
          <p:nvPr/>
        </p:nvSpPr>
        <p:spPr>
          <a:xfrm>
            <a:off x="4610100" y="538163"/>
            <a:ext cx="4267200" cy="909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resident(void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Char char="•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内容占位符 2"/>
          <p:cNvSpPr txBox="1"/>
          <p:nvPr/>
        </p:nvSpPr>
        <p:spPr>
          <a:xfrm>
            <a:off x="152400" y="1493838"/>
            <a:ext cx="4114800" cy="944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courier 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0" name="内容占位符 2"/>
          <p:cNvSpPr txBox="1"/>
          <p:nvPr/>
        </p:nvSpPr>
        <p:spPr>
          <a:xfrm>
            <a:off x="457200" y="3313113"/>
            <a:ext cx="3089275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1" name="内容占位符 2"/>
          <p:cNvSpPr txBox="1"/>
          <p:nvPr/>
        </p:nvSpPr>
        <p:spPr>
          <a:xfrm>
            <a:off x="115888" y="41481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semSignal(writemutex)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矩形 15"/>
          <p:cNvSpPr/>
          <p:nvPr/>
        </p:nvSpPr>
        <p:spPr>
          <a:xfrm>
            <a:off x="862013" y="3689350"/>
            <a:ext cx="16938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writedata();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3" name="矩形 16"/>
          <p:cNvSpPr/>
          <p:nvPr/>
        </p:nvSpPr>
        <p:spPr>
          <a:xfrm>
            <a:off x="4686300" y="6329363"/>
            <a:ext cx="557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4" name="矩形 17"/>
          <p:cNvSpPr/>
          <p:nvPr/>
        </p:nvSpPr>
        <p:spPr>
          <a:xfrm>
            <a:off x="5072063" y="3702050"/>
            <a:ext cx="1514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readdata();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5" name="内容占位符 2"/>
          <p:cNvSpPr txBox="1"/>
          <p:nvPr/>
        </p:nvSpPr>
        <p:spPr>
          <a:xfrm>
            <a:off x="4425950" y="27003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6" name="内容占位符 2"/>
          <p:cNvSpPr txBox="1"/>
          <p:nvPr/>
        </p:nvSpPr>
        <p:spPr>
          <a:xfrm>
            <a:off x="5349875" y="55959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semSignal(writemutex)  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7" name="内容占位符 2"/>
          <p:cNvSpPr txBox="1"/>
          <p:nvPr/>
        </p:nvSpPr>
        <p:spPr>
          <a:xfrm>
            <a:off x="4497388" y="2387600"/>
            <a:ext cx="3733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if(rcount==1)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8" name="内容占位符 2"/>
          <p:cNvSpPr txBox="1"/>
          <p:nvPr/>
        </p:nvSpPr>
        <p:spPr>
          <a:xfrm>
            <a:off x="4267200" y="20145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rcount++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9" name="内容占位符 2"/>
          <p:cNvSpPr txBox="1"/>
          <p:nvPr/>
        </p:nvSpPr>
        <p:spPr>
          <a:xfrm>
            <a:off x="4057650" y="1709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0" name="内容占位符 2"/>
          <p:cNvSpPr txBox="1"/>
          <p:nvPr/>
        </p:nvSpPr>
        <p:spPr>
          <a:xfrm>
            <a:off x="4953000" y="3005138"/>
            <a:ext cx="35814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1" name="内容占位符 2"/>
          <p:cNvSpPr txBox="1"/>
          <p:nvPr/>
        </p:nvSpPr>
        <p:spPr>
          <a:xfrm>
            <a:off x="4953000" y="4986338"/>
            <a:ext cx="17526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rcount--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2" name="内容占位符 2"/>
          <p:cNvSpPr txBox="1"/>
          <p:nvPr/>
        </p:nvSpPr>
        <p:spPr>
          <a:xfrm>
            <a:off x="4408488" y="59007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3" name="内容占位符 2"/>
          <p:cNvSpPr txBox="1"/>
          <p:nvPr/>
        </p:nvSpPr>
        <p:spPr>
          <a:xfrm>
            <a:off x="4370388" y="47244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4" name="内容占位符 2"/>
          <p:cNvSpPr txBox="1"/>
          <p:nvPr/>
        </p:nvSpPr>
        <p:spPr>
          <a:xfrm>
            <a:off x="4933950" y="52911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if(rcount == 0)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5" name="矩形 41"/>
          <p:cNvSpPr/>
          <p:nvPr/>
        </p:nvSpPr>
        <p:spPr>
          <a:xfrm>
            <a:off x="280988" y="6329363"/>
            <a:ext cx="557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57675" y="1296988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7" name="内容占位符 2"/>
          <p:cNvSpPr txBox="1"/>
          <p:nvPr/>
        </p:nvSpPr>
        <p:spPr>
          <a:xfrm>
            <a:off x="115888" y="4826000"/>
            <a:ext cx="4494212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semSignal(message i)//20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个消息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8" name="内容占位符 2"/>
          <p:cNvSpPr txBox="1"/>
          <p:nvPr/>
        </p:nvSpPr>
        <p:spPr>
          <a:xfrm>
            <a:off x="4030663" y="13716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semwaitl(message i)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514350" y="2913063"/>
            <a:ext cx="3089275" cy="422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semWait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4497388" y="4452938"/>
            <a:ext cx="3089275" cy="423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semsignal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51" name="内容占位符 2"/>
          <p:cNvSpPr txBox="1"/>
          <p:nvPr/>
        </p:nvSpPr>
        <p:spPr>
          <a:xfrm>
            <a:off x="4191000" y="3355975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semWait(mutextakeout)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2" name="内容占位符 2"/>
          <p:cNvSpPr txBox="1"/>
          <p:nvPr/>
        </p:nvSpPr>
        <p:spPr>
          <a:xfrm>
            <a:off x="4191000" y="41148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semSignal(mutextakeout)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9875" name="内容占位符 2"/>
          <p:cNvSpPr txBox="1"/>
          <p:nvPr/>
        </p:nvSpPr>
        <p:spPr>
          <a:xfrm>
            <a:off x="142875" y="76200"/>
            <a:ext cx="8089900" cy="1169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sem writemutex=</a:t>
            </a:r>
            <a:r>
              <a:rPr lang="en-US" altLang="zh-CN" sz="2400" dirty="0">
                <a:ea typeface="宋体" panose="02010600030101010101" pitchFamily="2" charset="-122"/>
              </a:rPr>
              <a:t>1,readmutex=1</a:t>
            </a:r>
            <a:r>
              <a:rPr lang="en-US" altLang="zh-CN" sz="2400" b="1" dirty="0">
                <a:ea typeface="宋体" panose="02010600030101010101" pitchFamily="2" charset="-122"/>
              </a:rPr>
              <a:t>, z=1,mutex1=1,mutex2=1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Number=20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courier_queue=1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Mutextakeout=1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9876" name="内容占位符 2"/>
          <p:cNvSpPr txBox="1"/>
          <p:nvPr/>
        </p:nvSpPr>
        <p:spPr>
          <a:xfrm>
            <a:off x="4610100" y="457200"/>
            <a:ext cx="4267200" cy="909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resident(void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Char char="•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内容占位符 2"/>
          <p:cNvSpPr txBox="1"/>
          <p:nvPr/>
        </p:nvSpPr>
        <p:spPr>
          <a:xfrm>
            <a:off x="131763" y="1479550"/>
            <a:ext cx="4114800" cy="944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void* courier(void *arg){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while(1){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8" name="内容占位符 2"/>
          <p:cNvSpPr txBox="1"/>
          <p:nvPr/>
        </p:nvSpPr>
        <p:spPr>
          <a:xfrm>
            <a:off x="131763" y="3313113"/>
            <a:ext cx="4365625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semWait(writemutex)//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储物柜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内容占位符 2"/>
          <p:cNvSpPr txBox="1"/>
          <p:nvPr/>
        </p:nvSpPr>
        <p:spPr>
          <a:xfrm>
            <a:off x="552450" y="4148138"/>
            <a:ext cx="29527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矩形 15"/>
          <p:cNvSpPr/>
          <p:nvPr/>
        </p:nvSpPr>
        <p:spPr>
          <a:xfrm>
            <a:off x="536575" y="3689350"/>
            <a:ext cx="16938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writedata();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1" name="矩形 16"/>
          <p:cNvSpPr/>
          <p:nvPr/>
        </p:nvSpPr>
        <p:spPr>
          <a:xfrm>
            <a:off x="4686300" y="6329363"/>
            <a:ext cx="557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2" name="矩形 17"/>
          <p:cNvSpPr/>
          <p:nvPr/>
        </p:nvSpPr>
        <p:spPr>
          <a:xfrm>
            <a:off x="5072063" y="3702050"/>
            <a:ext cx="15144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readdata();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3" name="内容占位符 2"/>
          <p:cNvSpPr txBox="1"/>
          <p:nvPr/>
        </p:nvSpPr>
        <p:spPr>
          <a:xfrm>
            <a:off x="4425950" y="27003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semWait(writemutex)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4" name="内容占位符 2"/>
          <p:cNvSpPr txBox="1"/>
          <p:nvPr/>
        </p:nvSpPr>
        <p:spPr>
          <a:xfrm>
            <a:off x="5349875" y="59007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semSignal(writemutex)  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5" name="内容占位符 2"/>
          <p:cNvSpPr txBox="1"/>
          <p:nvPr/>
        </p:nvSpPr>
        <p:spPr>
          <a:xfrm>
            <a:off x="4497388" y="2374900"/>
            <a:ext cx="3733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if(rcount==1)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6" name="内容占位符 2"/>
          <p:cNvSpPr txBox="1"/>
          <p:nvPr/>
        </p:nvSpPr>
        <p:spPr>
          <a:xfrm>
            <a:off x="4267200" y="19510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rcount++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7" name="内容占位符 2"/>
          <p:cNvSpPr txBox="1"/>
          <p:nvPr/>
        </p:nvSpPr>
        <p:spPr>
          <a:xfrm>
            <a:off x="4057650" y="167005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8" name="内容占位符 2"/>
          <p:cNvSpPr txBox="1"/>
          <p:nvPr/>
        </p:nvSpPr>
        <p:spPr>
          <a:xfrm>
            <a:off x="4953000" y="3005138"/>
            <a:ext cx="35814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9" name="内容占位符 2"/>
          <p:cNvSpPr txBox="1"/>
          <p:nvPr/>
        </p:nvSpPr>
        <p:spPr>
          <a:xfrm>
            <a:off x="4953000" y="5291138"/>
            <a:ext cx="17526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rcount--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0" name="内容占位符 2"/>
          <p:cNvSpPr txBox="1"/>
          <p:nvPr/>
        </p:nvSpPr>
        <p:spPr>
          <a:xfrm>
            <a:off x="4408488" y="62055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semSignal(mutex1)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1" name="内容占位符 2"/>
          <p:cNvSpPr txBox="1"/>
          <p:nvPr/>
        </p:nvSpPr>
        <p:spPr>
          <a:xfrm>
            <a:off x="4370388" y="4953000"/>
            <a:ext cx="37338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semWait(mutex1)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2" name="内容占位符 2"/>
          <p:cNvSpPr txBox="1"/>
          <p:nvPr/>
        </p:nvSpPr>
        <p:spPr>
          <a:xfrm>
            <a:off x="4933950" y="5595938"/>
            <a:ext cx="291465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if(rcount == 0)</a:t>
            </a:r>
            <a:endParaRPr lang="zh-CN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3" name="矩形 41"/>
          <p:cNvSpPr/>
          <p:nvPr/>
        </p:nvSpPr>
        <p:spPr>
          <a:xfrm>
            <a:off x="280988" y="6329363"/>
            <a:ext cx="557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57675" y="1296988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5" name="内容占位符 2"/>
          <p:cNvSpPr txBox="1"/>
          <p:nvPr/>
        </p:nvSpPr>
        <p:spPr>
          <a:xfrm>
            <a:off x="4191000" y="3355975"/>
            <a:ext cx="4953000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semWait(mutextakeout)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储物柜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6" name="内容占位符 2"/>
          <p:cNvSpPr txBox="1"/>
          <p:nvPr/>
        </p:nvSpPr>
        <p:spPr>
          <a:xfrm>
            <a:off x="4191000" y="4164013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semSignal(mutextakeout)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7" name="内容占位符 2"/>
          <p:cNvSpPr txBox="1"/>
          <p:nvPr/>
        </p:nvSpPr>
        <p:spPr>
          <a:xfrm>
            <a:off x="-60325" y="559593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semSignal(message i)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8" name="内容占位符 2"/>
          <p:cNvSpPr txBox="1"/>
          <p:nvPr/>
        </p:nvSpPr>
        <p:spPr>
          <a:xfrm>
            <a:off x="4038600" y="1246188"/>
            <a:ext cx="3733800" cy="423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semwaitl(message i)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9" name="内容占位符 2"/>
          <p:cNvSpPr txBox="1"/>
          <p:nvPr/>
        </p:nvSpPr>
        <p:spPr>
          <a:xfrm>
            <a:off x="588963" y="4587875"/>
            <a:ext cx="3144837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semSignal(courier_queue)</a:t>
            </a:r>
            <a:endParaRPr lang="zh-CN" altLang="zh-CN" sz="2000" b="1" dirty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0" name="内容占位符 2"/>
          <p:cNvSpPr txBox="1"/>
          <p:nvPr/>
        </p:nvSpPr>
        <p:spPr>
          <a:xfrm>
            <a:off x="579438" y="2374900"/>
            <a:ext cx="3078162" cy="423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>
                <a:srgbClr val="FB5B5B"/>
              </a:buClr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semWait(courier_queue)</a:t>
            </a:r>
            <a:endParaRPr lang="zh-CN" altLang="zh-CN" sz="2000" b="1" dirty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188913" y="2913063"/>
            <a:ext cx="3849688" cy="422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semWait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格子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内容占位符 2"/>
          <p:cNvSpPr txBox="1"/>
          <p:nvPr/>
        </p:nvSpPr>
        <p:spPr bwMode="auto">
          <a:xfrm>
            <a:off x="4518025" y="4495800"/>
            <a:ext cx="3089275" cy="423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semsignal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(number)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理发师问题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5775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理发师：睡觉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关键：收到“有客人“信号就工作（同步问题）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工作内容：输出“理发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结束：空凳子数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，有空余理发师（同步）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客人：理发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离开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关键：凳子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有凳子则等待，凳子数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，通知理发师客人来了（同步），等待理发师（同步）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无凳子则离开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互斥数据：凳子数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4322763" cy="41148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" altLang="en-US" sz="2000" dirty="0"/>
              <a:t>不正确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void baber()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{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    while(true) {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	semwait(guest)#</a:t>
            </a:r>
            <a:r>
              <a:rPr lang="" altLang="en-US" sz="2000" dirty="0"/>
              <a:t>唤醒</a:t>
            </a:r>
            <a:endParaRPr lang="" altLang="en-US" sz="2000" dirty="0"/>
          </a:p>
          <a:p>
            <a:pPr marL="0" indent="0" eaLnBrk="1" hangingPunct="1">
              <a:buNone/>
            </a:pPr>
            <a:r>
              <a:rPr lang="" altLang="zh-CN" sz="2000" dirty="0"/>
              <a:t>	semwait(mutex)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	count--;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>
                <a:solidFill>
                  <a:srgbClr val="0000FF"/>
                </a:solidFill>
              </a:rPr>
              <a:t>                if(count!=0)</a:t>
            </a:r>
            <a:endParaRPr lang="" altLang="zh-CN" sz="200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" altLang="zh-CN" sz="2000" dirty="0">
                <a:solidFill>
                  <a:srgbClr val="0000FF"/>
                </a:solidFill>
              </a:rPr>
              <a:t>	         </a:t>
            </a:r>
            <a:r>
              <a:rPr lang="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semsignal(guest)//</a:t>
            </a:r>
            <a:r>
              <a:rPr lang="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别睡</a:t>
            </a:r>
            <a:endParaRPr lang="" altLang="zh-CN" sz="200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" altLang="zh-CN" sz="2000" dirty="0"/>
              <a:t>                semsignal(mutex)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         }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}</a:t>
            </a:r>
            <a:endParaRPr lang="" altLang="zh-CN" sz="2000" dirty="0"/>
          </a:p>
        </p:txBody>
      </p:sp>
      <p:sp>
        <p:nvSpPr>
          <p:cNvPr id="46083" name="内容占位符 2"/>
          <p:cNvSpPr>
            <a:spLocks noGrp="1"/>
          </p:cNvSpPr>
          <p:nvPr/>
        </p:nvSpPr>
        <p:spPr>
          <a:xfrm>
            <a:off x="4267200" y="1143000"/>
            <a:ext cx="4800600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void customer(){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</a:t>
            </a:r>
            <a:r>
              <a:rPr lang="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while(true) </a:t>
            </a:r>
            <a:r>
              <a:rPr lang="" altLang="zh-CN" sz="2000" dirty="0">
                <a:ea typeface="宋体" panose="02010600030101010101" pitchFamily="2" charset="-122"/>
              </a:rPr>
              <a:t>{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semwait(mutex);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if (count&lt;n+1) {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       count++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if(count==1)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       	semsignal(guest)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else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		set </a:t>
            </a:r>
            <a:r>
              <a:rPr lang="" altLang="en-US" sz="2000" dirty="0">
                <a:ea typeface="宋体" panose="02010600030101010101" pitchFamily="2" charset="-122"/>
              </a:rPr>
              <a:t>on chair </a:t>
            </a:r>
            <a:r>
              <a:rPr lang="" altLang="zh-CN" sz="2000" dirty="0">
                <a:ea typeface="宋体" panose="02010600030101010101" pitchFamily="2" charset="-122"/>
              </a:rPr>
              <a:t>waiting…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	}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else{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       leave the baber's                }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</a:t>
            </a:r>
            <a:r>
              <a:rPr lang="en-US" altLang="zh-CN" sz="2000" dirty="0">
                <a:ea typeface="宋体" panose="02010600030101010101" pitchFamily="2" charset="-122"/>
              </a:rPr>
              <a:t>semsignal(mutex)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}</a:t>
            </a:r>
            <a:endParaRPr lang="" altLang="zh-CN" sz="2000" dirty="0">
              <a:ea typeface="宋体" panose="02010600030101010101" pitchFamily="2" charset="-122"/>
            </a:endParaRPr>
          </a:p>
        </p:txBody>
      </p:sp>
      <p:sp>
        <p:nvSpPr>
          <p:cNvPr id="4608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理发师问题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4322763" cy="40386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" altLang="zh-CN" sz="1800" dirty="0"/>
              <a:t>Sem barber =1,guest=0;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void thebaber()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{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    while(true) {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	semwait(guest)#</a:t>
            </a:r>
            <a:r>
              <a:rPr lang="" altLang="en-US" sz="1800" dirty="0"/>
              <a:t>唤醒</a:t>
            </a:r>
            <a:endParaRPr lang="" altLang="en-US" sz="1800" dirty="0"/>
          </a:p>
          <a:p>
            <a:pPr marL="0" indent="0" eaLnBrk="1" hangingPunct="1">
              <a:buNone/>
            </a:pPr>
            <a:r>
              <a:rPr lang="" altLang="zh-CN" sz="1800" dirty="0"/>
              <a:t>	semwait(mutex)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	count--;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                 semsignal(mutex)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                output</a:t>
            </a:r>
            <a:r>
              <a:rPr lang="" altLang="en-US" sz="1800" dirty="0"/>
              <a:t>：</a:t>
            </a:r>
            <a:r>
              <a:rPr lang="" altLang="zh-CN" sz="1800" dirty="0"/>
              <a:t>serving…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                semsignal(barber)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         }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}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Baber</a:t>
            </a:r>
            <a:r>
              <a:rPr lang="" altLang="en-US" sz="1800" dirty="0"/>
              <a:t>是一个线程，即便收到多个</a:t>
            </a:r>
            <a:r>
              <a:rPr lang="" altLang="zh-CN" sz="1800" dirty="0"/>
              <a:t>guest</a:t>
            </a:r>
            <a:r>
              <a:rPr lang="" altLang="en-US" sz="1800" dirty="0"/>
              <a:t>消息，也会在本次循环结束后，才执行一次</a:t>
            </a:r>
            <a:r>
              <a:rPr lang="" altLang="zh-CN" sz="1800" dirty="0"/>
              <a:t>semwati(guest)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Main</a:t>
            </a:r>
            <a:r>
              <a:rPr lang="" altLang="en-US" sz="1800" dirty="0"/>
              <a:t>创建</a:t>
            </a:r>
            <a:r>
              <a:rPr lang="" altLang="zh-CN" sz="1800" dirty="0"/>
              <a:t>1</a:t>
            </a:r>
            <a:r>
              <a:rPr lang="" altLang="en-US" sz="1800" dirty="0"/>
              <a:t>个</a:t>
            </a:r>
            <a:r>
              <a:rPr lang="" altLang="zh-CN" sz="1800" dirty="0"/>
              <a:t>barber, N</a:t>
            </a:r>
            <a:r>
              <a:rPr lang="" altLang="en-US" sz="1800" dirty="0"/>
              <a:t>个</a:t>
            </a:r>
            <a:r>
              <a:rPr lang="" altLang="zh-CN" sz="1800" dirty="0"/>
              <a:t>customer.</a:t>
            </a:r>
            <a:endParaRPr lang="" altLang="zh-CN" sz="1800" dirty="0"/>
          </a:p>
          <a:p>
            <a:pPr marL="0" indent="0" eaLnBrk="1" hangingPunct="1">
              <a:buNone/>
            </a:pPr>
            <a:r>
              <a:rPr lang="" altLang="zh-CN" sz="1800" dirty="0"/>
              <a:t>-1</a:t>
            </a:r>
            <a:r>
              <a:rPr lang="" altLang="en-US" sz="1800" dirty="0"/>
              <a:t>在</a:t>
            </a:r>
            <a:r>
              <a:rPr lang="" altLang="zh-CN" sz="1800" dirty="0"/>
              <a:t>baber</a:t>
            </a:r>
            <a:r>
              <a:rPr lang="" altLang="en-US" sz="1800" dirty="0"/>
              <a:t>更合理，空了一个等待的位置</a:t>
            </a:r>
            <a:endParaRPr lang="" altLang="zh-CN" sz="1800" dirty="0"/>
          </a:p>
        </p:txBody>
      </p:sp>
      <p:sp>
        <p:nvSpPr>
          <p:cNvPr id="4813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理发师问题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2" name="内容占位符 2"/>
          <p:cNvSpPr>
            <a:spLocks noGrp="1"/>
          </p:cNvSpPr>
          <p:nvPr/>
        </p:nvSpPr>
        <p:spPr>
          <a:xfrm>
            <a:off x="4343400" y="1143000"/>
            <a:ext cx="47244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void customer 1(){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semwait(mutex);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if (count&lt;n+1) {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     count++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     s</a:t>
            </a:r>
            <a:r>
              <a:rPr lang="en-US" altLang="zh-CN" sz="1800" dirty="0">
                <a:ea typeface="宋体" panose="02010600030101010101" pitchFamily="2" charset="-122"/>
              </a:rPr>
              <a:t>emsignal(mutex)</a:t>
            </a:r>
            <a:r>
              <a:rPr lang="" altLang="zh-CN" sz="1800" dirty="0">
                <a:ea typeface="宋体" panose="02010600030101010101" pitchFamily="2" charset="-122"/>
              </a:rPr>
              <a:t>;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  semsignal(guest)</a:t>
            </a:r>
            <a:endParaRPr lang="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" altLang="zh-CN" sz="1800" dirty="0">
                <a:ea typeface="宋体" panose="02010600030101010101" pitchFamily="2" charset="-122"/>
              </a:rPr>
              <a:t>semwait(barber)//waiting…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     output</a:t>
            </a:r>
            <a:r>
              <a:rPr lang="" altLang="en-US" sz="1800" dirty="0">
                <a:ea typeface="宋体" panose="02010600030101010101" pitchFamily="2" charset="-122"/>
              </a:rPr>
              <a:t>： haricutting then</a:t>
            </a:r>
            <a:r>
              <a:rPr lang="" altLang="zh-CN" sz="1800" dirty="0">
                <a:ea typeface="宋体" panose="02010600030101010101" pitchFamily="2" charset="-122"/>
              </a:rPr>
              <a:t>leaving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}else{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      </a:t>
            </a:r>
            <a:r>
              <a:rPr lang="en-US" altLang="zh-CN" sz="1800" dirty="0">
                <a:ea typeface="宋体" panose="02010600030101010101" pitchFamily="2" charset="-122"/>
              </a:rPr>
              <a:t>semsignal(mutex)</a:t>
            </a:r>
            <a:r>
              <a:rPr lang="" altLang="zh-CN" sz="1800" dirty="0">
                <a:ea typeface="宋体" panose="02010600030101010101" pitchFamily="2" charset="-122"/>
              </a:rPr>
              <a:t>; 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      output</a:t>
            </a:r>
            <a:r>
              <a:rPr lang="" altLang="en-US" sz="1800" dirty="0">
                <a:ea typeface="宋体" panose="02010600030101010101" pitchFamily="2" charset="-122"/>
              </a:rPr>
              <a:t>：</a:t>
            </a:r>
            <a:r>
              <a:rPr lang="" altLang="zh-CN" sz="1800" dirty="0">
                <a:ea typeface="宋体" panose="02010600030101010101" pitchFamily="2" charset="-122"/>
              </a:rPr>
              <a:t> leaving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     }//</a:t>
            </a:r>
            <a:r>
              <a:rPr lang="en-US" altLang="zh-CN" sz="1800" dirty="0">
                <a:ea typeface="宋体" panose="02010600030101010101" pitchFamily="2" charset="-122"/>
              </a:rPr>
              <a:t> semsignal(mutex)</a:t>
            </a:r>
            <a:r>
              <a:rPr lang="" altLang="zh-CN" sz="1800" dirty="0">
                <a:ea typeface="宋体" panose="02010600030101010101" pitchFamily="2" charset="-122"/>
              </a:rPr>
              <a:t>;//here cause deadlock</a:t>
            </a:r>
            <a:endParaRPr lang="" altLang="zh-CN" sz="18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1800" dirty="0">
                <a:ea typeface="宋体" panose="02010600030101010101" pitchFamily="2" charset="-122"/>
              </a:rPr>
              <a:t>   }</a:t>
            </a:r>
            <a:endParaRPr lang="" altLang="zh-CN" sz="18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2011</a:t>
            </a:r>
            <a:r>
              <a:rPr lang="zh-CN" altLang="en-US" dirty="0">
                <a:ea typeface="宋体" panose="02010600030101010101" pitchFamily="2" charset="-122"/>
              </a:rPr>
              <a:t>考研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1"/>
          <a:srcRect l="10442" t="25363" r="36057" b="32910"/>
          <a:stretch>
            <a:fillRect/>
          </a:stretch>
        </p:blipFill>
        <p:spPr>
          <a:xfrm>
            <a:off x="893763" y="1268413"/>
            <a:ext cx="6961187" cy="3052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Picture 3"/>
          <p:cNvPicPr>
            <a:picLocks noChangeAspect="1"/>
          </p:cNvPicPr>
          <p:nvPr/>
        </p:nvPicPr>
        <p:blipFill>
          <a:blip r:embed="rId2"/>
          <a:srcRect l="13248" t="28329" r="32948" b="34375"/>
          <a:stretch>
            <a:fillRect/>
          </a:stretch>
        </p:blipFill>
        <p:spPr>
          <a:xfrm>
            <a:off x="1042988" y="4351338"/>
            <a:ext cx="7000875" cy="206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5400" y="0"/>
            <a:ext cx="9144000" cy="777875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2011</a:t>
            </a:r>
            <a:r>
              <a:rPr lang="zh-CN" altLang="en-US" dirty="0">
                <a:ea typeface="宋体" panose="02010600030101010101" pitchFamily="2" charset="-122"/>
              </a:rPr>
              <a:t>考研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1203" name="Picture 2"/>
          <p:cNvPicPr>
            <a:picLocks noChangeAspect="1"/>
          </p:cNvPicPr>
          <p:nvPr/>
        </p:nvPicPr>
        <p:blipFill>
          <a:blip r:embed="rId1"/>
          <a:srcRect l="13824" t="28073" r="40028" b="28542"/>
          <a:stretch>
            <a:fillRect/>
          </a:stretch>
        </p:blipFill>
        <p:spPr>
          <a:xfrm>
            <a:off x="250825" y="609600"/>
            <a:ext cx="6005513" cy="3173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4" name="Picture 3"/>
          <p:cNvPicPr>
            <a:picLocks noChangeAspect="1"/>
          </p:cNvPicPr>
          <p:nvPr/>
        </p:nvPicPr>
        <p:blipFill>
          <a:blip r:embed="rId2"/>
          <a:srcRect l="12212" t="31200" r="57259" b="24129"/>
          <a:stretch>
            <a:fillRect/>
          </a:stretch>
        </p:blipFill>
        <p:spPr>
          <a:xfrm>
            <a:off x="0" y="3560763"/>
            <a:ext cx="3973513" cy="326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TextBox 2"/>
          <p:cNvSpPr txBox="1"/>
          <p:nvPr/>
        </p:nvSpPr>
        <p:spPr>
          <a:xfrm>
            <a:off x="762000" y="5497513"/>
            <a:ext cx="685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wait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TextBox 7"/>
          <p:cNvSpPr txBox="1"/>
          <p:nvPr/>
        </p:nvSpPr>
        <p:spPr>
          <a:xfrm>
            <a:off x="533400" y="2016125"/>
            <a:ext cx="685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wait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TextBox 8"/>
          <p:cNvSpPr txBox="1"/>
          <p:nvPr/>
        </p:nvSpPr>
        <p:spPr>
          <a:xfrm>
            <a:off x="533400" y="2332038"/>
            <a:ext cx="685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wait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TextBox 9"/>
          <p:cNvSpPr txBox="1"/>
          <p:nvPr/>
        </p:nvSpPr>
        <p:spPr>
          <a:xfrm>
            <a:off x="457200" y="2820988"/>
            <a:ext cx="685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signal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9" name="TextBox 10"/>
          <p:cNvSpPr txBox="1"/>
          <p:nvPr/>
        </p:nvSpPr>
        <p:spPr>
          <a:xfrm>
            <a:off x="457200" y="3001963"/>
            <a:ext cx="685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signal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0" name="TextBox 11"/>
          <p:cNvSpPr txBox="1"/>
          <p:nvPr/>
        </p:nvSpPr>
        <p:spPr>
          <a:xfrm>
            <a:off x="304800" y="3852863"/>
            <a:ext cx="685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signal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4322763" cy="5011738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" altLang="zh-CN" sz="2000" dirty="0"/>
              <a:t>Sem clerk=1,guest=0,chair=n;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void theclerk()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{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    while(true) {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	semwait(guest)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en-US" sz="2000" dirty="0"/>
              <a:t>                </a:t>
            </a:r>
            <a:r>
              <a:rPr lang="" altLang="zh-CN" sz="2000" b="1" dirty="0">
                <a:solidFill>
                  <a:srgbClr val="FF0000"/>
                </a:solidFill>
              </a:rPr>
              <a:t>semsignal(chair);//choice1</a:t>
            </a:r>
            <a:endParaRPr lang="" altLang="en-US" sz="2000" dirty="0"/>
          </a:p>
          <a:p>
            <a:pPr marL="0" indent="0" eaLnBrk="1" hangingPunct="1">
              <a:buNone/>
            </a:pPr>
            <a:r>
              <a:rPr lang="" altLang="zh-CN" sz="2000" dirty="0"/>
              <a:t>	output</a:t>
            </a:r>
            <a:r>
              <a:rPr lang="" altLang="en-US" sz="2000" dirty="0"/>
              <a:t>：</a:t>
            </a:r>
            <a:r>
              <a:rPr lang="" altLang="zh-CN" sz="2000" dirty="0"/>
              <a:t>serving…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	</a:t>
            </a:r>
            <a:r>
              <a:rPr lang="" altLang="zh-CN" sz="2000" b="1" dirty="0">
                <a:solidFill>
                  <a:srgbClr val="00B050"/>
                </a:solidFill>
              </a:rPr>
              <a:t>semsignal(clerk)</a:t>
            </a:r>
            <a:endParaRPr lang="" altLang="zh-CN" sz="2000" b="1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" altLang="zh-CN" sz="2000" dirty="0"/>
              <a:t>                </a:t>
            </a:r>
            <a:r>
              <a:rPr lang="" altLang="zh-CN" sz="2000" b="1" dirty="0">
                <a:solidFill>
                  <a:srgbClr val="FF0000"/>
                </a:solidFill>
              </a:rPr>
              <a:t>semsignal(chair);//choice2</a:t>
            </a:r>
            <a:endParaRPr lang="" altLang="zh-CN" sz="20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" altLang="zh-CN" sz="2000" dirty="0"/>
              <a:t> 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         }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}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Main</a:t>
            </a:r>
            <a:r>
              <a:rPr lang="" altLang="en-US" sz="2000" dirty="0"/>
              <a:t>创建</a:t>
            </a:r>
            <a:r>
              <a:rPr lang="" altLang="zh-CN" sz="2000" dirty="0"/>
              <a:t>1</a:t>
            </a:r>
            <a:r>
              <a:rPr lang="" altLang="en-US" sz="2000" dirty="0"/>
              <a:t>个</a:t>
            </a:r>
            <a:r>
              <a:rPr lang="" altLang="zh-CN" sz="2000" dirty="0"/>
              <a:t>clerk, N</a:t>
            </a:r>
            <a:r>
              <a:rPr lang="" altLang="en-US" sz="2000" dirty="0"/>
              <a:t>个</a:t>
            </a:r>
            <a:r>
              <a:rPr lang="" altLang="zh-CN" sz="2000" dirty="0"/>
              <a:t>customer</a:t>
            </a:r>
            <a:endParaRPr lang="" altLang="zh-CN" sz="2000" dirty="0"/>
          </a:p>
          <a:p>
            <a:pPr marL="0" indent="0" eaLnBrk="1" hangingPunct="1">
              <a:buNone/>
            </a:pPr>
            <a:r>
              <a:rPr lang="" altLang="zh-CN" sz="2000" dirty="0"/>
              <a:t>Semsignal(chair)</a:t>
            </a:r>
            <a:r>
              <a:rPr lang="" altLang="en-US" sz="2000" dirty="0"/>
              <a:t>其中一处即可</a:t>
            </a:r>
            <a:endParaRPr lang="" altLang="zh-CN" sz="2000" dirty="0"/>
          </a:p>
        </p:txBody>
      </p:sp>
      <p:sp>
        <p:nvSpPr>
          <p:cNvPr id="53251" name="内容占位符 2"/>
          <p:cNvSpPr>
            <a:spLocks noGrp="1"/>
          </p:cNvSpPr>
          <p:nvPr/>
        </p:nvSpPr>
        <p:spPr>
          <a:xfrm>
            <a:off x="4419600" y="1219200"/>
            <a:ext cx="4648200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void customer 1(){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semwait(chair)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mutex_lock();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get a NO.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mutex_unlock():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       </a:t>
            </a:r>
            <a:r>
              <a:rPr lang="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semsignal(guest)</a:t>
            </a:r>
            <a:endParaRPr lang="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output</a:t>
            </a:r>
            <a:r>
              <a:rPr lang="" altLang="en-US" sz="2000" dirty="0">
                <a:ea typeface="宋体" panose="02010600030101010101" pitchFamily="2" charset="-122"/>
              </a:rPr>
              <a:t>：</a:t>
            </a:r>
            <a:r>
              <a:rPr lang="" altLang="zh-CN" sz="2000" dirty="0">
                <a:ea typeface="宋体" panose="02010600030101010101" pitchFamily="2" charset="-122"/>
              </a:rPr>
              <a:t>waiting…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</a:t>
            </a:r>
            <a:r>
              <a:rPr lang="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semwait(clerk)</a:t>
            </a:r>
            <a:endParaRPr lang="" altLang="zh-CN" sz="20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b="1" dirty="0">
                <a:solidFill>
                  <a:srgbClr val="FF0000"/>
                </a:solidFill>
              </a:rPr>
              <a:t>                       semsignal(chair);//choice3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                       output</a:t>
            </a:r>
            <a:r>
              <a:rPr lang="" altLang="en-US" sz="2000" dirty="0">
                <a:ea typeface="宋体" panose="02010600030101010101" pitchFamily="2" charset="-122"/>
              </a:rPr>
              <a:t>： serving then</a:t>
            </a:r>
            <a:r>
              <a:rPr lang="" altLang="zh-CN" sz="2000" dirty="0">
                <a:ea typeface="宋体" panose="02010600030101010101" pitchFamily="2" charset="-122"/>
              </a:rPr>
              <a:t>leaving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	}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" altLang="zh-CN" sz="2000" dirty="0">
                <a:ea typeface="宋体" panose="02010600030101010101" pitchFamily="2" charset="-122"/>
              </a:rPr>
              <a:t>}</a:t>
            </a:r>
            <a:endParaRPr lang="" altLang="zh-CN" sz="2000" dirty="0">
              <a:ea typeface="宋体" panose="02010600030101010101" pitchFamily="2" charset="-122"/>
            </a:endParaRPr>
          </a:p>
        </p:txBody>
      </p:sp>
      <p:sp>
        <p:nvSpPr>
          <p:cNvPr id="5325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77875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2011</a:t>
            </a:r>
            <a:r>
              <a:rPr lang="zh-CN" altLang="en-US" dirty="0">
                <a:ea typeface="宋体" panose="02010600030101010101" pitchFamily="2" charset="-122"/>
              </a:rPr>
              <a:t>考研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超市购物问题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" altLang="en-US" dirty="0"/>
              <a:t>超市可以容纳</a:t>
            </a:r>
            <a:r>
              <a:rPr lang="" altLang="zh-CN" dirty="0"/>
              <a:t>500</a:t>
            </a:r>
            <a:r>
              <a:rPr lang="" altLang="en-US" dirty="0"/>
              <a:t>人同时购物，有</a:t>
            </a:r>
            <a:r>
              <a:rPr lang="" altLang="zh-CN" dirty="0"/>
              <a:t>6</a:t>
            </a:r>
            <a:r>
              <a:rPr lang="" altLang="en-US" dirty="0"/>
              <a:t>扇可供出入的门，既可以进又可以出，每扇门只允许一个人通过，使用信号量解决一下问题：</a:t>
            </a:r>
            <a:endParaRPr lang="" altLang="en-US" dirty="0"/>
          </a:p>
          <a:p>
            <a:pPr marL="0" indent="0" eaLnBrk="1" hangingPunct="1">
              <a:buFont typeface="Calibri" panose="020F0502020204030204" pitchFamily="34" charset="0"/>
              <a:buAutoNum type="alphaLcParenR"/>
            </a:pPr>
            <a:r>
              <a:rPr lang="" altLang="en-US" dirty="0"/>
              <a:t>描述购物过程；</a:t>
            </a:r>
            <a:endParaRPr lang="" altLang="en-US" dirty="0"/>
          </a:p>
          <a:p>
            <a:pPr marL="0" indent="0" eaLnBrk="1" hangingPunct="1">
              <a:buFont typeface="Calibri" panose="020F0502020204030204" pitchFamily="34" charset="0"/>
              <a:buAutoNum type="alphaLcParenR"/>
            </a:pPr>
            <a:r>
              <a:rPr lang="" altLang="en-US" dirty="0"/>
              <a:t>如果增加一个限制条件：顾客进出必须走同一个门，这个过程又是怎么样的；</a:t>
            </a:r>
            <a:endParaRPr lang="" altLang="en-US" dirty="0"/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S_SLIDE_DUENO" val="100"/>
  <p:tag name="ARS_SLIDE_PARTICIPANTNUM" val="100"/>
  <p:tag name="ARS_SLIDE_SUBMITNUM" val="0"/>
  <p:tag name="ARS_SLIDE_CORRECTNUM" val="0"/>
  <p:tag name="ARS_SLIDE_VOTEMEAN" val="0"/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.xml><?xml version="1.0" encoding="utf-8"?>
<p:tagLst xmlns:p="http://schemas.openxmlformats.org/presentationml/2006/main">
  <p:tag name="ARS_SLIDE_DUENO" val="100"/>
  <p:tag name="ARS_SLIDE_PARTICIPANTNUM" val="100"/>
  <p:tag name="ARS_SLIDE_SUBMITNUM" val="0"/>
  <p:tag name="ARS_SLIDE_CORRECTNUM" val="0"/>
  <p:tag name="ARS_SLIDE_VOTEMEAN" val="0"/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.xml><?xml version="1.0" encoding="utf-8"?>
<p:tagLst xmlns:p="http://schemas.openxmlformats.org/presentationml/2006/main">
  <p:tag name="ARS_SLIDE_DUENO" val="100"/>
  <p:tag name="ARS_SLIDE_PARTICIPANTNUM" val="100"/>
  <p:tag name="ARS_SLIDE_SUBMITNUM" val="0"/>
  <p:tag name="ARS_SLIDE_CORRECTNUM" val="0"/>
  <p:tag name="ARS_SLIDE_VOTEMEAN" val="0"/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heme/theme1.xml><?xml version="1.0" encoding="utf-8"?>
<a:theme xmlns:a="http://schemas.openxmlformats.org/drawingml/2006/main" name="ZK">
  <a:themeElements>
    <a:clrScheme name="Z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Z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Settings\Administrator.CC24259-A\Application Data\Microsoft\Templates\Stallings.pot</Template>
  <TotalTime>0</TotalTime>
  <Words>7851</Words>
  <Application>WPS 演示</Application>
  <PresentationFormat>全屏显示(4:3)</PresentationFormat>
  <Paragraphs>622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Calibri</vt:lpstr>
      <vt:lpstr>楷体</vt:lpstr>
      <vt:lpstr>微软雅黑</vt:lpstr>
      <vt:lpstr>仿宋</vt:lpstr>
      <vt:lpstr>Arial Unicode MS</vt:lpstr>
      <vt:lpstr>Times New Roman</vt:lpstr>
      <vt:lpstr>ZK</vt:lpstr>
      <vt:lpstr>1_自定义设计方案</vt:lpstr>
      <vt:lpstr>138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Overview</dc:title>
  <dc:creator>Patricia Roy</dc:creator>
  <cp:lastModifiedBy>Administrator</cp:lastModifiedBy>
  <cp:revision>404</cp:revision>
  <dcterms:created xsi:type="dcterms:W3CDTF">1999-06-26T21:48:38Z</dcterms:created>
  <dcterms:modified xsi:type="dcterms:W3CDTF">2022-10-20T01:56:35Z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