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6" r:id="rId2"/>
    <p:sldId id="267" r:id="rId3"/>
    <p:sldId id="257" r:id="rId4"/>
    <p:sldId id="258" r:id="rId5"/>
    <p:sldId id="259" r:id="rId6"/>
    <p:sldId id="260" r:id="rId7"/>
    <p:sldId id="262" r:id="rId8"/>
    <p:sldId id="264" r:id="rId9"/>
    <p:sldId id="268" r:id="rId10"/>
    <p:sldId id="265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8" r:id="rId19"/>
    <p:sldId id="279" r:id="rId20"/>
    <p:sldId id="280" r:id="rId21"/>
    <p:sldId id="281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26" autoAdjust="0"/>
  </p:normalViewPr>
  <p:slideViewPr>
    <p:cSldViewPr>
      <p:cViewPr varScale="1">
        <p:scale>
          <a:sx n="87" d="100"/>
          <a:sy n="87" d="100"/>
        </p:scale>
        <p:origin x="1233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79CBD-CFB9-43D3-A918-77B26C5A1270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1B6AB-98B7-41D4-9559-D9C9337DA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58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53/9</a:t>
            </a:r>
            <a:r>
              <a:rPr lang="en-US" altLang="zh-CN" baseline="0" dirty="0"/>
              <a:t> &lt;= 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1B6AB-98B7-41D4-9559-D9C9337DAAA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375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一页</a:t>
            </a:r>
            <a:r>
              <a:rPr lang="en-US" altLang="zh-CN" dirty="0"/>
              <a:t>4K </a:t>
            </a:r>
            <a:r>
              <a:rPr lang="zh-CN" altLang="en-US" dirty="0"/>
              <a:t>即</a:t>
            </a:r>
            <a:r>
              <a:rPr lang="en-US" altLang="zh-CN" dirty="0"/>
              <a:t>2^12</a:t>
            </a:r>
            <a:r>
              <a:rPr lang="en-US" altLang="zh-CN" baseline="0" dirty="0"/>
              <a:t>  </a:t>
            </a:r>
            <a:r>
              <a:rPr lang="zh-CN" altLang="en-US" baseline="0" dirty="0"/>
              <a:t>即</a:t>
            </a:r>
            <a:r>
              <a:rPr lang="en-US" altLang="zh-CN" baseline="0" dirty="0"/>
              <a:t>1 0000 0000 0000 </a:t>
            </a:r>
            <a:r>
              <a:rPr lang="zh-CN" altLang="en-US" baseline="0" dirty="0"/>
              <a:t>即</a:t>
            </a:r>
            <a:r>
              <a:rPr lang="en-US" altLang="zh-CN" baseline="0" dirty="0"/>
              <a:t>0x1000H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1B6AB-98B7-41D4-9559-D9C9337DAAA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201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99A6-745B-44F4-9621-2547F84DCAD0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02E8-B26A-4BA8-A2F9-69B99A222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06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99A6-745B-44F4-9621-2547F84DCAD0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02E8-B26A-4BA8-A2F9-69B99A222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00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99A6-745B-44F4-9621-2547F84DCAD0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02E8-B26A-4BA8-A2F9-69B99A222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3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99A6-745B-44F4-9621-2547F84DCAD0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02E8-B26A-4BA8-A2F9-69B99A222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68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99A6-745B-44F4-9621-2547F84DCAD0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02E8-B26A-4BA8-A2F9-69B99A222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97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99A6-745B-44F4-9621-2547F84DCAD0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02E8-B26A-4BA8-A2F9-69B99A222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12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99A6-745B-44F4-9621-2547F84DCAD0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02E8-B26A-4BA8-A2F9-69B99A222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21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99A6-745B-44F4-9621-2547F84DCAD0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02E8-B26A-4BA8-A2F9-69B99A222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26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99A6-745B-44F4-9621-2547F84DCAD0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02E8-B26A-4BA8-A2F9-69B99A222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40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99A6-745B-44F4-9621-2547F84DCAD0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02E8-B26A-4BA8-A2F9-69B99A222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99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99A6-745B-44F4-9621-2547F84DCAD0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02E8-B26A-4BA8-A2F9-69B99A222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06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C99A6-745B-44F4-9621-2547F84DCAD0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A02E8-B26A-4BA8-A2F9-69B99A222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5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内存管理</a:t>
            </a:r>
            <a:r>
              <a:rPr lang="en-US" altLang="zh-CN"/>
              <a:t>+</a:t>
            </a:r>
            <a:r>
              <a:rPr lang="zh-CN" altLang="en-US"/>
              <a:t>虚拟内存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en-US" dirty="0"/>
              <a:t>考研重点题型</a:t>
            </a:r>
          </a:p>
        </p:txBody>
      </p:sp>
    </p:spTree>
    <p:extLst>
      <p:ext uri="{BB962C8B-B14F-4D97-AF65-F5344CB8AC3E}">
        <p14:creationId xmlns:p14="http://schemas.microsoft.com/office/powerpoint/2010/main" val="3906185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1557338"/>
            <a:ext cx="7277100" cy="666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2565400"/>
            <a:ext cx="776287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505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0" algn="l"/>
            <a:r>
              <a:rPr lang="zh-CN" altLang="en-US" sz="3200" dirty="0"/>
              <a:t>题型</a:t>
            </a:r>
            <a:r>
              <a:rPr lang="en-US" altLang="zh-CN" sz="3200" dirty="0"/>
              <a:t>2</a:t>
            </a:r>
            <a:r>
              <a:rPr lang="zh-CN" altLang="en-US" sz="3200" dirty="0"/>
              <a:t>：</a:t>
            </a:r>
            <a:br>
              <a:rPr lang="en-US" altLang="zh-CN" sz="3200" dirty="0"/>
            </a:br>
            <a:r>
              <a:rPr lang="en-US" altLang="zh-CN" sz="3200" b="1" dirty="0">
                <a:solidFill>
                  <a:srgbClr val="4D4D4D"/>
                </a:solidFill>
                <a:latin typeface="黑体" pitchFamily="49" charset="-122"/>
                <a:ea typeface="黑体" pitchFamily="49" charset="-122"/>
                <a:cs typeface="宋体" pitchFamily="2" charset="-122"/>
              </a:rPr>
              <a:t>2009</a:t>
            </a:r>
            <a:r>
              <a:rPr lang="zh-CN" altLang="zh-CN" sz="3200" b="1" dirty="0">
                <a:solidFill>
                  <a:srgbClr val="4D4D4D"/>
                </a:solidFill>
                <a:latin typeface="黑体" pitchFamily="49" charset="-122"/>
                <a:ea typeface="黑体" pitchFamily="49" charset="-122"/>
                <a:cs typeface="宋体" pitchFamily="2" charset="-122"/>
              </a:rPr>
              <a:t>请求分页管理系统</a:t>
            </a:r>
            <a:r>
              <a:rPr lang="zh-CN" altLang="en-US" sz="3200" b="1" dirty="0">
                <a:solidFill>
                  <a:srgbClr val="4D4D4D"/>
                </a:solidFill>
                <a:latin typeface="黑体" pitchFamily="49" charset="-122"/>
                <a:ea typeface="黑体" pitchFamily="49" charset="-122"/>
                <a:cs typeface="宋体" pitchFamily="2" charset="-122"/>
              </a:rPr>
              <a:t>计算题</a:t>
            </a:r>
            <a:endParaRPr lang="zh-CN" altLang="en-US" sz="32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301727"/>
              </p:ext>
            </p:extLst>
          </p:nvPr>
        </p:nvGraphicFramePr>
        <p:xfrm>
          <a:off x="1403648" y="1124744"/>
          <a:ext cx="5425802" cy="1584960"/>
        </p:xfrm>
        <a:graphic>
          <a:graphicData uri="http://schemas.openxmlformats.org/drawingml/2006/table">
            <a:tbl>
              <a:tblPr/>
              <a:tblGrid>
                <a:gridCol w="642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0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rgbClr val="4F4F4F"/>
                          </a:solidFill>
                          <a:effectLst/>
                          <a:latin typeface="SimHei"/>
                        </a:rPr>
                        <a:t>页号</a:t>
                      </a:r>
                      <a:endParaRPr lang="zh-CN" altLang="en-US" sz="1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rgbClr val="4F4F4F"/>
                          </a:solidFill>
                          <a:effectLst/>
                          <a:latin typeface="SimHei"/>
                        </a:rPr>
                        <a:t>页框（</a:t>
                      </a:r>
                      <a:r>
                        <a:rPr lang="en-US" sz="1600" b="1" dirty="0">
                          <a:solidFill>
                            <a:srgbClr val="4F4F4F"/>
                          </a:solidFill>
                          <a:effectLst/>
                          <a:latin typeface="SimHei"/>
                        </a:rPr>
                        <a:t>Page Frame）</a:t>
                      </a:r>
                      <a:r>
                        <a:rPr lang="zh-CN" altLang="en-US" sz="1600" b="1" dirty="0">
                          <a:solidFill>
                            <a:srgbClr val="4F4F4F"/>
                          </a:solidFill>
                          <a:effectLst/>
                          <a:latin typeface="SimHei"/>
                        </a:rPr>
                        <a:t>号</a:t>
                      </a:r>
                      <a:endParaRPr lang="zh-CN" altLang="en-US" sz="1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rgbClr val="4F4F4F"/>
                          </a:solidFill>
                          <a:effectLst/>
                          <a:latin typeface="SimHei"/>
                        </a:rPr>
                        <a:t>有效位（存在位）</a:t>
                      </a:r>
                      <a:endParaRPr lang="zh-CN" altLang="en-US" sz="1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>
                          <a:solidFill>
                            <a:srgbClr val="4F4F4F"/>
                          </a:solidFill>
                          <a:effectLst/>
                          <a:latin typeface="SimHei"/>
                        </a:rPr>
                        <a:t>0</a:t>
                      </a:r>
                      <a:endParaRPr lang="zh-CN" altLang="en-US" sz="1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solidFill>
                            <a:srgbClr val="4F4F4F"/>
                          </a:solidFill>
                          <a:effectLst/>
                          <a:latin typeface="SimHei"/>
                        </a:rPr>
                        <a:t>120H</a:t>
                      </a:r>
                      <a:endParaRPr lang="en-US" sz="1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>
                          <a:solidFill>
                            <a:srgbClr val="4F4F4F"/>
                          </a:solidFill>
                          <a:effectLst/>
                          <a:latin typeface="SimHei"/>
                        </a:rPr>
                        <a:t>1</a:t>
                      </a:r>
                      <a:endParaRPr lang="zh-CN" altLang="en-US" sz="1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>
                          <a:solidFill>
                            <a:srgbClr val="4F4F4F"/>
                          </a:solidFill>
                          <a:effectLst/>
                          <a:latin typeface="SimHei"/>
                        </a:rPr>
                        <a:t>1</a:t>
                      </a:r>
                      <a:endParaRPr lang="zh-CN" altLang="en-US" sz="1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>
                          <a:solidFill>
                            <a:srgbClr val="4F4F4F"/>
                          </a:solidFill>
                          <a:effectLst/>
                          <a:latin typeface="SimHei"/>
                        </a:rPr>
                        <a:t>----</a:t>
                      </a:r>
                      <a:endParaRPr lang="zh-CN" altLang="en-US" sz="1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>
                          <a:solidFill>
                            <a:srgbClr val="4F4F4F"/>
                          </a:solidFill>
                          <a:effectLst/>
                          <a:latin typeface="SimHei"/>
                        </a:rPr>
                        <a:t>0</a:t>
                      </a:r>
                      <a:endParaRPr lang="zh-CN" altLang="en-US" sz="1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>
                          <a:solidFill>
                            <a:srgbClr val="4F4F4F"/>
                          </a:solidFill>
                          <a:effectLst/>
                          <a:latin typeface="SimHei"/>
                        </a:rPr>
                        <a:t>2</a:t>
                      </a:r>
                      <a:endParaRPr lang="zh-CN" altLang="en-US" sz="1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4F4F4F"/>
                          </a:solidFill>
                          <a:effectLst/>
                          <a:latin typeface="SimHei"/>
                        </a:rPr>
                        <a:t>850H</a:t>
                      </a:r>
                      <a:endParaRPr lang="en-US" sz="1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4F4F4F"/>
                          </a:solidFill>
                          <a:effectLst/>
                          <a:latin typeface="SimHei"/>
                        </a:rPr>
                        <a:t>1</a:t>
                      </a:r>
                      <a:endParaRPr lang="zh-CN" altLang="en-US" sz="1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5536" y="1524523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2688" y="2708920"/>
            <a:ext cx="799288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页面大小为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4KB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，一次内存的访问时间是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200ns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，一次快表（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TLB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）的访问时间是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20ns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，处理一次缺页的平均时间为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10^9ns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（己含更新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TLB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和页表的时间），进程的驻留集大小固定为二页，采用最近最久未使用置换算法（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LRU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）和局部置换策略。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假设①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TLB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初始为空；②地址转换时先访问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TLB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，若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TLB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未命中，再访问页表（忽略访问页表之后的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TLB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更新时间）；③有效位为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表示页面不在内存，产生缺页中断，缺页中断处理后，返回到产生缺页中断的指令处重新执行。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设有虚地址访问序列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2345H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1876H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258FH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，请问：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．依次访问上述三个虚地址，各需多少时间？给出计算过程。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．基于上述访问序列，虚地址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1876H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的物理地址是多少？请说明理由。</a:t>
            </a:r>
          </a:p>
        </p:txBody>
      </p:sp>
    </p:spTree>
    <p:extLst>
      <p:ext uri="{BB962C8B-B14F-4D97-AF65-F5344CB8AC3E}">
        <p14:creationId xmlns:p14="http://schemas.microsoft.com/office/powerpoint/2010/main" val="3007710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lvl="0"/>
            <a:r>
              <a:rPr lang="zh-CN" altLang="zh-CN" b="1" dirty="0">
                <a:solidFill>
                  <a:srgbClr val="4D4D4D"/>
                </a:solidFill>
                <a:latin typeface="黑体" pitchFamily="49" charset="-122"/>
                <a:ea typeface="黑体" pitchFamily="49" charset="-122"/>
                <a:cs typeface="宋体" pitchFamily="2" charset="-122"/>
              </a:rPr>
              <a:t>请求分页管理系统</a:t>
            </a:r>
            <a:r>
              <a:rPr lang="zh-CN" altLang="en-US" b="1" dirty="0">
                <a:solidFill>
                  <a:srgbClr val="4D4D4D"/>
                </a:solidFill>
                <a:latin typeface="黑体" pitchFamily="49" charset="-122"/>
                <a:ea typeface="黑体" pitchFamily="49" charset="-122"/>
                <a:cs typeface="宋体" pitchFamily="2" charset="-122"/>
              </a:rPr>
              <a:t>计算题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5536" y="1524523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54" y="1196752"/>
            <a:ext cx="8229600" cy="470911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页面大小为</a:t>
            </a:r>
            <a:r>
              <a:rPr lang="en-US" altLang="zh-CN" sz="2400" dirty="0"/>
              <a:t>4KB</a:t>
            </a:r>
            <a:r>
              <a:rPr lang="zh-CN" altLang="en-US" sz="2400" dirty="0"/>
              <a:t>，即</a:t>
            </a:r>
            <a:r>
              <a:rPr lang="en-US" altLang="zh-CN" sz="2400" dirty="0"/>
              <a:t>2^12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lvl="1"/>
            <a:r>
              <a:rPr lang="zh-CN" altLang="en-US" sz="2000" dirty="0"/>
              <a:t>页内偏移量占虚地址的低</a:t>
            </a:r>
            <a:r>
              <a:rPr lang="en-US" altLang="zh-CN" sz="2000" dirty="0"/>
              <a:t>12</a:t>
            </a:r>
            <a:r>
              <a:rPr lang="zh-CN" altLang="en-US" sz="2000" dirty="0"/>
              <a:t>位</a:t>
            </a:r>
            <a:endParaRPr lang="en-US" altLang="zh-CN" sz="2000" dirty="0"/>
          </a:p>
          <a:p>
            <a:pPr lvl="1"/>
            <a:r>
              <a:rPr lang="zh-CN" altLang="en-US" sz="2000" dirty="0"/>
              <a:t>页号占剩余高</a:t>
            </a:r>
            <a:r>
              <a:rPr lang="en-US" altLang="zh-CN" sz="2000" dirty="0"/>
              <a:t>4</a:t>
            </a:r>
            <a:r>
              <a:rPr lang="zh-CN" altLang="en-US" sz="2000" dirty="0"/>
              <a:t>位。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b="1" dirty="0">
                <a:solidFill>
                  <a:srgbClr val="4F4F4F"/>
                </a:solidFill>
                <a:latin typeface="SimHei"/>
              </a:rPr>
              <a:t>2345H</a:t>
            </a:r>
            <a:endParaRPr lang="en-US" altLang="zh-CN" sz="2000" dirty="0">
              <a:solidFill>
                <a:srgbClr val="4F4F4F"/>
              </a:solidFill>
            </a:endParaRPr>
          </a:p>
          <a:p>
            <a:pPr lvl="1"/>
            <a:r>
              <a:rPr lang="en-US" altLang="zh-CN" sz="2000" dirty="0"/>
              <a:t>TLB </a:t>
            </a:r>
            <a:r>
              <a:rPr lang="zh-CN" altLang="en-US" sz="2000" dirty="0"/>
              <a:t>不命中，页表命中（内存读取），物理地址读取数据（内存）</a:t>
            </a:r>
            <a:endParaRPr lang="en-US" altLang="zh-CN" sz="2000" dirty="0"/>
          </a:p>
          <a:p>
            <a:pPr lvl="1"/>
            <a:r>
              <a:rPr lang="en-US" altLang="zh-CN" sz="2000" dirty="0"/>
              <a:t>20+200+200 ns</a:t>
            </a:r>
          </a:p>
        </p:txBody>
      </p:sp>
      <p:graphicFrame>
        <p:nvGraphicFramePr>
          <p:cNvPr id="7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0956150"/>
              </p:ext>
            </p:extLst>
          </p:nvPr>
        </p:nvGraphicFramePr>
        <p:xfrm>
          <a:off x="1115616" y="2564904"/>
          <a:ext cx="5425802" cy="1676400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rgbClr val="4F4F4F"/>
                          </a:solidFill>
                          <a:effectLst/>
                          <a:latin typeface="SimHei"/>
                        </a:rPr>
                        <a:t>地址</a:t>
                      </a:r>
                      <a:endParaRPr lang="zh-CN" altLang="en-US" sz="1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rgbClr val="4F4F4F"/>
                          </a:solidFill>
                          <a:effectLst/>
                          <a:latin typeface="SimHei"/>
                        </a:rPr>
                        <a:t>页号</a:t>
                      </a:r>
                      <a:endParaRPr lang="zh-CN" altLang="en-US" sz="1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solidFill>
                            <a:srgbClr val="4F4F4F"/>
                          </a:solidFill>
                          <a:effectLst/>
                        </a:rPr>
                        <a:t>offset</a:t>
                      </a:r>
                      <a:endParaRPr lang="zh-CN" altLang="en-US" sz="1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4F4F4F"/>
                          </a:solidFill>
                          <a:effectLst/>
                          <a:latin typeface="SimHei"/>
                        </a:rPr>
                        <a:t>2345H</a:t>
                      </a:r>
                      <a:endParaRPr lang="en-US" sz="1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4F4F4F"/>
                          </a:solidFill>
                          <a:effectLst/>
                          <a:latin typeface="SimHei"/>
                        </a:rPr>
                        <a:t>235H</a:t>
                      </a:r>
                      <a:endParaRPr lang="zh-CN" altLang="en-US" sz="1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4F4F4F"/>
                          </a:solidFill>
                          <a:effectLst/>
                          <a:latin typeface="SimHei"/>
                        </a:rPr>
                        <a:t>1876H</a:t>
                      </a:r>
                      <a:endParaRPr lang="zh-CN" altLang="en-US" sz="1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4F4F4F"/>
                          </a:solidFill>
                          <a:effectLst/>
                          <a:latin typeface="SimHei"/>
                        </a:rPr>
                        <a:t>876H</a:t>
                      </a:r>
                      <a:endParaRPr lang="zh-CN" altLang="en-US" sz="1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4F4F4F"/>
                          </a:solidFill>
                          <a:effectLst/>
                          <a:latin typeface="SimHei"/>
                        </a:rPr>
                        <a:t>258FH</a:t>
                      </a:r>
                      <a:endParaRPr lang="en-US" sz="1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4F4F4F"/>
                          </a:solidFill>
                          <a:effectLst/>
                          <a:latin typeface="SimHei"/>
                        </a:rPr>
                        <a:t>58FH</a:t>
                      </a:r>
                      <a:endParaRPr lang="zh-CN" altLang="en-US" sz="1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140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lvl="0"/>
            <a:r>
              <a:rPr lang="zh-CN" altLang="zh-CN" b="1" dirty="0">
                <a:solidFill>
                  <a:srgbClr val="4D4D4D"/>
                </a:solidFill>
                <a:latin typeface="黑体" pitchFamily="49" charset="-122"/>
                <a:ea typeface="黑体" pitchFamily="49" charset="-122"/>
                <a:cs typeface="宋体" pitchFamily="2" charset="-122"/>
              </a:rPr>
              <a:t>请求分页管理系统</a:t>
            </a:r>
            <a:r>
              <a:rPr lang="zh-CN" altLang="en-US" b="1" dirty="0">
                <a:solidFill>
                  <a:srgbClr val="4D4D4D"/>
                </a:solidFill>
                <a:latin typeface="黑体" pitchFamily="49" charset="-122"/>
                <a:ea typeface="黑体" pitchFamily="49" charset="-122"/>
                <a:cs typeface="宋体" pitchFamily="2" charset="-122"/>
              </a:rPr>
              <a:t>计算题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5536" y="1524523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54" y="1196752"/>
            <a:ext cx="8229600" cy="4709119"/>
          </a:xfrm>
        </p:spPr>
        <p:txBody>
          <a:bodyPr>
            <a:normAutofit lnSpcReduction="10000"/>
          </a:bodyPr>
          <a:lstStyle/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b="1" dirty="0">
                <a:solidFill>
                  <a:srgbClr val="4F4F4F"/>
                </a:solidFill>
                <a:latin typeface="SimHei"/>
              </a:rPr>
              <a:t>1876H</a:t>
            </a:r>
            <a:endParaRPr lang="en-US" altLang="zh-CN" sz="2000" dirty="0">
              <a:solidFill>
                <a:srgbClr val="4F4F4F"/>
              </a:solidFill>
            </a:endParaRPr>
          </a:p>
          <a:p>
            <a:pPr lvl="1"/>
            <a:r>
              <a:rPr lang="en-US" altLang="zh-CN" sz="2000" dirty="0"/>
              <a:t>TLB </a:t>
            </a:r>
            <a:r>
              <a:rPr lang="zh-CN" altLang="en-US" sz="2000" dirty="0"/>
              <a:t>不命中，页表不命中（无效位</a:t>
            </a:r>
            <a:r>
              <a:rPr lang="en-US" altLang="zh-CN" sz="2000" dirty="0"/>
              <a:t>0</a:t>
            </a:r>
            <a:r>
              <a:rPr lang="zh-CN" altLang="en-US" sz="2000" dirty="0"/>
              <a:t>，内存读取），缺页处理，物理地址读取数据（内存）</a:t>
            </a:r>
            <a:endParaRPr lang="en-US" altLang="zh-CN" sz="2000" dirty="0"/>
          </a:p>
          <a:p>
            <a:pPr lvl="1"/>
            <a:r>
              <a:rPr lang="en-US" altLang="zh-CN" sz="2000" dirty="0"/>
              <a:t>20+200+10^9+200   ns</a:t>
            </a:r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替换</a:t>
            </a:r>
            <a:r>
              <a:rPr lang="en-US" altLang="zh-CN" sz="2000" dirty="0"/>
              <a:t>0</a:t>
            </a:r>
            <a:r>
              <a:rPr lang="zh-CN" altLang="en-US" sz="2000" dirty="0"/>
              <a:t>号页，沿用页框号</a:t>
            </a:r>
            <a:r>
              <a:rPr lang="en-US" altLang="zh-CN" sz="2000" dirty="0"/>
              <a:t>120H</a:t>
            </a:r>
          </a:p>
          <a:p>
            <a:pPr lvl="1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虚地址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1876H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的物理地址是多少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:120876H</a:t>
            </a:r>
            <a:endParaRPr lang="en-US" altLang="zh-CN" sz="2000" dirty="0"/>
          </a:p>
        </p:txBody>
      </p:sp>
      <p:graphicFrame>
        <p:nvGraphicFramePr>
          <p:cNvPr id="7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9147020"/>
              </p:ext>
            </p:extLst>
          </p:nvPr>
        </p:nvGraphicFramePr>
        <p:xfrm>
          <a:off x="1115616" y="1340768"/>
          <a:ext cx="5425802" cy="1676400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rgbClr val="4F4F4F"/>
                          </a:solidFill>
                          <a:effectLst/>
                          <a:latin typeface="SimHei"/>
                        </a:rPr>
                        <a:t>地址</a:t>
                      </a:r>
                      <a:endParaRPr lang="zh-CN" altLang="en-US" sz="1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rgbClr val="4F4F4F"/>
                          </a:solidFill>
                          <a:effectLst/>
                          <a:latin typeface="SimHei"/>
                        </a:rPr>
                        <a:t>页号</a:t>
                      </a:r>
                      <a:endParaRPr lang="zh-CN" altLang="en-US" sz="1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solidFill>
                            <a:srgbClr val="4F4F4F"/>
                          </a:solidFill>
                          <a:effectLst/>
                        </a:rPr>
                        <a:t>offset</a:t>
                      </a:r>
                      <a:endParaRPr lang="zh-CN" altLang="en-US" sz="1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4F4F4F"/>
                          </a:solidFill>
                          <a:effectLst/>
                          <a:latin typeface="SimHei"/>
                        </a:rPr>
                        <a:t>2345H</a:t>
                      </a:r>
                      <a:endParaRPr lang="en-US" sz="1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4F4F4F"/>
                          </a:solidFill>
                          <a:effectLst/>
                          <a:latin typeface="SimHei"/>
                        </a:rPr>
                        <a:t>235H</a:t>
                      </a:r>
                      <a:endParaRPr lang="zh-CN" altLang="en-US" sz="1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4F4F4F"/>
                          </a:solidFill>
                          <a:effectLst/>
                          <a:latin typeface="SimHei"/>
                        </a:rPr>
                        <a:t>1876H</a:t>
                      </a:r>
                      <a:endParaRPr lang="zh-CN" altLang="en-US" sz="1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4F4F4F"/>
                          </a:solidFill>
                          <a:effectLst/>
                          <a:latin typeface="SimHei"/>
                        </a:rPr>
                        <a:t>876H</a:t>
                      </a:r>
                      <a:endParaRPr lang="zh-CN" altLang="en-US" sz="1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4F4F4F"/>
                          </a:solidFill>
                          <a:effectLst/>
                          <a:latin typeface="SimHei"/>
                        </a:rPr>
                        <a:t>258FH</a:t>
                      </a:r>
                      <a:endParaRPr lang="en-US" sz="1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4F4F4F"/>
                          </a:solidFill>
                          <a:effectLst/>
                          <a:latin typeface="SimHei"/>
                        </a:rPr>
                        <a:t>58FH</a:t>
                      </a:r>
                      <a:endParaRPr lang="zh-CN" altLang="en-US" sz="1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202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lvl="0"/>
            <a:r>
              <a:rPr lang="zh-CN" altLang="zh-CN" b="1" dirty="0">
                <a:solidFill>
                  <a:srgbClr val="4D4D4D"/>
                </a:solidFill>
                <a:latin typeface="黑体" pitchFamily="49" charset="-122"/>
                <a:ea typeface="黑体" pitchFamily="49" charset="-122"/>
                <a:cs typeface="宋体" pitchFamily="2" charset="-122"/>
              </a:rPr>
              <a:t>请求分页管理系统</a:t>
            </a:r>
            <a:r>
              <a:rPr lang="zh-CN" altLang="en-US" b="1" dirty="0">
                <a:solidFill>
                  <a:srgbClr val="4D4D4D"/>
                </a:solidFill>
                <a:latin typeface="黑体" pitchFamily="49" charset="-122"/>
                <a:ea typeface="黑体" pitchFamily="49" charset="-122"/>
                <a:cs typeface="宋体" pitchFamily="2" charset="-122"/>
              </a:rPr>
              <a:t>计算题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5536" y="1524523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54" y="1196752"/>
            <a:ext cx="8229600" cy="4709119"/>
          </a:xfrm>
        </p:spPr>
        <p:txBody>
          <a:bodyPr>
            <a:normAutofit/>
          </a:bodyPr>
          <a:lstStyle/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b="1" dirty="0">
                <a:solidFill>
                  <a:srgbClr val="4F4F4F"/>
                </a:solidFill>
                <a:latin typeface="SimHei"/>
              </a:rPr>
              <a:t>258F</a:t>
            </a:r>
          </a:p>
          <a:p>
            <a:pPr lvl="1"/>
            <a:r>
              <a:rPr lang="en-US" altLang="zh-CN" sz="2000" dirty="0"/>
              <a:t>TLB </a:t>
            </a:r>
            <a:r>
              <a:rPr lang="zh-CN" altLang="en-US" sz="2000" dirty="0"/>
              <a:t>命中，物理地址读取数据（内存）</a:t>
            </a:r>
            <a:endParaRPr lang="en-US" altLang="zh-CN" sz="2000" dirty="0"/>
          </a:p>
          <a:p>
            <a:pPr lvl="1"/>
            <a:r>
              <a:rPr lang="en-US" altLang="zh-CN" sz="2000" dirty="0"/>
              <a:t>20+200   ns</a:t>
            </a:r>
          </a:p>
          <a:p>
            <a:pPr lvl="1"/>
            <a:endParaRPr lang="en-US" altLang="zh-CN" sz="2000" dirty="0"/>
          </a:p>
        </p:txBody>
      </p:sp>
      <p:graphicFrame>
        <p:nvGraphicFramePr>
          <p:cNvPr id="7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6152968"/>
              </p:ext>
            </p:extLst>
          </p:nvPr>
        </p:nvGraphicFramePr>
        <p:xfrm>
          <a:off x="1115616" y="1340768"/>
          <a:ext cx="5425802" cy="1676400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5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rgbClr val="4F4F4F"/>
                          </a:solidFill>
                          <a:effectLst/>
                          <a:latin typeface="SimHei"/>
                        </a:rPr>
                        <a:t>地址</a:t>
                      </a:r>
                      <a:endParaRPr lang="zh-CN" altLang="en-US" sz="1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rgbClr val="4F4F4F"/>
                          </a:solidFill>
                          <a:effectLst/>
                          <a:latin typeface="SimHei"/>
                        </a:rPr>
                        <a:t>页号</a:t>
                      </a:r>
                      <a:endParaRPr lang="zh-CN" altLang="en-US" sz="1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solidFill>
                            <a:srgbClr val="4F4F4F"/>
                          </a:solidFill>
                          <a:effectLst/>
                        </a:rPr>
                        <a:t>offset</a:t>
                      </a:r>
                      <a:endParaRPr lang="zh-CN" altLang="en-US" sz="1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4F4F4F"/>
                          </a:solidFill>
                          <a:effectLst/>
                          <a:latin typeface="SimHei"/>
                        </a:rPr>
                        <a:t>2345H</a:t>
                      </a:r>
                      <a:endParaRPr lang="en-US" sz="1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4F4F4F"/>
                          </a:solidFill>
                          <a:effectLst/>
                          <a:latin typeface="SimHei"/>
                        </a:rPr>
                        <a:t>235H</a:t>
                      </a:r>
                      <a:endParaRPr lang="zh-CN" altLang="en-US" sz="1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4F4F4F"/>
                          </a:solidFill>
                          <a:effectLst/>
                          <a:latin typeface="SimHei"/>
                        </a:rPr>
                        <a:t>1876H</a:t>
                      </a:r>
                      <a:endParaRPr lang="zh-CN" altLang="en-US" sz="1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4F4F4F"/>
                          </a:solidFill>
                          <a:effectLst/>
                          <a:latin typeface="SimHei"/>
                        </a:rPr>
                        <a:t>876H</a:t>
                      </a:r>
                      <a:endParaRPr lang="zh-CN" altLang="en-US" sz="1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4F4F4F"/>
                          </a:solidFill>
                          <a:effectLst/>
                          <a:latin typeface="SimHei"/>
                        </a:rPr>
                        <a:t>258FH</a:t>
                      </a:r>
                      <a:endParaRPr lang="en-US" sz="1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solidFill>
                            <a:srgbClr val="4F4F4F"/>
                          </a:solidFill>
                          <a:effectLst/>
                          <a:latin typeface="SimHei"/>
                        </a:rPr>
                        <a:t>58FH</a:t>
                      </a:r>
                      <a:endParaRPr lang="zh-CN" altLang="en-US" sz="1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634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题型</a:t>
            </a:r>
            <a:r>
              <a:rPr lang="en-US" altLang="zh-CN" dirty="0"/>
              <a:t>2:  2010</a:t>
            </a:r>
            <a:r>
              <a:rPr lang="zh-CN" altLang="en-US" dirty="0"/>
              <a:t>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设某计算机的逻辑地址空间和物理地址空间均为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64KB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按字节编址。若某进程最多需要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6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页（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Page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）数据存储空间，页的大小为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1KB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操作系统采用固定分配局部置换策略为此进程分配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个页框（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Page Fame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。在时刻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260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之前该进程访问情况如下表所示 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（访问位即使用位）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 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当该进程执行到时刻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260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时，要访问逻辑地址为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17CAH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的数据，请问答下列问题：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4" t="32463" r="44406" b="45522"/>
          <a:stretch/>
        </p:blipFill>
        <p:spPr bwMode="auto">
          <a:xfrm>
            <a:off x="1835697" y="3068960"/>
            <a:ext cx="4176464" cy="1507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2201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题型</a:t>
            </a:r>
            <a:r>
              <a:rPr lang="en-US" altLang="zh-CN" dirty="0"/>
              <a:t>2:  2010</a:t>
            </a:r>
            <a:r>
              <a:rPr lang="zh-CN" altLang="en-US" dirty="0"/>
              <a:t>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47260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）该逻辑地址对应的页号是多少？</a:t>
            </a: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）若采用先进先出（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FIFO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）置换算法，该逻辑地址对应的物理地址是多少？要求给出计算过程。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）若采用时钟（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CLOCK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置换算法，该逻辑地址对应的物理地址是多少？要求给出计算过程。（设搜索下一页的指针沿顺时针方向移动，且当前指向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号页框）</a:t>
            </a:r>
          </a:p>
          <a:p>
            <a:endParaRPr lang="en-US" altLang="zh-CN" dirty="0"/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17CAH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页为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1k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，故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offset10bit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，因此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0001 01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11 1100 1010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蓝色部分为页号即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</a:p>
          <a:p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FIFO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，则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130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时刻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页换出，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260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时刻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页换入，页根号不变。物理地址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0001  11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11 1100 1010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即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1FCAH</a:t>
            </a:r>
          </a:p>
          <a:p>
            <a:endParaRPr lang="en-US" altLang="zh-CN" sz="2000" dirty="0"/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时钟法最后填入一页为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260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，故目前指针指向其下方页号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的那一项，目前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use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位全部为零，因此需要全部遍历并将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use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清零，之后遇到的第一个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use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为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项被替换，就是页号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的那一项。故替换后根号为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0000 1011 1100 1010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即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0x0BCAH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66857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题型</a:t>
            </a:r>
            <a:r>
              <a:rPr lang="en-US" altLang="zh-CN" dirty="0"/>
              <a:t>3:  2012</a:t>
            </a:r>
            <a:r>
              <a:rPr lang="zh-CN" altLang="en-US" dirty="0"/>
              <a:t>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某请求分页系统的局部页面置换策略如下： 系统从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时刻开始扫描，每隔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个时间单位扫描一轮驻留集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扫描时间忽略不计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本轮没有被访问过的页框将被系统回收，并放入到空闲页框链尾，其中内容在下一次被分配之前不被清空。当发生缺页时，如果该页曾被使用过且还在空闲页框链表中，则重新放回进程的驻留集中；否则，从空闲页框链表头部取出一个页框。假设不考虑其他进程的影响和系统开销，初始时进程驻留集为空。目前系统空闲页框链表中页框号依次为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32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15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21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41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。进程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P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依次访问的＜虚拟页号，访问时刻＞是：＜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＞、＜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＞、＜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＞、＜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6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＞、＜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11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＞、＜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13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＞、＜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14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＞。请回答下列问题。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）当虚拟页为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&lt;0,4&gt;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时，对应的页框号是什么？ 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）当虚拟页为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&lt;1,11&gt;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时，对应的页框号是什么？说明理由。 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）当虚拟页为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&lt;2,14&gt;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时，对应的页框号是什么？说明理由。 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）这种方法是否适合于时间局部性好的程序？说明理由。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6183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题型</a:t>
            </a:r>
            <a:r>
              <a:rPr lang="en-US" altLang="zh-CN" dirty="0"/>
              <a:t>3:  2012</a:t>
            </a:r>
            <a:r>
              <a:rPr lang="zh-CN" altLang="en-US" dirty="0"/>
              <a:t>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＜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＞、＜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＞、＜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＞、＜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6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＞、＜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11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＞、＜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13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＞、＜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14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＞。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）当虚拟页为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&lt;0,4&gt;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时，对应的页框号是什么？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从空闲链表依次取，对应第三个即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21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）当虚拟页为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&lt;1,11&gt;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时，对应的页框号是什么？说明理由。 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32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，因为＜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＞对应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32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，虽然在时刻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5,10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被放入空闲链表，但忽略其它进程影响，该页依然在空闲链表，直接恢复即可。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）当虚拟页为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&lt;2,14&gt;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时，对应的页框号是什么？说明理由。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 ＜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11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＞、＜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13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＞均会从空闲链表恢复，故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&lt;2,14&gt;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应当从原来空闲链表第四项中分配，即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41</a:t>
            </a: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）这种方法是否适合于时间局部性好的程序？说明理由。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是的，因为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LRU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，反映的是最近最不常用，和局部性对应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99049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题型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2013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666666"/>
                </a:solidFill>
                <a:latin typeface="Arial"/>
              </a:rPr>
              <a:t>46.(8</a:t>
            </a:r>
            <a:r>
              <a:rPr lang="zh-CN" altLang="en-US" sz="2000" dirty="0">
                <a:solidFill>
                  <a:srgbClr val="666666"/>
                </a:solidFill>
                <a:latin typeface="Arial"/>
              </a:rPr>
              <a:t>分</a:t>
            </a:r>
            <a:r>
              <a:rPr lang="en-US" altLang="zh-CN" sz="2000" dirty="0">
                <a:solidFill>
                  <a:srgbClr val="666666"/>
                </a:solidFill>
                <a:latin typeface="Arial"/>
              </a:rPr>
              <a:t>)</a:t>
            </a:r>
            <a:r>
              <a:rPr lang="zh-CN" altLang="en-US" sz="2000" dirty="0">
                <a:solidFill>
                  <a:srgbClr val="666666"/>
                </a:solidFill>
                <a:latin typeface="Arial"/>
              </a:rPr>
              <a:t>某计算机主存按字节编址，逻辑地址和物理地址都是</a:t>
            </a:r>
            <a:r>
              <a:rPr lang="en-US" altLang="zh-CN" sz="2000" dirty="0">
                <a:solidFill>
                  <a:srgbClr val="666666"/>
                </a:solidFill>
                <a:latin typeface="Arial"/>
              </a:rPr>
              <a:t>32</a:t>
            </a:r>
            <a:r>
              <a:rPr lang="zh-CN" altLang="en-US" sz="2000" dirty="0">
                <a:solidFill>
                  <a:srgbClr val="666666"/>
                </a:solidFill>
                <a:latin typeface="Arial"/>
              </a:rPr>
              <a:t>位，页表项大小为</a:t>
            </a:r>
            <a:r>
              <a:rPr lang="en-US" altLang="zh-CN" sz="2000" dirty="0">
                <a:solidFill>
                  <a:srgbClr val="666666"/>
                </a:solidFill>
                <a:latin typeface="Arial"/>
              </a:rPr>
              <a:t>4</a:t>
            </a:r>
            <a:r>
              <a:rPr lang="zh-CN" altLang="en-US" sz="2000" dirty="0">
                <a:solidFill>
                  <a:srgbClr val="666666"/>
                </a:solidFill>
                <a:latin typeface="Arial"/>
              </a:rPr>
              <a:t>字节。请回答下列问题。</a:t>
            </a:r>
          </a:p>
          <a:p>
            <a:r>
              <a:rPr lang="zh-CN" altLang="en-US" sz="2000" dirty="0">
                <a:solidFill>
                  <a:srgbClr val="666666"/>
                </a:solidFill>
                <a:latin typeface="Arial"/>
              </a:rPr>
              <a:t>　　</a:t>
            </a:r>
            <a:r>
              <a:rPr lang="en-US" altLang="zh-CN" sz="2000" dirty="0">
                <a:solidFill>
                  <a:srgbClr val="666666"/>
                </a:solidFill>
                <a:latin typeface="Arial"/>
              </a:rPr>
              <a:t>(1)</a:t>
            </a:r>
            <a:r>
              <a:rPr lang="zh-CN" altLang="en-US" sz="2000" dirty="0">
                <a:solidFill>
                  <a:srgbClr val="666666"/>
                </a:solidFill>
                <a:latin typeface="Arial"/>
              </a:rPr>
              <a:t>若使用一级页表的分页存储管理方式，逻辑地址结构为：</a:t>
            </a:r>
          </a:p>
          <a:p>
            <a:br>
              <a:rPr lang="zh-CN" altLang="en-US" sz="2000" dirty="0">
                <a:solidFill>
                  <a:srgbClr val="666666"/>
                </a:solidFill>
                <a:latin typeface="Arial"/>
              </a:rPr>
            </a:br>
            <a:endParaRPr lang="zh-CN" altLang="en-US" sz="2000" dirty="0">
              <a:solidFill>
                <a:srgbClr val="666666"/>
              </a:solidFill>
              <a:latin typeface="Arial"/>
            </a:endParaRPr>
          </a:p>
          <a:p>
            <a:r>
              <a:rPr lang="zh-CN" altLang="en-US" sz="2000" dirty="0">
                <a:solidFill>
                  <a:srgbClr val="666666"/>
                </a:solidFill>
                <a:latin typeface="Arial"/>
              </a:rPr>
              <a:t>　　则页的大小是多少字节</a:t>
            </a:r>
            <a:r>
              <a:rPr lang="en-US" altLang="zh-CN" sz="2000" dirty="0">
                <a:solidFill>
                  <a:srgbClr val="666666"/>
                </a:solidFill>
                <a:latin typeface="Arial"/>
              </a:rPr>
              <a:t>?</a:t>
            </a:r>
            <a:r>
              <a:rPr lang="zh-CN" altLang="en-US" sz="2000" dirty="0">
                <a:solidFill>
                  <a:srgbClr val="666666"/>
                </a:solidFill>
                <a:latin typeface="Arial"/>
              </a:rPr>
              <a:t>页表最大占用多少字节</a:t>
            </a:r>
            <a:r>
              <a:rPr lang="en-US" altLang="zh-CN" sz="2000" dirty="0">
                <a:solidFill>
                  <a:srgbClr val="666666"/>
                </a:solidFill>
                <a:latin typeface="Arial"/>
              </a:rPr>
              <a:t>?</a:t>
            </a:r>
          </a:p>
          <a:p>
            <a:endParaRPr lang="en-US" altLang="zh-CN" sz="2000" dirty="0">
              <a:solidFill>
                <a:srgbClr val="666666"/>
              </a:solidFill>
              <a:latin typeface="Arial"/>
            </a:endParaRPr>
          </a:p>
          <a:p>
            <a:endParaRPr lang="en-US" altLang="zh-CN" sz="2000" dirty="0">
              <a:solidFill>
                <a:srgbClr val="666666"/>
              </a:solidFill>
              <a:latin typeface="Arial"/>
            </a:endParaRPr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4" t="51786" r="38381" b="43080"/>
          <a:stretch/>
        </p:blipFill>
        <p:spPr bwMode="auto">
          <a:xfrm>
            <a:off x="1763688" y="2852936"/>
            <a:ext cx="4947558" cy="37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997107" y="4365104"/>
            <a:ext cx="64807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(1)</a:t>
            </a:r>
            <a:r>
              <a:rPr lang="zh-CN" altLang="en-US" sz="2000" dirty="0"/>
              <a:t>因为页内偏移量是</a:t>
            </a:r>
            <a:r>
              <a:rPr lang="en-US" altLang="zh-CN" sz="2000" dirty="0"/>
              <a:t>12</a:t>
            </a:r>
            <a:r>
              <a:rPr lang="zh-CN" altLang="en-US" sz="2000" dirty="0"/>
              <a:t>位，所以页大小为</a:t>
            </a:r>
            <a:r>
              <a:rPr lang="en-US" altLang="zh-CN" sz="2000" dirty="0"/>
              <a:t>4 KB</a:t>
            </a:r>
            <a:r>
              <a:rPr lang="zh-CN" altLang="en-US" sz="2000" dirty="0"/>
              <a:t>，</a:t>
            </a:r>
            <a:r>
              <a:rPr lang="en-US" altLang="zh-CN" sz="2000" dirty="0"/>
              <a:t>(1</a:t>
            </a:r>
            <a:r>
              <a:rPr lang="zh-CN" altLang="en-US" sz="2000" dirty="0"/>
              <a:t>分</a:t>
            </a:r>
            <a:r>
              <a:rPr lang="en-US" altLang="zh-CN" sz="2000" dirty="0"/>
              <a:t>)</a:t>
            </a:r>
            <a:r>
              <a:rPr lang="zh-CN" altLang="en-US" sz="2000" dirty="0"/>
              <a:t>页表项数为</a:t>
            </a:r>
            <a:r>
              <a:rPr lang="en-US" altLang="zh-CN" sz="2000" dirty="0"/>
              <a:t>232/4K=220</a:t>
            </a:r>
            <a:r>
              <a:rPr lang="zh-CN" altLang="en-US" sz="2000" dirty="0"/>
              <a:t>，该一级页表最大为</a:t>
            </a:r>
            <a:r>
              <a:rPr lang="en-US" altLang="zh-CN" sz="2000" dirty="0"/>
              <a:t>220×4 B=4 MB</a:t>
            </a:r>
            <a:r>
              <a:rPr lang="zh-CN" altLang="en-US" sz="2000" dirty="0"/>
              <a:t>。</a:t>
            </a:r>
            <a:r>
              <a:rPr lang="en-US" altLang="zh-CN" sz="2000" dirty="0"/>
              <a:t>(2</a:t>
            </a:r>
            <a:r>
              <a:rPr lang="zh-CN" altLang="en-US" sz="2000" dirty="0"/>
              <a:t>分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1397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作业要求</a:t>
            </a:r>
            <a:endParaRPr lang="en-US" altLang="zh-CN"/>
          </a:p>
          <a:p>
            <a:pPr lvl="1"/>
            <a:r>
              <a:rPr lang="zh-CN" altLang="en-US"/>
              <a:t>提交题型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8.4/8.6</a:t>
            </a:r>
          </a:p>
          <a:p>
            <a:pPr lvl="1"/>
            <a:r>
              <a:rPr lang="zh-CN" altLang="en-US"/>
              <a:t>提交题型</a:t>
            </a:r>
            <a:r>
              <a:rPr lang="en-US" altLang="zh-CN"/>
              <a:t>2:   2.1/2.2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28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题型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2013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4746508"/>
            <a:ext cx="73913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(2)</a:t>
            </a:r>
            <a:r>
              <a:rPr lang="zh-CN" altLang="en-US" sz="2000" dirty="0"/>
              <a:t>页目录号可表示为：</a:t>
            </a:r>
            <a:r>
              <a:rPr lang="en-US" altLang="zh-CN" sz="2000" dirty="0"/>
              <a:t>(((unsigned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)(LA))&gt;&gt;22)&amp;0X3FF</a:t>
            </a:r>
            <a:r>
              <a:rPr lang="zh-CN" altLang="en-US" sz="2000" dirty="0"/>
              <a:t>。</a:t>
            </a:r>
            <a:r>
              <a:rPr lang="en-US" altLang="zh-CN" sz="2000" dirty="0"/>
              <a:t>(1</a:t>
            </a:r>
            <a:r>
              <a:rPr lang="zh-CN" altLang="en-US" sz="2000" dirty="0"/>
              <a:t>分</a:t>
            </a:r>
            <a:r>
              <a:rPr lang="en-US" altLang="zh-CN" sz="2000" dirty="0"/>
              <a:t>)</a:t>
            </a:r>
          </a:p>
          <a:p>
            <a:r>
              <a:rPr lang="zh-CN" altLang="en-US" sz="2000" dirty="0"/>
              <a:t>　　页表索引可表示为：</a:t>
            </a:r>
            <a:r>
              <a:rPr lang="en-US" altLang="zh-CN" sz="2000" dirty="0"/>
              <a:t>(((unsigned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)(LA))&gt;&gt;12)&amp;0X3FF</a:t>
            </a:r>
            <a:r>
              <a:rPr lang="zh-CN" altLang="en-US" sz="2000" dirty="0"/>
              <a:t>。</a:t>
            </a:r>
            <a:r>
              <a:rPr lang="en-US" altLang="zh-CN" sz="2000" dirty="0"/>
              <a:t>(1</a:t>
            </a:r>
            <a:r>
              <a:rPr lang="zh-CN" altLang="en-US" sz="2000" dirty="0"/>
              <a:t>分</a:t>
            </a:r>
            <a:r>
              <a:rPr lang="en-US" altLang="zh-CN" sz="2000" dirty="0"/>
              <a:t>)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67544" y="1307096"/>
            <a:ext cx="8229600" cy="219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666666"/>
                </a:solidFill>
                <a:latin typeface="Arial"/>
              </a:rPr>
              <a:t>46.(8</a:t>
            </a:r>
            <a:r>
              <a:rPr lang="zh-CN" altLang="en-US" sz="2000" dirty="0">
                <a:solidFill>
                  <a:srgbClr val="666666"/>
                </a:solidFill>
                <a:latin typeface="Arial"/>
              </a:rPr>
              <a:t>分</a:t>
            </a:r>
            <a:r>
              <a:rPr lang="en-US" altLang="zh-CN" sz="2000" dirty="0">
                <a:solidFill>
                  <a:srgbClr val="666666"/>
                </a:solidFill>
                <a:latin typeface="Arial"/>
              </a:rPr>
              <a:t>)</a:t>
            </a:r>
            <a:r>
              <a:rPr lang="zh-CN" altLang="en-US" sz="2000" dirty="0">
                <a:solidFill>
                  <a:srgbClr val="666666"/>
                </a:solidFill>
                <a:latin typeface="Arial"/>
              </a:rPr>
              <a:t>某计算机主存按字节编址，逻辑地址和物理地址都是</a:t>
            </a:r>
            <a:r>
              <a:rPr lang="en-US" altLang="zh-CN" sz="2000" dirty="0">
                <a:solidFill>
                  <a:srgbClr val="666666"/>
                </a:solidFill>
                <a:latin typeface="Arial"/>
              </a:rPr>
              <a:t>32</a:t>
            </a:r>
            <a:r>
              <a:rPr lang="zh-CN" altLang="en-US" sz="2000" dirty="0">
                <a:solidFill>
                  <a:srgbClr val="666666"/>
                </a:solidFill>
                <a:latin typeface="Arial"/>
              </a:rPr>
              <a:t>位，页表项大小为</a:t>
            </a:r>
            <a:r>
              <a:rPr lang="en-US" altLang="zh-CN" sz="2000" dirty="0">
                <a:solidFill>
                  <a:srgbClr val="666666"/>
                </a:solidFill>
                <a:latin typeface="Arial"/>
              </a:rPr>
              <a:t>4</a:t>
            </a:r>
            <a:r>
              <a:rPr lang="zh-CN" altLang="en-US" sz="2000" dirty="0">
                <a:solidFill>
                  <a:srgbClr val="666666"/>
                </a:solidFill>
                <a:latin typeface="Arial"/>
              </a:rPr>
              <a:t>字节。请回答下列问题。</a:t>
            </a:r>
          </a:p>
          <a:p>
            <a:r>
              <a:rPr lang="en-US" altLang="zh-CN" sz="2000" dirty="0"/>
              <a:t>(2)</a:t>
            </a:r>
            <a:r>
              <a:rPr lang="zh-CN" altLang="en-US" sz="2000" dirty="0"/>
              <a:t>若使用二级页表的分页存储管理方式，逻辑地址结构为：</a:t>
            </a:r>
          </a:p>
          <a:p>
            <a:br>
              <a:rPr lang="zh-CN" altLang="en-US" sz="2000" dirty="0"/>
            </a:br>
            <a:endParaRPr lang="zh-CN" altLang="en-US" sz="2000" dirty="0"/>
          </a:p>
          <a:p>
            <a:r>
              <a:rPr lang="zh-CN" altLang="en-US" sz="2000" dirty="0"/>
              <a:t>设逻辑地址为</a:t>
            </a:r>
            <a:r>
              <a:rPr lang="en-US" altLang="zh-CN" sz="2000" dirty="0"/>
              <a:t>LA</a:t>
            </a:r>
            <a:r>
              <a:rPr lang="zh-CN" altLang="en-US" sz="2000" dirty="0"/>
              <a:t>，请分别给出其对应的页目录号和页表索引的表达式。</a:t>
            </a:r>
          </a:p>
          <a:p>
            <a:endParaRPr lang="en-US" altLang="zh-CN" sz="2000" dirty="0">
              <a:solidFill>
                <a:srgbClr val="666666"/>
              </a:solidFill>
              <a:latin typeface="Arial"/>
            </a:endParaRPr>
          </a:p>
          <a:p>
            <a:endParaRPr lang="en-US" altLang="zh-CN" sz="2000" dirty="0">
              <a:solidFill>
                <a:srgbClr val="666666"/>
              </a:solidFill>
              <a:latin typeface="Arial"/>
            </a:endParaRPr>
          </a:p>
          <a:p>
            <a:endParaRPr lang="zh-CN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8" t="33036" r="43098" b="60268"/>
          <a:stretch/>
        </p:blipFill>
        <p:spPr bwMode="auto">
          <a:xfrm>
            <a:off x="1187623" y="2404052"/>
            <a:ext cx="5766437" cy="636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437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zh-CN" altLang="en-US" dirty="0"/>
              <a:t>题型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2013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91" t="28794" r="29722" b="30134"/>
          <a:stretch/>
        </p:blipFill>
        <p:spPr bwMode="auto">
          <a:xfrm>
            <a:off x="1051771" y="3719466"/>
            <a:ext cx="6139543" cy="3004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6" t="22322" r="29722" b="34599"/>
          <a:stretch/>
        </p:blipFill>
        <p:spPr bwMode="auto">
          <a:xfrm>
            <a:off x="1043608" y="980728"/>
            <a:ext cx="6155871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491880" y="4760029"/>
            <a:ext cx="5544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一页</a:t>
            </a:r>
            <a:r>
              <a:rPr lang="en-US" altLang="zh-CN" dirty="0"/>
              <a:t>4K </a:t>
            </a:r>
            <a:r>
              <a:rPr lang="zh-CN" altLang="en-US" dirty="0"/>
              <a:t>即</a:t>
            </a:r>
            <a:r>
              <a:rPr lang="en-US" altLang="zh-CN" dirty="0"/>
              <a:t>2^12  </a:t>
            </a:r>
            <a:r>
              <a:rPr lang="zh-CN" altLang="en-US" dirty="0"/>
              <a:t>即</a:t>
            </a:r>
            <a:r>
              <a:rPr lang="en-US" altLang="zh-CN" dirty="0"/>
              <a:t>1 0000 0000 0000 </a:t>
            </a:r>
            <a:r>
              <a:rPr lang="zh-CN" altLang="en-US" dirty="0"/>
              <a:t>即</a:t>
            </a:r>
            <a:r>
              <a:rPr lang="en-US" altLang="zh-CN" dirty="0"/>
              <a:t>0x1000H</a:t>
            </a:r>
          </a:p>
          <a:p>
            <a:r>
              <a:rPr lang="zh-CN" altLang="en-US" dirty="0"/>
              <a:t>故物理页为</a:t>
            </a:r>
            <a:r>
              <a:rPr lang="en-US" altLang="zh-CN" dirty="0"/>
              <a:t>0090 0000H</a:t>
            </a:r>
            <a:r>
              <a:rPr lang="zh-CN" altLang="en-US" dirty="0"/>
              <a:t>、</a:t>
            </a:r>
            <a:r>
              <a:rPr lang="en-US" altLang="zh-CN" dirty="0"/>
              <a:t>  0090 1000H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161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B5B5B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B5B5B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B5B5B"/>
              </a:buClr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B5B5B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B5B5B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23D174-D313-4FF5-BDE3-ACEF074A2FD5}" type="slidenum">
              <a:rPr lang="zh-CN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00FF"/>
                </a:solidFill>
              </a:rPr>
              <a:t>题型</a:t>
            </a:r>
            <a:r>
              <a:rPr lang="en-US" altLang="zh-CN" sz="4000" dirty="0">
                <a:solidFill>
                  <a:srgbClr val="0000FF"/>
                </a:solidFill>
              </a:rPr>
              <a:t>1</a:t>
            </a:r>
            <a:r>
              <a:rPr lang="zh-CN" altLang="en-US" sz="4000" dirty="0">
                <a:solidFill>
                  <a:srgbClr val="0000FF"/>
                </a:solidFill>
              </a:rPr>
              <a:t>：</a:t>
            </a:r>
            <a:r>
              <a:rPr lang="zh-CN" altLang="en-US" sz="4000" dirty="0"/>
              <a:t>多级页表计算题</a:t>
            </a:r>
            <a:endParaRPr lang="en-US" altLang="zh-CN" sz="4000" dirty="0">
              <a:ea typeface="宋体" pitchFamily="2" charset="-122"/>
            </a:endParaRPr>
          </a:p>
        </p:txBody>
      </p:sp>
      <p:pic>
        <p:nvPicPr>
          <p:cNvPr id="2867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3786" y="1219200"/>
            <a:ext cx="8153400" cy="4814888"/>
          </a:xfrm>
          <a:noFill/>
        </p:spPr>
      </p:pic>
      <p:sp>
        <p:nvSpPr>
          <p:cNvPr id="7" name="TextBox 6"/>
          <p:cNvSpPr txBox="1"/>
          <p:nvPr/>
        </p:nvSpPr>
        <p:spPr>
          <a:xfrm>
            <a:off x="2627784" y="5661248"/>
            <a:ext cx="5006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8.3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 bwMode="auto">
          <a:xfrm>
            <a:off x="2057400" y="1395371"/>
            <a:ext cx="76200" cy="301823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015343" y="3013659"/>
            <a:ext cx="533400" cy="301823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205843" y="3013659"/>
            <a:ext cx="76200" cy="30182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267200" y="4400142"/>
            <a:ext cx="457200" cy="30182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495800" y="4396969"/>
            <a:ext cx="76200" cy="301823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8507" y="4293096"/>
            <a:ext cx="50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16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468313" y="25400"/>
            <a:ext cx="8229600" cy="1143000"/>
          </a:xfrm>
        </p:spPr>
        <p:txBody>
          <a:bodyPr/>
          <a:lstStyle/>
          <a:p>
            <a:pPr algn="l"/>
            <a:r>
              <a:rPr lang="zh-CN" altLang="en-US" sz="3200" dirty="0">
                <a:solidFill>
                  <a:srgbClr val="0000FF"/>
                </a:solidFill>
              </a:rPr>
              <a:t>题型</a:t>
            </a:r>
            <a:r>
              <a:rPr lang="en-US" altLang="zh-CN" sz="3200" dirty="0">
                <a:solidFill>
                  <a:srgbClr val="0000FF"/>
                </a:solidFill>
              </a:rPr>
              <a:t>1</a:t>
            </a:r>
            <a:r>
              <a:rPr lang="zh-CN" altLang="en-US" sz="3200" dirty="0">
                <a:solidFill>
                  <a:srgbClr val="0000FF"/>
                </a:solidFill>
              </a:rPr>
              <a:t>：</a:t>
            </a:r>
            <a:r>
              <a:rPr lang="zh-CN" altLang="en-US" sz="3200" dirty="0"/>
              <a:t>多级页表计算题</a:t>
            </a:r>
          </a:p>
        </p:txBody>
      </p:sp>
      <p:sp>
        <p:nvSpPr>
          <p:cNvPr id="10243" name="内容占位符 4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616575"/>
          </a:xfrm>
        </p:spPr>
        <p:txBody>
          <a:bodyPr/>
          <a:lstStyle/>
          <a:p>
            <a:r>
              <a:rPr lang="zh-CN" altLang="en-US" sz="2800" dirty="0"/>
              <a:t>教材图</a:t>
            </a:r>
            <a:r>
              <a:rPr lang="en-US" altLang="zh-CN" sz="2800" dirty="0"/>
              <a:t>8.3</a:t>
            </a:r>
            <a:r>
              <a:rPr lang="zh-CN" altLang="en-US" sz="2800" dirty="0"/>
              <a:t>：以下为教材推导过程</a:t>
            </a:r>
            <a:endParaRPr lang="en-US" altLang="zh-CN" sz="2800" dirty="0"/>
          </a:p>
          <a:p>
            <a:r>
              <a:rPr lang="zh-CN" altLang="en-US" sz="2800" dirty="0"/>
              <a:t>题目：进程虚拟地址</a:t>
            </a:r>
            <a:r>
              <a:rPr lang="en-US" altLang="zh-CN" sz="2800" dirty="0"/>
              <a:t>32</a:t>
            </a:r>
            <a:r>
              <a:rPr lang="zh-CN" altLang="en-US" sz="2800" dirty="0"/>
              <a:t>位，页尺寸</a:t>
            </a:r>
            <a:r>
              <a:rPr lang="en-US" altLang="zh-CN" sz="2800" dirty="0"/>
              <a:t>4KB</a:t>
            </a:r>
            <a:r>
              <a:rPr lang="zh-CN" altLang="en-US" sz="2800" dirty="0"/>
              <a:t>，页表项</a:t>
            </a:r>
            <a:r>
              <a:rPr lang="en-US" altLang="zh-CN" sz="2800" dirty="0"/>
              <a:t>4B</a:t>
            </a:r>
            <a:r>
              <a:rPr lang="zh-CN" altLang="en-US" sz="2800" dirty="0"/>
              <a:t>，计算多级页表，</a:t>
            </a:r>
            <a:r>
              <a:rPr lang="zh-CN" altLang="en-US" sz="2800" dirty="0">
                <a:solidFill>
                  <a:srgbClr val="0000FF"/>
                </a:solidFill>
              </a:rPr>
              <a:t>页表都必须包含在一页中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en-US" altLang="zh-CN" sz="2400" dirty="0"/>
              <a:t>1. </a:t>
            </a:r>
            <a:r>
              <a:rPr lang="zh-CN" altLang="en-US" sz="2400" dirty="0"/>
              <a:t>进程需要多少页表项</a:t>
            </a:r>
            <a:r>
              <a:rPr lang="en-US" altLang="zh-CN" sz="2400" dirty="0"/>
              <a:t>X</a:t>
            </a:r>
          </a:p>
          <a:p>
            <a:pPr lvl="1"/>
            <a:r>
              <a:rPr lang="en-US" altLang="zh-CN" sz="2400" dirty="0"/>
              <a:t>X=2^32/2^12=2^20</a:t>
            </a:r>
            <a:r>
              <a:rPr lang="zh-CN" altLang="en-US" sz="2400" dirty="0"/>
              <a:t>个页表项</a:t>
            </a:r>
            <a:endParaRPr lang="en-US" altLang="zh-CN" sz="2400" dirty="0"/>
          </a:p>
          <a:p>
            <a:r>
              <a:rPr lang="en-US" altLang="zh-CN" sz="2400" dirty="0"/>
              <a:t>2. </a:t>
            </a:r>
            <a:r>
              <a:rPr lang="zh-CN" altLang="en-US" sz="2400" dirty="0"/>
              <a:t>每页可存放多少页表项</a:t>
            </a:r>
            <a:r>
              <a:rPr lang="en-US" altLang="zh-CN" sz="2400" dirty="0"/>
              <a:t>Y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pPr lvl="1"/>
            <a:r>
              <a:rPr lang="en-US" altLang="zh-CN" sz="2400" dirty="0"/>
              <a:t>Y=4KB/4B=1K=2^10</a:t>
            </a:r>
            <a:r>
              <a:rPr lang="zh-CN" altLang="en-US" sz="2400" dirty="0"/>
              <a:t>个</a:t>
            </a:r>
            <a:endParaRPr lang="en-US" altLang="zh-CN" sz="2400" dirty="0"/>
          </a:p>
          <a:p>
            <a:r>
              <a:rPr lang="en-US" altLang="zh-CN" sz="2400" dirty="0"/>
              <a:t>3. </a:t>
            </a:r>
            <a:r>
              <a:rPr lang="zh-CN" altLang="en-US" sz="2400" dirty="0"/>
              <a:t>存放页表项需要多少页</a:t>
            </a:r>
            <a:r>
              <a:rPr lang="en-US" altLang="zh-CN" sz="2400" dirty="0"/>
              <a:t>Z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pPr lvl="1"/>
            <a:r>
              <a:rPr lang="en-US" altLang="zh-CN" sz="2400" dirty="0"/>
              <a:t>Z=X/Y=2^10</a:t>
            </a:r>
            <a:r>
              <a:rPr lang="zh-CN" altLang="en-US" sz="2400" dirty="0"/>
              <a:t>个页</a:t>
            </a:r>
            <a:endParaRPr lang="en-US" altLang="zh-CN" sz="2400" dirty="0"/>
          </a:p>
          <a:p>
            <a:r>
              <a:rPr lang="en-US" altLang="zh-CN" sz="2400" dirty="0"/>
              <a:t>4. </a:t>
            </a:r>
            <a:r>
              <a:rPr lang="zh-CN" altLang="en-US" sz="2400" dirty="0"/>
              <a:t>为</a:t>
            </a:r>
            <a:r>
              <a:rPr lang="en-US" altLang="zh-CN" sz="2400" dirty="0"/>
              <a:t>Z</a:t>
            </a:r>
            <a:r>
              <a:rPr lang="zh-CN" altLang="en-US" sz="2400" dirty="0"/>
              <a:t>建立上一级索引</a:t>
            </a:r>
            <a:r>
              <a:rPr lang="en-US" altLang="zh-CN" sz="2400" dirty="0"/>
              <a:t>R</a:t>
            </a:r>
            <a:r>
              <a:rPr lang="zh-CN" altLang="en-US" sz="2400" dirty="0"/>
              <a:t>，即上一级页表项</a:t>
            </a:r>
            <a:endParaRPr lang="en-US" altLang="zh-CN" sz="2400" dirty="0"/>
          </a:p>
          <a:p>
            <a:pPr lvl="1"/>
            <a:r>
              <a:rPr lang="zh-CN" altLang="en-US" sz="2400" dirty="0"/>
              <a:t>索引</a:t>
            </a:r>
            <a:r>
              <a:rPr lang="en-US" altLang="zh-CN" sz="2400" dirty="0"/>
              <a:t>Z</a:t>
            </a:r>
            <a:r>
              <a:rPr lang="zh-CN" altLang="en-US" sz="2400" dirty="0"/>
              <a:t>的</a:t>
            </a:r>
            <a:r>
              <a:rPr lang="en-US" altLang="zh-CN" sz="2400" dirty="0"/>
              <a:t>2^10</a:t>
            </a:r>
            <a:r>
              <a:rPr lang="zh-CN" altLang="en-US" sz="2400" dirty="0"/>
              <a:t>个页需要 </a:t>
            </a:r>
            <a:r>
              <a:rPr lang="en-US" altLang="zh-CN" sz="2400" dirty="0"/>
              <a:t>2^10</a:t>
            </a:r>
            <a:r>
              <a:rPr lang="zh-CN" altLang="en-US" sz="2400" dirty="0"/>
              <a:t>个页表项，即</a:t>
            </a:r>
            <a:r>
              <a:rPr lang="en-US" altLang="zh-CN" sz="2400" dirty="0"/>
              <a:t>1</a:t>
            </a:r>
            <a:r>
              <a:rPr lang="zh-CN" altLang="en-US" sz="2400" dirty="0"/>
              <a:t>页，满足题设，结束</a:t>
            </a:r>
            <a:endParaRPr lang="en-US" altLang="zh-CN" sz="24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799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2" name="矩形 30731"/>
          <p:cNvSpPr/>
          <p:nvPr/>
        </p:nvSpPr>
        <p:spPr>
          <a:xfrm>
            <a:off x="5580063" y="188913"/>
            <a:ext cx="3384550" cy="5018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267" name="标题 1"/>
          <p:cNvSpPr>
            <a:spLocks noGrp="1"/>
          </p:cNvSpPr>
          <p:nvPr>
            <p:ph type="title"/>
          </p:nvPr>
        </p:nvSpPr>
        <p:spPr>
          <a:xfrm>
            <a:off x="468313" y="25400"/>
            <a:ext cx="8229600" cy="1143000"/>
          </a:xfrm>
        </p:spPr>
        <p:txBody>
          <a:bodyPr/>
          <a:lstStyle/>
          <a:p>
            <a:pPr algn="l"/>
            <a:r>
              <a:rPr lang="zh-CN" altLang="en-US" sz="3200" dirty="0">
                <a:solidFill>
                  <a:srgbClr val="0000FF"/>
                </a:solidFill>
              </a:rPr>
              <a:t>题型</a:t>
            </a:r>
            <a:r>
              <a:rPr lang="en-US" altLang="zh-CN" sz="3200" dirty="0">
                <a:solidFill>
                  <a:srgbClr val="0000FF"/>
                </a:solidFill>
              </a:rPr>
              <a:t>1</a:t>
            </a:r>
            <a:r>
              <a:rPr lang="zh-CN" altLang="en-US" sz="3200" dirty="0">
                <a:solidFill>
                  <a:srgbClr val="0000FF"/>
                </a:solidFill>
              </a:rPr>
              <a:t>：</a:t>
            </a:r>
            <a:r>
              <a:rPr lang="zh-CN" altLang="en-US" sz="3200" dirty="0"/>
              <a:t>多级页表计算题</a:t>
            </a:r>
          </a:p>
        </p:txBody>
      </p:sp>
      <p:sp>
        <p:nvSpPr>
          <p:cNvPr id="11268" name="内容占位符 4"/>
          <p:cNvSpPr>
            <a:spLocks noGrp="1"/>
          </p:cNvSpPr>
          <p:nvPr>
            <p:ph idx="1"/>
          </p:nvPr>
        </p:nvSpPr>
        <p:spPr>
          <a:xfrm>
            <a:off x="0" y="908050"/>
            <a:ext cx="5292725" cy="3322638"/>
          </a:xfrm>
        </p:spPr>
        <p:txBody>
          <a:bodyPr/>
          <a:lstStyle/>
          <a:p>
            <a:r>
              <a:rPr lang="en-US" altLang="zh-CN" sz="2800" dirty="0"/>
              <a:t>1. </a:t>
            </a:r>
            <a:r>
              <a:rPr lang="zh-CN" altLang="en-US" sz="2000" dirty="0"/>
              <a:t>进程需要多少页表项</a:t>
            </a:r>
            <a:r>
              <a:rPr lang="en-US" altLang="zh-CN" sz="2000" dirty="0"/>
              <a:t>X</a:t>
            </a:r>
          </a:p>
          <a:p>
            <a:pPr lvl="1"/>
            <a:r>
              <a:rPr lang="en-US" altLang="zh-CN" sz="2000" dirty="0"/>
              <a:t>X=2^32/2^12=2^20</a:t>
            </a:r>
            <a:r>
              <a:rPr lang="zh-CN" altLang="en-US" sz="2000" dirty="0"/>
              <a:t>个页表项</a:t>
            </a:r>
            <a:endParaRPr lang="en-US" altLang="zh-CN" sz="2000" dirty="0"/>
          </a:p>
          <a:p>
            <a:r>
              <a:rPr lang="en-US" altLang="zh-CN" sz="2000" dirty="0"/>
              <a:t>2. </a:t>
            </a:r>
            <a:r>
              <a:rPr lang="zh-CN" altLang="en-US" sz="2000" dirty="0"/>
              <a:t>每页可存放多少页表项</a:t>
            </a:r>
            <a:r>
              <a:rPr lang="en-US" altLang="zh-CN" sz="2000" dirty="0"/>
              <a:t>Y</a:t>
            </a:r>
            <a:r>
              <a:rPr lang="zh-CN" altLang="en-US" sz="2000" dirty="0"/>
              <a:t>？</a:t>
            </a:r>
            <a:endParaRPr lang="en-US" altLang="zh-CN" sz="2000" dirty="0"/>
          </a:p>
          <a:p>
            <a:pPr lvl="1"/>
            <a:r>
              <a:rPr lang="en-US" altLang="zh-CN" sz="2000" dirty="0"/>
              <a:t>Y=4KB/4B=1K=2^10</a:t>
            </a:r>
            <a:r>
              <a:rPr lang="zh-CN" altLang="en-US" sz="2000" dirty="0"/>
              <a:t>个</a:t>
            </a:r>
            <a:endParaRPr lang="en-US" altLang="zh-CN" sz="2000" dirty="0"/>
          </a:p>
          <a:p>
            <a:r>
              <a:rPr lang="en-US" altLang="zh-CN" sz="2000" dirty="0"/>
              <a:t>3. </a:t>
            </a:r>
            <a:r>
              <a:rPr lang="zh-CN" altLang="en-US" sz="2000" dirty="0"/>
              <a:t>存放页表项需要多少页</a:t>
            </a:r>
            <a:r>
              <a:rPr lang="en-US" altLang="zh-CN" sz="2000" dirty="0"/>
              <a:t>Z</a:t>
            </a:r>
            <a:r>
              <a:rPr lang="zh-CN" altLang="en-US" sz="2000" dirty="0"/>
              <a:t>？</a:t>
            </a:r>
            <a:endParaRPr lang="en-US" altLang="zh-CN" sz="2000" dirty="0"/>
          </a:p>
          <a:p>
            <a:pPr lvl="1"/>
            <a:r>
              <a:rPr lang="en-US" altLang="zh-CN" sz="2000" dirty="0"/>
              <a:t>Z=X/Y=2^10</a:t>
            </a:r>
            <a:r>
              <a:rPr lang="zh-CN" altLang="en-US" sz="2000" dirty="0"/>
              <a:t>个页</a:t>
            </a:r>
            <a:endParaRPr lang="en-US" altLang="zh-CN" sz="2000" dirty="0"/>
          </a:p>
          <a:p>
            <a:r>
              <a:rPr lang="en-US" altLang="zh-CN" sz="2000" dirty="0"/>
              <a:t>4. </a:t>
            </a:r>
            <a:r>
              <a:rPr lang="zh-CN" altLang="en-US" sz="2000" dirty="0"/>
              <a:t>为</a:t>
            </a:r>
            <a:r>
              <a:rPr lang="en-US" altLang="zh-CN" sz="2000" dirty="0"/>
              <a:t>Z</a:t>
            </a:r>
            <a:r>
              <a:rPr lang="zh-CN" altLang="en-US" sz="2000" dirty="0"/>
              <a:t>建立上一级索引</a:t>
            </a:r>
            <a:r>
              <a:rPr lang="en-US" altLang="zh-CN" sz="2000" dirty="0"/>
              <a:t>R</a:t>
            </a:r>
            <a:r>
              <a:rPr lang="zh-CN" altLang="en-US" sz="2000" dirty="0"/>
              <a:t>，即上一级页表项</a:t>
            </a:r>
            <a:endParaRPr lang="en-US" altLang="zh-CN" sz="2000" dirty="0"/>
          </a:p>
          <a:p>
            <a:pPr lvl="1"/>
            <a:r>
              <a:rPr lang="zh-CN" altLang="en-US" sz="2000" dirty="0"/>
              <a:t>索引</a:t>
            </a:r>
            <a:r>
              <a:rPr lang="en-US" altLang="zh-CN" sz="2000" dirty="0"/>
              <a:t>Z</a:t>
            </a:r>
            <a:r>
              <a:rPr lang="zh-CN" altLang="en-US" sz="2000" dirty="0"/>
              <a:t>个页需要 </a:t>
            </a:r>
            <a:r>
              <a:rPr lang="en-US" altLang="zh-CN" sz="2000" dirty="0"/>
              <a:t>2^10</a:t>
            </a:r>
            <a:r>
              <a:rPr lang="zh-CN" altLang="en-US" sz="2000" dirty="0"/>
              <a:t>个页表项，即</a:t>
            </a:r>
            <a:r>
              <a:rPr lang="en-US" altLang="zh-CN" sz="2000" dirty="0"/>
              <a:t>1</a:t>
            </a:r>
            <a:r>
              <a:rPr lang="zh-CN" altLang="en-US" sz="2000" dirty="0"/>
              <a:t>页</a:t>
            </a:r>
            <a:endParaRPr lang="en-US" altLang="zh-CN" sz="2000" dirty="0"/>
          </a:p>
          <a:p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6516688" y="4652963"/>
            <a:ext cx="1511300" cy="4619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R: 2^10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46850" y="2989263"/>
            <a:ext cx="1306513" cy="4619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Z: 2^10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7400" y="1412875"/>
            <a:ext cx="2665413" cy="4619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One page: 2^12</a:t>
            </a:r>
            <a:endParaRPr lang="zh-CN" altLang="en-US" sz="2400" dirty="0">
              <a:ea typeface="宋体" pitchFamily="2" charset="-122"/>
            </a:endParaRPr>
          </a:p>
        </p:txBody>
      </p:sp>
      <p:cxnSp>
        <p:nvCxnSpPr>
          <p:cNvPr id="10" name="直接箭头连接符 9"/>
          <p:cNvCxnSpPr>
            <a:stCxn id="6" idx="0"/>
          </p:cNvCxnSpPr>
          <p:nvPr/>
        </p:nvCxnSpPr>
        <p:spPr>
          <a:xfrm flipV="1">
            <a:off x="7272338" y="3451225"/>
            <a:ext cx="0" cy="1201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7259638" y="1874838"/>
            <a:ext cx="0" cy="1201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380288" y="3860800"/>
            <a:ext cx="792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乘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394575" y="2290763"/>
            <a:ext cx="792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乘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7232650" y="811213"/>
            <a:ext cx="0" cy="601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67400" y="373063"/>
            <a:ext cx="2952750" cy="4619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ea typeface="宋体" pitchFamily="2" charset="-122"/>
              </a:rPr>
              <a:t>等于虚拟地址</a:t>
            </a:r>
            <a:r>
              <a:rPr lang="en-US" altLang="zh-CN" sz="2400" dirty="0">
                <a:ea typeface="宋体" pitchFamily="2" charset="-122"/>
              </a:rPr>
              <a:t>32</a:t>
            </a:r>
            <a:r>
              <a:rPr lang="zh-CN" altLang="en-US" sz="2400" dirty="0">
                <a:ea typeface="宋体" pitchFamily="2" charset="-122"/>
              </a:rPr>
              <a:t>位</a:t>
            </a:r>
          </a:p>
        </p:txBody>
      </p:sp>
      <p:sp>
        <p:nvSpPr>
          <p:cNvPr id="19" name="矩形 18"/>
          <p:cNvSpPr/>
          <p:nvPr/>
        </p:nvSpPr>
        <p:spPr>
          <a:xfrm>
            <a:off x="468313" y="5445125"/>
            <a:ext cx="574675" cy="863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chemeClr val="tx1"/>
                </a:solidFill>
              </a:rPr>
              <a:t>R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8313" y="5589588"/>
            <a:ext cx="574675" cy="46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68313" y="6021388"/>
            <a:ext cx="574675" cy="46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68313" y="6261100"/>
            <a:ext cx="574675" cy="46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339975" y="5146675"/>
            <a:ext cx="576263" cy="86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 err="1">
                <a:solidFill>
                  <a:schemeClr val="tx1"/>
                </a:solidFill>
              </a:rPr>
              <a:t>Zi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339975" y="5389563"/>
            <a:ext cx="574675" cy="4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563938" y="5553075"/>
            <a:ext cx="576262" cy="86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 err="1">
                <a:solidFill>
                  <a:schemeClr val="tx1"/>
                </a:solidFill>
              </a:rPr>
              <a:t>Zj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563938" y="5697538"/>
            <a:ext cx="576262" cy="46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716463" y="5937250"/>
            <a:ext cx="576262" cy="86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 err="1">
                <a:solidFill>
                  <a:schemeClr val="tx1"/>
                </a:solidFill>
              </a:rPr>
              <a:t>Zk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716463" y="6669088"/>
            <a:ext cx="576262" cy="46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0720" name="直接箭头连接符 30719"/>
          <p:cNvCxnSpPr>
            <a:stCxn id="23" idx="3"/>
          </p:cNvCxnSpPr>
          <p:nvPr/>
        </p:nvCxnSpPr>
        <p:spPr>
          <a:xfrm flipV="1">
            <a:off x="1042988" y="5146675"/>
            <a:ext cx="1260475" cy="465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1042988" y="5553075"/>
            <a:ext cx="2520950" cy="490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1042988" y="5937250"/>
            <a:ext cx="3673475" cy="358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5292725" y="5002213"/>
            <a:ext cx="574675" cy="8651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/>
                </a:solidFill>
              </a:rPr>
              <a:t>进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zh-CN" altLang="en-US" sz="1400" b="1" dirty="0">
                <a:solidFill>
                  <a:schemeClr val="tx1"/>
                </a:solidFill>
              </a:rPr>
              <a:t>程页</a:t>
            </a:r>
            <a:endParaRPr lang="en-US" altLang="zh-CN" sz="1400" b="1" dirty="0">
              <a:solidFill>
                <a:schemeClr val="tx1"/>
              </a:solidFill>
            </a:endParaRPr>
          </a:p>
        </p:txBody>
      </p:sp>
      <p:cxnSp>
        <p:nvCxnSpPr>
          <p:cNvPr id="30730" name="直接箭头连接符 30729"/>
          <p:cNvCxnSpPr>
            <a:stCxn id="30" idx="3"/>
          </p:cNvCxnSpPr>
          <p:nvPr/>
        </p:nvCxnSpPr>
        <p:spPr>
          <a:xfrm flipV="1">
            <a:off x="2914650" y="5002213"/>
            <a:ext cx="2376488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843588" y="5345113"/>
            <a:ext cx="576262" cy="8651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/>
                </a:solidFill>
              </a:rPr>
              <a:t>进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zh-CN" altLang="en-US" sz="1400" b="1" dirty="0">
                <a:solidFill>
                  <a:schemeClr val="tx1"/>
                </a:solidFill>
              </a:rPr>
              <a:t>程页</a:t>
            </a: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354763" y="5741988"/>
            <a:ext cx="576262" cy="863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/>
                </a:solidFill>
              </a:rPr>
              <a:t>进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zh-CN" altLang="en-US" sz="1400" b="1" dirty="0">
                <a:solidFill>
                  <a:schemeClr val="tx1"/>
                </a:solidFill>
              </a:rPr>
              <a:t>程页</a:t>
            </a: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11295" name="TextBox 30730"/>
          <p:cNvSpPr txBox="1">
            <a:spLocks noChangeArrowheads="1"/>
          </p:cNvSpPr>
          <p:nvPr/>
        </p:nvSpPr>
        <p:spPr bwMode="auto">
          <a:xfrm>
            <a:off x="250825" y="6369050"/>
            <a:ext cx="1081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2^10</a:t>
            </a:r>
            <a:r>
              <a:rPr lang="zh-CN" altLang="en-US" sz="1800"/>
              <a:t>个</a:t>
            </a:r>
          </a:p>
        </p:txBody>
      </p:sp>
      <p:sp>
        <p:nvSpPr>
          <p:cNvPr id="11296" name="TextBox 58"/>
          <p:cNvSpPr txBox="1">
            <a:spLocks noChangeArrowheads="1"/>
          </p:cNvSpPr>
          <p:nvPr/>
        </p:nvSpPr>
        <p:spPr bwMode="auto">
          <a:xfrm>
            <a:off x="2087563" y="6043613"/>
            <a:ext cx="1079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2^10</a:t>
            </a:r>
            <a:r>
              <a:rPr lang="zh-CN" altLang="en-US" sz="1800"/>
              <a:t>个</a:t>
            </a:r>
          </a:p>
        </p:txBody>
      </p:sp>
      <p:sp>
        <p:nvSpPr>
          <p:cNvPr id="11297" name="TextBox 59"/>
          <p:cNvSpPr txBox="1">
            <a:spLocks noChangeArrowheads="1"/>
          </p:cNvSpPr>
          <p:nvPr/>
        </p:nvSpPr>
        <p:spPr bwMode="auto">
          <a:xfrm>
            <a:off x="3851275" y="6443663"/>
            <a:ext cx="1081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2^10</a:t>
            </a:r>
            <a:r>
              <a:rPr lang="zh-CN" altLang="en-US" sz="1800"/>
              <a:t>个</a:t>
            </a:r>
          </a:p>
        </p:txBody>
      </p:sp>
      <p:sp>
        <p:nvSpPr>
          <p:cNvPr id="11298" name="TextBox 60"/>
          <p:cNvSpPr txBox="1">
            <a:spLocks noChangeArrowheads="1"/>
          </p:cNvSpPr>
          <p:nvPr/>
        </p:nvSpPr>
        <p:spPr bwMode="auto">
          <a:xfrm>
            <a:off x="6391275" y="5373688"/>
            <a:ext cx="19256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每页</a:t>
            </a:r>
            <a:r>
              <a:rPr lang="en-US" altLang="zh-CN" sz="1800"/>
              <a:t>2^12</a:t>
            </a:r>
            <a:r>
              <a:rPr lang="zh-CN" altLang="en-US" sz="1800"/>
              <a:t>个</a:t>
            </a:r>
            <a:r>
              <a:rPr lang="en-US" altLang="zh-CN" sz="1800"/>
              <a:t>BYTE</a:t>
            </a:r>
            <a:endParaRPr lang="zh-CN" altLang="en-US" sz="1800"/>
          </a:p>
        </p:txBody>
      </p:sp>
      <p:sp>
        <p:nvSpPr>
          <p:cNvPr id="11299" name="TextBox 30732"/>
          <p:cNvSpPr txBox="1">
            <a:spLocks noChangeArrowheads="1"/>
          </p:cNvSpPr>
          <p:nvPr/>
        </p:nvSpPr>
        <p:spPr bwMode="auto">
          <a:xfrm>
            <a:off x="5724525" y="2060575"/>
            <a:ext cx="406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计算推导过程</a:t>
            </a:r>
          </a:p>
        </p:txBody>
      </p:sp>
      <p:sp>
        <p:nvSpPr>
          <p:cNvPr id="64" name="矩形 63"/>
          <p:cNvSpPr/>
          <p:nvPr/>
        </p:nvSpPr>
        <p:spPr>
          <a:xfrm>
            <a:off x="8035925" y="5981700"/>
            <a:ext cx="576263" cy="863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/>
                </a:solidFill>
              </a:rPr>
              <a:t>进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zh-CN" altLang="en-US" sz="1400" b="1" dirty="0">
                <a:solidFill>
                  <a:schemeClr val="tx1"/>
                </a:solidFill>
              </a:rPr>
              <a:t>程页</a:t>
            </a: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11301" name="TextBox 64"/>
          <p:cNvSpPr txBox="1">
            <a:spLocks noChangeArrowheads="1"/>
          </p:cNvSpPr>
          <p:nvPr/>
        </p:nvSpPr>
        <p:spPr bwMode="auto">
          <a:xfrm>
            <a:off x="7454900" y="6210300"/>
            <a:ext cx="6969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……</a:t>
            </a:r>
            <a:endParaRPr lang="zh-CN" altLang="en-US" sz="1800"/>
          </a:p>
        </p:txBody>
      </p:sp>
      <p:sp>
        <p:nvSpPr>
          <p:cNvPr id="55" name="矩形 54"/>
          <p:cNvSpPr/>
          <p:nvPr/>
        </p:nvSpPr>
        <p:spPr>
          <a:xfrm>
            <a:off x="6878638" y="5984875"/>
            <a:ext cx="576262" cy="8651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/>
                </a:solidFill>
              </a:rPr>
              <a:t>进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zh-CN" altLang="en-US" sz="1400" b="1" dirty="0">
                <a:solidFill>
                  <a:schemeClr val="tx1"/>
                </a:solidFill>
              </a:rPr>
              <a:t>程页</a:t>
            </a:r>
            <a:endParaRPr lang="en-US" altLang="zh-CN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15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/>
      <p:bldP spid="14" grpId="0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468313" y="25400"/>
            <a:ext cx="8229600" cy="1143000"/>
          </a:xfrm>
        </p:spPr>
        <p:txBody>
          <a:bodyPr/>
          <a:lstStyle/>
          <a:p>
            <a:pPr algn="l"/>
            <a:r>
              <a:rPr lang="zh-CN" altLang="en-US" sz="3200" dirty="0">
                <a:solidFill>
                  <a:srgbClr val="0000FF"/>
                </a:solidFill>
              </a:rPr>
              <a:t>题型</a:t>
            </a:r>
            <a:r>
              <a:rPr lang="en-US" altLang="zh-CN" sz="3200" dirty="0">
                <a:solidFill>
                  <a:srgbClr val="0000FF"/>
                </a:solidFill>
              </a:rPr>
              <a:t>1</a:t>
            </a:r>
            <a:r>
              <a:rPr lang="zh-CN" altLang="en-US" sz="3200" dirty="0">
                <a:solidFill>
                  <a:srgbClr val="0000FF"/>
                </a:solidFill>
              </a:rPr>
              <a:t>：</a:t>
            </a:r>
            <a:r>
              <a:rPr lang="zh-CN" altLang="en-US" sz="3200" dirty="0"/>
              <a:t>多级页表计算题</a:t>
            </a:r>
          </a:p>
        </p:txBody>
      </p:sp>
      <p:sp>
        <p:nvSpPr>
          <p:cNvPr id="12291" name="内容占位符 4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616575"/>
          </a:xfrm>
        </p:spPr>
        <p:txBody>
          <a:bodyPr/>
          <a:lstStyle/>
          <a:p>
            <a:r>
              <a:rPr lang="zh-CN" altLang="en-US" sz="2800" dirty="0"/>
              <a:t>教材图</a:t>
            </a:r>
            <a:r>
              <a:rPr lang="en-US" altLang="zh-CN" sz="2800" dirty="0"/>
              <a:t>8.3</a:t>
            </a:r>
          </a:p>
          <a:p>
            <a:r>
              <a:rPr lang="zh-CN" altLang="en-US" sz="2800" dirty="0"/>
              <a:t>进程虚拟地址</a:t>
            </a:r>
            <a:r>
              <a:rPr lang="en-US" altLang="zh-CN" sz="2800" dirty="0"/>
              <a:t>32</a:t>
            </a:r>
            <a:r>
              <a:rPr lang="zh-CN" altLang="en-US" sz="2800" dirty="0"/>
              <a:t>位，页尺寸</a:t>
            </a:r>
            <a:r>
              <a:rPr lang="en-US" altLang="zh-CN" sz="2800" dirty="0"/>
              <a:t>4KB</a:t>
            </a:r>
            <a:r>
              <a:rPr lang="zh-CN" altLang="en-US" sz="2800" dirty="0"/>
              <a:t>，页表项</a:t>
            </a:r>
            <a:r>
              <a:rPr lang="en-US" altLang="zh-CN" sz="2800" dirty="0"/>
              <a:t>4B</a:t>
            </a:r>
            <a:r>
              <a:rPr lang="zh-CN" altLang="en-US" sz="2800" dirty="0"/>
              <a:t>，计算多级页表，</a:t>
            </a:r>
            <a:r>
              <a:rPr lang="zh-CN" altLang="en-US" sz="2800" dirty="0">
                <a:solidFill>
                  <a:srgbClr val="0000FF"/>
                </a:solidFill>
              </a:rPr>
              <a:t>页表都必须包含在一页中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zh-CN" altLang="en-US" sz="2800" dirty="0">
                <a:solidFill>
                  <a:srgbClr val="0000FF"/>
                </a:solidFill>
              </a:rPr>
              <a:t>推导化简的计算公式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en-US" altLang="zh-CN" sz="2400" dirty="0"/>
              <a:t>1. </a:t>
            </a:r>
            <a:r>
              <a:rPr lang="zh-CN" altLang="en-US" sz="2000" dirty="0"/>
              <a:t>进程需要多少页表项</a:t>
            </a:r>
            <a:endParaRPr lang="en-US" altLang="zh-CN" sz="2000" dirty="0"/>
          </a:p>
          <a:p>
            <a:pPr lvl="1"/>
            <a:r>
              <a:rPr lang="en-US" altLang="zh-CN" sz="2000" dirty="0"/>
              <a:t>2^32/2^12=2^</a:t>
            </a:r>
            <a:r>
              <a:rPr lang="en-US" altLang="zh-CN" sz="2000" dirty="0">
                <a:solidFill>
                  <a:srgbClr val="0000FF"/>
                </a:solidFill>
              </a:rPr>
              <a:t>20</a:t>
            </a:r>
            <a:r>
              <a:rPr lang="zh-CN" altLang="en-US" sz="2000" dirty="0"/>
              <a:t>个页表项</a:t>
            </a:r>
            <a:r>
              <a:rPr lang="en-US" altLang="zh-CN" sz="2000" dirty="0"/>
              <a:t>,</a:t>
            </a:r>
            <a:r>
              <a:rPr lang="zh-CN" altLang="en-US" sz="2000" dirty="0"/>
              <a:t>令</a:t>
            </a:r>
            <a:r>
              <a:rPr lang="en-US" altLang="zh-CN" sz="2000" dirty="0"/>
              <a:t>x=20</a:t>
            </a:r>
          </a:p>
          <a:p>
            <a:r>
              <a:rPr lang="en-US" altLang="zh-CN" sz="2000" dirty="0"/>
              <a:t>2. </a:t>
            </a:r>
            <a:r>
              <a:rPr lang="zh-CN" altLang="en-US" sz="2000" dirty="0"/>
              <a:t>每页可存放多少页表项？</a:t>
            </a:r>
            <a:endParaRPr lang="en-US" altLang="zh-CN" sz="2000" dirty="0"/>
          </a:p>
          <a:p>
            <a:pPr lvl="1"/>
            <a:r>
              <a:rPr lang="en-US" altLang="zh-CN" sz="2000" dirty="0"/>
              <a:t>4KB/4B=1K=2^</a:t>
            </a:r>
            <a:r>
              <a:rPr lang="en-US" altLang="zh-CN" sz="2000" dirty="0">
                <a:solidFill>
                  <a:srgbClr val="FF0000"/>
                </a:solidFill>
              </a:rPr>
              <a:t>10</a:t>
            </a:r>
            <a:r>
              <a:rPr lang="zh-CN" altLang="en-US" sz="2000" dirty="0"/>
              <a:t>个，令</a:t>
            </a:r>
            <a:r>
              <a:rPr lang="en-US" altLang="zh-CN" sz="2000" dirty="0"/>
              <a:t>y=10</a:t>
            </a:r>
          </a:p>
          <a:p>
            <a:r>
              <a:rPr lang="en-US" altLang="zh-CN" sz="2000" dirty="0"/>
              <a:t>3. </a:t>
            </a:r>
            <a:r>
              <a:rPr lang="zh-CN" altLang="en-US" sz="2000" dirty="0"/>
              <a:t>需要几级页表</a:t>
            </a:r>
            <a:r>
              <a:rPr lang="en-US" altLang="zh-CN" sz="2000" dirty="0"/>
              <a:t>L: x</a:t>
            </a:r>
            <a:r>
              <a:rPr lang="zh-CN" altLang="en-US" sz="2000" dirty="0"/>
              <a:t>除以</a:t>
            </a:r>
            <a:r>
              <a:rPr lang="en-US" altLang="zh-CN" sz="2000" dirty="0"/>
              <a:t>y</a:t>
            </a:r>
            <a:r>
              <a:rPr lang="zh-CN" altLang="en-US" sz="2000" dirty="0"/>
              <a:t>向上取整</a:t>
            </a:r>
            <a:endParaRPr lang="en-US" altLang="zh-CN" sz="2000" dirty="0"/>
          </a:p>
          <a:p>
            <a:pPr lvl="1"/>
            <a:r>
              <a:rPr lang="en-US" altLang="zh-CN" dirty="0"/>
              <a:t>[</a:t>
            </a:r>
            <a:r>
              <a:rPr lang="en-US" altLang="zh-CN" dirty="0">
                <a:solidFill>
                  <a:srgbClr val="0000FF"/>
                </a:solidFill>
              </a:rPr>
              <a:t>20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en-US" altLang="zh-CN" dirty="0"/>
              <a:t>] =2</a:t>
            </a:r>
          </a:p>
          <a:p>
            <a:pPr lvl="1"/>
            <a:r>
              <a:rPr lang="zh-CN" altLang="en-US" dirty="0"/>
              <a:t>所以</a:t>
            </a:r>
            <a:r>
              <a:rPr lang="en-US" altLang="zh-CN" dirty="0"/>
              <a:t>L</a:t>
            </a:r>
            <a:r>
              <a:rPr lang="zh-CN" altLang="en-US" dirty="0"/>
              <a:t>为</a:t>
            </a:r>
            <a:r>
              <a:rPr lang="en-US" altLang="zh-CN" dirty="0"/>
              <a:t>2</a:t>
            </a:r>
            <a:r>
              <a:rPr lang="zh-CN" altLang="en-US" dirty="0"/>
              <a:t>，即需要</a:t>
            </a:r>
            <a:r>
              <a:rPr lang="en-US" altLang="zh-CN" dirty="0"/>
              <a:t>2</a:t>
            </a:r>
            <a:r>
              <a:rPr lang="zh-CN" altLang="en-US" dirty="0"/>
              <a:t>级页表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732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题型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8.10 </a:t>
            </a:r>
            <a:r>
              <a:rPr lang="zh-CN" altLang="en-US"/>
              <a:t>教材讲解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192088" y="1284288"/>
            <a:ext cx="8229600" cy="4525962"/>
          </a:xfrm>
        </p:spPr>
        <p:txBody>
          <a:bodyPr/>
          <a:lstStyle/>
          <a:p>
            <a:r>
              <a:rPr lang="en-US" altLang="zh-CN" dirty="0"/>
              <a:t>Page 4KB</a:t>
            </a:r>
            <a:r>
              <a:rPr lang="zh-CN" altLang="en-US" dirty="0"/>
              <a:t>， </a:t>
            </a:r>
            <a:r>
              <a:rPr lang="en-US" altLang="zh-CN" dirty="0"/>
              <a:t>PTE 4B  </a:t>
            </a:r>
            <a:r>
              <a:rPr lang="zh-CN" altLang="en-US" dirty="0"/>
              <a:t>虚拟地址</a:t>
            </a:r>
            <a:r>
              <a:rPr lang="en-US" altLang="zh-CN" dirty="0"/>
              <a:t>64</a:t>
            </a:r>
            <a:r>
              <a:rPr lang="zh-CN" altLang="en-US" dirty="0"/>
              <a:t>位，顶级页表在一页内存放，需要多少级页表？</a:t>
            </a:r>
            <a:endParaRPr lang="en-US" altLang="zh-CN" dirty="0"/>
          </a:p>
          <a:p>
            <a:r>
              <a:rPr lang="en-US" altLang="zh-CN" dirty="0"/>
              <a:t>(64-12)/10 &lt; 6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338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题型</a:t>
            </a:r>
            <a:r>
              <a:rPr lang="en-US" altLang="zh-CN" dirty="0"/>
              <a:t>1</a:t>
            </a:r>
            <a:r>
              <a:rPr lang="zh-CN" altLang="en-US" dirty="0"/>
              <a:t>：练习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24063"/>
            <a:ext cx="844867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30238" y="1285875"/>
            <a:ext cx="4392612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prstClr val="black"/>
                </a:solidFill>
                <a:latin typeface="Calibri"/>
                <a:ea typeface="宋体"/>
                <a:cs typeface="+mj-cs"/>
              </a:rPr>
              <a:t>川大</a:t>
            </a:r>
            <a:r>
              <a:rPr lang="en-US" altLang="zh-CN" sz="2800" dirty="0">
                <a:solidFill>
                  <a:prstClr val="black"/>
                </a:solidFill>
                <a:latin typeface="Calibri"/>
                <a:ea typeface="宋体"/>
                <a:cs typeface="+mj-cs"/>
              </a:rPr>
              <a:t>2015</a:t>
            </a:r>
            <a:endParaRPr lang="zh-CN" altLang="en-US" sz="2800" dirty="0">
              <a:solidFill>
                <a:prstClr val="black"/>
              </a:solidFill>
              <a:latin typeface="Calibri"/>
              <a:ea typeface="宋体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59113" y="2852738"/>
            <a:ext cx="360362" cy="360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>
                <a:solidFill>
                  <a:schemeClr val="tx1"/>
                </a:solidFill>
              </a:rPr>
              <a:t>46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9600" y="3933825"/>
            <a:ext cx="8283575" cy="104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2" name="TextBox 7"/>
          <p:cNvSpPr txBox="1">
            <a:spLocks noChangeArrowheads="1"/>
          </p:cNvSpPr>
          <p:nvPr/>
        </p:nvSpPr>
        <p:spPr bwMode="auto">
          <a:xfrm>
            <a:off x="7019925" y="4594225"/>
            <a:ext cx="2038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不做，答案见后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84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92088" y="4976812"/>
            <a:ext cx="8229600" cy="16205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进程需要多少页表项</a:t>
            </a:r>
            <a:endParaRPr lang="en-US" altLang="zh-CN" sz="2000" dirty="0"/>
          </a:p>
          <a:p>
            <a:pPr lvl="1"/>
            <a:r>
              <a:rPr lang="en-US" altLang="zh-CN" sz="2000" dirty="0"/>
              <a:t>2^46/2^13=2^</a:t>
            </a:r>
            <a:r>
              <a:rPr lang="en-US" altLang="zh-CN" sz="2000" dirty="0">
                <a:solidFill>
                  <a:srgbClr val="0000FF"/>
                </a:solidFill>
              </a:rPr>
              <a:t>33</a:t>
            </a:r>
            <a:r>
              <a:rPr lang="zh-CN" altLang="en-US" sz="2000" dirty="0"/>
              <a:t>个页表项</a:t>
            </a:r>
            <a:r>
              <a:rPr lang="en-US" altLang="zh-CN" sz="2000" dirty="0"/>
              <a:t>,</a:t>
            </a:r>
            <a:r>
              <a:rPr lang="zh-CN" altLang="en-US" sz="2000" dirty="0"/>
              <a:t>令</a:t>
            </a:r>
            <a:r>
              <a:rPr lang="en-US" altLang="zh-CN" sz="2000" dirty="0"/>
              <a:t>33</a:t>
            </a:r>
          </a:p>
          <a:p>
            <a:r>
              <a:rPr lang="en-US" altLang="zh-CN" sz="2000" dirty="0"/>
              <a:t>2. </a:t>
            </a:r>
            <a:r>
              <a:rPr lang="zh-CN" altLang="en-US" sz="2000" dirty="0"/>
              <a:t>每页可存放多少页表项？</a:t>
            </a:r>
            <a:endParaRPr lang="en-US" altLang="zh-CN" sz="2000" dirty="0"/>
          </a:p>
          <a:p>
            <a:pPr lvl="1"/>
            <a:r>
              <a:rPr lang="en-US" altLang="zh-CN" sz="2000" dirty="0"/>
              <a:t>8KB/4B=1K=2^</a:t>
            </a:r>
            <a:r>
              <a:rPr lang="en-US" altLang="zh-CN" sz="2000" dirty="0">
                <a:solidFill>
                  <a:srgbClr val="FF0000"/>
                </a:solidFill>
              </a:rPr>
              <a:t>11</a:t>
            </a:r>
            <a:r>
              <a:rPr lang="zh-CN" altLang="en-US" sz="2000" dirty="0"/>
              <a:t>个，令</a:t>
            </a:r>
            <a:r>
              <a:rPr lang="en-US" altLang="zh-CN" sz="2000" dirty="0"/>
              <a:t>y=11</a:t>
            </a:r>
          </a:p>
          <a:p>
            <a:pPr lvl="1"/>
            <a:r>
              <a:rPr lang="en-US" altLang="zh-CN" sz="2000" dirty="0"/>
              <a:t>x/y &lt;=3  :</a:t>
            </a:r>
            <a:r>
              <a:rPr lang="zh-CN" altLang="en-US" sz="2000" dirty="0"/>
              <a:t>三级</a:t>
            </a:r>
            <a:endParaRPr lang="en-US" altLang="zh-CN" sz="2000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750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题型</a:t>
            </a:r>
            <a:r>
              <a:rPr lang="en-US" altLang="zh-CN" dirty="0"/>
              <a:t>1</a:t>
            </a:r>
            <a:r>
              <a:rPr lang="zh-CN" altLang="en-US" dirty="0"/>
              <a:t>：练习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1300162"/>
          </a:xfrm>
        </p:spPr>
        <p:txBody>
          <a:bodyPr/>
          <a:lstStyle/>
          <a:p>
            <a:r>
              <a:rPr lang="zh-CN" altLang="en-US" sz="2400" dirty="0"/>
              <a:t>某计算机有</a:t>
            </a:r>
            <a:r>
              <a:rPr lang="en-US" altLang="zh-CN" sz="2400" dirty="0"/>
              <a:t>64</a:t>
            </a:r>
            <a:r>
              <a:rPr lang="zh-CN" altLang="en-US" sz="2400" dirty="0"/>
              <a:t>位虚地址空间，页大小是</a:t>
            </a:r>
            <a:r>
              <a:rPr lang="en-US" altLang="zh-CN" sz="2400" dirty="0"/>
              <a:t>2048B.</a:t>
            </a:r>
            <a:r>
              <a:rPr lang="zh-CN" altLang="en-US" sz="2400" dirty="0"/>
              <a:t>每个页表项长为</a:t>
            </a:r>
            <a:r>
              <a:rPr lang="en-US" altLang="zh-CN" sz="2400" dirty="0"/>
              <a:t>4B</a:t>
            </a:r>
            <a:r>
              <a:rPr lang="zh-CN" altLang="en-US" sz="2400" dirty="0"/>
              <a:t>。因为所有页表都必须包含在一页中，故使用（ ）级页表</a:t>
            </a:r>
          </a:p>
        </p:txBody>
      </p:sp>
      <p:sp>
        <p:nvSpPr>
          <p:cNvPr id="5" name="矩形 4"/>
          <p:cNvSpPr/>
          <p:nvPr/>
        </p:nvSpPr>
        <p:spPr>
          <a:xfrm>
            <a:off x="630238" y="1285875"/>
            <a:ext cx="4392612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prstClr val="black"/>
                </a:solidFill>
                <a:latin typeface="Calibri"/>
                <a:ea typeface="宋体"/>
                <a:cs typeface="+mj-cs"/>
              </a:rPr>
              <a:t>川大</a:t>
            </a:r>
            <a:r>
              <a:rPr lang="en-US" altLang="zh-CN" sz="2800" dirty="0">
                <a:solidFill>
                  <a:prstClr val="black"/>
                </a:solidFill>
                <a:latin typeface="Calibri"/>
                <a:ea typeface="宋体"/>
                <a:cs typeface="+mj-cs"/>
              </a:rPr>
              <a:t>2015</a:t>
            </a:r>
            <a:endParaRPr lang="zh-CN" altLang="en-US" sz="2800" dirty="0">
              <a:solidFill>
                <a:prstClr val="black"/>
              </a:solidFill>
              <a:latin typeface="Calibri"/>
              <a:ea typeface="宋体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5875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2040</Words>
  <Application>Microsoft Office PowerPoint</Application>
  <PresentationFormat>全屏显示(4:3)</PresentationFormat>
  <Paragraphs>233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仿宋</vt:lpstr>
      <vt:lpstr>SimHei</vt:lpstr>
      <vt:lpstr>SimHei</vt:lpstr>
      <vt:lpstr>Arial</vt:lpstr>
      <vt:lpstr>Calibri</vt:lpstr>
      <vt:lpstr>Times New Roman</vt:lpstr>
      <vt:lpstr>Office 主题​​</vt:lpstr>
      <vt:lpstr>内存管理+虚拟内存</vt:lpstr>
      <vt:lpstr>PowerPoint 演示文稿</vt:lpstr>
      <vt:lpstr>题型1：多级页表计算题</vt:lpstr>
      <vt:lpstr>题型1：多级页表计算题</vt:lpstr>
      <vt:lpstr>题型1：多级页表计算题</vt:lpstr>
      <vt:lpstr>题型1：多级页表计算题</vt:lpstr>
      <vt:lpstr>题型2：8.10 教材讲解</vt:lpstr>
      <vt:lpstr>题型1：练习</vt:lpstr>
      <vt:lpstr>题型1：练习</vt:lpstr>
      <vt:lpstr>PowerPoint 演示文稿</vt:lpstr>
      <vt:lpstr>题型2： 2009请求分页管理系统计算题</vt:lpstr>
      <vt:lpstr>请求分页管理系统计算题</vt:lpstr>
      <vt:lpstr>请求分页管理系统计算题</vt:lpstr>
      <vt:lpstr>请求分页管理系统计算题</vt:lpstr>
      <vt:lpstr>题型2:  2010年</vt:lpstr>
      <vt:lpstr>题型2:  2010年</vt:lpstr>
      <vt:lpstr>题型3:  2012年</vt:lpstr>
      <vt:lpstr>题型3:  2012年</vt:lpstr>
      <vt:lpstr>题型4：2013</vt:lpstr>
      <vt:lpstr>题型4：2013</vt:lpstr>
      <vt:lpstr>题型4：2013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题型2：多级页表计算题</dc:title>
  <dc:creator>h z</dc:creator>
  <cp:lastModifiedBy>z h</cp:lastModifiedBy>
  <cp:revision>18</cp:revision>
  <dcterms:created xsi:type="dcterms:W3CDTF">2020-11-17T15:50:21Z</dcterms:created>
  <dcterms:modified xsi:type="dcterms:W3CDTF">2022-11-08T16:01:03Z</dcterms:modified>
</cp:coreProperties>
</file>