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945" r:id="rId2"/>
    <p:sldMasterId id="2147483957" r:id="rId3"/>
  </p:sldMasterIdLst>
  <p:notesMasterIdLst>
    <p:notesMasterId r:id="rId77"/>
  </p:notesMasterIdLst>
  <p:sldIdLst>
    <p:sldId id="390" r:id="rId4"/>
    <p:sldId id="256" r:id="rId5"/>
    <p:sldId id="344" r:id="rId6"/>
    <p:sldId id="366" r:id="rId7"/>
    <p:sldId id="367" r:id="rId8"/>
    <p:sldId id="343" r:id="rId9"/>
    <p:sldId id="257" r:id="rId10"/>
    <p:sldId id="260" r:id="rId11"/>
    <p:sldId id="261" r:id="rId12"/>
    <p:sldId id="319" r:id="rId13"/>
    <p:sldId id="320" r:id="rId14"/>
    <p:sldId id="368" r:id="rId15"/>
    <p:sldId id="264" r:id="rId16"/>
    <p:sldId id="265" r:id="rId17"/>
    <p:sldId id="267" r:id="rId18"/>
    <p:sldId id="268" r:id="rId19"/>
    <p:sldId id="269" r:id="rId20"/>
    <p:sldId id="273" r:id="rId21"/>
    <p:sldId id="274" r:id="rId22"/>
    <p:sldId id="275" r:id="rId23"/>
    <p:sldId id="276" r:id="rId24"/>
    <p:sldId id="277" r:id="rId25"/>
    <p:sldId id="278" r:id="rId26"/>
    <p:sldId id="346" r:id="rId27"/>
    <p:sldId id="279" r:id="rId28"/>
    <p:sldId id="280" r:id="rId29"/>
    <p:sldId id="281" r:id="rId30"/>
    <p:sldId id="352" r:id="rId31"/>
    <p:sldId id="354" r:id="rId32"/>
    <p:sldId id="325" r:id="rId33"/>
    <p:sldId id="327" r:id="rId34"/>
    <p:sldId id="284" r:id="rId35"/>
    <p:sldId id="328" r:id="rId36"/>
    <p:sldId id="370" r:id="rId37"/>
    <p:sldId id="371" r:id="rId38"/>
    <p:sldId id="372" r:id="rId39"/>
    <p:sldId id="369" r:id="rId40"/>
    <p:sldId id="347" r:id="rId41"/>
    <p:sldId id="373" r:id="rId42"/>
    <p:sldId id="375" r:id="rId43"/>
    <p:sldId id="374" r:id="rId44"/>
    <p:sldId id="333" r:id="rId45"/>
    <p:sldId id="334" r:id="rId46"/>
    <p:sldId id="301" r:id="rId47"/>
    <p:sldId id="376" r:id="rId48"/>
    <p:sldId id="351" r:id="rId49"/>
    <p:sldId id="302" r:id="rId50"/>
    <p:sldId id="303" r:id="rId51"/>
    <p:sldId id="304" r:id="rId52"/>
    <p:sldId id="305" r:id="rId53"/>
    <p:sldId id="306" r:id="rId54"/>
    <p:sldId id="342" r:id="rId55"/>
    <p:sldId id="337" r:id="rId56"/>
    <p:sldId id="307" r:id="rId57"/>
    <p:sldId id="341" r:id="rId58"/>
    <p:sldId id="309" r:id="rId59"/>
    <p:sldId id="340" r:id="rId60"/>
    <p:sldId id="378" r:id="rId61"/>
    <p:sldId id="379" r:id="rId62"/>
    <p:sldId id="360" r:id="rId63"/>
    <p:sldId id="377" r:id="rId64"/>
    <p:sldId id="381" r:id="rId65"/>
    <p:sldId id="384" r:id="rId66"/>
    <p:sldId id="382" r:id="rId67"/>
    <p:sldId id="383" r:id="rId68"/>
    <p:sldId id="385" r:id="rId69"/>
    <p:sldId id="386" r:id="rId70"/>
    <p:sldId id="362" r:id="rId71"/>
    <p:sldId id="361" r:id="rId72"/>
    <p:sldId id="387" r:id="rId73"/>
    <p:sldId id="388" r:id="rId74"/>
    <p:sldId id="365" r:id="rId75"/>
    <p:sldId id="389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ECB6"/>
    <a:srgbClr val="5FD7FD"/>
    <a:srgbClr val="FF0000"/>
    <a:srgbClr val="EAEAEA"/>
    <a:srgbClr val="DDDDDD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20" autoAdjust="0"/>
  </p:normalViewPr>
  <p:slideViewPr>
    <p:cSldViewPr>
      <p:cViewPr varScale="1">
        <p:scale>
          <a:sx n="83" d="100"/>
          <a:sy n="83" d="100"/>
        </p:scale>
        <p:origin x="13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1.xml"/><Relationship Id="rId18" Type="http://schemas.openxmlformats.org/officeDocument/2006/relationships/slide" Target="slides/slide37.xml"/><Relationship Id="rId26" Type="http://schemas.openxmlformats.org/officeDocument/2006/relationships/slide" Target="slides/slide48.xml"/><Relationship Id="rId3" Type="http://schemas.openxmlformats.org/officeDocument/2006/relationships/slide" Target="slides/slide8.xml"/><Relationship Id="rId21" Type="http://schemas.openxmlformats.org/officeDocument/2006/relationships/slide" Target="slides/slide42.xml"/><Relationship Id="rId34" Type="http://schemas.openxmlformats.org/officeDocument/2006/relationships/slide" Target="slides/slide57.xml"/><Relationship Id="rId7" Type="http://schemas.openxmlformats.org/officeDocument/2006/relationships/slide" Target="slides/slide13.xml"/><Relationship Id="rId12" Type="http://schemas.openxmlformats.org/officeDocument/2006/relationships/slide" Target="slides/slide30.xml"/><Relationship Id="rId17" Type="http://schemas.openxmlformats.org/officeDocument/2006/relationships/slide" Target="slides/slide36.xml"/><Relationship Id="rId25" Type="http://schemas.openxmlformats.org/officeDocument/2006/relationships/slide" Target="slides/slide47.xml"/><Relationship Id="rId33" Type="http://schemas.openxmlformats.org/officeDocument/2006/relationships/slide" Target="slides/slide55.xml"/><Relationship Id="rId2" Type="http://schemas.openxmlformats.org/officeDocument/2006/relationships/slide" Target="slides/slide7.xml"/><Relationship Id="rId16" Type="http://schemas.openxmlformats.org/officeDocument/2006/relationships/slide" Target="slides/slide35.xml"/><Relationship Id="rId20" Type="http://schemas.openxmlformats.org/officeDocument/2006/relationships/slide" Target="slides/slide40.xml"/><Relationship Id="rId29" Type="http://schemas.openxmlformats.org/officeDocument/2006/relationships/slide" Target="slides/slide51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25.xml"/><Relationship Id="rId24" Type="http://schemas.openxmlformats.org/officeDocument/2006/relationships/slide" Target="slides/slide45.xml"/><Relationship Id="rId32" Type="http://schemas.openxmlformats.org/officeDocument/2006/relationships/slide" Target="slides/slide54.xml"/><Relationship Id="rId5" Type="http://schemas.openxmlformats.org/officeDocument/2006/relationships/slide" Target="slides/slide10.xml"/><Relationship Id="rId15" Type="http://schemas.openxmlformats.org/officeDocument/2006/relationships/slide" Target="slides/slide34.xml"/><Relationship Id="rId23" Type="http://schemas.openxmlformats.org/officeDocument/2006/relationships/slide" Target="slides/slide44.xml"/><Relationship Id="rId28" Type="http://schemas.openxmlformats.org/officeDocument/2006/relationships/slide" Target="slides/slide50.xml"/><Relationship Id="rId10" Type="http://schemas.openxmlformats.org/officeDocument/2006/relationships/slide" Target="slides/slide19.xml"/><Relationship Id="rId19" Type="http://schemas.openxmlformats.org/officeDocument/2006/relationships/slide" Target="slides/slide38.xml"/><Relationship Id="rId31" Type="http://schemas.openxmlformats.org/officeDocument/2006/relationships/slide" Target="slides/slide53.xml"/><Relationship Id="rId4" Type="http://schemas.openxmlformats.org/officeDocument/2006/relationships/slide" Target="slides/slide9.xml"/><Relationship Id="rId9" Type="http://schemas.openxmlformats.org/officeDocument/2006/relationships/slide" Target="slides/slide18.xml"/><Relationship Id="rId14" Type="http://schemas.openxmlformats.org/officeDocument/2006/relationships/slide" Target="slides/slide32.xml"/><Relationship Id="rId22" Type="http://schemas.openxmlformats.org/officeDocument/2006/relationships/slide" Target="slides/slide43.xml"/><Relationship Id="rId27" Type="http://schemas.openxmlformats.org/officeDocument/2006/relationships/slide" Target="slides/slide49.xml"/><Relationship Id="rId30" Type="http://schemas.openxmlformats.org/officeDocument/2006/relationships/slide" Target="slides/slide52.xml"/><Relationship Id="rId8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84A063F4-65A0-090D-A26E-151BFDBE54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9D8A66B-83CB-1B35-206D-3971C36ED8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31E330D-5550-4839-A864-20FE06CF75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1DC0C7A9-D2A8-AF36-020D-58621B84D2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71B95DDC-CE23-77B0-784C-43D1343276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206A0BCC-682B-2042-48CA-5DC4751F1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B32E49-F4AE-495D-ACD9-8F351E483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216BEE88-30E0-9085-3C6F-530E764DF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F83E7E94-0513-CAD7-4D9A-84F14B6F7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课堂听课，手机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F500083F-6151-0D11-D840-A4F10D65B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3BB26-8F51-46EA-9B42-633FF8B18332}" type="slidenum">
              <a:rPr lang="zh-CN" altLang="en-US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056A0ED0-6438-4BA5-0A83-E1BD3BC04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0B5E96C-7883-529E-46EB-08D82508C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endParaRPr lang="en-US" altLang="zh-CN"/>
          </a:p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B4ECCC92-735D-55CD-12D3-F8838997A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3B9EF2-03F3-49CE-ABC6-716785A6F01C}" type="slidenum">
              <a:rPr lang="zh-CN" altLang="en-US" sz="120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E8C2F30-CAE3-2B2F-1021-6EB2992B6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B42BEA98-9479-5DF1-1262-39D8B74F7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其实是不运行状态进一步细分了</a:t>
            </a:r>
            <a:endParaRPr lang="en-US" altLang="zh-CN" dirty="0"/>
          </a:p>
          <a:p>
            <a:r>
              <a:rPr lang="zh-CN" altLang="en-US" dirty="0"/>
              <a:t>请列出各种状态转换发生的情况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New </a:t>
            </a:r>
            <a:r>
              <a:rPr lang="zh-CN" altLang="en-US" dirty="0"/>
              <a:t>一定</a:t>
            </a:r>
            <a:r>
              <a:rPr lang="en-US" altLang="zh-CN" dirty="0"/>
              <a:t>ready </a:t>
            </a:r>
            <a:r>
              <a:rPr lang="zh-CN" altLang="en-US" dirty="0"/>
              <a:t>吗？伏笔 </a:t>
            </a:r>
            <a:r>
              <a:rPr lang="en-US" altLang="zh-CN" dirty="0"/>
              <a:t>7</a:t>
            </a:r>
            <a:r>
              <a:rPr lang="zh-CN" altLang="en-US" dirty="0"/>
              <a:t>状态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Ready </a:t>
            </a:r>
            <a:r>
              <a:rPr lang="zh-CN" altLang="en-US" dirty="0"/>
              <a:t>不可能转</a:t>
            </a:r>
            <a:r>
              <a:rPr lang="en-US" altLang="zh-CN" dirty="0"/>
              <a:t>blocked</a:t>
            </a:r>
            <a:r>
              <a:rPr lang="zh-CN" altLang="en-US" dirty="0"/>
              <a:t>，</a:t>
            </a:r>
            <a:r>
              <a:rPr lang="en-US" altLang="zh-CN" dirty="0"/>
              <a:t>I/O</a:t>
            </a:r>
            <a:r>
              <a:rPr lang="zh-CN" altLang="en-US" dirty="0"/>
              <a:t>调用只可能发生在程序执行过程中（注意比如</a:t>
            </a:r>
            <a:r>
              <a:rPr lang="en-US" altLang="zh-CN" dirty="0"/>
              <a:t>word</a:t>
            </a:r>
            <a:r>
              <a:rPr lang="zh-CN" altLang="en-US" dirty="0"/>
              <a:t>每隔几分钟存盘一次，</a:t>
            </a:r>
            <a:r>
              <a:rPr lang="en-US" altLang="zh-CN" dirty="0"/>
              <a:t>word</a:t>
            </a:r>
            <a:r>
              <a:rPr lang="zh-CN" altLang="en-US" dirty="0"/>
              <a:t>可能不是桌面热点应用，但依然是在获得</a:t>
            </a:r>
            <a:r>
              <a:rPr lang="en-US" altLang="zh-CN" dirty="0"/>
              <a:t>CPU</a:t>
            </a:r>
            <a:r>
              <a:rPr lang="zh-CN" altLang="en-US" dirty="0"/>
              <a:t>运行时发生存盘动作）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Running </a:t>
            </a:r>
            <a:r>
              <a:rPr lang="zh-CN" altLang="en-US" dirty="0"/>
              <a:t>要么完成任务退出，要么时间片用完，要么</a:t>
            </a:r>
            <a:r>
              <a:rPr lang="en-US" altLang="zh-CN" dirty="0"/>
              <a:t>I/O</a:t>
            </a:r>
            <a:r>
              <a:rPr lang="zh-CN" altLang="en-US" dirty="0"/>
              <a:t>挂起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Blocked </a:t>
            </a:r>
            <a:r>
              <a:rPr lang="zh-CN" altLang="en-US" dirty="0"/>
              <a:t>为啥转</a:t>
            </a:r>
            <a:r>
              <a:rPr lang="en-US" altLang="zh-CN" dirty="0"/>
              <a:t>ready </a:t>
            </a:r>
            <a:r>
              <a:rPr lang="zh-CN" altLang="en-US" dirty="0"/>
              <a:t>不直接到</a:t>
            </a:r>
            <a:r>
              <a:rPr lang="en-US" altLang="zh-CN" dirty="0"/>
              <a:t>running</a:t>
            </a:r>
            <a:r>
              <a:rPr lang="zh-CN" altLang="en-US" dirty="0"/>
              <a:t>， 因为搜索队列不同，</a:t>
            </a:r>
            <a:r>
              <a:rPr lang="en-US" altLang="zh-CN" dirty="0"/>
              <a:t>running</a:t>
            </a:r>
            <a:r>
              <a:rPr lang="zh-CN" altLang="en-US" dirty="0"/>
              <a:t>只搜索</a:t>
            </a:r>
            <a:r>
              <a:rPr lang="en-US" altLang="zh-CN" dirty="0"/>
              <a:t>ready</a:t>
            </a:r>
            <a:r>
              <a:rPr lang="zh-CN" altLang="en-US" dirty="0"/>
              <a:t>队列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其它，父进程结束，导致</a:t>
            </a:r>
            <a:r>
              <a:rPr lang="en-US" altLang="zh-CN" dirty="0" err="1"/>
              <a:t>blocked,ready</a:t>
            </a:r>
            <a:r>
              <a:rPr lang="zh-CN" altLang="en-US" dirty="0"/>
              <a:t>的子进程退出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F015478B-AD21-014D-B324-8F89EBC61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886D59-1A81-4425-9567-E6292FF77573}" type="slidenum">
              <a:rPr lang="zh-CN" altLang="en-US" sz="120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7D0E4B9C-8ABF-D70E-1DAD-45A9B8DEF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C0676259-048E-D61A-FB55-2E30E3501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饭堂的排队策略，不同类型需求不同窗口（性能不佳，受窗口效率影响），队列过长，在计算机中导致搜索效率下降</a:t>
            </a:r>
            <a:endParaRPr lang="en-US" altLang="zh-CN"/>
          </a:p>
          <a:p>
            <a:r>
              <a:rPr lang="zh-CN" altLang="en-US"/>
              <a:t>分布式系统</a:t>
            </a: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C528CA3-B7A5-60BF-F256-FC90FFCFB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69E8B0-3943-45A7-93A8-35D08F5111C6}" type="slidenum">
              <a:rPr lang="zh-CN" altLang="en-US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F952015D-9DE3-297B-0D6A-1B1C6691F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570D542D-5C47-7CD1-ADE8-568DC3B17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基于这些考虑，进程并非完全进驻在内存中，所以就绪和挂起又要继续进一步细分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97432463-0045-9216-05A8-323681FA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DFBD20-1076-4E38-8E14-86DE3506E218}" type="slidenum">
              <a:rPr lang="zh-CN" altLang="en-US" sz="1200"/>
              <a:pPr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7350AFBA-911F-28A4-A981-7C2FE86E5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222FA05B-2613-D64F-F14B-1F9E93A8C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96A38E9B-B45F-C3A3-4AEF-8ED208AE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1E6759-A564-4C40-8113-F7C03CF13C8A}" type="slidenum">
              <a:rPr lang="zh-CN" altLang="en-US" sz="1200"/>
              <a:pPr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5B9EAEAE-6C2C-6B23-08B6-F63C2F2F5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CD844090-857A-F75F-B5DE-E83CB031C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Suspend</a:t>
            </a:r>
            <a:r>
              <a:rPr lang="zh-CN" altLang="en-US" dirty="0"/>
              <a:t>的都是阻塞态吗？极端情况时阻塞态全部挂起内存也不够用，这时候挂起谁？举个例子，我早上就打开了</a:t>
            </a:r>
            <a:r>
              <a:rPr lang="en-US" altLang="zh-CN" dirty="0"/>
              <a:t>ppt,</a:t>
            </a:r>
            <a:r>
              <a:rPr lang="zh-CN" altLang="en-US" dirty="0"/>
              <a:t>但翻了</a:t>
            </a:r>
            <a:r>
              <a:rPr lang="en-US" altLang="zh-CN" dirty="0"/>
              <a:t>3</a:t>
            </a:r>
            <a:r>
              <a:rPr lang="zh-CN" altLang="en-US" dirty="0"/>
              <a:t>页就读不下去了，这个进程就一直就绪，是否可以被挂起？是否比目前正在频繁修改和保存的代码的</a:t>
            </a:r>
            <a:r>
              <a:rPr lang="en-US" altLang="zh-CN" dirty="0"/>
              <a:t>VS2022(</a:t>
            </a:r>
            <a:r>
              <a:rPr lang="zh-CN" altLang="en-US" dirty="0"/>
              <a:t>更多</a:t>
            </a:r>
            <a:r>
              <a:rPr lang="en-US" altLang="zh-CN" dirty="0"/>
              <a:t>I/O</a:t>
            </a:r>
            <a:r>
              <a:rPr lang="zh-CN" altLang="en-US" dirty="0"/>
              <a:t>挂起的操作）更值被挂起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DC6026DE-E45D-A71A-ED7B-49753B96F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04ABC2-BB8B-4A18-8D18-0F37E83DE666}" type="slidenum">
              <a:rPr lang="zh-CN" altLang="en-US" sz="120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511CDC35-3A28-D708-4FAD-56322A66E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B3D30627-C881-27E8-DB76-7C6B7E8E8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70679857-E817-441A-B64C-AF8B572A0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A19865-4C99-4D9F-92BD-365514534D9C}" type="slidenum">
              <a:rPr lang="zh-CN" altLang="en-US" sz="120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12EC6475-B122-93AD-ACA3-1D81CE352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6370E7FB-FE3D-5B7C-CF3B-2F76FACA2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TASK_UNINTERRUPTIBLE</a:t>
            </a:r>
            <a:r>
              <a:rPr lang="zh-CN" altLang="en-US"/>
              <a:t>状态存在的意义就在于，内核的某些处理流程是不能被打断的。如果响应异步信号，程序的执行流程中就会被插入一段用于处理异步信号的流程（这个插入的流程可能只存在于内核态，也可能延伸到用户态），于是原有的流程就被中断了。（参见</a:t>
            </a:r>
            <a:r>
              <a:rPr lang="en-US" altLang="zh-CN"/>
              <a:t>《linux</a:t>
            </a:r>
            <a:r>
              <a:rPr lang="zh-CN" altLang="en-US"/>
              <a:t>内核异步中断浅析</a:t>
            </a:r>
            <a:r>
              <a:rPr lang="en-US" altLang="zh-CN"/>
              <a:t>》</a:t>
            </a:r>
            <a:r>
              <a:rPr lang="zh-CN" altLang="en-US"/>
              <a:t>）在进程对某些硬件进行操作时（比如进程调用</a:t>
            </a:r>
            <a:r>
              <a:rPr lang="en-US" altLang="zh-CN"/>
              <a:t>read</a:t>
            </a:r>
            <a:r>
              <a:rPr lang="zh-CN" altLang="en-US"/>
              <a:t>系统调用对某个设备文件进行读操作，而</a:t>
            </a:r>
            <a:r>
              <a:rPr lang="en-US" altLang="zh-CN"/>
              <a:t>read</a:t>
            </a:r>
            <a:r>
              <a:rPr lang="zh-CN" altLang="en-US"/>
              <a:t>系统调用最终执行到对应设备驱动的代码，并与对应的物理设备进行交互），可能需要使用</a:t>
            </a:r>
            <a:r>
              <a:rPr lang="en-US" altLang="zh-CN"/>
              <a:t>TASK_UNINTERRUPTIBLE</a:t>
            </a:r>
            <a:r>
              <a:rPr lang="zh-CN" altLang="en-US"/>
              <a:t>状态对进程进行保护，以避免进程与设备交互的过程被打断，造成设备陷入不可控的状态。这种情况下的</a:t>
            </a:r>
            <a:r>
              <a:rPr lang="en-US" altLang="zh-CN"/>
              <a:t>TASK_UNINTERRUPTIBLE</a:t>
            </a:r>
            <a:r>
              <a:rPr lang="zh-CN" altLang="en-US"/>
              <a:t>状态总是非常短暂的，通过</a:t>
            </a:r>
            <a:r>
              <a:rPr lang="en-US" altLang="zh-CN"/>
              <a:t>ps</a:t>
            </a:r>
            <a:r>
              <a:rPr lang="zh-CN" altLang="en-US"/>
              <a:t>命令基本上不可能捕捉到。</a:t>
            </a:r>
            <a:endParaRPr lang="en-US" altLang="zh-CN"/>
          </a:p>
          <a:p>
            <a:r>
              <a:rPr lang="zh-CN" altLang="en-US"/>
              <a:t>当进程正在被跟踪时，它处于</a:t>
            </a:r>
            <a:r>
              <a:rPr lang="en-US" altLang="zh-CN"/>
              <a:t>TASK_TRACED</a:t>
            </a:r>
            <a:r>
              <a:rPr lang="zh-CN" altLang="en-US"/>
              <a:t>这个特殊的状态。“正在被跟踪”指的是进程暂停下来，等待跟踪它的进程对它进行操作。比如在</a:t>
            </a:r>
            <a:r>
              <a:rPr lang="en-US" altLang="zh-CN"/>
              <a:t>gdb</a:t>
            </a:r>
            <a:r>
              <a:rPr lang="zh-CN" altLang="en-US"/>
              <a:t>中对被跟踪的进程下一个断点，进程在断点处停下来的时候就处于</a:t>
            </a:r>
            <a:r>
              <a:rPr lang="en-US" altLang="zh-CN"/>
              <a:t>TASK_TRACED</a:t>
            </a:r>
            <a:r>
              <a:rPr lang="zh-CN" altLang="en-US"/>
              <a:t>状态。而在其他时候，被跟踪的进程还是处于前面提到的那些状态。</a:t>
            </a:r>
            <a:endParaRPr lang="en-US" altLang="zh-CN"/>
          </a:p>
          <a:p>
            <a:r>
              <a:rPr lang="en-US" altLang="zh-CN"/>
              <a:t>TASK_DEAD</a:t>
            </a:r>
            <a:r>
              <a:rPr lang="zh-CN" altLang="en-US"/>
              <a:t>状态。在这个退出过程中，进程占有的所有资源将被回收，除了</a:t>
            </a:r>
            <a:r>
              <a:rPr lang="en-US" altLang="zh-CN"/>
              <a:t>task_struct</a:t>
            </a:r>
            <a:r>
              <a:rPr lang="zh-CN" altLang="en-US"/>
              <a:t>结构（以及少数资源）以外。于是进程就只剩下</a:t>
            </a:r>
            <a:r>
              <a:rPr lang="en-US" altLang="zh-CN"/>
              <a:t>task_struct</a:t>
            </a:r>
            <a:r>
              <a:rPr lang="zh-CN" altLang="en-US"/>
              <a:t>这么个空壳，故称为僵尸。之所以保留</a:t>
            </a:r>
            <a:r>
              <a:rPr lang="en-US" altLang="zh-CN"/>
              <a:t>task_struct</a:t>
            </a:r>
            <a:r>
              <a:rPr lang="zh-CN" altLang="en-US"/>
              <a:t>，是因为</a:t>
            </a:r>
            <a:r>
              <a:rPr lang="en-US" altLang="zh-CN"/>
              <a:t>task_struct</a:t>
            </a:r>
            <a:r>
              <a:rPr lang="zh-CN" altLang="en-US"/>
              <a:t>里面保存了进程的退出码、以及一些统计信息。而其父进程很可能会关心这些信息。比如在</a:t>
            </a:r>
            <a:r>
              <a:rPr lang="en-US" altLang="zh-CN"/>
              <a:t>shell</a:t>
            </a:r>
            <a:r>
              <a:rPr lang="zh-CN" altLang="en-US"/>
              <a:t>中，</a:t>
            </a:r>
            <a:r>
              <a:rPr lang="en-US" altLang="zh-CN"/>
              <a:t>$?</a:t>
            </a:r>
            <a:r>
              <a:rPr lang="zh-CN" altLang="en-US"/>
              <a:t>变量就保存了最后一个退出的前台进程的退出码，而这个退出码往往被作为</a:t>
            </a:r>
            <a:r>
              <a:rPr lang="en-US" altLang="zh-CN"/>
              <a:t>if</a:t>
            </a:r>
            <a:r>
              <a:rPr lang="zh-CN" altLang="en-US"/>
              <a:t>语句的判断条件。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1A29510C-9CB3-DABD-7A8F-EE318E278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47060D-B54E-411A-9092-9585D8776614}" type="slidenum">
              <a:rPr lang="zh-CN" altLang="en-US" sz="1200"/>
              <a:pPr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D4E1D115-AD4A-ECC0-0899-4B890880B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626DD2CF-BDF5-B3B8-1761-C6269BCCD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a </a:t>
            </a:r>
            <a:r>
              <a:rPr lang="zh-CN" altLang="en-US" dirty="0"/>
              <a:t>显示现行终端机下的所有程序，包括其他用户的程序。</a:t>
            </a:r>
            <a:endParaRPr lang="en-US" altLang="zh-CN" dirty="0"/>
          </a:p>
          <a:p>
            <a:r>
              <a:rPr lang="en-US" altLang="zh-CN" dirty="0" err="1"/>
              <a:t>ps</a:t>
            </a:r>
            <a:r>
              <a:rPr lang="en-US" altLang="zh-CN" dirty="0"/>
              <a:t> u </a:t>
            </a:r>
            <a:r>
              <a:rPr lang="zh-CN" altLang="en-US" dirty="0"/>
              <a:t>　 以用户为主的格式来显示程序状况。</a:t>
            </a:r>
            <a:endParaRPr lang="en-US" altLang="zh-CN" dirty="0"/>
          </a:p>
          <a:p>
            <a:r>
              <a:rPr lang="en-US" altLang="zh-CN" dirty="0" err="1"/>
              <a:t>ps</a:t>
            </a:r>
            <a:r>
              <a:rPr lang="en-US" altLang="zh-CN" dirty="0"/>
              <a:t> x </a:t>
            </a:r>
            <a:r>
              <a:rPr lang="zh-CN" altLang="en-US" dirty="0"/>
              <a:t>　 显示所有程序，不以终端机来区分。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lA</a:t>
            </a:r>
            <a:r>
              <a:rPr lang="en-US" altLang="zh-CN" dirty="0"/>
              <a:t> |more  </a:t>
            </a:r>
            <a:r>
              <a:rPr lang="zh-CN" altLang="en-US" dirty="0"/>
              <a:t>小写</a:t>
            </a:r>
            <a:r>
              <a:rPr lang="en-US" altLang="zh-CN" dirty="0"/>
              <a:t>L </a:t>
            </a:r>
          </a:p>
          <a:p>
            <a:endParaRPr lang="en-US" altLang="zh-CN" dirty="0"/>
          </a:p>
          <a:p>
            <a:r>
              <a:rPr lang="en-US" altLang="zh-CN" dirty="0"/>
              <a:t>USER </a:t>
            </a:r>
            <a:r>
              <a:rPr lang="zh-CN" altLang="en-US" dirty="0"/>
              <a:t>进程的属主；</a:t>
            </a:r>
          </a:p>
          <a:p>
            <a:r>
              <a:rPr lang="en-US" altLang="zh-CN" dirty="0"/>
              <a:t>PID </a:t>
            </a:r>
            <a:r>
              <a:rPr lang="zh-CN" altLang="en-US" dirty="0"/>
              <a:t>进程的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PPID </a:t>
            </a:r>
            <a:r>
              <a:rPr lang="zh-CN" altLang="en-US" dirty="0"/>
              <a:t>父进程；</a:t>
            </a:r>
          </a:p>
          <a:p>
            <a:r>
              <a:rPr lang="en-US" altLang="zh-CN" dirty="0"/>
              <a:t>%CPU </a:t>
            </a:r>
            <a:r>
              <a:rPr lang="zh-CN" altLang="en-US" dirty="0"/>
              <a:t>进程占用的</a:t>
            </a:r>
            <a:r>
              <a:rPr lang="en-US" altLang="zh-CN" dirty="0"/>
              <a:t>CPU</a:t>
            </a:r>
            <a:r>
              <a:rPr lang="zh-CN" altLang="en-US" dirty="0"/>
              <a:t>百分比；</a:t>
            </a:r>
          </a:p>
          <a:p>
            <a:r>
              <a:rPr lang="en-US" altLang="zh-CN" dirty="0"/>
              <a:t>%MEM </a:t>
            </a:r>
            <a:r>
              <a:rPr lang="zh-CN" altLang="en-US" dirty="0"/>
              <a:t>占用内存的百分比；</a:t>
            </a:r>
          </a:p>
          <a:p>
            <a:r>
              <a:rPr lang="en-US" altLang="zh-CN" dirty="0"/>
              <a:t>NI </a:t>
            </a:r>
            <a:r>
              <a:rPr lang="zh-CN" altLang="en-US" dirty="0"/>
              <a:t>进程的</a:t>
            </a:r>
            <a:r>
              <a:rPr lang="en-US" altLang="zh-CN" dirty="0"/>
              <a:t>NICE</a:t>
            </a:r>
            <a:r>
              <a:rPr lang="zh-CN" altLang="en-US" dirty="0"/>
              <a:t>值，数值大，表示较少占用</a:t>
            </a:r>
            <a:r>
              <a:rPr lang="en-US" altLang="zh-CN" dirty="0"/>
              <a:t>CPU</a:t>
            </a:r>
            <a:r>
              <a:rPr lang="zh-CN" altLang="en-US" dirty="0"/>
              <a:t>时间；</a:t>
            </a:r>
          </a:p>
          <a:p>
            <a:r>
              <a:rPr lang="en-US" altLang="zh-CN" dirty="0"/>
              <a:t>VSZ </a:t>
            </a:r>
            <a:r>
              <a:rPr lang="zh-CN" altLang="en-US" dirty="0"/>
              <a:t>进程使用的虚拟內存量（</a:t>
            </a:r>
            <a:r>
              <a:rPr lang="en-US" altLang="zh-CN" dirty="0"/>
              <a:t>KB</a:t>
            </a:r>
            <a:r>
              <a:rPr lang="zh-CN" altLang="en-US" dirty="0"/>
              <a:t>）；</a:t>
            </a:r>
          </a:p>
          <a:p>
            <a:r>
              <a:rPr lang="en-US" altLang="zh-CN" dirty="0"/>
              <a:t>RSS </a:t>
            </a:r>
            <a:r>
              <a:rPr lang="zh-CN" altLang="en-US" dirty="0"/>
              <a:t>该进程占用的固定內存量（</a:t>
            </a:r>
            <a:r>
              <a:rPr lang="en-US" altLang="zh-CN" dirty="0"/>
              <a:t>KB</a:t>
            </a:r>
            <a:r>
              <a:rPr lang="zh-CN" altLang="en-US" dirty="0"/>
              <a:t>）（驻留中页的数量）；</a:t>
            </a:r>
          </a:p>
          <a:p>
            <a:r>
              <a:rPr lang="en-US" altLang="zh-CN" dirty="0"/>
              <a:t>TTY </a:t>
            </a:r>
            <a:r>
              <a:rPr lang="zh-CN" altLang="en-US" dirty="0"/>
              <a:t>该进程在那個終端上運行（登陸者的終端位置），若與終端無關，則顯示（？）。 “？” 表示这些进程不属于任何</a:t>
            </a:r>
            <a:r>
              <a:rPr lang="en-US" altLang="zh-CN" dirty="0"/>
              <a:t>TTY</a:t>
            </a:r>
            <a:r>
              <a:rPr lang="zh-CN" altLang="en-US" dirty="0"/>
              <a:t>，因为它们是由系统启动的，</a:t>
            </a:r>
            <a:r>
              <a:rPr lang="en-US" altLang="zh-CN" dirty="0"/>
              <a:t>tty1-tty6 </a:t>
            </a:r>
            <a:r>
              <a:rPr lang="zh-CN" altLang="en-US" dirty="0"/>
              <a:t>是本机上面的登入者程序，若为</a:t>
            </a:r>
            <a:r>
              <a:rPr lang="en-US" altLang="zh-CN" dirty="0"/>
              <a:t>pts/0</a:t>
            </a:r>
            <a:r>
              <a:rPr lang="zh-CN" altLang="en-US" dirty="0"/>
              <a:t>等，则表示由网络连接主机进程</a:t>
            </a:r>
          </a:p>
          <a:p>
            <a:r>
              <a:rPr lang="en-US" altLang="zh-CN" dirty="0"/>
              <a:t>WCHAN </a:t>
            </a:r>
            <a:r>
              <a:rPr lang="zh-CN" altLang="en-US" dirty="0"/>
              <a:t>当前进程是否正在進行，若为</a:t>
            </a:r>
            <a:r>
              <a:rPr lang="en-US" altLang="zh-CN" dirty="0"/>
              <a:t>-</a:t>
            </a:r>
            <a:r>
              <a:rPr lang="zh-CN" altLang="en-US" dirty="0"/>
              <a:t>表示正在進行；</a:t>
            </a:r>
          </a:p>
          <a:p>
            <a:r>
              <a:rPr lang="en-US" altLang="zh-CN" dirty="0"/>
              <a:t>START </a:t>
            </a:r>
            <a:r>
              <a:rPr lang="zh-CN" altLang="en-US" dirty="0"/>
              <a:t>該進程被觸發启动时间；</a:t>
            </a:r>
          </a:p>
          <a:p>
            <a:r>
              <a:rPr lang="en-US" altLang="zh-CN" dirty="0"/>
              <a:t>TIME </a:t>
            </a:r>
            <a:r>
              <a:rPr lang="zh-CN" altLang="en-US" dirty="0"/>
              <a:t>該进程實際使用</a:t>
            </a:r>
            <a:r>
              <a:rPr lang="en-US" altLang="zh-CN" dirty="0"/>
              <a:t>CPU</a:t>
            </a:r>
            <a:r>
              <a:rPr lang="zh-CN" altLang="en-US" dirty="0"/>
              <a:t>運行的时间；</a:t>
            </a:r>
          </a:p>
          <a:p>
            <a:r>
              <a:rPr lang="en-US" altLang="zh-CN" dirty="0"/>
              <a:t>COMMAND </a:t>
            </a:r>
            <a:r>
              <a:rPr lang="zh-CN" altLang="en-US" dirty="0"/>
              <a:t>命令的名称和参数；</a:t>
            </a:r>
          </a:p>
          <a:p>
            <a:r>
              <a:rPr lang="en-US" altLang="zh-CN" dirty="0"/>
              <a:t>STAT</a:t>
            </a:r>
            <a:r>
              <a:rPr lang="zh-CN" altLang="en-US" dirty="0"/>
              <a:t>狀態位常見的狀態字符</a:t>
            </a:r>
          </a:p>
          <a:p>
            <a:r>
              <a:rPr lang="en-US" altLang="zh-CN" dirty="0"/>
              <a:t>D </a:t>
            </a:r>
            <a:r>
              <a:rPr lang="zh-CN" altLang="en-US" dirty="0"/>
              <a:t>无法中断的休眠状态（通常 </a:t>
            </a:r>
            <a:r>
              <a:rPr lang="en-US" altLang="zh-CN" dirty="0"/>
              <a:t>IO </a:t>
            </a:r>
            <a:r>
              <a:rPr lang="zh-CN" altLang="en-US" dirty="0"/>
              <a:t>的进程）；</a:t>
            </a:r>
          </a:p>
          <a:p>
            <a:r>
              <a:rPr lang="en-US" altLang="zh-CN" dirty="0"/>
              <a:t>R </a:t>
            </a:r>
            <a:r>
              <a:rPr lang="zh-CN" altLang="en-US" dirty="0"/>
              <a:t>正在运行可中在队列中可过行的；</a:t>
            </a:r>
          </a:p>
          <a:p>
            <a:r>
              <a:rPr lang="en-US" altLang="zh-CN" dirty="0"/>
              <a:t>S </a:t>
            </a:r>
            <a:r>
              <a:rPr lang="zh-CN" altLang="en-US" dirty="0"/>
              <a:t>处于休眠状态；</a:t>
            </a:r>
          </a:p>
          <a:p>
            <a:r>
              <a:rPr lang="en-US" altLang="zh-CN" dirty="0"/>
              <a:t>T </a:t>
            </a:r>
            <a:r>
              <a:rPr lang="zh-CN" altLang="en-US" dirty="0"/>
              <a:t>停止或被追踪；</a:t>
            </a:r>
          </a:p>
          <a:p>
            <a:r>
              <a:rPr lang="en-US" altLang="zh-CN" dirty="0"/>
              <a:t>W </a:t>
            </a:r>
            <a:r>
              <a:rPr lang="zh-CN" altLang="en-US" dirty="0"/>
              <a:t>进入内存交换 （从内核</a:t>
            </a:r>
            <a:r>
              <a:rPr lang="en-US" altLang="zh-CN" dirty="0"/>
              <a:t>2.6</a:t>
            </a:r>
            <a:r>
              <a:rPr lang="zh-CN" altLang="en-US" dirty="0"/>
              <a:t>开始无效）；</a:t>
            </a:r>
          </a:p>
          <a:p>
            <a:r>
              <a:rPr lang="en-US" altLang="zh-CN" dirty="0"/>
              <a:t>X </a:t>
            </a:r>
            <a:r>
              <a:rPr lang="zh-CN" altLang="en-US" dirty="0"/>
              <a:t>死掉的进程 （基本很少見）；</a:t>
            </a:r>
          </a:p>
          <a:p>
            <a:r>
              <a:rPr lang="en-US" altLang="zh-CN" dirty="0"/>
              <a:t>Z </a:t>
            </a:r>
            <a:r>
              <a:rPr lang="zh-CN" altLang="en-US" dirty="0"/>
              <a:t>僵尸进程；</a:t>
            </a:r>
          </a:p>
          <a:p>
            <a:r>
              <a:rPr lang="en-US" altLang="zh-CN" dirty="0"/>
              <a:t>&lt; </a:t>
            </a:r>
            <a:r>
              <a:rPr lang="zh-CN" altLang="en-US" dirty="0"/>
              <a:t>优先级高的进程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优先级较低的进程</a:t>
            </a:r>
          </a:p>
          <a:p>
            <a:r>
              <a:rPr lang="en-US" altLang="zh-CN" dirty="0"/>
              <a:t>L </a:t>
            </a:r>
            <a:r>
              <a:rPr lang="zh-CN" altLang="en-US" dirty="0"/>
              <a:t>有些页被锁进内存；</a:t>
            </a:r>
          </a:p>
          <a:p>
            <a:r>
              <a:rPr lang="en-US" altLang="zh-CN" dirty="0"/>
              <a:t>s </a:t>
            </a:r>
            <a:r>
              <a:rPr lang="zh-CN" altLang="en-US" dirty="0"/>
              <a:t>进程的领导者（在它之下有子进程）；</a:t>
            </a:r>
          </a:p>
          <a:p>
            <a:r>
              <a:rPr lang="en-US" altLang="zh-CN" dirty="0"/>
              <a:t>l </a:t>
            </a:r>
            <a:r>
              <a:rPr lang="zh-CN" altLang="en-US" dirty="0"/>
              <a:t>多进程的（使用 </a:t>
            </a:r>
            <a:r>
              <a:rPr lang="en-US" altLang="zh-CN" dirty="0"/>
              <a:t>CLONE_THREAD, </a:t>
            </a:r>
            <a:r>
              <a:rPr lang="zh-CN" altLang="en-US" dirty="0"/>
              <a:t>类似 </a:t>
            </a:r>
            <a:r>
              <a:rPr lang="en-US" altLang="zh-CN" dirty="0"/>
              <a:t>NPTL </a:t>
            </a:r>
            <a:r>
              <a:rPr lang="en-US" altLang="zh-CN" dirty="0" err="1"/>
              <a:t>pthreads</a:t>
            </a:r>
            <a:r>
              <a:rPr lang="zh-CN" altLang="en-US" dirty="0"/>
              <a:t>）；</a:t>
            </a:r>
          </a:p>
          <a:p>
            <a:r>
              <a:rPr lang="en-US" altLang="zh-CN" dirty="0"/>
              <a:t>+ </a:t>
            </a:r>
            <a:r>
              <a:rPr lang="zh-CN" altLang="en-US" dirty="0"/>
              <a:t>位于后台的进程组；</a:t>
            </a:r>
          </a:p>
          <a:p>
            <a:r>
              <a:rPr lang="zh-CN" altLang="en-US" dirty="0"/>
              <a:t>，若为 </a:t>
            </a:r>
            <a:r>
              <a:rPr lang="en-US" altLang="zh-CN" dirty="0"/>
              <a:t>pts/0 </a:t>
            </a:r>
            <a:r>
              <a:rPr lang="zh-CN" altLang="en-US" dirty="0"/>
              <a:t>等等的，则表示为由网络连接进主机的程序。</a:t>
            </a:r>
            <a:r>
              <a:rPr lang="en-US" altLang="zh-CN" dirty="0"/>
              <a:t>STAT</a:t>
            </a:r>
            <a:r>
              <a:rPr lang="zh-CN" altLang="en-US" dirty="0"/>
              <a:t>：该进程的状态，有下一个板块的几个状态，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 err="1"/>
              <a:t>ps</a:t>
            </a:r>
            <a:r>
              <a:rPr lang="zh-CN" altLang="en-US" dirty="0"/>
              <a:t>指令标识进程的</a:t>
            </a:r>
            <a:r>
              <a:rPr lang="en-US" altLang="zh-CN" dirty="0"/>
              <a:t>5</a:t>
            </a:r>
            <a:r>
              <a:rPr lang="zh-CN" altLang="en-US" dirty="0"/>
              <a:t>种状态码</a:t>
            </a:r>
            <a:r>
              <a:rPr lang="en-US" altLang="zh-CN" dirty="0"/>
              <a:t>TIME</a:t>
            </a:r>
            <a:r>
              <a:rPr lang="zh-CN" altLang="en-US" dirty="0"/>
              <a:t>：进程已消耗的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r>
              <a:rPr lang="en-US" altLang="zh-CN" dirty="0"/>
              <a:t>CMD</a:t>
            </a:r>
            <a:r>
              <a:rPr lang="zh-CN" altLang="en-US" dirty="0"/>
              <a:t>：启动进程的命令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468108A6-B479-4F5D-DD3E-41FE9B4E1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DB4B89-996C-4491-8B5F-8A4CEC1C43F1}" type="slidenum">
              <a:rPr lang="zh-CN" altLang="en-US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582FCED6-E711-0192-2989-4B42C3F11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01925583-5B15-B9EA-F057-3C5139010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4E0B77F5-62A1-CB3B-0D8D-FDB807135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875B4B-AD69-4F9E-9923-DFA068866A16}" type="slidenum">
              <a:rPr lang="zh-CN" altLang="en-US" sz="1200"/>
              <a:pPr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1FE5B6D-A9F0-3414-3756-1F0916BB6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99D546-5560-1CE6-E810-12F544F8E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学生老师就像进程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BCB5A458-1D0B-A084-6A68-5D48BA553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475608-9778-4373-BCDC-32772B469F71}" type="slidenum">
              <a:rPr lang="zh-CN" altLang="en-US" sz="120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1BBD20E8-D775-A5E8-C29C-E23476E0E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1F4C4940-BC82-26E3-DF8B-9AA0C027D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所有这些表将以某种方式交叉引用，比如</a:t>
            </a:r>
            <a:r>
              <a:rPr lang="en-US" altLang="zh-CN" dirty="0"/>
              <a:t>mem</a:t>
            </a:r>
            <a:r>
              <a:rPr lang="zh-CN" altLang="en-US" dirty="0"/>
              <a:t>里面也有关于分配给进程的内的相关信息，</a:t>
            </a:r>
            <a:r>
              <a:rPr lang="en-US" altLang="zh-CN" dirty="0"/>
              <a:t>IO</a:t>
            </a:r>
            <a:r>
              <a:rPr lang="zh-CN" altLang="en-US" dirty="0"/>
              <a:t>分配信息在进程里面也有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02B46AA3-7498-1A89-308E-1CBE96E8A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8DAB85-9E59-4074-AB6D-29FF65B218B3}" type="slidenum">
              <a:rPr lang="zh-CN" altLang="en-US" sz="120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2A27EED4-E718-CFEF-8A95-C73723248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7FFD3E82-6AD5-42FB-BDA7-59DB00F27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EA2CF0E3-8B3B-2BDF-B854-B7BEF086B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EB622-3B9C-4B4C-8C55-E3784C6FA4C7}" type="slidenum">
              <a:rPr lang="zh-CN" altLang="en-US" sz="1200"/>
              <a:pPr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3CF6690C-298C-99A4-862B-12ED25FC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7F48228A-13BA-32CD-6923-F06D5DBDC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比如读写问题，需要知道文件当前的状态</a:t>
            </a: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6BE98329-E7B0-2418-8BCD-D07F03F88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D43CB8-4EBA-4ED7-8312-D3CAAB074A9B}" type="slidenum">
              <a:rPr lang="zh-CN" altLang="en-US" sz="1200"/>
              <a:pPr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6A4B6B8F-AB1D-6CFF-EEB2-D2F796127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2F5BD16F-F9D9-579E-EA49-64D33FC1A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endParaRPr lang="en-US" altLang="zh-CN" sz="2600"/>
          </a:p>
          <a:p>
            <a:endParaRPr lang="zh-CN" altLang="en-US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78EC313D-DA7C-1295-743D-F07D666C4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5D4509-00B9-433E-B80B-E310733A14D6}" type="slidenum">
              <a:rPr lang="zh-CN" altLang="en-US" sz="1200"/>
              <a:pPr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1AAF270C-B997-91CD-C2C2-C659B74A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56214E13-A11C-BBE2-32D3-C815A7CD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800" dirty="0"/>
              <a:t>There must be some reference to memory,    I/O, and files, directly or indirectly</a:t>
            </a:r>
          </a:p>
          <a:p>
            <a:endParaRPr lang="en-US" altLang="zh-CN" sz="800" dirty="0"/>
          </a:p>
          <a:p>
            <a:r>
              <a:rPr lang="en-US" altLang="zh-CN" sz="800" dirty="0"/>
              <a:t>The tables themselves must be accessible by the OS and therefore are subject to memory management</a:t>
            </a:r>
          </a:p>
          <a:p>
            <a:pPr>
              <a:lnSpc>
                <a:spcPct val="80000"/>
              </a:lnSpc>
            </a:pPr>
            <a:endParaRPr lang="en-US" altLang="zh-CN" sz="7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Before we can deal with the questions of where a process is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located or what its attributes are, we need to address an even more fundamental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question: What is the physical manifestation of a process? At a minimum, a process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must include a program or set of programs to be executed. Associated with these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programs is a set of data locations for local and global variables and any defined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constants. Thus, a process will consist of at least sufficient memory to hold the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programs and data of that process. In addition, the execution of a program typically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involves a stack (see Appendix P) that is used to keep track of procedure calls and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parameter passing between procedures. Finally, each process has associated with it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a number of attributes that are used by the OS for process control. </a:t>
            </a:r>
          </a:p>
          <a:p>
            <a:pPr>
              <a:lnSpc>
                <a:spcPct val="80000"/>
              </a:lnSpc>
            </a:pPr>
            <a:endParaRPr lang="en-US" altLang="zh-CN" sz="700" b="1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The location of a process image will depend on the memory management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scheme being used. In the simplest case, the process image is maintained as a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contiguous, or continuous, block of memory. This block is maintained in secondary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memory, usually disk. So that the OS can manage the process, at least a small portion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of its image must be maintained in main memory. To execute the process, the entire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process image must be loaded into main memory or at least virtual memory. Thus,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the OS needs to know the location of each process on disk and, for each such process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that is in main memory, the location of that process in main memory. We saw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a slightly more complex variation on this scheme with the CTSS OS, in Chapter 2 .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With CTSS, when a process is swapped out, part of the process image may remain in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main memory. Thus, the OS must keep track of which portions of the image of each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process are still in main memory.</a:t>
            </a:r>
          </a:p>
          <a:p>
            <a:pPr>
              <a:lnSpc>
                <a:spcPct val="80000"/>
              </a:lnSpc>
            </a:pPr>
            <a:endParaRPr lang="en-US" altLang="zh-CN" sz="7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Modern operating systems presume paging hardware that allows noncontiguous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physical memory to support partially resident processes. 8 At any given time, a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portion of a process image may be in main memory, with the remainder in secondary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memory. 9 Therefore, process tables maintained by the OS must show the location</a:t>
            </a:r>
          </a:p>
          <a:p>
            <a:pPr>
              <a:lnSpc>
                <a:spcPct val="80000"/>
              </a:lnSpc>
            </a:pPr>
            <a:r>
              <a:rPr lang="en-US" altLang="zh-CN" sz="700" dirty="0">
                <a:latin typeface="Calibri" panose="020F0502020204030204" pitchFamily="34" charset="0"/>
              </a:rPr>
              <a:t>of each page of each process image.</a:t>
            </a:r>
            <a:endParaRPr lang="en-US" altLang="zh-CN" sz="700" dirty="0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E96A1FC3-8D7D-F2D5-7D91-38A105F92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5A9BC-C84D-4BD3-960F-521965F8BEC0}" type="slidenum">
              <a:rPr lang="en-US" altLang="zh-CN" sz="120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2C429D7D-8FEF-BFA8-13A9-A226E883B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21CD3EF2-CF68-037E-A664-B757CCD8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所有操作系统中的管理等功能模块，如调度，资源分配，中断，性能监控，等都可以访问修改</a:t>
            </a:r>
            <a:r>
              <a:rPr lang="en-US" altLang="zh-CN"/>
              <a:t>PCB</a:t>
            </a:r>
            <a:r>
              <a:rPr lang="zh-CN" altLang="en-US"/>
              <a:t>，重点是一旦</a:t>
            </a:r>
            <a:r>
              <a:rPr lang="en-US" altLang="zh-CN"/>
              <a:t>PCB</a:t>
            </a:r>
            <a:r>
              <a:rPr lang="zh-CN" altLang="en-US"/>
              <a:t>出现错误和变动，如何保护和控制这些变动对操作系统模块的影响</a:t>
            </a:r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EC759A98-2DCB-8A32-3D47-7F1275A5C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36359-17B3-44C6-9E2F-ED27B324BE29}" type="slidenum">
              <a:rPr lang="zh-CN" altLang="en-US" sz="120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71463571-5B62-DB0A-44E1-2C5AF6A55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5C69CA4F-6E9C-555B-564D-E6CDF8B5E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一个错误导致列表出错：所以由唯一一个授权程序来进行</a:t>
            </a:r>
            <a:r>
              <a:rPr lang="en-US" altLang="zh-CN"/>
              <a:t>PCB</a:t>
            </a:r>
            <a:r>
              <a:rPr lang="zh-CN" altLang="en-US"/>
              <a:t>读写</a:t>
            </a:r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2EE97A54-3100-36DA-917D-5A8FA606D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144FC-BCB7-4B68-90A7-E99C1C347CA0}" type="slidenum">
              <a:rPr lang="zh-CN" altLang="en-US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F1714F67-A544-C3D6-6893-A2905AFB9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35E20A8A-CC43-2B89-B0F0-7A765908F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3.5.2</a:t>
            </a:r>
            <a:r>
              <a:rPr lang="zh-CN" altLang="en-US"/>
              <a:t>第三段，区别进程状态切换和模式切换</a:t>
            </a:r>
            <a:endParaRPr lang="en-US" altLang="zh-CN"/>
          </a:p>
          <a:p>
            <a:r>
              <a:rPr lang="en-US" altLang="zh-CN"/>
              <a:t>Certain instructions can only be executed in the more-privileged mode. These would include reading or altering a control register, such as the program status word; primitive I/O instructions; and instructions that relate to memory management. In addition, certain regions of memory can only be accessed in the more-privileged mode.</a:t>
            </a:r>
          </a:p>
          <a:p>
            <a:endParaRPr lang="zh-CN" altLang="en-US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AA1D5592-4619-C62B-6E23-0B553319F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392AB8-7A12-4823-943A-E7AB29AA968A}" type="slidenum">
              <a:rPr lang="zh-CN" altLang="en-US" sz="1200"/>
              <a:pPr/>
              <a:t>44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07CF3530-A1F7-98EB-649E-8F238B7C7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161AB627-C8BF-6E88-0D1E-1D768FCA5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3.5.2</a:t>
            </a:r>
            <a:r>
              <a:rPr lang="zh-CN" altLang="en-US"/>
              <a:t>第三段，区别进程状态切换和模式切换</a:t>
            </a:r>
            <a:endParaRPr lang="en-US" altLang="zh-CN"/>
          </a:p>
          <a:p>
            <a:r>
              <a:rPr lang="en-US" altLang="zh-CN"/>
              <a:t>Certain instructions can only be executed in the more-privileged mode. These would include reading or altering a control register, such as the program status word; primitive I/O instructions; and instructions that relate to memory management. In addition, certain regions of memory can only be accessed in the more-privileged mode.</a:t>
            </a:r>
          </a:p>
          <a:p>
            <a:endParaRPr lang="zh-CN" altLang="en-US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4489457F-F1FF-2B7F-3F10-91EBE0504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A1F62D-D80B-4561-813C-E61654C39D64}" type="slidenum">
              <a:rPr lang="zh-CN" altLang="en-US" sz="1200"/>
              <a:pPr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A10A107C-4A86-F037-BE9E-729C47032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4DA416CA-1247-D7BC-D390-28838BE4B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0D39BBC3-245D-CE7B-F096-F1D672398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1FD19D-C995-4AB4-B05E-9EE70EFF426C}" type="slidenum">
              <a:rPr lang="zh-CN" altLang="en-US" sz="1200"/>
              <a:pPr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8ECC5D9-DC58-7033-FEBE-7D5FA6000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4A9288E-F273-6568-58BC-1C57FF5E7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比如粘贴版，在</a:t>
            </a:r>
            <a:r>
              <a:rPr lang="en-US" altLang="zh-CN" dirty="0"/>
              <a:t>excel, word</a:t>
            </a:r>
            <a:r>
              <a:rPr lang="zh-CN" altLang="en-US" dirty="0"/>
              <a:t>间共享数据，一个只能写，一个只能读，反之亦然。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DEF61C0-323E-1553-7613-AC926068A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BAB646-54F4-471A-88B2-8B9C29F0BC9F}" type="slidenum">
              <a:rPr lang="zh-CN" altLang="en-US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C35FF272-48E0-28F8-0087-5ACC3F907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7DF4D2A1-6FA3-619F-E6E6-E4C0EB471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Trap </a:t>
            </a:r>
            <a:r>
              <a:rPr lang="zh-CN" altLang="en-US"/>
              <a:t>比如捕获文件不存在的指令，</a:t>
            </a:r>
            <a:r>
              <a:rPr lang="en-US" altLang="zh-CN"/>
              <a:t>try catch</a:t>
            </a:r>
            <a:r>
              <a:rPr lang="zh-CN" altLang="en-US"/>
              <a:t>指令捕获</a:t>
            </a:r>
            <a:r>
              <a:rPr lang="en-US" altLang="zh-CN"/>
              <a:t>exception </a:t>
            </a:r>
            <a:r>
              <a:rPr lang="zh-CN" altLang="en-US"/>
              <a:t>异常</a:t>
            </a: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28458486-49E7-3B65-5C20-EEDDED325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C2937-95F6-4C6E-9F52-C06016C53033}" type="slidenum">
              <a:rPr lang="zh-CN" altLang="en-US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D74EC3D5-7485-4B1A-D1EF-51D28598D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7F97820D-3052-3F26-F1E6-A9A26095A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EA0454C0-477C-5C9B-9C04-127F28982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644143-626D-4B5F-B7E3-C734C76F0A2C}" type="slidenum">
              <a:rPr lang="zh-CN" altLang="en-US" sz="1200"/>
              <a:pPr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页表等信息，如果是倒查页表就不需要更新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32E49-F4AE-495D-ACD9-8F351E483472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287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896129ED-C55B-428C-CA62-4D051D3B9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001589B4-1A7D-92A1-1CC0-7288F35B5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状态切换 和模式切换的区别</a:t>
            </a:r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6A668F3B-0A80-E3B2-67C3-30CE9FAD8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C9DD10-5424-437A-B9C7-00C94095F5B0}" type="slidenum">
              <a:rPr lang="zh-CN" altLang="en-US" sz="1200"/>
              <a:pPr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AD954F78-9DD6-36DA-93B5-A8FCD699F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DD77B70E-B81C-51D2-BCDC-B4EA5DD62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父进程返回</a:t>
            </a:r>
            <a:r>
              <a:rPr lang="en-US" altLang="zh-CN"/>
              <a:t>pid</a:t>
            </a:r>
            <a:r>
              <a:rPr lang="zh-CN" altLang="en-US"/>
              <a:t>，子进程返回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050521A5-3DE0-3F71-A760-BFC112DF3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FFE695-8F9F-4BA2-B959-563B1FA9EE27}" type="slidenum">
              <a:rPr lang="zh-CN" altLang="en-US" sz="1200"/>
              <a:pPr/>
              <a:t>60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EF72F4A-AB98-C0CB-5F6C-27B61810D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C67D4B2B-59D9-62AA-C9B8-73FDD4BA5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父进程返回</a:t>
            </a:r>
            <a:r>
              <a:rPr lang="en-US" altLang="zh-CN"/>
              <a:t>pid</a:t>
            </a:r>
            <a:r>
              <a:rPr lang="zh-CN" altLang="en-US"/>
              <a:t>，子进程返回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1225620-7162-31FF-954A-69895F149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E1092B-AF0A-4DE6-87A8-A6B87747B074}" type="slidenum">
              <a:rPr lang="zh-CN" altLang="en-US" sz="1200"/>
              <a:pPr/>
              <a:t>61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368FE06D-83ED-46D2-C98D-6FC98944D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096ED9DD-C65F-DE01-70F1-0754DDB89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父进程返回</a:t>
            </a:r>
            <a:r>
              <a:rPr lang="en-US" altLang="zh-CN"/>
              <a:t>pid</a:t>
            </a:r>
            <a:r>
              <a:rPr lang="zh-CN" altLang="en-US"/>
              <a:t>，子进程返回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9504346D-AC02-D8B8-A5AC-ED2A11B66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D7E078-2D89-4F4B-9B4E-BF92FEBF710D}" type="slidenum">
              <a:rPr lang="zh-CN" altLang="en-US" sz="1200"/>
              <a:pPr/>
              <a:t>62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>
            <a:extLst>
              <a:ext uri="{FF2B5EF4-FFF2-40B4-BE49-F238E27FC236}">
                <a16:creationId xmlns:a16="http://schemas.microsoft.com/office/drawing/2014/main" id="{5E2CD76F-42ED-8F7B-6046-48C3A6B5B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>
            <a:extLst>
              <a:ext uri="{FF2B5EF4-FFF2-40B4-BE49-F238E27FC236}">
                <a16:creationId xmlns:a16="http://schemas.microsoft.com/office/drawing/2014/main" id="{8FAC68F2-18FE-4044-206A-0ACEE8263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4" name="灯片编号占位符 3">
            <a:extLst>
              <a:ext uri="{FF2B5EF4-FFF2-40B4-BE49-F238E27FC236}">
                <a16:creationId xmlns:a16="http://schemas.microsoft.com/office/drawing/2014/main" id="{D4F6EC7B-12C9-0EB7-4B6C-3CC7E7A30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C7F34A-2EA1-41CA-A2BD-C014B31506A4}" type="slidenum">
              <a:rPr lang="zh-CN" altLang="en-US" sz="1200"/>
              <a:pPr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>
            <a:extLst>
              <a:ext uri="{FF2B5EF4-FFF2-40B4-BE49-F238E27FC236}">
                <a16:creationId xmlns:a16="http://schemas.microsoft.com/office/drawing/2014/main" id="{649C2D8D-B123-2544-54FE-613E5ECB9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>
            <a:extLst>
              <a:ext uri="{FF2B5EF4-FFF2-40B4-BE49-F238E27FC236}">
                <a16:creationId xmlns:a16="http://schemas.microsoft.com/office/drawing/2014/main" id="{27EB8294-D88E-AE9B-9EE9-0A5FC5C9E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Zombie</a:t>
            </a:r>
            <a:r>
              <a:rPr lang="zh-CN" altLang="en-US"/>
              <a:t>僵尸 指空间已经释放，但</a:t>
            </a:r>
            <a:r>
              <a:rPr lang="en-US" altLang="zh-CN"/>
              <a:t>PCB</a:t>
            </a:r>
            <a:r>
              <a:rPr lang="zh-CN" altLang="en-US"/>
              <a:t>尚在</a:t>
            </a:r>
          </a:p>
        </p:txBody>
      </p:sp>
      <p:sp>
        <p:nvSpPr>
          <p:cNvPr id="135172" name="灯片编号占位符 3">
            <a:extLst>
              <a:ext uri="{FF2B5EF4-FFF2-40B4-BE49-F238E27FC236}">
                <a16:creationId xmlns:a16="http://schemas.microsoft.com/office/drawing/2014/main" id="{65A40CF6-5DA1-2E24-AF58-253417B53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1D5BBA-5C7B-4743-9ACE-27B6818144D3}" type="slidenum">
              <a:rPr lang="zh-CN" altLang="en-US" sz="1200"/>
              <a:pPr/>
              <a:t>65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1BAB7FC-BFDD-CF8D-2ECB-9DA73416A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99DDAB9-9815-4FC0-B62B-3C8BED82B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下 </a:t>
            </a:r>
            <a:r>
              <a:rPr lang="en-US" altLang="zh-CN"/>
              <a:t>task_struct</a:t>
            </a:r>
          </a:p>
          <a:p>
            <a:r>
              <a:rPr lang="en-US" altLang="zh-CN"/>
              <a:t>https://blog.csdn.net/yulong__li/article/details/88073213</a:t>
            </a:r>
          </a:p>
          <a:p>
            <a:r>
              <a:rPr lang="zh-CN" altLang="en-US" i="1"/>
              <a:t>记录进程在每个</a:t>
            </a:r>
            <a:r>
              <a:rPr lang="en-US" altLang="zh-CN" i="1"/>
              <a:t>CPU</a:t>
            </a:r>
            <a:r>
              <a:rPr lang="zh-CN" altLang="en-US" i="1"/>
              <a:t>上所消耗的用户态时间和核心态时间，在哪个用户组，中断，外设，文件</a:t>
            </a: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7EC51D2-8FC5-A991-757C-1865A19AB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427873-636B-4B9D-A313-7F8737A813EC}" type="slidenum">
              <a:rPr lang="zh-CN" altLang="en-US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4E57F989-087E-49BB-A83C-AE320C2EE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DEBBF68-4668-DF02-AA79-6866132CC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2"/>
            <a:r>
              <a:rPr lang="en-US" altLang="zh-CN" u="sng"/>
              <a:t>Why?: concurrency, limit resources and easy management</a:t>
            </a:r>
          </a:p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C919A9C-9BFE-B230-BA49-2AD2694C8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6B3737-B29E-463F-880B-EDE4560D47B5}" type="slidenum">
              <a:rPr lang="zh-CN" altLang="en-US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560EC300-49E3-E6DD-2EC3-E46508168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1178469-0152-FBBC-0239-FEF56321D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对进程而言，当前处于何种状态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446901D8-A187-92F6-AFA1-E5BDD41BF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FEAD4-0544-42E6-B5E2-82C2433261E8}" type="slidenum">
              <a:rPr lang="zh-CN" altLang="en-US" sz="120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F446B44A-75C6-FB7D-B062-0C2BAD188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D477E708-98E6-4E6A-C04B-16F52B741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对系统而言，各个进程当前的状态决定下一次的调度策略</a:t>
            </a:r>
            <a:endParaRPr lang="en-US" altLang="zh-CN" dirty="0"/>
          </a:p>
          <a:p>
            <a:r>
              <a:rPr lang="zh-CN" altLang="en-US" dirty="0"/>
              <a:t>基本状态，在运行，和非运行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D5E44D68-16C7-0A20-C05C-168CE2455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A83E2A-04B0-4BE5-A78F-10AA5DB9C23B}" type="slidenum">
              <a:rPr lang="zh-CN" altLang="en-US" sz="120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092F4EE6-FD51-675F-E29C-F904C0BDF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088B7097-E54A-2A2F-E98D-55F935C66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001175C-CBDF-EDE3-D22F-09417B334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6CE314-D6B6-4109-A1CB-D0EC2CBC6702}" type="slidenum">
              <a:rPr lang="zh-CN" altLang="en-US" sz="120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6EFEDFC1-F62B-B906-23F0-4CAFFCF83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C0F4B224-0BF2-48B6-25E9-1A1090695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提问：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选择下一个</a:t>
            </a:r>
            <a:r>
              <a:rPr lang="en-US" altLang="zh-CN"/>
              <a:t>running</a:t>
            </a:r>
            <a:r>
              <a:rPr lang="zh-CN" altLang="en-US"/>
              <a:t>线程是等当前线程加入</a:t>
            </a:r>
            <a:r>
              <a:rPr lang="en-US" altLang="zh-CN"/>
              <a:t>ready</a:t>
            </a:r>
            <a:r>
              <a:rPr lang="zh-CN" altLang="en-US"/>
              <a:t>队列还是没加入之前呢？优先级影响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可以用链表管理，只有一个队列带来的问题：主要是调度策略和搜索时间性能不够优秀，如阻塞、优先级（按优先级分</a:t>
            </a:r>
            <a:r>
              <a:rPr lang="en-US" altLang="zh-CN"/>
              <a:t>ready</a:t>
            </a:r>
            <a:r>
              <a:rPr lang="zh-CN" altLang="en-US"/>
              <a:t>队列）</a:t>
            </a:r>
            <a:endParaRPr lang="en-US" altLang="zh-CN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DCD8D00-231B-9C7D-34C4-1AA440A64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0FD294-EF03-42CC-938F-17466D2C79D3}" type="slidenum">
              <a:rPr lang="zh-CN" altLang="en-US" sz="120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F79CAFC3-BF67-08DA-C8B0-914443A1202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762000" y="3505200"/>
            <a:ext cx="7620000" cy="7620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endParaRPr lang="zh-CN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AE19CA-591C-BFD5-6555-5E5AC9AB2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CEAFD5-3863-D37A-3886-9257A9541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FCA57-C24D-F47C-BECE-3CAAFBBC7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ED6F2D-B529-45FC-BBD8-FBD9A08E0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177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A79DA4-B8ED-C8A7-C16B-8AD7CC5E0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E85B86-6573-EE31-10A1-E7C06500A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2EE7BD-0A36-BCDE-C0FC-F8DA5EC89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B8AD0B-62C7-48F6-A9A6-E86759EF0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7307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1336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C834B0-952B-966E-FE92-4A008E7AAB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B6F3E0-B66A-EDC4-51ED-25FC4005F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C6478B-CBA7-99FB-2281-2D2476326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CE45F2-460C-49C3-9597-5638D23070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280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A597A-29A5-C524-4B9C-D573573C7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84D98-CC50-7F48-3911-439D6EF75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928C5-32DD-41FE-A70E-6285DBA62C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274716-1CA0-4377-B467-3B2FBB99F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5856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A43318C-5292-085A-F526-BB69FD5E2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488838-753A-1519-9879-111A02498B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669913-7F77-B2A8-E0E0-F7812EE92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4CBFF5-B11C-4266-A276-4DD4A864A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5511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125C11-80FE-5838-C5ED-0298DEE96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D745-4E1F-44AF-9432-2886DA6CA453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0811A4-4998-A73A-2029-D00372845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8C1A76-1020-90C1-7E7D-29B5EE5F2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E9AF38-1854-47D6-961B-893587ADAE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18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EBF18E-2CAA-C295-DF6F-03ECE9FA3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51A5D-B6EF-422D-A282-C3BA92222E63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6E0F5-25A5-51F1-895F-3B2F45F7E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567F01-A299-47D8-01F7-DBEFC4D53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E1C99C-95F4-4726-9547-581C998DC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04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63D77-5084-7196-54FC-6CB30F31E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1B7EA-0BCF-43E1-A6C5-93FAC0954348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9F5702-1035-0985-EB86-06EE604E4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ABBBFA-9956-9A18-4F53-D04AC49E6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71CE00-FFDA-48B3-BDBF-DAE28F7E1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0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875C7-3966-FEB2-086F-2BD98FB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332E2-CADF-4B12-9F5B-415065E9CE2D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C5EA1-A949-9BB6-DD3D-A447E92B4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66EA3-1E21-369A-1AAA-3FB3722D3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4BB90E-10ED-4B8E-8828-6A36692E85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774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ED2D66-F765-283F-DDF9-2FB29B49A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F24D2-4414-46A9-ABF8-41E3A9038689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52370E-29F4-BE11-FDCF-CB9012D57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0316BB-9AA5-4FFC-C3CE-675E19E8E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52B9AF-2ED3-4F45-B4F1-62571EB61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27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5DAA1B-6997-83DA-401F-5E22779AC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461A-92CA-43E6-A055-3A07A8BC52E1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F85D96-64FA-CDA7-A118-9A34CDFED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E090B2-139A-8214-E77D-ED7DD36CE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BCD43A-9D55-4AF0-9489-BADF032378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4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0807E4-0FD4-790B-B28F-2FD3EDFA8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8FB41-A435-66B0-1D85-BED1AEFBA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04F7EE-F001-A4EE-5E0B-C48745003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93026-80BB-4F89-B72E-06A8E5B117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2832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08BD15-D271-EEE5-28EA-2D19C1A84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20FA8-971D-4722-8C7B-63FB82408868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A6F3A4-7ECD-BEBC-65AF-B923EBB92F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675384-8435-3FE4-0C0F-022AD2717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F9CDE2-470C-47DB-937B-B59896E20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592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C1DB0-6A0E-F833-2369-7F2725A58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A0B75-4798-4875-BC18-B9CEE93979D4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39975-4B8B-DA7C-FDC4-F7305EC20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2E85C-0580-52A3-84C8-E7E5E4F8B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BCBE553-ED0D-4839-A453-00A84D761D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431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7F198-F7FB-00FE-FACB-CED8A4DE1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276CC-6745-4171-82D3-661E976DE9FA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B7692-ECC6-FF81-424E-3749CEBA0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417FE-0612-46D0-3BC7-0E2BEF78B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5D318-0876-4EFA-B733-CD16E9E0DC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164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5EAA66-9B38-C85F-E81D-2747ECDE6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ED133-219E-4E2A-90C1-1BB9C2242189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28A53-9C43-AC88-B9EC-D5CB1AAE6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A526F7-4691-ECBC-C15A-27DE9C199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446D17-7EDD-459E-8636-71A7BB551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0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50D3A8-1561-EF8E-3145-72BF99BC6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B3372-1D1D-4CDB-8155-D842A3FC89BF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2D5854-F9C8-CE80-3A57-D70E7C51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1776FA-9012-4539-97C5-38D18A80B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B7068E-373C-401D-A206-A2A312DED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48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6BB8F-3F8B-2F8F-63EE-B3070A39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C5414-8D84-47FA-BF94-3C400523EC13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0A25D-29E6-6965-8277-AB72EAB8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A082E-CFDF-19D7-EE2C-C0D39395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CD88-6D4E-45B8-A1D7-A5EC24EBF45B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725565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27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E1955-1EEB-242E-AAEB-7A7AE07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F4D79-494E-4DFF-B013-CF7B454C1A72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36BDF-1994-2139-3E31-C4C5AC9F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45DAD-EB74-FC6D-AE53-F730C499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FA4F-1A7E-4364-BBE1-3CEEDA16B4A9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34752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25DE115B-17CF-D107-46F1-6770E220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6241-0440-4E7B-BCFD-F8B49D607160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60FFE25-07B4-FC75-40FC-137BE523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D7170B5-6725-05A6-09CF-2B700982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8A73-50AB-4B8B-A2F5-F91A66C07900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297572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182137C-1BFF-F66E-18C4-173E34A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AE5D-9567-48AC-ABA9-05A29E255486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DCB90813-BD62-4ACF-8E44-9E3172F0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D6F9B416-9B3E-4274-27BB-E4C13123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859BB-01A6-4AA6-BEE2-D7C62CC0876B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342568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A29752-8B14-F2C2-938D-F5BB19B02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D3114C-FD13-B5FC-D353-D96347637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E007D-362A-35D5-2420-BF7AF709F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B24F0A-EF70-471B-AE9A-39B9D6A847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2340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CB83382A-A449-F635-1276-8874A4C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CE6EA-0E38-474A-A872-558CECF963A8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FC7D646-CC26-37B8-3D56-82C17D76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E6B83962-F03B-4A74-B7D9-5DCD067B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E028-DD3A-4021-BFC1-860803B3597C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348061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133019A-9F8D-0F32-2B2B-C5C311BC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276E4-7886-4D3C-9355-7375F068B672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7DDEF4A-787D-0E3E-AF17-9C4311B6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025F459-3666-12EB-5734-8DF4263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E5BEA-0D17-490D-8C8F-EDCFC80DE581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289367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635DA784-09B3-F411-2DC2-A109EC99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1294A-4D61-4325-A781-4D8DE44EF8F4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04B9FF6-03AA-289D-6A66-24F5DDA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0C349A-7290-6C42-1B47-ABC4DF5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C6DE3-8FD2-47CF-888D-B8DDC1CFCCD2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509523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0C5F3B0-9289-E398-13EF-1A23C6C8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95309-7AE3-4BCE-83DC-21284C1D9D65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C1EEE0A-8457-2BC9-5F4E-FA59F911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7F49607-C6D4-DAB6-9469-48CEDDD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3561E-77B9-477C-A369-7F7C4753AFD8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3856406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17A2F-92F5-8490-8142-589F7876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1B8F1-38C4-4548-9CFE-E0CB3B7A3B45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8E0E1-4607-AAF0-1BB2-C655AC5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0ABCB-F8A4-E71F-BAC4-8792F72B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4F2EE-61BF-4D7E-9920-EB1BE607E50E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80142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5CAE6-45C2-8247-BD6F-D96EE79B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9AB58-E629-444A-878C-33DA5080472D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FD404-F7D6-7D88-2AAD-EB609B68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D1B19-CFEA-3248-DCA4-08B2FD4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2FACD-E5C4-412F-B5A3-5770B03BFF7F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85534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5344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EA35E-38B1-4BDA-3280-1ABA433B6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EA01A-5734-0866-6E3E-92AACC73F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22F5F-C337-04F3-7AAC-E6424A9B5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0C309-970E-4098-A27E-5B7B17336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341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FA5666-AF09-34EE-FCC8-F3069521EE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9EDED8-6FD4-685D-A546-26CD3AAF8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783FE7-180E-E3C7-5534-B308B32D0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C7759-BDBB-4BDD-ABB8-1AD5D93C9B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171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4800E-8F1E-F218-C4E0-6C37F7D82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BE734-29CB-8773-C2D4-80CC24AA2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00C75-655F-75AC-8709-0C9818798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972DA9-0002-400F-BC77-3C69F35F54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644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CBBFE1-68B6-6A13-CC1B-F7C198DBC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AC6DA1-5257-1967-3970-427712768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49AFD4-ACA4-E5B5-8F8D-7D0A916AA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572CE-0854-4A64-B81B-53334F3FE2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493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E9EC38-396D-EC4F-5295-2ADB32533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C0DB14-0CC1-0F8D-9CB7-648780C03F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E018F5-5589-EEB4-45DA-8546A414D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83486B-FBB1-4AF8-8C96-43BCF015D3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4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9EDB3C-B1F1-FD88-E81C-C3BE22578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A8DDA5-18A1-7AFC-6014-3A446C2A31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D97ED7-C592-161A-95ED-913B46813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333F02-58D9-4909-B89D-AE077FA74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116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1E46F-B95E-1955-49BC-08A815EC2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B4F62-9354-8EFD-82D8-E4EEB56B1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300F4-62ED-4076-62C7-7787FA414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377035-6B5B-4058-9555-F73F49BEC1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692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F6DC9-A99E-BB63-F072-D9E082EC0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8CCF1-3B18-1F18-E7E5-FC5CCBEDA1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DB23D-58E7-DD05-A789-0B921EE84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9286E5-42A4-4F1D-97E7-03F36D0510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00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C3BC13-E865-9909-128B-E6A1B24E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DE3B01-CC95-5520-74F5-AE526664C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BF59B61D-8D3F-56E6-46B1-05C7922C69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47FEE975-D4AB-BC60-D4B9-47992590BE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FCA03569-39BD-1D96-5FDD-698F404FBE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FD9B4-A101-49DA-BA12-896ACE414B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10">
            <a:extLst>
              <a:ext uri="{FF2B5EF4-FFF2-40B4-BE49-F238E27FC236}">
                <a16:creationId xmlns:a16="http://schemas.microsoft.com/office/drawing/2014/main" id="{E732DACF-66EB-925B-D999-58AD7CAE1F0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04800" y="990600"/>
            <a:ext cx="8382000" cy="7620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endParaRPr lang="zh-CN" altLang="en-US"/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7A2DCF30-5AF7-0D7B-4927-DFAD7F05626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172200"/>
            <a:ext cx="8229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</p:sldLayoutIdLst>
  <p:transition spd="med">
    <p:cover dir="rd"/>
  </p:transition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1BFBA2-A621-9C1B-18EC-5BF00D0F9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01DF10-D245-77DD-5705-5C5DC9778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DFEFB72E-7869-3974-A1F8-798CCC7DB1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BE87ACF-69F1-481F-869A-09232F4053DF}" type="datetime1">
              <a:rPr lang="zh-CN" altLang="en-US"/>
              <a:pPr>
                <a:defRPr/>
              </a:pPr>
              <a:t>2022/9/14</a:t>
            </a:fld>
            <a:endParaRPr lang="en-US" altLang="zh-CN"/>
          </a:p>
        </p:txBody>
      </p:sp>
      <p:sp>
        <p:nvSpPr>
          <p:cNvPr id="254981" name="Rectangle 5">
            <a:extLst>
              <a:ext uri="{FF2B5EF4-FFF2-40B4-BE49-F238E27FC236}">
                <a16:creationId xmlns:a16="http://schemas.microsoft.com/office/drawing/2014/main" id="{18011D3B-0651-FCC5-7E5B-974434C3A1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4982" name="Rectangle 6">
            <a:extLst>
              <a:ext uri="{FF2B5EF4-FFF2-40B4-BE49-F238E27FC236}">
                <a16:creationId xmlns:a16="http://schemas.microsoft.com/office/drawing/2014/main" id="{8ADB04B7-2CFE-9391-4228-961C801F63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C04D05-5CA6-4697-BC6D-64B633AC9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>
            <a:extLst>
              <a:ext uri="{FF2B5EF4-FFF2-40B4-BE49-F238E27FC236}">
                <a16:creationId xmlns:a16="http://schemas.microsoft.com/office/drawing/2014/main" id="{D8B1BD83-98AD-9614-3DD3-D419E8B4C0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CN"/>
              <a:t>Cliquez pour modifier le style du titre</a:t>
            </a:r>
          </a:p>
        </p:txBody>
      </p:sp>
      <p:sp>
        <p:nvSpPr>
          <p:cNvPr id="3075" name="Espace réservé du texte 2">
            <a:extLst>
              <a:ext uri="{FF2B5EF4-FFF2-40B4-BE49-F238E27FC236}">
                <a16:creationId xmlns:a16="http://schemas.microsoft.com/office/drawing/2014/main" id="{50CA14A9-142A-61E3-0475-2EF5646A50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CN"/>
              <a:t>Cliquez pour modifier les styles du texte du masque</a:t>
            </a:r>
          </a:p>
          <a:p>
            <a:pPr lvl="1"/>
            <a:r>
              <a:rPr lang="fr-CA" altLang="zh-CN"/>
              <a:t>Deuxième niveau</a:t>
            </a:r>
          </a:p>
          <a:p>
            <a:pPr lvl="2"/>
            <a:r>
              <a:rPr lang="fr-CA" altLang="zh-CN"/>
              <a:t>Troisième niveau</a:t>
            </a:r>
          </a:p>
          <a:p>
            <a:pPr lvl="3"/>
            <a:r>
              <a:rPr lang="fr-CA" altLang="zh-CN"/>
              <a:t>Quatrième niveau</a:t>
            </a:r>
          </a:p>
          <a:p>
            <a:pPr lvl="4"/>
            <a:r>
              <a:rPr lang="fr-CA" altLang="zh-CN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00A76-5F2C-C2CD-C63C-3DD6DA09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2C8D1A5-6220-41E9-A594-AFA75B718C08}" type="datetime1">
              <a:rPr lang="zh-CN" altLang="en-US"/>
              <a:pPr>
                <a:defRPr/>
              </a:pPr>
              <a:t>2022/9/14</a:t>
            </a:fld>
            <a:endParaRPr lang="fr-CA" altLang="zh-C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F500-1CAF-CB76-3D10-39B1EE6CA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9ACE-3AB2-E071-25AA-955E2151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EE83E7-9DED-4F52-B133-7F57E96A662D}" type="slidenum">
              <a:rPr lang="zh-CN" altLang="fr-CA"/>
              <a:pPr>
                <a:defRPr/>
              </a:pPr>
              <a:t>‹#›</a:t>
            </a:fld>
            <a:endParaRPr lang="fr-CA" altLang="zh-CN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5E1206A6-FE7E-21F3-DC17-0284E5FA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416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417" r:id="rId12"/>
    <p:sldLayoutId id="214748441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1C30-A860-5E82-27F3-37921F2C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76200"/>
            <a:ext cx="2590800" cy="1143000"/>
          </a:xfrm>
        </p:spPr>
        <p:txBody>
          <a:bodyPr/>
          <a:lstStyle/>
          <a:p>
            <a:r>
              <a:rPr lang="zh-CN" altLang="en-US" dirty="0"/>
              <a:t>重要通知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1A158-2978-E3F2-3C17-A03422BAF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1524000"/>
            <a:ext cx="8763000" cy="51054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本周起作业除非电脑坏了或者病了，作业一律不补。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换班或等待选课的同学请在学习通平台按时提交作业。你收到哪个班的作业通知就在哪个班交。</a:t>
            </a:r>
            <a:endParaRPr lang="en-US" altLang="zh-C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不要以我记错了时间为由晚交。请不要安排到周日再做作业，我们的作业耗时一般情况下比你估计的长很多。</a:t>
            </a:r>
            <a:endParaRPr lang="en-US" altLang="zh-C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线上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答疑时间：周五下午</a:t>
            </a:r>
            <a:r>
              <a:rPr lang="en-US" altLang="zh-CN" sz="2800" b="1" dirty="0"/>
              <a:t>2:30~4:30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群里可以匿名发言，同学之间可以讨论</a:t>
            </a:r>
            <a:endParaRPr lang="en-US" altLang="zh-C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答疑问题请先百度几次再来</a:t>
            </a:r>
            <a:endParaRPr lang="en-US" altLang="zh-C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EAFE5-8058-98EE-0A14-53D1C02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D6F2D-B529-45FC-BBD8-FBD9A08E0CD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8952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39C325-996E-71B1-4799-F7F424CD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Agenda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EB8DC9A-9D67-FE1E-3374-E1EF6FDD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 Process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</a:p>
        </p:txBody>
      </p:sp>
      <p:sp>
        <p:nvSpPr>
          <p:cNvPr id="45060" name="灯片编号占位符 5">
            <a:extLst>
              <a:ext uri="{FF2B5EF4-FFF2-40B4-BE49-F238E27FC236}">
                <a16:creationId xmlns:a16="http://schemas.microsoft.com/office/drawing/2014/main" id="{613A5814-1301-BAF0-947D-ACF0FD20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6535416F-A018-471E-B8C3-E0E73FEFCB28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88921D0-1E64-2BE3-6029-C32A65C5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3.2 Process States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C2EAD7E-1052-A663-A031-7D076F38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3.2.1 Trace of the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3.2.2 A Two-State Process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3.2.3 A Five-State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3.2.4 Suspended Process</a:t>
            </a:r>
          </a:p>
        </p:txBody>
      </p:sp>
      <p:sp>
        <p:nvSpPr>
          <p:cNvPr id="47108" name="灯片编号占位符 5">
            <a:extLst>
              <a:ext uri="{FF2B5EF4-FFF2-40B4-BE49-F238E27FC236}">
                <a16:creationId xmlns:a16="http://schemas.microsoft.com/office/drawing/2014/main" id="{EA890109-B16E-56F9-6C97-3FAFDA08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CE0C473F-4F3E-4EC3-8945-53A0E3A5D63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5154BBF-E32D-406B-81E0-0DF4AD53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D037ACBD-40B2-2D33-32C6-D760CB5B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Inspect Multiple processes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users: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Trace of Process(</a:t>
            </a:r>
            <a:r>
              <a:rPr lang="zh-CN" altLang="en-US">
                <a:ea typeface="宋体" panose="02010600030101010101" pitchFamily="2" charset="-122"/>
              </a:rPr>
              <a:t>进程轨迹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OS: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Linked lists according to different States of Processes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52B07D4-0499-50C3-7A1F-B1AE55937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7125"/>
            <a:ext cx="5410200" cy="7778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Trace of Process(</a:t>
            </a:r>
            <a:r>
              <a:rPr lang="zh-CN" altLang="en-US" dirty="0">
                <a:ea typeface="宋体" pitchFamily="2" charset="-122"/>
              </a:rPr>
              <a:t>进程轨迹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0B41F26-E616-7F36-A7A7-0A215C2D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151188"/>
          </a:xfrm>
        </p:spPr>
        <p:txBody>
          <a:bodyPr/>
          <a:lstStyle/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Sequence of instruction that execute for a process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Dispatcher(</a:t>
            </a:r>
            <a:r>
              <a:rPr lang="zh-CN" altLang="en-US">
                <a:ea typeface="宋体" panose="02010600030101010101" pitchFamily="2" charset="-122"/>
              </a:rPr>
              <a:t>调度器</a:t>
            </a:r>
            <a:r>
              <a:rPr lang="en-US" altLang="zh-CN">
                <a:ea typeface="宋体" panose="02010600030101010101" pitchFamily="2" charset="-122"/>
              </a:rPr>
              <a:t>) switches the processor from one process to another</a:t>
            </a:r>
          </a:p>
        </p:txBody>
      </p:sp>
      <p:sp>
        <p:nvSpPr>
          <p:cNvPr id="49156" name="灯片编号占位符 5">
            <a:extLst>
              <a:ext uri="{FF2B5EF4-FFF2-40B4-BE49-F238E27FC236}">
                <a16:creationId xmlns:a16="http://schemas.microsoft.com/office/drawing/2014/main" id="{3D66E467-F74B-BC52-C9BE-BE8DD090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31A9327E-F884-44F3-9909-088702245DFE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7" name="标题 1">
            <a:extLst>
              <a:ext uri="{FF2B5EF4-FFF2-40B4-BE49-F238E27FC236}">
                <a16:creationId xmlns:a16="http://schemas.microsoft.com/office/drawing/2014/main" id="{B2A6AAD3-83B2-F41E-5019-C781ED2E23B7}"/>
              </a:ext>
            </a:extLst>
          </p:cNvPr>
          <p:cNvSpPr txBox="1">
            <a:spLocks/>
          </p:cNvSpPr>
          <p:nvPr/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86468E4-AF2F-8EB8-1B52-AEBBA58DF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3921125" cy="4857750"/>
          </a:xfrm>
          <a:noFill/>
        </p:spPr>
      </p:pic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7154B09A-FECF-1726-7B88-82422FFB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8056A7A-6A25-4927-ABBD-34187D00C582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61ADFB99-8D93-5263-3462-C1CC7E58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68413"/>
            <a:ext cx="32321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标题 1">
            <a:extLst>
              <a:ext uri="{FF2B5EF4-FFF2-40B4-BE49-F238E27FC236}">
                <a16:creationId xmlns:a16="http://schemas.microsoft.com/office/drawing/2014/main" id="{8B42BE5D-288E-A54B-9B11-F8754FE4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5B56B07F-8646-B1C1-2287-5BA19BB76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39BF5EA4-BDA7-483F-8236-691A3843DD9C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52228" name="Picture 5" descr="Screenshot from 2019-03-12 01^%24^%50">
            <a:extLst>
              <a:ext uri="{FF2B5EF4-FFF2-40B4-BE49-F238E27FC236}">
                <a16:creationId xmlns:a16="http://schemas.microsoft.com/office/drawing/2014/main" id="{D737130D-6D5F-B76B-A69B-07F2838A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" y="1524000"/>
            <a:ext cx="76168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标题 1">
            <a:extLst>
              <a:ext uri="{FF2B5EF4-FFF2-40B4-BE49-F238E27FC236}">
                <a16:creationId xmlns:a16="http://schemas.microsoft.com/office/drawing/2014/main" id="{1C6BEDA8-84F4-73E9-F671-D4ACD8884E1A}"/>
              </a:ext>
            </a:extLst>
          </p:cNvPr>
          <p:cNvSpPr txBox="1">
            <a:spLocks/>
          </p:cNvSpPr>
          <p:nvPr/>
        </p:nvSpPr>
        <p:spPr bwMode="auto">
          <a:xfrm>
            <a:off x="152400" y="4270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4A75C42-3F98-BFDB-2A63-3F79A2E8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638"/>
            <a:ext cx="8534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AAEC258-0BE4-740C-2646-FFDA3349C0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752600"/>
            <a:ext cx="8534400" cy="18240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may be in one of two states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Running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Not-running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AD416389-D462-F352-9891-763B39CF1B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352800"/>
            <a:ext cx="7239000" cy="3141663"/>
          </a:xfrm>
          <a:noFill/>
        </p:spPr>
      </p:pic>
      <p:sp>
        <p:nvSpPr>
          <p:cNvPr id="54277" name="灯片编号占位符 6">
            <a:extLst>
              <a:ext uri="{FF2B5EF4-FFF2-40B4-BE49-F238E27FC236}">
                <a16:creationId xmlns:a16="http://schemas.microsoft.com/office/drawing/2014/main" id="{077E5857-1AC5-00BD-A114-5F4A07A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50ECD-8D6F-46CB-B781-D2100640A68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8327E9-421C-9271-08B1-5A653A88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kern="0" dirty="0">
                <a:ea typeface="宋体" pitchFamily="2" charset="-122"/>
              </a:rPr>
              <a:t>Two-State Process Model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74E8A9A-7EF3-D9F8-8B06-1FDB3C0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51E61961-A306-539D-538F-90A0A291E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775" y="2590800"/>
            <a:ext cx="6553200" cy="3579813"/>
          </a:xfrm>
          <a:noFill/>
        </p:spPr>
      </p:pic>
      <p:sp>
        <p:nvSpPr>
          <p:cNvPr id="56324" name="灯片编号占位符 5">
            <a:extLst>
              <a:ext uri="{FF2B5EF4-FFF2-40B4-BE49-F238E27FC236}">
                <a16:creationId xmlns:a16="http://schemas.microsoft.com/office/drawing/2014/main" id="{DEC38D00-D8B3-C90C-6140-8DF0B1EE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C26B7843-AA03-4C04-BF4E-806CCA1A5ADB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5" name="TextBox 1">
            <a:extLst>
              <a:ext uri="{FF2B5EF4-FFF2-40B4-BE49-F238E27FC236}">
                <a16:creationId xmlns:a16="http://schemas.microsoft.com/office/drawing/2014/main" id="{D60BB4D0-C50A-D052-24F2-CDF1C016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905000"/>
            <a:ext cx="708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Two states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one queue, any disadvantage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BE178C-2925-A8CF-A928-56B4F3F5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kern="0" dirty="0">
                <a:ea typeface="宋体" pitchFamily="2" charset="-122"/>
              </a:rPr>
              <a:t>Two-State Process Model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060A163-6ECE-7C4A-7484-7275BED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6CF1353-2EDB-F176-7696-5134EAF7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Limit of Two-State Process Model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Dispatcher</a:t>
            </a:r>
            <a:r>
              <a:rPr lang="zh-CN" altLang="en-US">
                <a:ea typeface="宋体" panose="02010600030101010101" pitchFamily="2" charset="-122"/>
              </a:rPr>
              <a:t>分派器</a:t>
            </a:r>
            <a:r>
              <a:rPr lang="en-US" altLang="zh-CN">
                <a:ea typeface="宋体" panose="02010600030101010101" pitchFamily="2" charset="-122"/>
              </a:rPr>
              <a:t> cannot just select the process that has been in the queue the longest because it may be blocked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Not-running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ready to execute </a:t>
            </a:r>
            <a:r>
              <a:rPr lang="zh-CN" altLang="en-US">
                <a:ea typeface="宋体" panose="02010600030101010101" pitchFamily="2" charset="-122"/>
              </a:rPr>
              <a:t>就绪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waiting for I/O (blocked</a:t>
            </a:r>
            <a:r>
              <a:rPr lang="zh-CN" altLang="en-US">
                <a:ea typeface="宋体" panose="02010600030101010101" pitchFamily="2" charset="-122"/>
              </a:rPr>
              <a:t>阻塞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2" name="灯片编号占位符 5">
            <a:extLst>
              <a:ext uri="{FF2B5EF4-FFF2-40B4-BE49-F238E27FC236}">
                <a16:creationId xmlns:a16="http://schemas.microsoft.com/office/drawing/2014/main" id="{B80C5060-3BDD-4317-1E83-86CAEFBD1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BE86B432-55FF-4481-BA72-95ABFE06962C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25939E0-F2E8-DAE3-88C5-488FA1FC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7778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BBC195D-0BE6-0B08-0389-A9F80484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0"/>
            <a:ext cx="8001000" cy="4191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Running(</a:t>
            </a:r>
            <a:r>
              <a:rPr lang="zh-CN" altLang="en-US">
                <a:ea typeface="宋体" panose="02010600030101010101" pitchFamily="2" charset="-122"/>
              </a:rPr>
              <a:t>运行态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Ready   (</a:t>
            </a:r>
            <a:r>
              <a:rPr lang="zh-CN" altLang="en-US">
                <a:ea typeface="宋体" panose="02010600030101010101" pitchFamily="2" charset="-122"/>
              </a:rPr>
              <a:t>就绪态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Blocked(</a:t>
            </a:r>
            <a:r>
              <a:rPr lang="zh-CN" altLang="en-US">
                <a:ea typeface="宋体" panose="02010600030101010101" pitchFamily="2" charset="-122"/>
              </a:rPr>
              <a:t>阻塞态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New      (</a:t>
            </a:r>
            <a:r>
              <a:rPr lang="zh-CN" altLang="en-US">
                <a:ea typeface="宋体" panose="02010600030101010101" pitchFamily="2" charset="-122"/>
              </a:rPr>
              <a:t>新建态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Exit       (</a:t>
            </a:r>
            <a:r>
              <a:rPr lang="zh-CN" altLang="en-US">
                <a:ea typeface="宋体" panose="02010600030101010101" pitchFamily="2" charset="-122"/>
              </a:rPr>
              <a:t>退出态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9396" name="灯片编号占位符 5">
            <a:extLst>
              <a:ext uri="{FF2B5EF4-FFF2-40B4-BE49-F238E27FC236}">
                <a16:creationId xmlns:a16="http://schemas.microsoft.com/office/drawing/2014/main" id="{BFD3AC2F-6A96-2F34-14A2-287D8C73E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FA2550B-6BAD-48C4-BDF5-9175D199F223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4BCD81-38CB-C430-DBE6-8EFABA21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Model</a:t>
            </a:r>
            <a:endParaRPr lang="en-US" altLang="zh-CN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4B94C43-21E1-614A-8075-50D036B63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772400" cy="1143000"/>
          </a:xfrm>
        </p:spPr>
        <p:txBody>
          <a:bodyPr/>
          <a:lstStyle/>
          <a:p>
            <a:r>
              <a:rPr lang="en-US" altLang="zh-CN" sz="3200"/>
              <a:t>Chapter 3  Process Description and Control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2E5568C1-BDFA-E4BD-8B67-E922E67DC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8B502-C419-463B-905A-AB0E21ED036D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222F498-2A04-1DDE-1F79-F8496284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762000"/>
            <a:ext cx="82645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altLang="zh-CN" sz="4400">
                <a:latin typeface="Times New Roman" panose="02020603050405020304" pitchFamily="18" charset="0"/>
              </a:rPr>
            </a:br>
            <a:r>
              <a:rPr lang="en-US" altLang="zh-CN" sz="5400">
                <a:latin typeface="Times New Roman" panose="02020603050405020304" pitchFamily="18" charset="0"/>
              </a:rPr>
              <a:t>Operating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5386170-9687-38A5-CA0E-F8D4ABC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3" name="灯片编号占位符 4">
            <a:extLst>
              <a:ext uri="{FF2B5EF4-FFF2-40B4-BE49-F238E27FC236}">
                <a16:creationId xmlns:a16="http://schemas.microsoft.com/office/drawing/2014/main" id="{1207FA2E-80D1-E0E6-24CB-7BB91CFF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0D635-90E4-40A9-B857-77A7FD6D92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C029E1AB-5919-7251-7593-151A2859832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8382000" cy="4467225"/>
          </a:xfrm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86B064D-F622-BEAD-73F9-865F09308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2954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Model</a:t>
            </a:r>
            <a:endParaRPr lang="en-US" altLang="zh-CN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352378-2C14-CE1A-75C9-1C972D5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灯片编号占位符 4">
            <a:extLst>
              <a:ext uri="{FF2B5EF4-FFF2-40B4-BE49-F238E27FC236}">
                <a16:creationId xmlns:a16="http://schemas.microsoft.com/office/drawing/2014/main" id="{2E8AFEF3-2C95-333F-877F-B667552B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060F3-FCB6-4475-9248-B688EDD87E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FBEAB62C-BD11-FF67-21EF-1936949A330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382000" cy="4953000"/>
          </a:xfrm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821479E-7705-35C0-10FF-D81C2E035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Model</a:t>
            </a:r>
            <a:endParaRPr lang="en-US" altLang="zh-CN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F3CCF3B-7183-FFA6-046D-58353ED4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905000"/>
            <a:ext cx="7620000" cy="685800"/>
          </a:xfrm>
        </p:spPr>
        <p:txBody>
          <a:bodyPr/>
          <a:lstStyle/>
          <a:p>
            <a:pPr algn="l"/>
            <a:r>
              <a:rPr lang="en-US" altLang="zh-CN" sz="2800">
                <a:ea typeface="宋体" panose="02010600030101010101" pitchFamily="2" charset="-122"/>
              </a:rPr>
              <a:t>Using Two Queues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Efficiency</a:t>
            </a:r>
            <a:r>
              <a:rPr lang="zh-CN" altLang="en-US" sz="2800">
                <a:ea typeface="宋体" panose="02010600030101010101" pitchFamily="2" charset="-122"/>
              </a:rPr>
              <a:t>？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0721B946-A191-9D07-8B27-4EB87C6E10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5600"/>
            <a:ext cx="8077200" cy="2895600"/>
          </a:xfrm>
          <a:noFill/>
        </p:spPr>
      </p:pic>
      <p:sp>
        <p:nvSpPr>
          <p:cNvPr id="64516" name="灯片编号占位符 5">
            <a:extLst>
              <a:ext uri="{FF2B5EF4-FFF2-40B4-BE49-F238E27FC236}">
                <a16:creationId xmlns:a16="http://schemas.microsoft.com/office/drawing/2014/main" id="{2EE40D85-3EBB-5410-7441-07985A70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6FDF5E71-F1E6-4CF2-B194-6416B657A1D9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5EA06A-29DD-EABD-C587-4CF2F138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Model</a:t>
            </a:r>
            <a:endParaRPr lang="en-US" altLang="zh-CN" kern="0" dirty="0">
              <a:ea typeface="宋体" pitchFamily="2" charset="-122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75C20BCD-BE03-024A-09F3-AC666C19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BB79536-1434-9FB3-2C74-4EAFCB86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75" y="1058863"/>
            <a:ext cx="9144000" cy="777875"/>
          </a:xfrm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Multiple Blocked Queues</a:t>
            </a:r>
          </a:p>
        </p:txBody>
      </p:sp>
      <p:sp>
        <p:nvSpPr>
          <p:cNvPr id="65539" name="灯片编号占位符 4">
            <a:extLst>
              <a:ext uri="{FF2B5EF4-FFF2-40B4-BE49-F238E27FC236}">
                <a16:creationId xmlns:a16="http://schemas.microsoft.com/office/drawing/2014/main" id="{0C272E69-B700-26B0-7385-B92C7D87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A630D-85CA-4278-ACC7-5698F3E7D50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B0A5D672-AB78-ADE5-9B8A-E55DC7B8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813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Rectangle 2">
            <a:extLst>
              <a:ext uri="{FF2B5EF4-FFF2-40B4-BE49-F238E27FC236}">
                <a16:creationId xmlns:a16="http://schemas.microsoft.com/office/drawing/2014/main" id="{518A0A0D-AB01-A93D-BE25-3B393012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12B2BF71-9620-F31F-749B-0861D333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Is it perfect?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 far, we only focus on all the possible states of processes, together with the resources they may waiting for.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Now consider 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memory spaces </a:t>
            </a:r>
            <a:r>
              <a:rPr lang="en-US" altLang="zh-CN" dirty="0">
                <a:ea typeface="宋体" panose="02010600030101010101" pitchFamily="2" charset="-122"/>
              </a:rPr>
              <a:t>allocated for all the processes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Any upper limitation of the number of process?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Less impact on capability of the computer system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622FDBE9-1BF0-B71C-C8C8-1986A1C9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453F730-9A2A-4E3C-A267-1123F97B04B8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0BAAEF-A494-76B6-768F-FD3AD3E83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472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Model</a:t>
            </a:r>
            <a:endParaRPr lang="en-US" altLang="zh-CN" kern="0" dirty="0">
              <a:ea typeface="宋体" pitchFamily="2" charset="-122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83B621E4-5A1E-643A-834C-12245F013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70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CA1216B2-1EC6-91D8-AF21-6248A588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3989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Processor is faster than I/O so all processes could be waiting for I/O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Swap these processes to disk to free up more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Blocked state becomes suspend state when swapped to disk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Two new states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Blocked/Suspend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Ready/Suspend</a:t>
            </a: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FD36F665-21B3-6813-620F-1A2812815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82FECC7-0255-4435-A54A-6BB39AA84CC8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43D51-F8B4-0D2E-6F52-F76C2B8D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409700"/>
            <a:ext cx="6778625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Suspended Processes(</a:t>
            </a:r>
            <a:r>
              <a:rPr lang="zh-CN" altLang="en-US" dirty="0">
                <a:ea typeface="宋体" pitchFamily="2" charset="-122"/>
              </a:rPr>
              <a:t>被挂起的进程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kern="0" dirty="0">
              <a:ea typeface="宋体" pitchFamily="2" charset="-122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E258588D-D077-2007-5155-9CADAB76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7038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>
            <a:extLst>
              <a:ext uri="{FF2B5EF4-FFF2-40B4-BE49-F238E27FC236}">
                <a16:creationId xmlns:a16="http://schemas.microsoft.com/office/drawing/2014/main" id="{01008383-442D-F79A-51BB-F34BFA3507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438400"/>
            <a:ext cx="8382000" cy="3387725"/>
          </a:xfrm>
          <a:noFill/>
        </p:spPr>
      </p:pic>
      <p:sp>
        <p:nvSpPr>
          <p:cNvPr id="71683" name="灯片编号占位符 5">
            <a:extLst>
              <a:ext uri="{FF2B5EF4-FFF2-40B4-BE49-F238E27FC236}">
                <a16:creationId xmlns:a16="http://schemas.microsoft.com/office/drawing/2014/main" id="{C0AF6500-E890-92F0-E4EF-38C6A31E7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6ED10DB1-FE51-4EC0-B9F9-77AB38DBBBB2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946B04-6C41-BC91-D23D-90EAF187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09700"/>
            <a:ext cx="69342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Five-State </a:t>
            </a:r>
            <a:r>
              <a:rPr lang="en-US" altLang="zh-CN" dirty="0" err="1">
                <a:ea typeface="宋体" pitchFamily="2" charset="-122"/>
              </a:rPr>
              <a:t>Model+One</a:t>
            </a:r>
            <a:r>
              <a:rPr lang="en-US" altLang="zh-CN" dirty="0">
                <a:ea typeface="宋体" pitchFamily="2" charset="-122"/>
              </a:rPr>
              <a:t> Suspend State</a:t>
            </a:r>
            <a:endParaRPr lang="en-US" altLang="zh-CN" kern="0" dirty="0">
              <a:ea typeface="宋体" pitchFamily="2" charset="-122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BEBAC547-3C8E-D8C1-ABFB-9E2FC0C3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3.2 Process States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>
            <a:extLst>
              <a:ext uri="{FF2B5EF4-FFF2-40B4-BE49-F238E27FC236}">
                <a16:creationId xmlns:a16="http://schemas.microsoft.com/office/drawing/2014/main" id="{936351FF-F0C4-A3B6-DBE7-8DF5E7393C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5967413" cy="4567238"/>
          </a:xfrm>
          <a:noFill/>
        </p:spPr>
      </p:pic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4534A01F-5133-948F-6A3E-664BC2164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4C6079D6-005A-4ABC-9949-66C7A22410AB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8268C0-9033-5D63-8D85-C81762A4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87450"/>
            <a:ext cx="8534400" cy="533400"/>
          </a:xfrm>
          <a:prstGeom prst="rect">
            <a:avLst/>
          </a:prstGeom>
          <a:solidFill>
            <a:srgbClr val="5FD7FD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A Seven-State Model(Two Suspend States)</a:t>
            </a:r>
            <a:endParaRPr lang="en-US" altLang="zh-CN" kern="0" dirty="0">
              <a:ea typeface="宋体" pitchFamily="2" charset="-122"/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68D8E36B-DCD0-7AAF-81E8-C78F00FA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3.2 Process States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5263B258-B811-9959-05A2-FD07633C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</a:t>
            </a:r>
            <a:r>
              <a:rPr lang="zh-CN" altLang="en-US">
                <a:ea typeface="宋体" panose="02010600030101010101" pitchFamily="2" charset="-122"/>
              </a:rPr>
              <a:t>进程状态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961411-EF41-6280-4CF5-D062B2B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 (TASK_RUNNING)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，可执行状态（对应就绪和执行）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 (TASK_INTERRUPTIBLE)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，可中断的睡眠状态，如等待信号量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D (TASK_UNINTERRUPTIBLE)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，不可中断的睡眠状态，不受异步信号唤醒（少见）进程必须等待直到有中断发生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T (TASK_STOPPED or TASK_TRACED)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，暂停状态或跟踪状态，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断点调试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Z (TASK_DEAD - EXIT_ZOMBIE)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，退出状态，进程成为僵尸进程，仅保留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task_struct(PCB)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，其它的都释放了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等待父进程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wait</a:t>
            </a:r>
            <a:r>
              <a:rPr lang="zh-CN" altLang="en-US" sz="2000">
                <a:ea typeface="宋体" panose="02010600030101010101" pitchFamily="2" charset="-122"/>
              </a:rPr>
              <a:t> 来释放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53395A-8B80-998A-8039-C8CDFAEA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EFC99068-BBD5-40C2-8BA1-D6A79F70F2B2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81" name="TextBox 5">
            <a:extLst>
              <a:ext uri="{FF2B5EF4-FFF2-40B4-BE49-F238E27FC236}">
                <a16:creationId xmlns:a16="http://schemas.microsoft.com/office/drawing/2014/main" id="{BF6CAAF7-0831-55CB-18EC-05F683BF5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5867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&lt;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高优先级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N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低优先级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L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有些页被锁进内存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s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包含子进程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+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位于后台的进程组；</a:t>
            </a:r>
            <a:b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   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l   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多线程，克隆线程  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5CF69BC-024D-55D9-DDF8-0A622A0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</a:t>
            </a:r>
            <a:r>
              <a:rPr lang="zh-CN" altLang="en-US">
                <a:ea typeface="宋体" panose="02010600030101010101" pitchFamily="2" charset="-122"/>
              </a:rPr>
              <a:t>进程状态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692159CF-0356-9C2D-147E-07917804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08" y="1212056"/>
            <a:ext cx="7315200" cy="487680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ps</a:t>
            </a:r>
            <a:r>
              <a:rPr lang="en-US" altLang="zh-CN" dirty="0">
                <a:ea typeface="宋体" panose="02010600030101010101" pitchFamily="2" charset="-122"/>
              </a:rPr>
              <a:t> –aux   </a:t>
            </a:r>
            <a:r>
              <a:rPr lang="en-US" altLang="zh-CN" dirty="0" err="1">
                <a:ea typeface="宋体" panose="02010600030101010101" pitchFamily="2" charset="-122"/>
              </a:rPr>
              <a:t>ps</a:t>
            </a:r>
            <a:r>
              <a:rPr lang="en-US" altLang="zh-CN" dirty="0">
                <a:ea typeface="宋体" panose="02010600030101010101" pitchFamily="2" charset="-122"/>
              </a:rPr>
              <a:t> -</a:t>
            </a:r>
            <a:r>
              <a:rPr lang="en-US" altLang="zh-CN" dirty="0" err="1">
                <a:ea typeface="宋体" panose="02010600030101010101" pitchFamily="2" charset="-122"/>
              </a:rPr>
              <a:t>ef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A246CABA-4965-6665-B164-7E47945A3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5EE0928E-E4D8-426B-BE86-A7D55832E00C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77829" name="Picture 2">
            <a:extLst>
              <a:ext uri="{FF2B5EF4-FFF2-40B4-BE49-F238E27FC236}">
                <a16:creationId xmlns:a16="http://schemas.microsoft.com/office/drawing/2014/main" id="{D52EB485-F13F-394C-D771-75B00748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7856"/>
            <a:ext cx="691356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789C35B-BFBD-432F-B60B-D87F83F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big picture: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3CA5FEC-11D4-7235-6411-E7B8AB3C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abstract program instances?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Process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Linux:</a:t>
            </a:r>
          </a:p>
          <a:p>
            <a:pPr lvl="3"/>
            <a:r>
              <a:rPr lang="en-US" altLang="zh-CN" dirty="0" err="1">
                <a:ea typeface="宋体" panose="02010600030101010101" pitchFamily="2" charset="-122"/>
              </a:rPr>
              <a:t>pstree</a:t>
            </a:r>
            <a:r>
              <a:rPr lang="en-US" altLang="zh-CN" dirty="0">
                <a:ea typeface="宋体" panose="02010600030101010101" pitchFamily="2" charset="-122"/>
              </a:rPr>
              <a:t> –a </a:t>
            </a:r>
            <a:r>
              <a:rPr lang="zh-CN" altLang="en-US" dirty="0">
                <a:ea typeface="宋体" panose="02010600030101010101" pitchFamily="2" charset="-122"/>
              </a:rPr>
              <a:t>  查看进程树</a:t>
            </a:r>
            <a:r>
              <a:rPr lang="en-US" altLang="zh-CN" dirty="0">
                <a:ea typeface="宋体" panose="02010600030101010101" pitchFamily="2" charset="-122"/>
              </a:rPr>
              <a:t>/windows </a:t>
            </a:r>
            <a:r>
              <a:rPr lang="zh-CN" altLang="en-US" dirty="0">
                <a:ea typeface="宋体" panose="02010600030101010101" pitchFamily="2" charset="-122"/>
              </a:rPr>
              <a:t>任务管理器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/>
            <a:r>
              <a:rPr lang="en-US" altLang="zh-CN" dirty="0">
                <a:ea typeface="宋体" panose="02010600030101010101" pitchFamily="2" charset="-122"/>
              </a:rPr>
              <a:t>$ </a:t>
            </a:r>
            <a:r>
              <a:rPr lang="en-US" altLang="zh-CN" dirty="0" err="1">
                <a:ea typeface="宋体" panose="02010600030101010101" pitchFamily="2" charset="-122"/>
              </a:rPr>
              <a:t>sudo</a:t>
            </a:r>
            <a:r>
              <a:rPr lang="en-US" altLang="zh-CN" dirty="0">
                <a:ea typeface="宋体" panose="02010600030101010101" pitchFamily="2" charset="-122"/>
              </a:rPr>
              <a:t> apt-get install </a:t>
            </a:r>
            <a:r>
              <a:rPr lang="en-US" altLang="zh-CN" dirty="0" err="1">
                <a:ea typeface="宋体" panose="02010600030101010101" pitchFamily="2" charset="-122"/>
              </a:rPr>
              <a:t>adacontrol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 err="1">
                <a:ea typeface="宋体" panose="02010600030101010101" pitchFamily="2" charset="-122"/>
              </a:rPr>
              <a:t>ps</a:t>
            </a:r>
            <a:r>
              <a:rPr lang="en-US" altLang="zh-CN" dirty="0">
                <a:ea typeface="宋体" panose="02010600030101010101" pitchFamily="2" charset="-122"/>
              </a:rPr>
              <a:t> -aux    ppt28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>
                <a:ea typeface="宋体" panose="02010600030101010101" pitchFamily="2" charset="-122"/>
              </a:rPr>
              <a:t>大家一起干活 会出现啥状况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ea typeface="宋体" panose="02010600030101010101" pitchFamily="2" charset="-122"/>
              </a:rPr>
              <a:t>场面情况：</a:t>
            </a:r>
            <a:r>
              <a:rPr lang="en-US" altLang="zh-CN" sz="2000" dirty="0">
                <a:ea typeface="宋体" panose="02010600030101010101" pitchFamily="2" charset="-122"/>
              </a:rPr>
              <a:t>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 dirty="0">
                <a:ea typeface="宋体" panose="02010600030101010101" pitchFamily="2" charset="-122"/>
              </a:rPr>
              <a:t>如何描述各自的状况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ea typeface="宋体" panose="02010600030101010101" pitchFamily="2" charset="-122"/>
              </a:rPr>
              <a:t>各自劳动情况：</a:t>
            </a:r>
            <a:r>
              <a:rPr lang="en-US" altLang="zh-CN" sz="2000" dirty="0">
                <a:ea typeface="宋体" panose="02010600030101010101" pitchFamily="2" charset="-122"/>
              </a:rPr>
              <a:t>Process Description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>
                <a:ea typeface="宋体" panose="02010600030101010101" pitchFamily="2" charset="-122"/>
              </a:rPr>
              <a:t>OS</a:t>
            </a:r>
            <a:r>
              <a:rPr lang="zh-CN" altLang="en-US" sz="2000" dirty="0">
                <a:ea typeface="宋体" panose="02010600030101010101" pitchFamily="2" charset="-122"/>
              </a:rPr>
              <a:t>怎么管理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创建切换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进程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ea typeface="宋体" panose="02010600030101010101" pitchFamily="2" charset="-122"/>
              </a:rPr>
              <a:t>管理劳动：</a:t>
            </a:r>
            <a:r>
              <a:rPr lang="en-US" altLang="zh-CN" sz="2000" dirty="0">
                <a:ea typeface="宋体" panose="02010600030101010101" pitchFamily="2" charset="-122"/>
              </a:rPr>
              <a:t>Process Control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8BC49D8D-C60E-A482-E8D0-F7DB652C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8AC74FCF-20AA-4679-A78B-989156B6BA57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E967481-8B25-DA37-A555-FD8191F9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Agenda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80C19D-0896-6D7B-1550-E7685DD0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3.3 Process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</a:p>
        </p:txBody>
      </p:sp>
      <p:sp>
        <p:nvSpPr>
          <p:cNvPr id="79876" name="灯片编号占位符 5">
            <a:extLst>
              <a:ext uri="{FF2B5EF4-FFF2-40B4-BE49-F238E27FC236}">
                <a16:creationId xmlns:a16="http://schemas.microsoft.com/office/drawing/2014/main" id="{0992E535-B681-B287-257E-68206700C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536BC0AA-60C6-400E-B324-71CFE8CC6CB0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03D86BE-9390-1265-FB76-93BB4556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3.3 Process Description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81BBB65-107D-2E39-76E2-E998243D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 answer a fundamental question: What information does the OS need to control processes and manage resources for them?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3.3.1 </a:t>
            </a:r>
            <a:r>
              <a:rPr lang="en-US" altLang="zh-CN" u="sng" dirty="0">
                <a:ea typeface="宋体" panose="02010600030101010101" pitchFamily="2" charset="-122"/>
              </a:rPr>
              <a:t>Operating System Control Structures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zh-CN" altLang="en-US" dirty="0">
                <a:ea typeface="宋体" panose="02010600030101010101" pitchFamily="2" charset="-122"/>
              </a:rPr>
              <a:t>即：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掌握进程哪些信息，怎么存储这些信息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3.3.2 Process Control Structures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zh-CN" altLang="en-US" dirty="0">
                <a:ea typeface="宋体" panose="02010600030101010101" pitchFamily="2" charset="-122"/>
              </a:rPr>
              <a:t>即：进程记录哪些信息便于运行和管理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灯片编号占位符 5">
            <a:extLst>
              <a:ext uri="{FF2B5EF4-FFF2-40B4-BE49-F238E27FC236}">
                <a16:creationId xmlns:a16="http://schemas.microsoft.com/office/drawing/2014/main" id="{66B97F64-1005-B72B-D8AC-8491ECF2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86B0BFAE-19FF-4C79-9B48-F3ED29177513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1519AF5-4E6B-FEFA-3FD1-262EAD17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3.3.1 Operating System Control Structures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A54EEF9-27EA-79D6-F7DB-B507992E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Information about the current status of each process and resource (</a:t>
            </a:r>
            <a:r>
              <a:rPr lang="zh-CN" altLang="en-US" dirty="0">
                <a:ea typeface="宋体" panose="02010600030101010101" pitchFamily="2" charset="-122"/>
              </a:rPr>
              <a:t>每个进程和资源的当前状态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Tables are constructed for manage 4 kinds of resources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操作系统构造并维护他所管理的四类资源实体的信息表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MEM,I/O,FILE,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PROCESS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Tables are linked or cross-referenced</a:t>
            </a:r>
            <a:r>
              <a:rPr lang="zh-CN" altLang="en-US" dirty="0">
                <a:ea typeface="宋体" panose="02010600030101010101" pitchFamily="2" charset="-122"/>
              </a:rPr>
              <a:t>这些表交叉引用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灯片编号占位符 5">
            <a:extLst>
              <a:ext uri="{FF2B5EF4-FFF2-40B4-BE49-F238E27FC236}">
                <a16:creationId xmlns:a16="http://schemas.microsoft.com/office/drawing/2014/main" id="{D926B1C9-A794-0730-FFD1-C200F3D0F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843A1C3-1C02-4563-9C1B-01C5E6167CD1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>
            <a:extLst>
              <a:ext uri="{FF2B5EF4-FFF2-40B4-BE49-F238E27FC236}">
                <a16:creationId xmlns:a16="http://schemas.microsoft.com/office/drawing/2014/main" id="{2F428197-74DB-5459-516C-6ADDD761C5A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371600"/>
            <a:ext cx="6102350" cy="4876800"/>
          </a:xfrm>
          <a:noFill/>
        </p:spPr>
      </p:pic>
      <p:sp>
        <p:nvSpPr>
          <p:cNvPr id="83971" name="灯片编号占位符 4">
            <a:extLst>
              <a:ext uri="{FF2B5EF4-FFF2-40B4-BE49-F238E27FC236}">
                <a16:creationId xmlns:a16="http://schemas.microsoft.com/office/drawing/2014/main" id="{851DF724-1088-39F9-1DF4-8A085C85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5CC45-534F-4F7A-8247-5AC89B809E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2" name="TextBox 1">
            <a:extLst>
              <a:ext uri="{FF2B5EF4-FFF2-40B4-BE49-F238E27FC236}">
                <a16:creationId xmlns:a16="http://schemas.microsoft.com/office/drawing/2014/main" id="{82F6CC06-8274-B20E-4860-CC02FB07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控制表通用结构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0388F3-969F-1E71-EED4-A36640AF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kern="0" dirty="0">
                <a:ea typeface="宋体" pitchFamily="2" charset="-122"/>
              </a:rPr>
              <a:t>3.3.1 Operating System Control Structures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42539345-B863-4AC8-185E-EE00535F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41788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  <a:ea typeface="宋体" panose="02010600030101010101" pitchFamily="2" charset="-122"/>
              </a:rPr>
              <a:t>Memory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Allocation of main memory to processes (</a:t>
            </a:r>
            <a:r>
              <a:rPr lang="zh-CN" altLang="en-US">
                <a:ea typeface="宋体" panose="02010600030101010101" pitchFamily="2" charset="-122"/>
              </a:rPr>
              <a:t>分配给进程的主存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Allocation of secondary memory to processes (</a:t>
            </a:r>
            <a:r>
              <a:rPr lang="zh-CN" altLang="en-US">
                <a:ea typeface="宋体" panose="02010600030101010101" pitchFamily="2" charset="-122"/>
              </a:rPr>
              <a:t>分配给进程的辅存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Protection attributes for access to shared memory regions(</a:t>
            </a:r>
            <a:r>
              <a:rPr lang="zh-CN" altLang="en-US">
                <a:ea typeface="宋体" panose="02010600030101010101" pitchFamily="2" charset="-122"/>
              </a:rPr>
              <a:t>共享内存区域的保护属性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Information needed to manage virtual memory(</a:t>
            </a:r>
            <a:r>
              <a:rPr lang="zh-CN" altLang="en-US">
                <a:ea typeface="宋体" panose="02010600030101010101" pitchFamily="2" charset="-122"/>
              </a:rPr>
              <a:t>虚拟内存的管理信息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30F4649A-7C74-0F0F-82A5-2509B4F4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314BAF24-DD5E-4CB4-9FE2-8170E0D7A01E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B6CAFC25-EE4A-E443-454E-687CC57F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3.3.1 Operating System Control Structures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200CB1A-B121-753A-CCB1-1783BB6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3.3.1 Operating System Control Structures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ED69806-B2A4-4702-5123-14A9F1E9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I/O device is available or assigned(</a:t>
            </a:r>
            <a:r>
              <a:rPr lang="zh-CN" altLang="en-US">
                <a:ea typeface="宋体" panose="02010600030101010101" pitchFamily="2" charset="-122"/>
              </a:rPr>
              <a:t>分配状态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Status of I/O operation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Location in main memory being used as the source or destination of the I/O transfer (</a:t>
            </a:r>
            <a:r>
              <a:rPr lang="zh-CN" altLang="en-US">
                <a:ea typeface="宋体" panose="02010600030101010101" pitchFamily="2" charset="-122"/>
              </a:rPr>
              <a:t>数据传送的源和目的地址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8068" name="灯片编号占位符 5">
            <a:extLst>
              <a:ext uri="{FF2B5EF4-FFF2-40B4-BE49-F238E27FC236}">
                <a16:creationId xmlns:a16="http://schemas.microsoft.com/office/drawing/2014/main" id="{DC25930F-7437-039C-A8CD-4927A6B1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5347B9B8-3A8A-4D1A-B8BA-27E770B0CAC2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611C464-904F-28D8-CD1D-9DA8D900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3.3.1 Operating System Control Structures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0B7BDE5-C718-2189-1451-6B8C7DC0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Existence of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Location on secondary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Current Status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Attributes</a:t>
            </a:r>
          </a:p>
        </p:txBody>
      </p:sp>
      <p:sp>
        <p:nvSpPr>
          <p:cNvPr id="89092" name="灯片编号占位符 5">
            <a:extLst>
              <a:ext uri="{FF2B5EF4-FFF2-40B4-BE49-F238E27FC236}">
                <a16:creationId xmlns:a16="http://schemas.microsoft.com/office/drawing/2014/main" id="{2B186EF3-D406-3EE7-5664-93FC2E171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D1BFC7C9-C239-488D-BAC7-18425EB71B64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8FA16BC-0B75-0926-BF67-5D673BD4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3.3 Process Description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C33CBDE-0ACE-28B9-6DDB-F698164D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3.3.1 Operating System Control Structures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3.3.2 </a:t>
            </a:r>
            <a:r>
              <a:rPr lang="en-US" altLang="zh-CN" u="sng">
                <a:ea typeface="宋体" panose="02010600030101010101" pitchFamily="2" charset="-122"/>
              </a:rPr>
              <a:t>Process Control Structures</a:t>
            </a:r>
          </a:p>
        </p:txBody>
      </p:sp>
      <p:sp>
        <p:nvSpPr>
          <p:cNvPr id="91140" name="灯片编号占位符 5">
            <a:extLst>
              <a:ext uri="{FF2B5EF4-FFF2-40B4-BE49-F238E27FC236}">
                <a16:creationId xmlns:a16="http://schemas.microsoft.com/office/drawing/2014/main" id="{A12113B4-B052-5E0A-394F-62053C0F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527E9B1-1F82-4D7C-B759-40B99B2C175F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A5B829B-2D46-2416-1C63-EEA4EAA4B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3.3.2 </a:t>
            </a:r>
            <a:r>
              <a:rPr lang="en-US" altLang="zh-CN" b="1" kern="1200" dirty="0">
                <a:ea typeface="宋体" pitchFamily="2" charset="-122"/>
              </a:rPr>
              <a:t>Process Control Structures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C5A6288-C5D1-2701-CDD3-9C022B9A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48577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Process image </a:t>
            </a:r>
            <a:r>
              <a:rPr lang="zh-CN" altLang="en-US" dirty="0">
                <a:ea typeface="宋体" panose="02010600030101010101" pitchFamily="2" charset="-122"/>
              </a:rPr>
              <a:t>进程映像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collection of program, data, stack, and attributes(PCB): not contiguous in addresses</a:t>
            </a:r>
          </a:p>
        </p:txBody>
      </p:sp>
      <p:sp>
        <p:nvSpPr>
          <p:cNvPr id="92164" name="灯片编号占位符 5">
            <a:extLst>
              <a:ext uri="{FF2B5EF4-FFF2-40B4-BE49-F238E27FC236}">
                <a16:creationId xmlns:a16="http://schemas.microsoft.com/office/drawing/2014/main" id="{82D05B6E-1971-C7F9-1678-7918E7C7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00BA2A07-E5D8-436E-B40F-74ABA0BA25D7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92165" name="Picture 2">
            <a:extLst>
              <a:ext uri="{FF2B5EF4-FFF2-40B4-BE49-F238E27FC236}">
                <a16:creationId xmlns:a16="http://schemas.microsoft.com/office/drawing/2014/main" id="{4FEEE9A8-22ED-4DC6-6B8A-429BA6E7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9213"/>
            <a:ext cx="56388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E80F3E-CF87-8293-037B-F73DD9240EBA}"/>
              </a:ext>
            </a:extLst>
          </p:cNvPr>
          <p:cNvCxnSpPr/>
          <p:nvPr/>
        </p:nvCxnSpPr>
        <p:spPr>
          <a:xfrm>
            <a:off x="304800" y="3810000"/>
            <a:ext cx="7239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B6105FB-D910-86AF-9DB2-33FEBBE6E8DF}"/>
              </a:ext>
            </a:extLst>
          </p:cNvPr>
          <p:cNvSpPr/>
          <p:nvPr/>
        </p:nvSpPr>
        <p:spPr>
          <a:xfrm>
            <a:off x="7086600" y="292576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707886-A0CF-D94F-CD14-C6E04E8F195B}"/>
              </a:ext>
            </a:extLst>
          </p:cNvPr>
          <p:cNvSpPr/>
          <p:nvPr/>
        </p:nvSpPr>
        <p:spPr>
          <a:xfrm>
            <a:off x="7162800" y="4268788"/>
            <a:ext cx="99060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进程代码数据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B57E-FEE9-59DF-75D7-282177F6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7924800" cy="914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itchFamily="2" charset="-122"/>
              </a:rPr>
              <a:t>3.3.2 </a:t>
            </a:r>
            <a:r>
              <a:rPr lang="en-US" sz="2800" b="1" kern="1200" dirty="0">
                <a:ea typeface="宋体" pitchFamily="2" charset="-122"/>
              </a:rPr>
              <a:t>Process Control Structures</a:t>
            </a:r>
          </a:p>
        </p:txBody>
      </p:sp>
      <p:sp>
        <p:nvSpPr>
          <p:cNvPr id="94211" name="Text Placeholder 4">
            <a:extLst>
              <a:ext uri="{FF2B5EF4-FFF2-40B4-BE49-F238E27FC236}">
                <a16:creationId xmlns:a16="http://schemas.microsoft.com/office/drawing/2014/main" id="{111C35A4-86F6-5A8D-9F56-741BC157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343400" cy="63976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memory tables by OS      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VS</a:t>
            </a:r>
          </a:p>
        </p:txBody>
      </p:sp>
      <p:sp>
        <p:nvSpPr>
          <p:cNvPr id="94212" name="Text Placeholder 5">
            <a:extLst>
              <a:ext uri="{FF2B5EF4-FFF2-40B4-BE49-F238E27FC236}">
                <a16:creationId xmlns:a16="http://schemas.microsoft.com/office/drawing/2014/main" id="{06CB9D8B-0F39-3B89-ED76-36802FD03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        in PCB by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2ADB-EC5F-DAAE-F35C-5A2A98B0D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2150" y="2362200"/>
            <a:ext cx="3962400" cy="3679825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Textbook Table 3.5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process identifier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Processor state information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切换进程需要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Process control information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26DC269-A333-F860-69C5-A54FCB98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0" y="2362200"/>
            <a:ext cx="4343400" cy="3679825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Ppt34</a:t>
            </a:r>
            <a:r>
              <a:rPr lang="zh-CN" altLang="en-US" dirty="0">
                <a:ea typeface="宋体" panose="02010600030101010101" pitchFamily="2" charset="-122"/>
              </a:rPr>
              <a:t>页内容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show the location of each page of each process image.(</a:t>
            </a:r>
            <a:r>
              <a:rPr lang="zh-CN" altLang="en-US" dirty="0">
                <a:ea typeface="宋体" panose="02010600030101010101" pitchFamily="2" charset="-122"/>
              </a:rPr>
              <a:t>页表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Process Attributes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location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 disk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 in main memory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85B291D0-9B83-E509-E69D-A93EA65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Creation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CADB4081-F51A-A76B-ED89-6951BDC4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 user: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New app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By OS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Like process interrupt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By existing process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Codeblocks</a:t>
            </a:r>
            <a:r>
              <a:rPr lang="en-US" altLang="zh-CN" dirty="0">
                <a:ea typeface="宋体" panose="02010600030101010101" pitchFamily="2" charset="-122"/>
              </a:rPr>
              <a:t> runs hello.exe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Chrome open a new tab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DC7987C-0FAD-8182-BFF8-39C322AC8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3.3.2 </a:t>
            </a:r>
            <a:r>
              <a:rPr lang="en-US" altLang="zh-CN" b="1" kern="1200" dirty="0">
                <a:ea typeface="宋体" pitchFamily="2" charset="-122"/>
              </a:rPr>
              <a:t>Process Control Structures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093141E-2DCF-0E01-24CA-CB809D57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6172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Process Control Block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Process Identification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Processor State Information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User-Visible Registers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Control and Status Registers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Stack 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Process Control information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Scheduling and State Information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Data Structuring (link information)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Interprocess Communication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Process Privileges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Memory Management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Resource Ownership and Utilization</a:t>
            </a:r>
          </a:p>
        </p:txBody>
      </p:sp>
      <p:sp>
        <p:nvSpPr>
          <p:cNvPr id="96260" name="灯片编号占位符 5">
            <a:extLst>
              <a:ext uri="{FF2B5EF4-FFF2-40B4-BE49-F238E27FC236}">
                <a16:creationId xmlns:a16="http://schemas.microsoft.com/office/drawing/2014/main" id="{784B748E-91E0-5228-91F1-ED4AA6EA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450E095-3996-4E4E-9EF7-7171FDB74C4D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EE917BF2-A4FF-FD4E-0EFB-E2393FE1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3.3.2 </a:t>
            </a:r>
            <a:r>
              <a:rPr lang="en-US" altLang="zh-CN" b="1">
                <a:ea typeface="宋体" panose="02010600030101010101" pitchFamily="2" charset="-122"/>
              </a:rPr>
              <a:t>Process Control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24F4960-974C-5FC7-B11D-02DAE9A1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201001V1.1</a:t>
            </a:r>
          </a:p>
        </p:txBody>
      </p:sp>
      <p:sp>
        <p:nvSpPr>
          <p:cNvPr id="98308" name="灯片编号占位符 7">
            <a:extLst>
              <a:ext uri="{FF2B5EF4-FFF2-40B4-BE49-F238E27FC236}">
                <a16:creationId xmlns:a16="http://schemas.microsoft.com/office/drawing/2014/main" id="{D7113AD2-BB99-1687-36F1-A7100940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72414-87BE-4E00-81BF-51BFC00751B9}" type="slidenum">
              <a:rPr lang="zh-CN" altLang="fr-CA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fr-CA" altLang="zh-CN" sz="1200">
              <a:solidFill>
                <a:srgbClr val="898989"/>
              </a:solidFill>
            </a:endParaRPr>
          </a:p>
        </p:txBody>
      </p:sp>
      <p:pic>
        <p:nvPicPr>
          <p:cNvPr id="98309" name="Picture 2">
            <a:extLst>
              <a:ext uri="{FF2B5EF4-FFF2-40B4-BE49-F238E27FC236}">
                <a16:creationId xmlns:a16="http://schemas.microsoft.com/office/drawing/2014/main" id="{B88178F3-D81E-F751-99E6-4D6FF8B3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90775"/>
            <a:ext cx="4600575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矩形 8">
            <a:extLst>
              <a:ext uri="{FF2B5EF4-FFF2-40B4-BE49-F238E27FC236}">
                <a16:creationId xmlns:a16="http://schemas.microsoft.com/office/drawing/2014/main" id="{03AC15A3-E5C4-1856-C700-E1743259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PCB contains: Structuring information: pointers to linked list of queues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Any potential risk?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F55FCAE-100F-E551-3303-4643E1F8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Agenda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99EAD8C-087C-3E6D-06FD-0E8301BC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 Process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</a:p>
        </p:txBody>
      </p:sp>
      <p:sp>
        <p:nvSpPr>
          <p:cNvPr id="100356" name="灯片编号占位符 5">
            <a:extLst>
              <a:ext uri="{FF2B5EF4-FFF2-40B4-BE49-F238E27FC236}">
                <a16:creationId xmlns:a16="http://schemas.microsoft.com/office/drawing/2014/main" id="{67CAA27C-F3B5-E5A3-F0A7-C4059144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08CB1D3-F586-46CA-88A5-F34109B0613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300688D-F8C7-3EAE-97F3-822AA70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3.4 Process Control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3152CC0-D779-FC3F-496C-DB25C738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3.4.1 Modes of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3.4.2 Process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3.4.3 Process Switching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80" name="灯片编号占位符 5">
            <a:extLst>
              <a:ext uri="{FF2B5EF4-FFF2-40B4-BE49-F238E27FC236}">
                <a16:creationId xmlns:a16="http://schemas.microsoft.com/office/drawing/2014/main" id="{DE64DE02-80ED-12F4-6440-EBA6E939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B8845938-0D5C-46D5-9140-29315ECF45B7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4285B89-A493-4245-A4CF-BCAFBAB1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3.4.1 Modes of Execution(CPU)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3ABE5C4-0450-2172-2438-656C5DC9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1816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To protect OS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User mode                                       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Typically when User programs executes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System mode, control mode, or kernel mode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More-privileged mode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Kernel of the operating system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Table 3.7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4" name="灯片编号占位符 5">
            <a:extLst>
              <a:ext uri="{FF2B5EF4-FFF2-40B4-BE49-F238E27FC236}">
                <a16:creationId xmlns:a16="http://schemas.microsoft.com/office/drawing/2014/main" id="{7A1CD5EE-60D0-73DA-3006-8BA7B50CE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DCA4EBD-A6D5-4874-A8EA-2FCCB14FA0A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7AD3E0E-BD0E-75DD-F9A0-D3EAE011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3.4.1 Modes of Execution(CPU)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74650D5-101D-CFA4-A881-EE55DD20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18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Translation between the two model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Interrupt/Trap/Syscall</a:t>
            </a:r>
          </a:p>
          <a:p>
            <a:pPr lvl="2"/>
            <a:endParaRPr lang="en-US" altLang="zh-CN" sz="2200">
              <a:ea typeface="宋体" panose="02010600030101010101" pitchFamily="2" charset="-122"/>
            </a:endParaRPr>
          </a:p>
          <a:p>
            <a:pPr lvl="2"/>
            <a:endParaRPr lang="en-US" altLang="zh-CN" sz="22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Modifiy Processor status register (psr) and current privileged level (cpl)</a:t>
            </a:r>
          </a:p>
        </p:txBody>
      </p:sp>
      <p:sp>
        <p:nvSpPr>
          <p:cNvPr id="104452" name="灯片编号占位符 5">
            <a:extLst>
              <a:ext uri="{FF2B5EF4-FFF2-40B4-BE49-F238E27FC236}">
                <a16:creationId xmlns:a16="http://schemas.microsoft.com/office/drawing/2014/main" id="{FB38C620-AD91-60A4-BACB-E37ACD10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E47738E9-011E-4046-A987-81293E27B97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3" name="TextBox 1">
            <a:extLst>
              <a:ext uri="{FF2B5EF4-FFF2-40B4-BE49-F238E27FC236}">
                <a16:creationId xmlns:a16="http://schemas.microsoft.com/office/drawing/2014/main" id="{8A3C2FAE-48A8-6E1E-8FC1-4B0462496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192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Figure 3.4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F050C554-3574-5E23-ABF4-E25F69EE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" y="2514600"/>
            <a:ext cx="2333625" cy="777875"/>
          </a:xfrm>
        </p:spPr>
        <p:txBody>
          <a:bodyPr/>
          <a:lstStyle/>
          <a:p>
            <a:pPr marL="342900" indent="-342900"/>
            <a:r>
              <a:rPr lang="en-US" altLang="zh-CN" sz="2800">
                <a:ea typeface="宋体" panose="02010600030101010101" pitchFamily="2" charset="-122"/>
              </a:rPr>
              <a:t>System mode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83796FDF-D141-406E-B543-2D3452184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6AC9998-AD89-4E0A-AA0C-0F6A04A564FB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06500" name="Object 2">
            <a:extLst>
              <a:ext uri="{FF2B5EF4-FFF2-40B4-BE49-F238E27FC236}">
                <a16:creationId xmlns:a16="http://schemas.microsoft.com/office/drawing/2014/main" id="{6C59CCC8-C0B2-0F84-292A-7B1358FDA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19200"/>
          <a:ext cx="65151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62395" imgH="4787724" progId="Word.Document.12">
                  <p:embed/>
                </p:oleObj>
              </mc:Choice>
              <mc:Fallback>
                <p:oleObj name="Document" r:id="rId2" imgW="5562395" imgH="478772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515100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3F1FA5-5FC2-672A-8300-2CC414CE88AB}"/>
              </a:ext>
            </a:extLst>
          </p:cNvPr>
          <p:cNvSpPr txBox="1"/>
          <p:nvPr/>
        </p:nvSpPr>
        <p:spPr>
          <a:xfrm>
            <a:off x="0" y="1143000"/>
            <a:ext cx="266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kern="600" dirty="0"/>
              <a:t>Table 3.7</a:t>
            </a:r>
          </a:p>
          <a:p>
            <a:pPr>
              <a:defRPr/>
            </a:pPr>
            <a:r>
              <a:rPr lang="en-US" sz="2000" b="1" kern="600" dirty="0"/>
              <a:t>Typical Functions</a:t>
            </a:r>
          </a:p>
          <a:p>
            <a:pPr>
              <a:defRPr/>
            </a:pPr>
            <a:r>
              <a:rPr lang="en-US" sz="2000" b="1" kern="600" dirty="0"/>
              <a:t>of an OS Kernel</a:t>
            </a:r>
            <a:r>
              <a:rPr lang="en-US" sz="2000" kern="600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81993A-0580-ED06-4591-437CDC02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9144000" cy="7778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kern="0">
                <a:ea typeface="宋体" pitchFamily="2" charset="-122"/>
              </a:rPr>
              <a:t>3.4.1 Modes of Execution(CPU)</a:t>
            </a:r>
            <a:endParaRPr lang="en-US" altLang="zh-CN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4CC52B-67BD-9D4E-1FBB-1AE15932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143000"/>
            <a:ext cx="6781800" cy="715963"/>
          </a:xfrm>
          <a:solidFill>
            <a:srgbClr val="5FD7FD"/>
          </a:solidFill>
        </p:spPr>
        <p:txBody>
          <a:bodyPr/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Process Creation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CD6338F-9D32-C03D-F3F9-5DACFC2D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267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Assign a unique process identifier</a:t>
            </a:r>
          </a:p>
          <a:p>
            <a:pPr marL="609600" indent="-6096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Allocate space for the process</a:t>
            </a:r>
          </a:p>
          <a:p>
            <a:pPr marL="609600" indent="-6096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Initialize process control block</a:t>
            </a:r>
          </a:p>
          <a:p>
            <a:pPr marL="609600" indent="-6096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Set up appropriate linkages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Ex: add new process to linked list used for scheduling queue</a:t>
            </a:r>
          </a:p>
          <a:p>
            <a:pPr marL="609600" indent="-6096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Create of expand other data structures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Ex: maintain an accounting file</a:t>
            </a:r>
          </a:p>
          <a:p>
            <a:pPr marL="609600" indent="-609600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4" name="灯片编号占位符 5">
            <a:extLst>
              <a:ext uri="{FF2B5EF4-FFF2-40B4-BE49-F238E27FC236}">
                <a16:creationId xmlns:a16="http://schemas.microsoft.com/office/drawing/2014/main" id="{64D1DE80-03E7-8C1C-04A9-C9494178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C8DBB8F8-40D5-4593-ADE7-97902FEB17F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5" name="矩形 1">
            <a:extLst>
              <a:ext uri="{FF2B5EF4-FFF2-40B4-BE49-F238E27FC236}">
                <a16:creationId xmlns:a16="http://schemas.microsoft.com/office/drawing/2014/main" id="{C6A65084-4E80-0282-5CAA-1A2A5263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"/>
            <a:ext cx="434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3.4.2 Process Creation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>
            <a:extLst>
              <a:ext uri="{FF2B5EF4-FFF2-40B4-BE49-F238E27FC236}">
                <a16:creationId xmlns:a16="http://schemas.microsoft.com/office/drawing/2014/main" id="{2AAEC06B-329A-29A5-BBA5-66DD258A3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5344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/>
              <a:t>A process switch may occur any time that the OS has gained control from the currently running process.</a:t>
            </a:r>
            <a:r>
              <a:rPr lang="zh-CN" altLang="en-US" sz="2400" dirty="0"/>
              <a:t> </a:t>
            </a:r>
            <a:r>
              <a:rPr lang="en-US" altLang="zh-CN" sz="2400" dirty="0"/>
              <a:t>The possible events that may give control to the OS include: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altLang="zh-CN" sz="2400" dirty="0">
                <a:ea typeface="宋体" charset="-122"/>
              </a:rPr>
              <a:t>Interrupt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altLang="zh-CN" sz="2400" dirty="0">
                <a:ea typeface="宋体" charset="-122"/>
              </a:rPr>
              <a:t>Clock interrupt</a:t>
            </a:r>
          </a:p>
          <a:p>
            <a:pPr marL="1371600" lvl="2" indent="-457200">
              <a:buFont typeface="Wingdings" pitchFamily="2" charset="2"/>
              <a:buChar char="ü"/>
              <a:defRPr/>
            </a:pPr>
            <a:r>
              <a:rPr lang="en-US" altLang="zh-CN" sz="2000" dirty="0">
                <a:ea typeface="宋体" charset="-122"/>
              </a:rPr>
              <a:t>process has executed for the maximum allowable time slice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altLang="zh-CN" sz="2400" dirty="0">
                <a:ea typeface="宋体" charset="-122"/>
              </a:rPr>
              <a:t>I/O interrupt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altLang="zh-CN" sz="2400" dirty="0">
                <a:ea typeface="宋体" charset="-122"/>
              </a:rPr>
              <a:t>Memory fault</a:t>
            </a:r>
          </a:p>
          <a:p>
            <a:pPr marL="1371600" lvl="2" indent="-457200">
              <a:buFont typeface="Wingdings" pitchFamily="2" charset="2"/>
              <a:buChar char="ü"/>
              <a:defRPr/>
            </a:pPr>
            <a:r>
              <a:rPr lang="en-US" altLang="zh-CN" sz="2000" dirty="0">
                <a:ea typeface="宋体" charset="-122"/>
              </a:rPr>
              <a:t>Referenced virtual address is not in main memory, so it must be brought in.</a:t>
            </a: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DA5DEF2B-29D6-E44B-7581-5CDA0AA32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0E69BCF2-3A39-495E-8C29-7C69AE83BF49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18AE14-3A2A-E3DD-449E-F8583C09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6781800" cy="7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altLang="zh-CN" kern="0" dirty="0">
                <a:ea typeface="宋体" pitchFamily="2" charset="-122"/>
              </a:rPr>
              <a:t>Process Switching</a:t>
            </a:r>
            <a:r>
              <a:rPr lang="zh-CN" altLang="en-US" kern="0" dirty="0"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C00000"/>
                </a:solidFill>
                <a:ea typeface="宋体" pitchFamily="2" charset="-122"/>
              </a:rPr>
              <a:t>When</a:t>
            </a:r>
          </a:p>
        </p:txBody>
      </p:sp>
      <p:sp>
        <p:nvSpPr>
          <p:cNvPr id="108549" name="矩形 6">
            <a:extLst>
              <a:ext uri="{FF2B5EF4-FFF2-40B4-BE49-F238E27FC236}">
                <a16:creationId xmlns:a16="http://schemas.microsoft.com/office/drawing/2014/main" id="{55E79EB1-862A-9345-B8F4-EC3EB824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"/>
            <a:ext cx="462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3.4.3 Process Switching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4E32FA5-2EA3-CE4C-A25B-15CCCBD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3.4.3 Process Switching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DEAEA61-D5D5-2EC2-63E1-18BFF5AD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zh-CN">
                <a:ea typeface="宋体" panose="02010600030101010101" pitchFamily="2" charset="-122"/>
              </a:rPr>
              <a:t>Trap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error or exception occurred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may cause process to be moved to Exit state</a:t>
            </a:r>
          </a:p>
          <a:p>
            <a:pPr marL="609600" indent="-609600">
              <a:buFontTx/>
              <a:buAutoNum type="arabicPeriod" startAt="2"/>
            </a:pPr>
            <a:r>
              <a:rPr lang="en-US" altLang="zh-CN">
                <a:ea typeface="宋体" panose="02010600030101010101" pitchFamily="2" charset="-122"/>
              </a:rPr>
              <a:t>Supervisor call (System Call)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such as file open</a:t>
            </a:r>
          </a:p>
        </p:txBody>
      </p:sp>
      <p:sp>
        <p:nvSpPr>
          <p:cNvPr id="110596" name="灯片编号占位符 5">
            <a:extLst>
              <a:ext uri="{FF2B5EF4-FFF2-40B4-BE49-F238E27FC236}">
                <a16:creationId xmlns:a16="http://schemas.microsoft.com/office/drawing/2014/main" id="{59F5ACE2-DD41-9031-8D56-0C876A1CD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233B4737-4C3A-4BBB-A596-1BA4BC095A72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1A579FC-ADDA-4C66-E1F7-6D064C63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Termination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B71AABD7-2FDF-65EB-D759-9B04F481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Processes may terminate because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Errors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Data/protection/mem failure/illegal behavior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Kill by parents process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Normal completion (job is done)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BF421C0-4DF5-4A62-16C4-E8404980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3.4.3 Process Switching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0D3E6E7-EACB-98E3-3343-7A11049F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529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Save context of processor including program counter and other registers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Update the process control block of the process and change the process’s state that is currently in the Running state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Move process control block to appropriate queue – ready; blocked; ready/suspend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Select another process for execution</a:t>
            </a:r>
          </a:p>
          <a:p>
            <a:pPr marL="609600" indent="-609600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44" name="灯片编号占位符 5">
            <a:extLst>
              <a:ext uri="{FF2B5EF4-FFF2-40B4-BE49-F238E27FC236}">
                <a16:creationId xmlns:a16="http://schemas.microsoft.com/office/drawing/2014/main" id="{B6FABDF5-7C66-0AD2-3710-CA18E81A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C7D387E-6AAE-4763-9C8E-7C75E598789E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6BB71E-0D94-A4D6-196B-919048A8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6781800" cy="7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altLang="zh-CN" kern="0" dirty="0">
                <a:ea typeface="宋体" pitchFamily="2" charset="-122"/>
              </a:rPr>
              <a:t>Process Switching</a:t>
            </a:r>
            <a:r>
              <a:rPr lang="zh-CN" altLang="en-US" kern="0" dirty="0"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C00000"/>
                </a:solidFill>
                <a:ea typeface="宋体" pitchFamily="2" charset="-122"/>
              </a:rPr>
              <a:t>How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2CDDD77-BE8A-6036-1E20-E3F2A65D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3.4.3 Process Switching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B5719E5-3805-FF03-8BE1-7B21C7F9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687763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altLang="zh-CN">
                <a:ea typeface="宋体" panose="02010600030101010101" pitchFamily="2" charset="-122"/>
              </a:rPr>
              <a:t>Update the process control block of the process selected and change it state</a:t>
            </a:r>
          </a:p>
          <a:p>
            <a:pPr marL="609600" indent="-609600">
              <a:buFontTx/>
              <a:buAutoNum type="arabicPeriod" startAt="5"/>
            </a:pPr>
            <a:r>
              <a:rPr lang="en-US" altLang="zh-CN">
                <a:ea typeface="宋体" panose="02010600030101010101" pitchFamily="2" charset="-122"/>
              </a:rPr>
              <a:t>Update memory-management data structures</a:t>
            </a:r>
          </a:p>
          <a:p>
            <a:pPr marL="609600" indent="-609600">
              <a:buFontTx/>
              <a:buAutoNum type="arabicPeriod" startAt="5"/>
            </a:pPr>
            <a:r>
              <a:rPr lang="en-US" altLang="zh-CN">
                <a:ea typeface="宋体" panose="02010600030101010101" pitchFamily="2" charset="-122"/>
              </a:rPr>
              <a:t>Restore context of the selected process</a:t>
            </a:r>
          </a:p>
        </p:txBody>
      </p:sp>
      <p:sp>
        <p:nvSpPr>
          <p:cNvPr id="114692" name="灯片编号占位符 5">
            <a:extLst>
              <a:ext uri="{FF2B5EF4-FFF2-40B4-BE49-F238E27FC236}">
                <a16:creationId xmlns:a16="http://schemas.microsoft.com/office/drawing/2014/main" id="{54FE496C-3BA5-3D75-FE92-C644031E5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4EF0A1E2-78C6-42F2-8875-04CA5EF3BD11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B0C2AA-7D0C-DB74-5058-01B8BA660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6781800" cy="7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altLang="zh-CN" kern="0" dirty="0">
                <a:ea typeface="宋体" pitchFamily="2" charset="-122"/>
              </a:rPr>
              <a:t>Process Switching</a:t>
            </a:r>
            <a:r>
              <a:rPr lang="zh-CN" altLang="en-US" kern="0" dirty="0"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C00000"/>
                </a:solidFill>
                <a:ea typeface="宋体" pitchFamily="2" charset="-122"/>
              </a:rPr>
              <a:t>How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F72322A-57ED-7BBC-122C-CF946A93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Agenda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B1B68181-3A73-B61C-F139-772B61F2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 Process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115716" name="灯片编号占位符 5">
            <a:extLst>
              <a:ext uri="{FF2B5EF4-FFF2-40B4-BE49-F238E27FC236}">
                <a16:creationId xmlns:a16="http://schemas.microsoft.com/office/drawing/2014/main" id="{145BD315-16E5-6387-F96A-920CA5D7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B465F00-9261-4546-972B-94802DE72518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5A558A4-3618-5F5E-CB76-918B975C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8382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3.5 Execution of the Operating System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90106B5-4353-CB0D-6D67-E531C4CF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1.Non-process Kernel（</a:t>
            </a:r>
            <a:r>
              <a:rPr lang="zh-CN" altLang="en-US">
                <a:ea typeface="宋体" panose="02010600030101010101" pitchFamily="2" charset="-122"/>
              </a:rPr>
              <a:t>无进程内核）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2.Execution Within User Processes(</a:t>
            </a:r>
            <a:r>
              <a:rPr lang="zh-CN" altLang="en-US">
                <a:ea typeface="宋体" panose="02010600030101010101" pitchFamily="2" charset="-122"/>
              </a:rPr>
              <a:t>在用户进程中执行)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3.Process-Based Operating System（</a:t>
            </a:r>
            <a:r>
              <a:rPr lang="zh-CN" altLang="en-US">
                <a:ea typeface="宋体" panose="02010600030101010101" pitchFamily="2" charset="-122"/>
              </a:rPr>
              <a:t>基于进程的</a:t>
            </a:r>
            <a:r>
              <a:rPr lang="en-US" altLang="zh-CN">
                <a:ea typeface="宋体" panose="02010600030101010101" pitchFamily="2" charset="-122"/>
              </a:rPr>
              <a:t>OS）</a:t>
            </a:r>
          </a:p>
          <a:p>
            <a:pPr>
              <a:buFont typeface="Wingdings" panose="05000000000000000000" pitchFamily="2" charset="2"/>
              <a:buChar char="§"/>
            </a:pPr>
            <a:endParaRPr lang="zh-CN" altLang="en-US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zh-CN" altLang="en-US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u="sng">
              <a:ea typeface="宋体" panose="02010600030101010101" pitchFamily="2" charset="-122"/>
            </a:endParaRPr>
          </a:p>
        </p:txBody>
      </p:sp>
      <p:sp>
        <p:nvSpPr>
          <p:cNvPr id="116740" name="灯片编号占位符 5">
            <a:extLst>
              <a:ext uri="{FF2B5EF4-FFF2-40B4-BE49-F238E27FC236}">
                <a16:creationId xmlns:a16="http://schemas.microsoft.com/office/drawing/2014/main" id="{84526600-B687-35F1-36F0-82D07E5F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D679527A-67F4-4388-864A-3C085CF56237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9BD3E23-3F44-61FE-3986-8ADE0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3.5 Execution of the Operating System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6088FB5-D77B-0E55-219C-C07A6667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Non-process Kernel（</a:t>
            </a:r>
            <a:r>
              <a:rPr lang="zh-CN" altLang="en-US">
                <a:ea typeface="宋体" panose="02010600030101010101" pitchFamily="2" charset="-122"/>
              </a:rPr>
              <a:t>无进程内核）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Execute kernel outside of any process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Operating system code is executed as a separate entity that operates in privileged mode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7764" name="灯片编号占位符 5">
            <a:extLst>
              <a:ext uri="{FF2B5EF4-FFF2-40B4-BE49-F238E27FC236}">
                <a16:creationId xmlns:a16="http://schemas.microsoft.com/office/drawing/2014/main" id="{1A18D99D-B4EA-A470-3E5B-F535D88E1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49CE824-1ADF-4C5A-857C-DA56198AB433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17765" name="Picture 5">
            <a:extLst>
              <a:ext uri="{FF2B5EF4-FFF2-40B4-BE49-F238E27FC236}">
                <a16:creationId xmlns:a16="http://schemas.microsoft.com/office/drawing/2014/main" id="{17B8501A-D3DC-0203-F322-785A533D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1436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BA69EB9-5988-65BB-C832-CE96EAB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3.5 Execution of the Operating System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680C321-621D-4715-E432-51C3932E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 New Roman" panose="02020603050405020304" pitchFamily="18" charset="0"/>
              <a:buAutoNum type="arabicPeriod" startAt="2"/>
            </a:pPr>
            <a:r>
              <a:rPr lang="en-US" altLang="zh-CN">
                <a:ea typeface="宋体" panose="02010600030101010101" pitchFamily="2" charset="-122"/>
              </a:rPr>
              <a:t>Execution Within User Processes(</a:t>
            </a:r>
            <a:r>
              <a:rPr lang="zh-CN" altLang="en-US">
                <a:ea typeface="宋体" panose="02010600030101010101" pitchFamily="2" charset="-122"/>
              </a:rPr>
              <a:t>在用户进程中执行)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Operating system software within context of a user process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Process executes in privileged mode when executing operating system code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Unix</a:t>
            </a:r>
          </a:p>
        </p:txBody>
      </p:sp>
      <p:sp>
        <p:nvSpPr>
          <p:cNvPr id="118788" name="灯片编号占位符 5">
            <a:extLst>
              <a:ext uri="{FF2B5EF4-FFF2-40B4-BE49-F238E27FC236}">
                <a16:creationId xmlns:a16="http://schemas.microsoft.com/office/drawing/2014/main" id="{A54C52B8-CE4F-14C8-9F7E-E84D17E5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68D1EDC-F85C-47B9-A796-34E1DFDA6EC7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18789" name="Picture 2">
            <a:extLst>
              <a:ext uri="{FF2B5EF4-FFF2-40B4-BE49-F238E27FC236}">
                <a16:creationId xmlns:a16="http://schemas.microsoft.com/office/drawing/2014/main" id="{0818BFB6-F88E-F1A8-2C33-6D03EBA9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70238"/>
            <a:ext cx="7154863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>
            <a:extLst>
              <a:ext uri="{FF2B5EF4-FFF2-40B4-BE49-F238E27FC236}">
                <a16:creationId xmlns:a16="http://schemas.microsoft.com/office/drawing/2014/main" id="{BEBCAC40-F761-D2F7-E5D5-010F10EA4CD7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936625"/>
            <a:ext cx="3667125" cy="5905500"/>
          </a:xfrm>
          <a:noFill/>
        </p:spPr>
      </p:pic>
      <p:sp>
        <p:nvSpPr>
          <p:cNvPr id="120835" name="灯片编号占位符 4">
            <a:extLst>
              <a:ext uri="{FF2B5EF4-FFF2-40B4-BE49-F238E27FC236}">
                <a16:creationId xmlns:a16="http://schemas.microsoft.com/office/drawing/2014/main" id="{D0401515-9F9F-AA27-CFF9-90DDCCD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83B08F-B89A-415B-9AB6-E3D5828C11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6C891DD6-C507-300D-9BC7-45114242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3.5 Execution of the Operating System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F9284BA-5C45-7E47-3074-77E8EDD1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 marL="533400" indent="-533400">
              <a:buFont typeface="Times New Roman" panose="02020603050405020304" pitchFamily="18" charset="0"/>
              <a:buAutoNum type="arabicPeriod" startAt="3"/>
            </a:pPr>
            <a:r>
              <a:rPr lang="en-US" altLang="zh-CN">
                <a:ea typeface="宋体" panose="02010600030101010101" pitchFamily="2" charset="-122"/>
              </a:rPr>
              <a:t>Process-Based Operating System（</a:t>
            </a:r>
            <a:r>
              <a:rPr lang="zh-CN" altLang="en-US">
                <a:ea typeface="宋体" panose="02010600030101010101" pitchFamily="2" charset="-122"/>
              </a:rPr>
              <a:t>基于进程的</a:t>
            </a:r>
            <a:r>
              <a:rPr lang="en-US" altLang="zh-CN">
                <a:ea typeface="宋体" panose="02010600030101010101" pitchFamily="2" charset="-122"/>
              </a:rPr>
              <a:t>OS）</a:t>
            </a:r>
          </a:p>
          <a:p>
            <a:pPr marL="914400" lvl="1" indent="-457200"/>
            <a:r>
              <a:rPr lang="en-US" altLang="zh-CN" sz="2400">
                <a:ea typeface="宋体" panose="02010600030101010101" pitchFamily="2" charset="-122"/>
              </a:rPr>
              <a:t>Implement operating system as a collection of system processes</a:t>
            </a:r>
          </a:p>
          <a:p>
            <a:pPr marL="914400" lvl="1" indent="-457200"/>
            <a:r>
              <a:rPr lang="en-US" altLang="zh-CN" sz="2400">
                <a:ea typeface="宋体" panose="02010600030101010101" pitchFamily="2" charset="-122"/>
              </a:rPr>
              <a:t>Useful in multi-processor or multi-computer environment</a:t>
            </a:r>
          </a:p>
        </p:txBody>
      </p:sp>
      <p:sp>
        <p:nvSpPr>
          <p:cNvPr id="121860" name="灯片编号占位符 5">
            <a:extLst>
              <a:ext uri="{FF2B5EF4-FFF2-40B4-BE49-F238E27FC236}">
                <a16:creationId xmlns:a16="http://schemas.microsoft.com/office/drawing/2014/main" id="{21014745-0983-C41C-69D6-C7D7A6CF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2DB94522-7537-4FCE-9DF9-E6DA873BDD18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21861" name="Picture 2">
            <a:extLst>
              <a:ext uri="{FF2B5EF4-FFF2-40B4-BE49-F238E27FC236}">
                <a16:creationId xmlns:a16="http://schemas.microsoft.com/office/drawing/2014/main" id="{6920DF88-76DB-5C5C-0491-055AF020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429000"/>
            <a:ext cx="8772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>
            <a:extLst>
              <a:ext uri="{FF2B5EF4-FFF2-40B4-BE49-F238E27FC236}">
                <a16:creationId xmlns:a16="http://schemas.microsoft.com/office/drawing/2014/main" id="{FE3BE2FB-454E-3390-337F-79086A91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883" name="内容占位符 2">
            <a:extLst>
              <a:ext uri="{FF2B5EF4-FFF2-40B4-BE49-F238E27FC236}">
                <a16:creationId xmlns:a16="http://schemas.microsoft.com/office/drawing/2014/main" id="{6DE9CAC3-F23F-5439-F1C0-257BEF68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 Process Description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3.6 process API introduction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>
            <a:extLst>
              <a:ext uri="{FF2B5EF4-FFF2-40B4-BE49-F238E27FC236}">
                <a16:creationId xmlns:a16="http://schemas.microsoft.com/office/drawing/2014/main" id="{9886B2BF-5A61-5BC4-9BA9-0A845648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1F175656-B9C1-0AEE-E008-C8BF5AD3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创建 </a:t>
            </a:r>
            <a:r>
              <a:rPr lang="en-US" altLang="zh-CN" dirty="0">
                <a:ea typeface="宋体" pitchFamily="2" charset="-122"/>
              </a:rPr>
              <a:t>create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>
                <a:ea typeface="宋体" pitchFamily="2" charset="-122"/>
              </a:rPr>
              <a:t>fork</a:t>
            </a:r>
          </a:p>
          <a:p>
            <a:pPr lvl="2"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在父进程中，</a:t>
            </a:r>
            <a:r>
              <a:rPr lang="en-US" altLang="zh-CN" dirty="0">
                <a:ea typeface="宋体" pitchFamily="2" charset="-122"/>
              </a:rPr>
              <a:t>fork</a:t>
            </a:r>
            <a:r>
              <a:rPr lang="zh-CN" altLang="en-US" dirty="0">
                <a:ea typeface="宋体" pitchFamily="2" charset="-122"/>
              </a:rPr>
              <a:t>返回新创建子进程的进程</a:t>
            </a:r>
            <a:r>
              <a:rPr lang="en-US" altLang="zh-CN" dirty="0">
                <a:ea typeface="宋体" pitchFamily="2" charset="-122"/>
              </a:rPr>
              <a:t>ID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lvl="2"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在子进程中，</a:t>
            </a:r>
            <a:r>
              <a:rPr lang="en-US" altLang="zh-CN" dirty="0">
                <a:ea typeface="宋体" pitchFamily="2" charset="-122"/>
              </a:rPr>
              <a:t>fork</a:t>
            </a:r>
            <a:r>
              <a:rPr lang="zh-CN" altLang="en-US" dirty="0">
                <a:ea typeface="宋体" pitchFamily="2" charset="-122"/>
              </a:rPr>
              <a:t>返回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lvl="2"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如果出现错误，</a:t>
            </a:r>
            <a:r>
              <a:rPr lang="en-US" altLang="zh-CN" dirty="0">
                <a:ea typeface="宋体" pitchFamily="2" charset="-122"/>
              </a:rPr>
              <a:t>fork</a:t>
            </a:r>
            <a:r>
              <a:rPr lang="zh-CN" altLang="en-US" dirty="0">
                <a:ea typeface="宋体" pitchFamily="2" charset="-122"/>
              </a:rPr>
              <a:t>返回一个负值；</a:t>
            </a:r>
            <a:endParaRPr lang="en-US" altLang="zh-CN" dirty="0">
              <a:ea typeface="宋体" pitchFamily="2" charset="-122"/>
            </a:endParaRPr>
          </a:p>
          <a:p>
            <a:pPr lvl="2">
              <a:buFont typeface="Arial" charset="0"/>
              <a:buChar char="•"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销毁 </a:t>
            </a:r>
            <a:r>
              <a:rPr lang="en-US" altLang="zh-CN" dirty="0">
                <a:ea typeface="宋体" pitchFamily="2" charset="-122"/>
              </a:rPr>
              <a:t>destroy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等待 </a:t>
            </a:r>
            <a:r>
              <a:rPr lang="en-US" altLang="zh-CN" dirty="0">
                <a:ea typeface="宋体" pitchFamily="2" charset="-122"/>
              </a:rPr>
              <a:t>wait</a:t>
            </a:r>
          </a:p>
          <a:p>
            <a:pPr marL="457200" lvl="1" indent="0">
              <a:buFont typeface="Arial" charset="0"/>
              <a:buNone/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54FCF121-3CB3-6B32-2008-35AD1236E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F9F5F7A-EB28-4DFA-8015-08C9FC1D224F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B77F290F-170A-756A-8EDA-A858BE8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big picture: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7A953D03-254A-83C5-A2AD-38801845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1066800"/>
            <a:ext cx="882015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management and share (Concurrency)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Information and context     (PCB)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communication         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Mutual Exclusion and  Synchronization/Deadlock(</a:t>
            </a:r>
            <a:r>
              <a:rPr lang="zh-CN" altLang="en-US" dirty="0">
                <a:ea typeface="宋体" panose="02010600030101010101" pitchFamily="2" charset="-122"/>
              </a:rPr>
              <a:t>死锁</a:t>
            </a:r>
            <a:r>
              <a:rPr lang="en-US" altLang="zh-CN" dirty="0">
                <a:ea typeface="宋体" panose="02010600030101010101" pitchFamily="2" charset="-122"/>
              </a:rPr>
              <a:t>) and Starvation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SW &amp; HW used to solve the problem (OS’s perspective)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classic problem and solutions (Programmer’s perspective)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  CPU  I/O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MMU, </a:t>
            </a:r>
            <a:r>
              <a:rPr lang="en-US" altLang="zh-CN" dirty="0" err="1">
                <a:ea typeface="宋体" panose="02010600030101010101" pitchFamily="2" charset="-122"/>
              </a:rPr>
              <a:t>Sheduling</a:t>
            </a:r>
            <a:r>
              <a:rPr lang="en-US" altLang="zh-CN" dirty="0">
                <a:ea typeface="宋体" panose="02010600030101010101" pitchFamily="2" charset="-122"/>
              </a:rPr>
              <a:t>, file system 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8043A8A9-07FF-3E27-3375-C2C92EA6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C567FEF-921D-4569-AB9A-F5257124F51F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>
            <a:extLst>
              <a:ext uri="{FF2B5EF4-FFF2-40B4-BE49-F238E27FC236}">
                <a16:creationId xmlns:a16="http://schemas.microsoft.com/office/drawing/2014/main" id="{6999DF7E-68A9-22A7-AEDF-FB15D80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introduction(2/15)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931" name="内容占位符 2">
            <a:extLst>
              <a:ext uri="{FF2B5EF4-FFF2-40B4-BE49-F238E27FC236}">
                <a16:creationId xmlns:a16="http://schemas.microsoft.com/office/drawing/2014/main" id="{FD73780F-6EBC-5952-C9C9-D6B38574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2667000" cy="5095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BD56B3E5-611E-B8C9-0C0F-5F098D4A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7AB6472-A63B-4E5D-B0EB-F10B5CB1640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4933" name="TextBox 4">
            <a:extLst>
              <a:ext uri="{FF2B5EF4-FFF2-40B4-BE49-F238E27FC236}">
                <a16:creationId xmlns:a16="http://schemas.microsoft.com/office/drawing/2014/main" id="{F3BA7C5D-E476-C16B-B66A-65E6F21A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0" y="1571625"/>
            <a:ext cx="5948363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main.c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("first command:(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:%d)\n",(int)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());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=fork();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if(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("%d father of %d\n",(int)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(),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else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("%d child\n",(int)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71EFFAE-138F-3201-319C-688C22A1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79"/>
              </p:ext>
            </p:extLst>
          </p:nvPr>
        </p:nvGraphicFramePr>
        <p:xfrm>
          <a:off x="6172200" y="1571625"/>
          <a:ext cx="2667000" cy="212566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parent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stack: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rc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为子进程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pid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data: main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A941D99-F9CA-A636-4572-ADF02E638D84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4146550"/>
          <a:ext cx="2819400" cy="1857375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child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代码内容同上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4962" name="直接箭头连接符 13">
            <a:extLst>
              <a:ext uri="{FF2B5EF4-FFF2-40B4-BE49-F238E27FC236}">
                <a16:creationId xmlns:a16="http://schemas.microsoft.com/office/drawing/2014/main" id="{C177490C-77EF-B77E-D07C-E6B44E9743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2070100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1D2112-5650-CED0-0335-D35231EEF7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618339"/>
            <a:ext cx="2057400" cy="5012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4" name="TextBox 23">
            <a:extLst>
              <a:ext uri="{FF2B5EF4-FFF2-40B4-BE49-F238E27FC236}">
                <a16:creationId xmlns:a16="http://schemas.microsoft.com/office/drawing/2014/main" id="{68F2D99B-5390-A67E-8E52-6DB2DE24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1114425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Process  image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65" name="TextBox 24">
            <a:extLst>
              <a:ext uri="{FF2B5EF4-FFF2-40B4-BE49-F238E27FC236}">
                <a16:creationId xmlns:a16="http://schemas.microsoft.com/office/drawing/2014/main" id="{CF780946-5CED-D402-0C30-DD321ED7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59188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Process  image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>
            <a:extLst>
              <a:ext uri="{FF2B5EF4-FFF2-40B4-BE49-F238E27FC236}">
                <a16:creationId xmlns:a16="http://schemas.microsoft.com/office/drawing/2014/main" id="{F0B5A6FA-5A97-41C0-0BB9-DBCEF38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introduction(3/15)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79" name="内容占位符 2">
            <a:extLst>
              <a:ext uri="{FF2B5EF4-FFF2-40B4-BE49-F238E27FC236}">
                <a16:creationId xmlns:a16="http://schemas.microsoft.com/office/drawing/2014/main" id="{CDABBD0E-202F-229E-6259-FE70BF89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78845EE2-F45F-B3B5-CF79-62FF5E4FF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5607260-9CEB-4072-AFBB-A5882CD5EC20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50" name="TextBox 25">
            <a:extLst>
              <a:ext uri="{FF2B5EF4-FFF2-40B4-BE49-F238E27FC236}">
                <a16:creationId xmlns:a16="http://schemas.microsoft.com/office/drawing/2014/main" id="{5E41C04A-E1B5-B7E5-B58B-79E6C791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868988"/>
            <a:ext cx="3962400" cy="463550"/>
          </a:xfrm>
          <a:prstGeom prst="rect">
            <a:avLst/>
          </a:prstGeom>
          <a:solidFill>
            <a:srgbClr val="D2E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Why clone the same code?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2" name="矩形 1">
            <a:extLst>
              <a:ext uri="{FF2B5EF4-FFF2-40B4-BE49-F238E27FC236}">
                <a16:creationId xmlns:a16="http://schemas.microsoft.com/office/drawing/2014/main" id="{8003DD59-72D2-6C87-528B-D0A505CF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28587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3" name="TextBox 4">
            <a:extLst>
              <a:ext uri="{FF2B5EF4-FFF2-40B4-BE49-F238E27FC236}">
                <a16:creationId xmlns:a16="http://schemas.microsoft.com/office/drawing/2014/main" id="{26C88BA4-16A0-17EF-919B-D4F32F07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1747838"/>
            <a:ext cx="6396037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printf("first command:(pid:%d)\n",(int)getpid());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  rc=fork();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if(rc)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printf("%d father of %d\n",(int)getpid(),rc);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else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printf("%d child\n",(int)getpid());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id="{60A4F135-27AA-2F00-86D9-3B33AFF6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introduction(4/15)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1C1AB206-6DB4-7B90-DD79-A49E4285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6F03F832-3C8E-1295-7CC1-1A67BD478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9851BF9-BB0A-4F6F-9613-BEEFDBCD72C5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9029" name="矩形 14">
            <a:extLst>
              <a:ext uri="{FF2B5EF4-FFF2-40B4-BE49-F238E27FC236}">
                <a16:creationId xmlns:a16="http://schemas.microsoft.com/office/drawing/2014/main" id="{A60315A0-1EF8-D070-37BA-9475B865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26356"/>
            <a:ext cx="83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0" name="TextBox 4">
            <a:extLst>
              <a:ext uri="{FF2B5EF4-FFF2-40B4-BE49-F238E27FC236}">
                <a16:creationId xmlns:a16="http://schemas.microsoft.com/office/drawing/2014/main" id="{44392A20-4BCB-481E-ECC4-7194A2888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38861"/>
            <a:ext cx="83820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strike="sngStrike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strike="sngStrike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strike="sngStrike" dirty="0">
                <a:latin typeface="Times New Roman" panose="02020603050405020304" pitchFamily="18" charset="0"/>
                <a:ea typeface="宋体" panose="02010600030101010101" pitchFamily="2" charset="-122"/>
              </a:rPr>
              <a:t>(“first command:(</a:t>
            </a:r>
            <a:r>
              <a:rPr lang="en-US" altLang="zh-CN" sz="2000" strike="sngStrike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2000" strike="sngStrike" dirty="0">
                <a:latin typeface="Times New Roman" panose="02020603050405020304" pitchFamily="18" charset="0"/>
                <a:ea typeface="宋体" panose="02010600030101010101" pitchFamily="2" charset="-122"/>
              </a:rPr>
              <a:t>:%d)\n”,(int)</a:t>
            </a:r>
            <a:r>
              <a:rPr lang="en-US" altLang="zh-CN" sz="2000" strike="sngStrike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strike="sngStrike" dirty="0">
                <a:latin typeface="Times New Roman" panose="02020603050405020304" pitchFamily="18" charset="0"/>
                <a:ea typeface="宋体" panose="02010600030101010101" pitchFamily="2" charset="-122"/>
              </a:rPr>
              <a:t>());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机器指令存在，但不执行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strike="sngStrike" dirty="0">
                <a:latin typeface="Times New Roman" panose="02020603050405020304" pitchFamily="18" charset="0"/>
                <a:ea typeface="宋体" panose="02010600030101010101" pitchFamily="2" charset="-122"/>
              </a:rPr>
              <a:t>fork();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返回值保存执行，但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fork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的功能不执行</a:t>
            </a:r>
            <a:endParaRPr lang="en-US" altLang="zh-CN" sz="2000" strike="sngStrik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if(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("%d father of %d\n",(int)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(),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else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("%d child\n",(int)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7A20C087-AC7F-1BAE-3071-04A0A188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introduction(5/15)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1075" name="Picture 2">
            <a:extLst>
              <a:ext uri="{FF2B5EF4-FFF2-40B4-BE49-F238E27FC236}">
                <a16:creationId xmlns:a16="http://schemas.microsoft.com/office/drawing/2014/main" id="{958113F7-431C-500B-A64B-26E56D672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4" t="23245" r="8812" b="47791"/>
          <a:stretch>
            <a:fillRect/>
          </a:stretch>
        </p:blipFill>
        <p:spPr>
          <a:xfrm>
            <a:off x="533400" y="1371600"/>
            <a:ext cx="7018338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>
            <a:extLst>
              <a:ext uri="{FF2B5EF4-FFF2-40B4-BE49-F238E27FC236}">
                <a16:creationId xmlns:a16="http://schemas.microsoft.com/office/drawing/2014/main" id="{FA856F36-A470-E7ED-5715-25FF4E86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introduction(6/15)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2099" name="内容占位符 2">
            <a:extLst>
              <a:ext uri="{FF2B5EF4-FFF2-40B4-BE49-F238E27FC236}">
                <a16:creationId xmlns:a16="http://schemas.microsoft.com/office/drawing/2014/main" id="{58D0F3FC-DB7A-E5DF-D67D-DA938294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wait: </a:t>
            </a:r>
            <a:r>
              <a:rPr lang="zh-CN" altLang="en-US">
                <a:ea typeface="宋体" panose="02010600030101010101" pitchFamily="2" charset="-122"/>
              </a:rPr>
              <a:t>父进程等待子进程终止并返回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</a:t>
            </a:r>
            <a:r>
              <a:rPr lang="zh-CN" altLang="en-US">
                <a:ea typeface="宋体" panose="02010600030101010101" pitchFamily="2" charset="-122"/>
              </a:rPr>
              <a:t>：进程只能释放自己的空间，不能销毁自己的</a:t>
            </a:r>
            <a:r>
              <a:rPr lang="en-US" altLang="zh-CN">
                <a:ea typeface="宋体" panose="02010600030101010101" pitchFamily="2" charset="-122"/>
              </a:rPr>
              <a:t>PCB</a:t>
            </a:r>
            <a:r>
              <a:rPr lang="zh-CN" altLang="en-US">
                <a:ea typeface="宋体" panose="02010600030101010101" pitchFamily="2" charset="-122"/>
              </a:rPr>
              <a:t>，父进程销毁子进程的</a:t>
            </a:r>
            <a:r>
              <a:rPr lang="en-US" altLang="zh-CN">
                <a:ea typeface="宋体" panose="02010600030101010101" pitchFamily="2" charset="-122"/>
              </a:rPr>
              <a:t>PCB</a:t>
            </a:r>
          </a:p>
          <a:p>
            <a:r>
              <a:rPr lang="zh-CN" altLang="en-US">
                <a:ea typeface="宋体" panose="02010600030101010101" pitchFamily="2" charset="-122"/>
              </a:rPr>
              <a:t>孤儿进程：父进程已经结束，子进程尚未结束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67823A3E-800A-0A80-A227-580EB17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8E2854A-BE6E-421D-A6D2-1470D310FB5E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>
            <a:extLst>
              <a:ext uri="{FF2B5EF4-FFF2-40B4-BE49-F238E27FC236}">
                <a16:creationId xmlns:a16="http://schemas.microsoft.com/office/drawing/2014/main" id="{13BD8E3D-090E-4EC8-588E-D25929D1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introduction(7/15)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4147" name="灯片编号占位符 3">
            <a:extLst>
              <a:ext uri="{FF2B5EF4-FFF2-40B4-BE49-F238E27FC236}">
                <a16:creationId xmlns:a16="http://schemas.microsoft.com/office/drawing/2014/main" id="{F2BF1A8E-52CB-999C-3AC4-BD91755A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599C1DAF-D430-4F07-BE89-590D33006F15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34148" name="Picture 2" descr="C:\Users\h\Documents\Tencent Files\2380588\FileRecv\MobileFile\Screenshot_20190319_105140_com.netease.vopen.jpg">
            <a:extLst>
              <a:ext uri="{FF2B5EF4-FFF2-40B4-BE49-F238E27FC236}">
                <a16:creationId xmlns:a16="http://schemas.microsoft.com/office/drawing/2014/main" id="{CFC925B2-5A96-B879-8466-EDDB8715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87241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>
            <a:extLst>
              <a:ext uri="{FF2B5EF4-FFF2-40B4-BE49-F238E27FC236}">
                <a16:creationId xmlns:a16="http://schemas.microsoft.com/office/drawing/2014/main" id="{B0F24556-7C39-C28D-D50A-9EB55A9B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introduction(8/15)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6195" name="内容占位符 2">
            <a:extLst>
              <a:ext uri="{FF2B5EF4-FFF2-40B4-BE49-F238E27FC236}">
                <a16:creationId xmlns:a16="http://schemas.microsoft.com/office/drawing/2014/main" id="{123114B1-7409-F41E-8A5F-C7C69028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827588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wc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("first command:(</a:t>
            </a:r>
            <a:r>
              <a:rPr lang="en-US" altLang="zh-CN" sz="2000" dirty="0" err="1">
                <a:ea typeface="宋体" panose="02010600030101010101" pitchFamily="2" charset="-122"/>
              </a:rPr>
              <a:t>pid</a:t>
            </a:r>
            <a:r>
              <a:rPr lang="en-US" altLang="zh-CN" sz="2000" dirty="0">
                <a:ea typeface="宋体" panose="02010600030101010101" pitchFamily="2" charset="-122"/>
              </a:rPr>
              <a:t>:%d)\n",(int)</a:t>
            </a:r>
            <a:r>
              <a:rPr lang="en-US" altLang="zh-CN" sz="2000" dirty="0" err="1"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int   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=fork();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if(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wait(&amp;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wc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("%d father of %d\n",(int)</a:t>
            </a:r>
            <a:r>
              <a:rPr lang="en-US" altLang="zh-CN" sz="2000" dirty="0" err="1"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ea typeface="宋体" panose="02010600030101010101" pitchFamily="2" charset="-122"/>
              </a:rPr>
              <a:t>(),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else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("%d child\n",(int)</a:t>
            </a:r>
            <a:r>
              <a:rPr lang="en-US" altLang="zh-CN" sz="2000" dirty="0" err="1"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return 0;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>
            <a:extLst>
              <a:ext uri="{FF2B5EF4-FFF2-40B4-BE49-F238E27FC236}">
                <a16:creationId xmlns:a16="http://schemas.microsoft.com/office/drawing/2014/main" id="{E5DD7563-EFC1-E13D-7893-EE554048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introduction(9/15)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7219" name="内容占位符 2">
            <a:extLst>
              <a:ext uri="{FF2B5EF4-FFF2-40B4-BE49-F238E27FC236}">
                <a16:creationId xmlns:a16="http://schemas.microsoft.com/office/drawing/2014/main" id="{F1D76580-E71A-0AD2-6CEE-DE770716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7220" name="Picture 2">
            <a:extLst>
              <a:ext uri="{FF2B5EF4-FFF2-40B4-BE49-F238E27FC236}">
                <a16:creationId xmlns:a16="http://schemas.microsoft.com/office/drawing/2014/main" id="{936246F9-DD1D-B9F8-EE3A-93BCFEA3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7" t="18750" r="6699" b="57974"/>
          <a:stretch>
            <a:fillRect/>
          </a:stretch>
        </p:blipFill>
        <p:spPr bwMode="auto">
          <a:xfrm>
            <a:off x="1066800" y="2222500"/>
            <a:ext cx="673417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>
            <a:extLst>
              <a:ext uri="{FF2B5EF4-FFF2-40B4-BE49-F238E27FC236}">
                <a16:creationId xmlns:a16="http://schemas.microsoft.com/office/drawing/2014/main" id="{2DE0B3FB-03DB-1F10-8F96-83C3D4C5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introduction(10/15)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8243" name="内容占位符 2">
            <a:extLst>
              <a:ext uri="{FF2B5EF4-FFF2-40B4-BE49-F238E27FC236}">
                <a16:creationId xmlns:a16="http://schemas.microsoft.com/office/drawing/2014/main" id="{92E2DA5D-2F08-996B-3A15-03EC3D3F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3" y="1219200"/>
            <a:ext cx="8534400" cy="4876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exec(lab04:3.4.3)</a:t>
            </a:r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A4CF512C-64D7-A6CD-04DD-8B39DED46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383D2CFD-87CB-46B2-9A8D-54B487847494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5A9F586-FF96-2370-C5A5-EAD9ED443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05192"/>
              </p:ext>
            </p:extLst>
          </p:nvPr>
        </p:nvGraphicFramePr>
        <p:xfrm>
          <a:off x="5656263" y="1866900"/>
          <a:ext cx="3200400" cy="18573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parent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stack:    args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lang="en-US" altLang="zh-CN" sz="1800" b="1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execDemo</a:t>
                      </a:r>
                      <a:endParaRPr lang="zh-CN" altLang="zh-CN" sz="1800" b="1" dirty="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8259" name="直接箭头连接符 13">
            <a:extLst>
              <a:ext uri="{FF2B5EF4-FFF2-40B4-BE49-F238E27FC236}">
                <a16:creationId xmlns:a16="http://schemas.microsoft.com/office/drawing/2014/main" id="{03085D19-AA46-56E0-DBF9-22B6580415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7100" y="2133600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60" name="TextBox 12">
            <a:extLst>
              <a:ext uri="{FF2B5EF4-FFF2-40B4-BE49-F238E27FC236}">
                <a16:creationId xmlns:a16="http://schemas.microsoft.com/office/drawing/2014/main" id="{89CF9238-DD0C-F618-2146-14093372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1366838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Process  image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61" name="TextBox 4">
            <a:extLst>
              <a:ext uri="{FF2B5EF4-FFF2-40B4-BE49-F238E27FC236}">
                <a16:creationId xmlns:a16="http://schemas.microsoft.com/office/drawing/2014/main" id="{4F8CFC1B-F191-908C-3461-4A41FAEC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1652588"/>
            <a:ext cx="5141912" cy="378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execDemo.c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fpid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=fork()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char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[]={"./EXEC",NULL};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if(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fpid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execvp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("Ending-----");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CD8783-91DB-EB4D-6EA4-60DC79D0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48134"/>
              </p:ext>
            </p:extLst>
          </p:nvPr>
        </p:nvGraphicFramePr>
        <p:xfrm>
          <a:off x="5715000" y="4508500"/>
          <a:ext cx="3200400" cy="18573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child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stack:    args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lang="en-US" altLang="zh-CN" sz="1800" b="1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execDemo</a:t>
                      </a:r>
                      <a:endParaRPr lang="zh-CN" altLang="zh-CN" sz="1800" b="1" dirty="0">
                        <a:solidFill>
                          <a:srgbClr val="0000FF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8276" name="直接箭头连接符 13">
            <a:extLst>
              <a:ext uri="{FF2B5EF4-FFF2-40B4-BE49-F238E27FC236}">
                <a16:creationId xmlns:a16="http://schemas.microsoft.com/office/drawing/2014/main" id="{06869AA1-FE5A-9672-8E5B-1457CC8A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8800" y="2971800"/>
            <a:ext cx="3906838" cy="180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77" name="TextBox 12">
            <a:extLst>
              <a:ext uri="{FF2B5EF4-FFF2-40B4-BE49-F238E27FC236}">
                <a16:creationId xmlns:a16="http://schemas.microsoft.com/office/drawing/2014/main" id="{92557CBC-2090-3575-0203-9E14699A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008438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Process  image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BAB061-B96A-9FA1-0C3D-5FAA1F90EACB}"/>
              </a:ext>
            </a:extLst>
          </p:cNvPr>
          <p:cNvSpPr txBox="1"/>
          <p:nvPr/>
        </p:nvSpPr>
        <p:spPr>
          <a:xfrm>
            <a:off x="4728684" y="1082675"/>
            <a:ext cx="438943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执行完</a:t>
            </a:r>
            <a:r>
              <a:rPr lang="en-US" altLang="zh-CN" dirty="0">
                <a:solidFill>
                  <a:srgbClr val="0000FF"/>
                </a:solidFill>
              </a:rPr>
              <a:t>fork()</a:t>
            </a:r>
            <a:r>
              <a:rPr lang="zh-CN" altLang="en-US" dirty="0">
                <a:solidFill>
                  <a:srgbClr val="0000FF"/>
                </a:solidFill>
              </a:rPr>
              <a:t>时，各个进程映像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>
            <a:extLst>
              <a:ext uri="{FF2B5EF4-FFF2-40B4-BE49-F238E27FC236}">
                <a16:creationId xmlns:a16="http://schemas.microsoft.com/office/drawing/2014/main" id="{235194C9-5CCA-7A20-8B13-C21EC98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688"/>
            <a:ext cx="8534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introduction(11/15)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267" name="灯片编号占位符 3">
            <a:extLst>
              <a:ext uri="{FF2B5EF4-FFF2-40B4-BE49-F238E27FC236}">
                <a16:creationId xmlns:a16="http://schemas.microsoft.com/office/drawing/2014/main" id="{5C1EF0D8-F50B-D507-64D7-1361731F4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77A2BC72-C692-4076-A699-BC2ED1F1A309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9268" name="TextBox 4">
            <a:extLst>
              <a:ext uri="{FF2B5EF4-FFF2-40B4-BE49-F238E27FC236}">
                <a16:creationId xmlns:a16="http://schemas.microsoft.com/office/drawing/2014/main" id="{2147A360-22D6-0391-7747-7BC01967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09600"/>
            <a:ext cx="5141912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execDemo.c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fpid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=fork();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char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[]={"./EXEC",NULL};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if(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fpid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execvp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[0],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("Ending-----");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2C1F5A-8F05-8389-E766-4CA708E5D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47428"/>
              </p:ext>
            </p:extLst>
          </p:nvPr>
        </p:nvGraphicFramePr>
        <p:xfrm>
          <a:off x="5791200" y="1365250"/>
          <a:ext cx="3200400" cy="185261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parent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stack: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 :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exeDemo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FA468D-9FB8-64F3-20E4-FBD3F6E1F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97971"/>
              </p:ext>
            </p:extLst>
          </p:nvPr>
        </p:nvGraphicFramePr>
        <p:xfrm>
          <a:off x="5770563" y="3836988"/>
          <a:ext cx="3200400" cy="18573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child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  :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EXEC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523C68-E123-5553-1BFB-68F53B81D5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124200"/>
            <a:ext cx="3352800" cy="1524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8" name="TextBox 10">
            <a:extLst>
              <a:ext uri="{FF2B5EF4-FFF2-40B4-BE49-F238E27FC236}">
                <a16:creationId xmlns:a16="http://schemas.microsoft.com/office/drawing/2014/main" id="{ADE1C136-0E9C-5762-9664-5A8B5FD74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9775"/>
            <a:ext cx="5791200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EXEC.c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  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("I am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EXEC.c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called by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execvp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 ");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581901-9771-51FC-8127-54346B8E87A2}"/>
              </a:ext>
            </a:extLst>
          </p:cNvPr>
          <p:cNvSpPr txBox="1"/>
          <p:nvPr/>
        </p:nvSpPr>
        <p:spPr>
          <a:xfrm>
            <a:off x="4816880" y="877888"/>
            <a:ext cx="4315618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执行完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execvp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时，各个进程映像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AA234E5-FB20-1699-FFED-E337DDAE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Agenda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C552B25-DB65-CF6F-F52D-CA8A9B1E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u="sng">
                <a:ea typeface="宋体" panose="02010600030101010101" pitchFamily="2" charset="-122"/>
              </a:rPr>
              <a:t>3.1 What is a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3.2 Process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3.3 Process Description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3.4 Process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3.5 Execution of the Operating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>
                <a:ea typeface="宋体" panose="02010600030101010101" pitchFamily="2" charset="-122"/>
              </a:rPr>
              <a:t>3.6 process API introduction</a:t>
            </a:r>
          </a:p>
        </p:txBody>
      </p:sp>
      <p:sp>
        <p:nvSpPr>
          <p:cNvPr id="40964" name="灯片编号占位符 5">
            <a:extLst>
              <a:ext uri="{FF2B5EF4-FFF2-40B4-BE49-F238E27FC236}">
                <a16:creationId xmlns:a16="http://schemas.microsoft.com/office/drawing/2014/main" id="{1D40FA1C-097D-3A20-103D-0FFDCD70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2FAD3AF6-D5C5-4D92-B88F-CD767F8AF66F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>
            <a:extLst>
              <a:ext uri="{FF2B5EF4-FFF2-40B4-BE49-F238E27FC236}">
                <a16:creationId xmlns:a16="http://schemas.microsoft.com/office/drawing/2014/main" id="{45A654C3-EC02-8EF7-87E2-AF5A3896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introduction(12/15)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0291" name="内容占位符 2">
            <a:extLst>
              <a:ext uri="{FF2B5EF4-FFF2-40B4-BE49-F238E27FC236}">
                <a16:creationId xmlns:a16="http://schemas.microsoft.com/office/drawing/2014/main" id="{7FDD77ED-F94E-C70E-B31F-DDD20C01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84787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("first command:(</a:t>
            </a:r>
            <a:r>
              <a:rPr lang="en-US" altLang="zh-CN" sz="2000" dirty="0" err="1">
                <a:ea typeface="宋体" panose="02010600030101010101" pitchFamily="2" charset="-122"/>
              </a:rPr>
              <a:t>pid</a:t>
            </a:r>
            <a:r>
              <a:rPr lang="en-US" altLang="zh-CN" sz="2000" dirty="0">
                <a:ea typeface="宋体" panose="02010600030101010101" pitchFamily="2" charset="-122"/>
              </a:rPr>
              <a:t>:%d)\n",(int)</a:t>
            </a:r>
            <a:r>
              <a:rPr lang="en-US" altLang="zh-CN" sz="2000" dirty="0" err="1"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int   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=fork();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char *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[]={"./</a:t>
            </a:r>
            <a:r>
              <a:rPr lang="en-US" altLang="zh-CN" sz="2000" dirty="0" err="1">
                <a:ea typeface="宋体" panose="02010600030101010101" pitchFamily="2" charset="-122"/>
              </a:rPr>
              <a:t>exec",NULL</a:t>
            </a:r>
            <a:r>
              <a:rPr lang="en-US" altLang="zh-CN" sz="2000" dirty="0">
                <a:ea typeface="宋体" panose="02010600030101010101" pitchFamily="2" charset="-122"/>
              </a:rPr>
              <a:t>};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if(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	</a:t>
            </a: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("%d father of %d\n",(int)</a:t>
            </a:r>
            <a:r>
              <a:rPr lang="en-US" altLang="zh-CN" sz="2000" dirty="0" err="1">
                <a:ea typeface="宋体" panose="02010600030101010101" pitchFamily="2" charset="-122"/>
              </a:rPr>
              <a:t>getpid</a:t>
            </a:r>
            <a:r>
              <a:rPr lang="en-US" altLang="zh-CN" sz="2000" dirty="0">
                <a:ea typeface="宋体" panose="02010600030101010101" pitchFamily="2" charset="-122"/>
              </a:rPr>
              <a:t>(),</a:t>
            </a:r>
            <a:r>
              <a:rPr lang="en-US" altLang="zh-CN" sz="2000" dirty="0" err="1">
                <a:ea typeface="宋体" panose="02010600030101010101" pitchFamily="2" charset="-122"/>
              </a:rPr>
              <a:t>rc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	 int </a:t>
            </a:r>
            <a:r>
              <a:rPr lang="en-US" altLang="zh-CN" sz="2000" dirty="0" err="1">
                <a:ea typeface="宋体" panose="02010600030101010101" pitchFamily="2" charset="-122"/>
              </a:rPr>
              <a:t>wc</a:t>
            </a:r>
            <a:r>
              <a:rPr lang="en-US" altLang="zh-CN" sz="2000" dirty="0">
                <a:ea typeface="宋体" panose="02010600030101010101" pitchFamily="2" charset="-122"/>
              </a:rPr>
              <a:t>=wait();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else{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ea typeface="宋体" panose="02010600030101010101" pitchFamily="2" charset="-122"/>
              </a:rPr>
              <a:t>execvp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[0],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    	</a:t>
            </a:r>
            <a:r>
              <a:rPr lang="en-US" altLang="zh-CN" sz="2000" strike="sngStrike" dirty="0" err="1">
                <a:solidFill>
                  <a:srgbClr val="00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strike="sngStrike" dirty="0">
                <a:solidFill>
                  <a:srgbClr val="0000FF"/>
                </a:solidFill>
                <a:ea typeface="宋体" panose="02010600030101010101" pitchFamily="2" charset="-122"/>
              </a:rPr>
              <a:t>(“%d child\n”,(int)</a:t>
            </a:r>
            <a:r>
              <a:rPr lang="en-US" altLang="zh-CN" sz="2000" strike="sngStrike" dirty="0" err="1">
                <a:solidFill>
                  <a:srgbClr val="0000FF"/>
                </a:solidFill>
                <a:ea typeface="宋体" panose="02010600030101010101" pitchFamily="2" charset="-122"/>
              </a:rPr>
              <a:t>getpid</a:t>
            </a:r>
            <a:r>
              <a:rPr lang="en-US" altLang="zh-CN" sz="2000" strike="sngStrike" dirty="0">
                <a:solidFill>
                  <a:srgbClr val="0000FF"/>
                </a:solidFill>
                <a:ea typeface="宋体" panose="02010600030101010101" pitchFamily="2" charset="-122"/>
              </a:rPr>
              <a:t>())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不会执行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    return 0;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>
            <a:extLst>
              <a:ext uri="{FF2B5EF4-FFF2-40B4-BE49-F238E27FC236}">
                <a16:creationId xmlns:a16="http://schemas.microsoft.com/office/drawing/2014/main" id="{309AF0EE-36EE-D6A4-D377-ABA890B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introduction(13/15)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1315" name="Picture 2">
            <a:extLst>
              <a:ext uri="{FF2B5EF4-FFF2-40B4-BE49-F238E27FC236}">
                <a16:creationId xmlns:a16="http://schemas.microsoft.com/office/drawing/2014/main" id="{95B9E1A0-F506-9FB4-BC57-93DBE83A6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t="23927" r="3641" b="57332"/>
          <a:stretch>
            <a:fillRect/>
          </a:stretch>
        </p:blipFill>
        <p:spPr>
          <a:xfrm>
            <a:off x="762000" y="4114800"/>
            <a:ext cx="7105650" cy="1776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TextBox 10">
            <a:extLst>
              <a:ext uri="{FF2B5EF4-FFF2-40B4-BE49-F238E27FC236}">
                <a16:creationId xmlns:a16="http://schemas.microsoft.com/office/drawing/2014/main" id="{9041A12A-63D9-5C99-7FC2-B0C652D9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57912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//EXEC.c 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int main()  {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int i;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printf("I am EXEC.c called by execvp() ");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>
            <a:extLst>
              <a:ext uri="{FF2B5EF4-FFF2-40B4-BE49-F238E27FC236}">
                <a16:creationId xmlns:a16="http://schemas.microsoft.com/office/drawing/2014/main" id="{232D8FC2-EDEF-A49A-18C6-CCF9659D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688"/>
            <a:ext cx="8534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introduction(14/15)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2339" name="灯片编号占位符 3">
            <a:extLst>
              <a:ext uri="{FF2B5EF4-FFF2-40B4-BE49-F238E27FC236}">
                <a16:creationId xmlns:a16="http://schemas.microsoft.com/office/drawing/2014/main" id="{7EA5A1A6-6B66-0EAC-1ED3-B420250C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CCC41498-D039-4737-8DF5-B2838E32864F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40" name="TextBox 4">
            <a:extLst>
              <a:ext uri="{FF2B5EF4-FFF2-40B4-BE49-F238E27FC236}">
                <a16:creationId xmlns:a16="http://schemas.microsoft.com/office/drawing/2014/main" id="{A665BB35-8FB1-C352-BD33-8D01E7DC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066800"/>
            <a:ext cx="5141912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//execDemo.c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char *args[]={"./EXEC",NULL};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execvp(args[0],args);</a:t>
            </a: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   printf("Ending-----");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822E412-C25A-92EE-54C5-ECD5D18804B2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365250"/>
          <a:ext cx="3200400" cy="185261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stack: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 :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exeDemo.c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69A060-FCFE-0ED5-0C64-7759BCC8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60612"/>
              </p:ext>
            </p:extLst>
          </p:nvPr>
        </p:nvGraphicFramePr>
        <p:xfrm>
          <a:off x="5791200" y="1890713"/>
          <a:ext cx="3200400" cy="18573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User stack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Code &amp; data  :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EXEC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2369" name="直接箭头连接符 13">
            <a:extLst>
              <a:ext uri="{FF2B5EF4-FFF2-40B4-BE49-F238E27FC236}">
                <a16:creationId xmlns:a16="http://schemas.microsoft.com/office/drawing/2014/main" id="{AE88209A-6EAA-1247-E632-1A50FFF9E4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1400" y="2038350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370" name="TextBox 10">
            <a:extLst>
              <a:ext uri="{FF2B5EF4-FFF2-40B4-BE49-F238E27FC236}">
                <a16:creationId xmlns:a16="http://schemas.microsoft.com/office/drawing/2014/main" id="{444F40D7-BA3A-C3F7-75DB-7DBA27F5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4267200"/>
            <a:ext cx="57912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//EXEC.c 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int main()  {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int i;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printf("I am EXEC.c called by execvp() ");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>
            <a:extLst>
              <a:ext uri="{FF2B5EF4-FFF2-40B4-BE49-F238E27FC236}">
                <a16:creationId xmlns:a16="http://schemas.microsoft.com/office/drawing/2014/main" id="{C9C3AF65-7CBC-2CA0-4D13-9252FCCA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3.6 process API introduction(15/15)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363" name="Picture 2">
            <a:extLst>
              <a:ext uri="{FF2B5EF4-FFF2-40B4-BE49-F238E27FC236}">
                <a16:creationId xmlns:a16="http://schemas.microsoft.com/office/drawing/2014/main" id="{3C1F7E72-91EE-EFC3-09CC-1EE3F7863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t="22224" r="7088" b="56310"/>
          <a:stretch>
            <a:fillRect/>
          </a:stretch>
        </p:blipFill>
        <p:spPr>
          <a:xfrm>
            <a:off x="762000" y="1905000"/>
            <a:ext cx="6596063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81C71A-02ED-7B91-C0ED-0A9A4784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972C086-9267-A419-DBC5-AF9F3AFF2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zh-CN" dirty="0">
                <a:ea typeface="宋体" pitchFamily="2" charset="-122"/>
              </a:rPr>
              <a:t>Definition: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A program in execution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An instance of a program running on a computer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The entity that can be assigned to and executed on a processor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A unit of activity characterized by</a:t>
            </a:r>
            <a:r>
              <a:rPr lang="zh-CN" altLang="en-US" dirty="0">
                <a:ea typeface="宋体" pitchFamily="2" charset="-122"/>
              </a:rPr>
              <a:t>：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  <a:defRPr/>
            </a:pPr>
            <a:r>
              <a:rPr lang="en-US" altLang="zh-CN" sz="3200" dirty="0">
                <a:ea typeface="宋体" pitchFamily="2" charset="-122"/>
              </a:rPr>
              <a:t>the execution of a sequence of instructions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  <a:defRPr/>
            </a:pPr>
            <a:r>
              <a:rPr lang="en-US" altLang="zh-CN" sz="3200" dirty="0">
                <a:ea typeface="宋体" pitchFamily="2" charset="-122"/>
              </a:rPr>
              <a:t>a current state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  <a:defRPr/>
            </a:pPr>
            <a:r>
              <a:rPr lang="en-US" altLang="zh-CN" sz="3200" dirty="0">
                <a:ea typeface="宋体" pitchFamily="2" charset="-122"/>
              </a:rPr>
              <a:t>an associated set of system resources</a:t>
            </a:r>
          </a:p>
        </p:txBody>
      </p:sp>
      <p:sp>
        <p:nvSpPr>
          <p:cNvPr id="41988" name="灯片编号占位符 5">
            <a:extLst>
              <a:ext uri="{FF2B5EF4-FFF2-40B4-BE49-F238E27FC236}">
                <a16:creationId xmlns:a16="http://schemas.microsoft.com/office/drawing/2014/main" id="{91DBFD7D-A68D-D077-8CC2-AD79508E9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51807C0A-8D05-4584-A76C-14494BC9E33E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BA9D6B-BED3-51E6-3A14-B8F28FE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3.1 What is a Process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7C8F0D-0CEB-0EF9-6A71-316D3846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Elements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Identifier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Priority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 counter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 pointers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Context data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I/O status information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Accounting information</a:t>
            </a:r>
          </a:p>
        </p:txBody>
      </p:sp>
      <p:sp>
        <p:nvSpPr>
          <p:cNvPr id="43012" name="灯片编号占位符 5">
            <a:extLst>
              <a:ext uri="{FF2B5EF4-FFF2-40B4-BE49-F238E27FC236}">
                <a16:creationId xmlns:a16="http://schemas.microsoft.com/office/drawing/2014/main" id="{7CF72D5B-3CBD-6514-DB82-315D623A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2472EA0D-088B-48B8-A48A-06865554485A}" type="slidenum">
              <a:rPr lang="zh-CN" altLang="en-US" sz="1400">
                <a:latin typeface="Times New Roman" panose="02020603050405020304" pitchFamily="18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ZK">
  <a:themeElements>
    <a:clrScheme name="Z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Settings\Administrator.CC24259-A\Application Data\Microsoft\Templates\Stallings.pot</Template>
  <TotalTime>5750</TotalTime>
  <Words>5029</Words>
  <Application>Microsoft Office PowerPoint</Application>
  <PresentationFormat>全屏显示(4:3)</PresentationFormat>
  <Paragraphs>731</Paragraphs>
  <Slides>73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楷体</vt:lpstr>
      <vt:lpstr>Arial</vt:lpstr>
      <vt:lpstr>Calibri</vt:lpstr>
      <vt:lpstr>Times New Roman</vt:lpstr>
      <vt:lpstr>Wingdings</vt:lpstr>
      <vt:lpstr>ZK</vt:lpstr>
      <vt:lpstr>1_自定义设计方案</vt:lpstr>
      <vt:lpstr>138</vt:lpstr>
      <vt:lpstr>Document</vt:lpstr>
      <vt:lpstr>重要通知</vt:lpstr>
      <vt:lpstr>Chapter 3  Process Description and Control</vt:lpstr>
      <vt:lpstr>A big picture: </vt:lpstr>
      <vt:lpstr>Process Creation</vt:lpstr>
      <vt:lpstr>Process Termination</vt:lpstr>
      <vt:lpstr>A big picture: </vt:lpstr>
      <vt:lpstr>Agenda</vt:lpstr>
      <vt:lpstr>3.1 What is a Process</vt:lpstr>
      <vt:lpstr>3.1 What is a Process</vt:lpstr>
      <vt:lpstr>Agenda</vt:lpstr>
      <vt:lpstr>3.2 Process States</vt:lpstr>
      <vt:lpstr>3.2 Process States</vt:lpstr>
      <vt:lpstr>Trace of Process(进程轨迹)</vt:lpstr>
      <vt:lpstr>3.2 Process States</vt:lpstr>
      <vt:lpstr>PowerPoint 演示文稿</vt:lpstr>
      <vt:lpstr>3.2 Process States</vt:lpstr>
      <vt:lpstr>3.2 Process States</vt:lpstr>
      <vt:lpstr>3.2 Process States</vt:lpstr>
      <vt:lpstr>3.2 Process States</vt:lpstr>
      <vt:lpstr>3.2 Process States</vt:lpstr>
      <vt:lpstr>3.2 Process States</vt:lpstr>
      <vt:lpstr>Using Two Queues：Efficiency？</vt:lpstr>
      <vt:lpstr>Multiple Blocked Queues</vt:lpstr>
      <vt:lpstr>PowerPoint 演示文稿</vt:lpstr>
      <vt:lpstr>PowerPoint 演示文稿</vt:lpstr>
      <vt:lpstr>PowerPoint 演示文稿</vt:lpstr>
      <vt:lpstr>3.2 Process States</vt:lpstr>
      <vt:lpstr>Linux 进程状态</vt:lpstr>
      <vt:lpstr>Linux 进程状态</vt:lpstr>
      <vt:lpstr>Agenda</vt:lpstr>
      <vt:lpstr>3.3 Process Description</vt:lpstr>
      <vt:lpstr>3.3.1 Operating System Control Structures</vt:lpstr>
      <vt:lpstr>PowerPoint 演示文稿</vt:lpstr>
      <vt:lpstr>3.3.1 Operating System Control Structures</vt:lpstr>
      <vt:lpstr>3.3.1 Operating System Control Structures</vt:lpstr>
      <vt:lpstr>3.3.1 Operating System Control Structures</vt:lpstr>
      <vt:lpstr>3.3 Process Description</vt:lpstr>
      <vt:lpstr>3.3.2 Process Control Structures</vt:lpstr>
      <vt:lpstr>3.3.2 Process Control Structures</vt:lpstr>
      <vt:lpstr>3.3.2 Process Control Structures</vt:lpstr>
      <vt:lpstr>3.3.2 Process Control Structures</vt:lpstr>
      <vt:lpstr>Agenda</vt:lpstr>
      <vt:lpstr>3.4 Process Control</vt:lpstr>
      <vt:lpstr>3.4.1 Modes of Execution(CPU)</vt:lpstr>
      <vt:lpstr>3.4.1 Modes of Execution(CPU)</vt:lpstr>
      <vt:lpstr>System mode</vt:lpstr>
      <vt:lpstr>Process Creation</vt:lpstr>
      <vt:lpstr>PowerPoint 演示文稿</vt:lpstr>
      <vt:lpstr>3.4.3 Process Switching</vt:lpstr>
      <vt:lpstr>3.4.3 Process Switching</vt:lpstr>
      <vt:lpstr>3.4.3 Process Switching</vt:lpstr>
      <vt:lpstr>Agenda</vt:lpstr>
      <vt:lpstr>3.5 Execution of the Operating System</vt:lpstr>
      <vt:lpstr>3.5 Execution of the Operating System</vt:lpstr>
      <vt:lpstr>3.5 Execution of the Operating System</vt:lpstr>
      <vt:lpstr>PowerPoint 演示文稿</vt:lpstr>
      <vt:lpstr>3.5 Execution of the Operating System</vt:lpstr>
      <vt:lpstr>3.6 process API introduction</vt:lpstr>
      <vt:lpstr>3.6 process API introduction(1/15)</vt:lpstr>
      <vt:lpstr>3.6 process API introduction(2/15)</vt:lpstr>
      <vt:lpstr>3.6 process API introduction(3/15)</vt:lpstr>
      <vt:lpstr>3.6 process API introduction(4/15)</vt:lpstr>
      <vt:lpstr>3.6 process API introduction(5/15)</vt:lpstr>
      <vt:lpstr>3.6 process API introduction(6/15)</vt:lpstr>
      <vt:lpstr>3.6 process API introduction(7/15)</vt:lpstr>
      <vt:lpstr>3.6 process API introduction(8/15)</vt:lpstr>
      <vt:lpstr>3.6 process API introduction(9/15)</vt:lpstr>
      <vt:lpstr>3.6 process API introduction(10/15)</vt:lpstr>
      <vt:lpstr>3.6 process API introduction(11/15)</vt:lpstr>
      <vt:lpstr>3.6 process API introduction(12/15)</vt:lpstr>
      <vt:lpstr>3.6 process API introduction(13/15)</vt:lpstr>
      <vt:lpstr>3.6 process API introduction(14/15)</vt:lpstr>
      <vt:lpstr>3.6 process API introduction(15/15)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Overview</dc:title>
  <dc:creator>Patricia Roy</dc:creator>
  <cp:lastModifiedBy>z h</cp:lastModifiedBy>
  <cp:revision>279</cp:revision>
  <dcterms:created xsi:type="dcterms:W3CDTF">1999-06-26T21:48:38Z</dcterms:created>
  <dcterms:modified xsi:type="dcterms:W3CDTF">2022-09-14T00:04:36Z</dcterms:modified>
</cp:coreProperties>
</file>