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22" r:id="rId2"/>
    <p:sldMasterId id="2147483734" r:id="rId3"/>
  </p:sldMasterIdLst>
  <p:notesMasterIdLst>
    <p:notesMasterId r:id="rId112"/>
  </p:notesMasterIdLst>
  <p:sldIdLst>
    <p:sldId id="562" r:id="rId4"/>
    <p:sldId id="537" r:id="rId5"/>
    <p:sldId id="534" r:id="rId6"/>
    <p:sldId id="535" r:id="rId7"/>
    <p:sldId id="443" r:id="rId8"/>
    <p:sldId id="516" r:id="rId9"/>
    <p:sldId id="538" r:id="rId10"/>
    <p:sldId id="539" r:id="rId11"/>
    <p:sldId id="446" r:id="rId12"/>
    <p:sldId id="447" r:id="rId13"/>
    <p:sldId id="448" r:id="rId14"/>
    <p:sldId id="541" r:id="rId15"/>
    <p:sldId id="517" r:id="rId16"/>
    <p:sldId id="540" r:id="rId17"/>
    <p:sldId id="451" r:id="rId18"/>
    <p:sldId id="452" r:id="rId19"/>
    <p:sldId id="518" r:id="rId20"/>
    <p:sldId id="567" r:id="rId21"/>
    <p:sldId id="453" r:id="rId22"/>
    <p:sldId id="455" r:id="rId23"/>
    <p:sldId id="454" r:id="rId24"/>
    <p:sldId id="554" r:id="rId25"/>
    <p:sldId id="456" r:id="rId26"/>
    <p:sldId id="542" r:id="rId27"/>
    <p:sldId id="458" r:id="rId28"/>
    <p:sldId id="573" r:id="rId29"/>
    <p:sldId id="557" r:id="rId30"/>
    <p:sldId id="555" r:id="rId31"/>
    <p:sldId id="457" r:id="rId32"/>
    <p:sldId id="543" r:id="rId33"/>
    <p:sldId id="545" r:id="rId34"/>
    <p:sldId id="564" r:id="rId35"/>
    <p:sldId id="565" r:id="rId36"/>
    <p:sldId id="566" r:id="rId37"/>
    <p:sldId id="574" r:id="rId38"/>
    <p:sldId id="546" r:id="rId39"/>
    <p:sldId id="558" r:id="rId40"/>
    <p:sldId id="559" r:id="rId41"/>
    <p:sldId id="560" r:id="rId42"/>
    <p:sldId id="461" r:id="rId43"/>
    <p:sldId id="460" r:id="rId44"/>
    <p:sldId id="561" r:id="rId45"/>
    <p:sldId id="459" r:id="rId46"/>
    <p:sldId id="575" r:id="rId47"/>
    <p:sldId id="462" r:id="rId48"/>
    <p:sldId id="466" r:id="rId49"/>
    <p:sldId id="467" r:id="rId50"/>
    <p:sldId id="464" r:id="rId51"/>
    <p:sldId id="465" r:id="rId52"/>
    <p:sldId id="468" r:id="rId53"/>
    <p:sldId id="469" r:id="rId54"/>
    <p:sldId id="470" r:id="rId55"/>
    <p:sldId id="471" r:id="rId56"/>
    <p:sldId id="472" r:id="rId57"/>
    <p:sldId id="473" r:id="rId58"/>
    <p:sldId id="519" r:id="rId59"/>
    <p:sldId id="474" r:id="rId60"/>
    <p:sldId id="475" r:id="rId61"/>
    <p:sldId id="476" r:id="rId62"/>
    <p:sldId id="477" r:id="rId63"/>
    <p:sldId id="520" r:id="rId64"/>
    <p:sldId id="478" r:id="rId65"/>
    <p:sldId id="569" r:id="rId66"/>
    <p:sldId id="480" r:id="rId67"/>
    <p:sldId id="521" r:id="rId68"/>
    <p:sldId id="481" r:id="rId69"/>
    <p:sldId id="553" r:id="rId70"/>
    <p:sldId id="522" r:id="rId71"/>
    <p:sldId id="523" r:id="rId72"/>
    <p:sldId id="482" r:id="rId73"/>
    <p:sldId id="576" r:id="rId74"/>
    <p:sldId id="525" r:id="rId75"/>
    <p:sldId id="485" r:id="rId76"/>
    <p:sldId id="484" r:id="rId77"/>
    <p:sldId id="486" r:id="rId78"/>
    <p:sldId id="487" r:id="rId79"/>
    <p:sldId id="568" r:id="rId80"/>
    <p:sldId id="488" r:id="rId81"/>
    <p:sldId id="570" r:id="rId82"/>
    <p:sldId id="571" r:id="rId83"/>
    <p:sldId id="489" r:id="rId84"/>
    <p:sldId id="491" r:id="rId85"/>
    <p:sldId id="563" r:id="rId86"/>
    <p:sldId id="493" r:id="rId87"/>
    <p:sldId id="494" r:id="rId88"/>
    <p:sldId id="533" r:id="rId89"/>
    <p:sldId id="547" r:id="rId90"/>
    <p:sldId id="495" r:id="rId91"/>
    <p:sldId id="526" r:id="rId92"/>
    <p:sldId id="548" r:id="rId93"/>
    <p:sldId id="550" r:id="rId94"/>
    <p:sldId id="496" r:id="rId95"/>
    <p:sldId id="527" r:id="rId96"/>
    <p:sldId id="497" r:id="rId97"/>
    <p:sldId id="498" r:id="rId98"/>
    <p:sldId id="572" r:id="rId99"/>
    <p:sldId id="499" r:id="rId100"/>
    <p:sldId id="551" r:id="rId101"/>
    <p:sldId id="552" r:id="rId102"/>
    <p:sldId id="528" r:id="rId103"/>
    <p:sldId id="500" r:id="rId104"/>
    <p:sldId id="501" r:id="rId105"/>
    <p:sldId id="529" r:id="rId106"/>
    <p:sldId id="502" r:id="rId107"/>
    <p:sldId id="503" r:id="rId108"/>
    <p:sldId id="504" r:id="rId109"/>
    <p:sldId id="505" r:id="rId110"/>
    <p:sldId id="530" r:id="rId1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33"/>
    <a:srgbClr val="FF0000"/>
    <a:srgbClr val="FFFFFF"/>
    <a:srgbClr val="EAEAEA"/>
    <a:srgbClr val="DDDDDD"/>
    <a:srgbClr val="996BA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71" autoAdjust="0"/>
  </p:normalViewPr>
  <p:slideViewPr>
    <p:cSldViewPr>
      <p:cViewPr varScale="1">
        <p:scale>
          <a:sx n="75" d="100"/>
          <a:sy n="75" d="100"/>
        </p:scale>
        <p:origin x="1578" y="3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66" d="100"/>
        <a:sy n="66" d="100"/>
      </p:scale>
      <p:origin x="0" y="6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notesMaster" Target="notesMasters/notesMaster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presProps" Target="pres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13" Type="http://schemas.openxmlformats.org/officeDocument/2006/relationships/slide" Target="slides/slide54.xml"/><Relationship Id="rId18" Type="http://schemas.openxmlformats.org/officeDocument/2006/relationships/slide" Target="slides/slide63.xml"/><Relationship Id="rId26" Type="http://schemas.openxmlformats.org/officeDocument/2006/relationships/slide" Target="slides/slide100.xml"/><Relationship Id="rId3" Type="http://schemas.openxmlformats.org/officeDocument/2006/relationships/slide" Target="slides/slide13.xml"/><Relationship Id="rId21" Type="http://schemas.openxmlformats.org/officeDocument/2006/relationships/slide" Target="slides/slide68.xml"/><Relationship Id="rId7" Type="http://schemas.openxmlformats.org/officeDocument/2006/relationships/slide" Target="slides/slide26.xml"/><Relationship Id="rId12" Type="http://schemas.openxmlformats.org/officeDocument/2006/relationships/slide" Target="slides/slide46.xml"/><Relationship Id="rId17" Type="http://schemas.openxmlformats.org/officeDocument/2006/relationships/slide" Target="slides/slide61.xml"/><Relationship Id="rId25" Type="http://schemas.openxmlformats.org/officeDocument/2006/relationships/slide" Target="slides/slide89.xml"/><Relationship Id="rId2" Type="http://schemas.openxmlformats.org/officeDocument/2006/relationships/slide" Target="slides/slide6.xml"/><Relationship Id="rId16" Type="http://schemas.openxmlformats.org/officeDocument/2006/relationships/slide" Target="slides/slide59.xml"/><Relationship Id="rId20" Type="http://schemas.openxmlformats.org/officeDocument/2006/relationships/slide" Target="slides/slide65.xml"/><Relationship Id="rId1" Type="http://schemas.openxmlformats.org/officeDocument/2006/relationships/slide" Target="slides/slide5.xml"/><Relationship Id="rId6" Type="http://schemas.openxmlformats.org/officeDocument/2006/relationships/slide" Target="slides/slide23.xml"/><Relationship Id="rId11" Type="http://schemas.openxmlformats.org/officeDocument/2006/relationships/slide" Target="slides/slide44.xml"/><Relationship Id="rId24" Type="http://schemas.openxmlformats.org/officeDocument/2006/relationships/slide" Target="slides/slide82.xml"/><Relationship Id="rId5" Type="http://schemas.openxmlformats.org/officeDocument/2006/relationships/slide" Target="slides/slide18.xml"/><Relationship Id="rId15" Type="http://schemas.openxmlformats.org/officeDocument/2006/relationships/slide" Target="slides/slide56.xml"/><Relationship Id="rId23" Type="http://schemas.openxmlformats.org/officeDocument/2006/relationships/slide" Target="slides/slide72.xml"/><Relationship Id="rId28" Type="http://schemas.openxmlformats.org/officeDocument/2006/relationships/slide" Target="slides/slide108.xml"/><Relationship Id="rId10" Type="http://schemas.openxmlformats.org/officeDocument/2006/relationships/slide" Target="slides/slide35.xml"/><Relationship Id="rId19" Type="http://schemas.openxmlformats.org/officeDocument/2006/relationships/slide" Target="slides/slide64.xml"/><Relationship Id="rId4" Type="http://schemas.openxmlformats.org/officeDocument/2006/relationships/slide" Target="slides/slide17.xml"/><Relationship Id="rId9" Type="http://schemas.openxmlformats.org/officeDocument/2006/relationships/slide" Target="slides/slide30.xml"/><Relationship Id="rId14" Type="http://schemas.openxmlformats.org/officeDocument/2006/relationships/slide" Target="slides/slide55.xml"/><Relationship Id="rId22" Type="http://schemas.openxmlformats.org/officeDocument/2006/relationships/slide" Target="slides/slide69.xml"/><Relationship Id="rId27" Type="http://schemas.openxmlformats.org/officeDocument/2006/relationships/slide" Target="slides/slide1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48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8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48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48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BAAF72C-D572-4CCF-930C-E4D6D04C7F49}" type="slidenum">
              <a:rPr lang="zh-CN" altLang="en-US"/>
              <a:pPr>
                <a:defRPr/>
              </a:pPr>
              <a:t>‹#›</a:t>
            </a:fld>
            <a:endParaRPr lang="en-US" altLang="zh-CN"/>
          </a:p>
        </p:txBody>
      </p:sp>
    </p:spTree>
    <p:extLst>
      <p:ext uri="{BB962C8B-B14F-4D97-AF65-F5344CB8AC3E}">
        <p14:creationId xmlns:p14="http://schemas.microsoft.com/office/powerpoint/2010/main" val="224532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p:spPr>
        <p:txBody>
          <a:bodyPr/>
          <a:lstStyle/>
          <a:p>
            <a:r>
              <a:rPr lang="zh-CN" altLang="en-US" dirty="0"/>
              <a:t>进程所需要逻辑内存与物理内存的关系，在大于时如何解决？覆盖，交换不能完全满足要求：  解决方法：进程部分代码数据加载入内存，剩下的在硬盘的中，加载的内容分散于内存中并不连续，虚拟内存</a:t>
            </a:r>
            <a:r>
              <a:rPr lang="en-US" altLang="zh-CN" dirty="0"/>
              <a:t>;</a:t>
            </a:r>
          </a:p>
          <a:p>
            <a:r>
              <a:rPr lang="zh-CN" altLang="en-US" dirty="0"/>
              <a:t>分页中尚未解决的问题，在本次分页中继续讨论效率和空间优化问题，提出快表，多级页表，反向页表</a:t>
            </a:r>
          </a:p>
        </p:txBody>
      </p:sp>
      <p:sp>
        <p:nvSpPr>
          <p:cNvPr id="92164"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63D086-BED1-43BC-9900-168CD0047A8D}" type="slidenum">
              <a:rPr lang="zh-CN" altLang="en-US" sz="1200" smtClean="0"/>
              <a:pPr/>
              <a:t>4</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p:spPr>
        <p:txBody>
          <a:bodyPr/>
          <a:lstStyle/>
          <a:p>
            <a:pPr marL="0" lvl="1"/>
            <a:r>
              <a:rPr lang="en-US" altLang="zh-CN" dirty="0"/>
              <a:t>Armv8</a:t>
            </a:r>
            <a:r>
              <a:rPr lang="zh-CN" altLang="en-US" dirty="0"/>
              <a:t>最大支持</a:t>
            </a:r>
            <a:r>
              <a:rPr lang="en-US" altLang="zh-CN" dirty="0"/>
              <a:t>48</a:t>
            </a:r>
            <a:r>
              <a:rPr lang="zh-CN" altLang="en-US" dirty="0"/>
              <a:t>位虚地址</a:t>
            </a:r>
          </a:p>
        </p:txBody>
      </p:sp>
      <p:sp>
        <p:nvSpPr>
          <p:cNvPr id="97284"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45991A-9396-483F-B385-86F16693DCD5}" type="slidenum">
              <a:rPr lang="zh-CN" altLang="en-US" sz="1200" smtClean="0"/>
              <a:pPr/>
              <a:t>32</a:t>
            </a:fld>
            <a:endParaRPr lang="en-US" altLang="zh-CN" sz="1200"/>
          </a:p>
        </p:txBody>
      </p:sp>
    </p:spTree>
    <p:extLst>
      <p:ext uri="{BB962C8B-B14F-4D97-AF65-F5344CB8AC3E}">
        <p14:creationId xmlns:p14="http://schemas.microsoft.com/office/powerpoint/2010/main" val="1593235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p:spPr>
        <p:txBody>
          <a:bodyPr/>
          <a:lstStyle/>
          <a:p>
            <a:pPr marL="0" lvl="1"/>
            <a:r>
              <a:rPr lang="en-US" altLang="zh-CN" dirty="0"/>
              <a:t>Armv8</a:t>
            </a:r>
            <a:r>
              <a:rPr lang="zh-CN" altLang="en-US" dirty="0"/>
              <a:t>最大支持</a:t>
            </a:r>
            <a:r>
              <a:rPr lang="en-US" altLang="zh-CN" dirty="0"/>
              <a:t>48</a:t>
            </a:r>
            <a:r>
              <a:rPr lang="zh-CN" altLang="en-US" dirty="0"/>
              <a:t>位虚地址</a:t>
            </a:r>
          </a:p>
        </p:txBody>
      </p:sp>
      <p:sp>
        <p:nvSpPr>
          <p:cNvPr id="97284"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45991A-9396-483F-B385-86F16693DCD5}" type="slidenum">
              <a:rPr lang="zh-CN" altLang="en-US" sz="1200" smtClean="0"/>
              <a:pPr/>
              <a:t>33</a:t>
            </a:fld>
            <a:endParaRPr lang="en-US" altLang="zh-CN" sz="1200"/>
          </a:p>
        </p:txBody>
      </p:sp>
    </p:spTree>
    <p:extLst>
      <p:ext uri="{BB962C8B-B14F-4D97-AF65-F5344CB8AC3E}">
        <p14:creationId xmlns:p14="http://schemas.microsoft.com/office/powerpoint/2010/main" val="3153603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p:spPr>
        <p:txBody>
          <a:bodyPr/>
          <a:lstStyle/>
          <a:p>
            <a:pPr marL="0" lvl="1"/>
            <a:r>
              <a:rPr lang="en-US" altLang="zh-CN" dirty="0"/>
              <a:t>Armv8</a:t>
            </a:r>
            <a:r>
              <a:rPr lang="zh-CN" altLang="en-US" dirty="0"/>
              <a:t>最大支持</a:t>
            </a:r>
            <a:r>
              <a:rPr lang="en-US" altLang="zh-CN" dirty="0"/>
              <a:t>48</a:t>
            </a:r>
            <a:r>
              <a:rPr lang="zh-CN" altLang="en-US" dirty="0"/>
              <a:t>位虚地址</a:t>
            </a:r>
          </a:p>
        </p:txBody>
      </p:sp>
      <p:sp>
        <p:nvSpPr>
          <p:cNvPr id="97284"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45991A-9396-483F-B385-86F16693DCD5}" type="slidenum">
              <a:rPr lang="zh-CN" altLang="en-US" sz="1200" smtClean="0"/>
              <a:pPr/>
              <a:t>34</a:t>
            </a:fld>
            <a:endParaRPr lang="en-US" altLang="zh-CN" sz="1200"/>
          </a:p>
        </p:txBody>
      </p:sp>
    </p:spTree>
    <p:extLst>
      <p:ext uri="{BB962C8B-B14F-4D97-AF65-F5344CB8AC3E}">
        <p14:creationId xmlns:p14="http://schemas.microsoft.com/office/powerpoint/2010/main" val="337271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p:spPr>
        <p:txBody>
          <a:bodyPr/>
          <a:lstStyle/>
          <a:p>
            <a:r>
              <a:rPr lang="zh-CN" altLang="en-US"/>
              <a:t>反向页表：表项的数目由物理内存数目关联</a:t>
            </a:r>
            <a:endParaRPr lang="en-US" altLang="zh-CN"/>
          </a:p>
          <a:p>
            <a:r>
              <a:rPr lang="zh-CN" altLang="en-US"/>
              <a:t>查找依然是</a:t>
            </a:r>
            <a:r>
              <a:rPr lang="en-US" altLang="zh-CN"/>
              <a:t>page</a:t>
            </a:r>
            <a:r>
              <a:rPr lang="zh-CN" altLang="en-US"/>
              <a:t>号</a:t>
            </a:r>
            <a:r>
              <a:rPr lang="en-US" altLang="zh-CN"/>
              <a:t>+pid</a:t>
            </a:r>
            <a:r>
              <a:rPr lang="zh-CN" altLang="en-US"/>
              <a:t>作为输入，输出时</a:t>
            </a:r>
            <a:r>
              <a:rPr lang="en-US" altLang="zh-CN"/>
              <a:t>frame </a:t>
            </a:r>
            <a:r>
              <a:rPr lang="zh-CN" altLang="en-US"/>
              <a:t>号 </a:t>
            </a:r>
            <a:r>
              <a:rPr lang="en-US" altLang="zh-CN"/>
              <a:t>i</a:t>
            </a:r>
            <a:r>
              <a:rPr lang="zh-CN" altLang="en-US"/>
              <a:t>，然后查找反向页表，避免碰撞，得到正确的帧号（</a:t>
            </a:r>
            <a:r>
              <a:rPr lang="en-US" altLang="zh-CN"/>
              <a:t>j</a:t>
            </a:r>
            <a:r>
              <a:rPr lang="zh-CN" altLang="en-US"/>
              <a:t>），再寻址</a:t>
            </a:r>
            <a:endParaRPr lang="en-US" altLang="zh-CN"/>
          </a:p>
          <a:p>
            <a:endParaRPr lang="zh-CN" altLang="en-US"/>
          </a:p>
        </p:txBody>
      </p:sp>
      <p:sp>
        <p:nvSpPr>
          <p:cNvPr id="98308"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CCA560-DDA7-46CE-841D-A9FBADC81157}" type="slidenum">
              <a:rPr lang="zh-CN" altLang="en-US" sz="1200" smtClean="0"/>
              <a:pPr/>
              <a:t>36</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https://www.jianshu.com/p/8a86033dfcb0</a:t>
            </a:r>
            <a:endParaRPr lang="zh-CN" altLang="en-US" dirty="0"/>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37</a:t>
            </a:fld>
            <a:endParaRPr lang="en-US" altLang="zh-CN"/>
          </a:p>
        </p:txBody>
      </p:sp>
    </p:spTree>
    <p:extLst>
      <p:ext uri="{BB962C8B-B14F-4D97-AF65-F5344CB8AC3E}">
        <p14:creationId xmlns:p14="http://schemas.microsoft.com/office/powerpoint/2010/main" val="95020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Times New Roman" pitchFamily="18" charset="0"/>
                <a:ea typeface="+mn-ea"/>
                <a:cs typeface="+mn-cs"/>
              </a:rPr>
              <a:t>为了找到</a:t>
            </a:r>
            <a:r>
              <a:rPr lang="en-US" altLang="zh-CN" sz="1200" b="0" i="0" kern="1200" dirty="0">
                <a:solidFill>
                  <a:schemeClr val="tx1"/>
                </a:solidFill>
                <a:effectLst/>
                <a:latin typeface="Times New Roman" pitchFamily="18" charset="0"/>
                <a:ea typeface="+mn-ea"/>
                <a:cs typeface="+mn-cs"/>
              </a:rPr>
              <a:t>PID</a:t>
            </a:r>
            <a:r>
              <a:rPr lang="zh-CN" altLang="en-US" sz="1200" b="0" i="0" kern="1200" dirty="0">
                <a:solidFill>
                  <a:schemeClr val="tx1"/>
                </a:solidFill>
                <a:effectLst/>
                <a:latin typeface="Times New Roman" pitchFamily="18" charset="0"/>
                <a:ea typeface="+mn-ea"/>
                <a:cs typeface="+mn-cs"/>
              </a:rPr>
              <a:t>和</a:t>
            </a:r>
            <a:r>
              <a:rPr lang="en-US" altLang="zh-CN" sz="1200" b="0" i="0" kern="1200" dirty="0">
                <a:solidFill>
                  <a:schemeClr val="tx1"/>
                </a:solidFill>
                <a:effectLst/>
                <a:latin typeface="Times New Roman" pitchFamily="18" charset="0"/>
                <a:ea typeface="+mn-ea"/>
                <a:cs typeface="+mn-cs"/>
              </a:rPr>
              <a:t>VPN</a:t>
            </a:r>
            <a:r>
              <a:rPr lang="zh-CN" altLang="en-US" sz="1200" b="0" i="0" kern="1200" dirty="0">
                <a:solidFill>
                  <a:schemeClr val="tx1"/>
                </a:solidFill>
                <a:effectLst/>
                <a:latin typeface="Times New Roman" pitchFamily="18" charset="0"/>
                <a:ea typeface="+mn-ea"/>
                <a:cs typeface="+mn-cs"/>
              </a:rPr>
              <a:t>的匹配对，每次转换需要</a:t>
            </a:r>
            <a:r>
              <a:rPr lang="en-US" altLang="zh-CN" sz="1200" b="0" i="0" kern="1200" dirty="0">
                <a:solidFill>
                  <a:schemeClr val="tx1"/>
                </a:solidFill>
                <a:effectLst/>
                <a:latin typeface="Times New Roman" pitchFamily="18" charset="0"/>
                <a:ea typeface="+mn-ea"/>
                <a:cs typeface="+mn-cs"/>
              </a:rPr>
              <a:t>128K</a:t>
            </a:r>
            <a:r>
              <a:rPr lang="zh-CN" altLang="en-US" sz="1200" b="0" i="0" kern="1200" dirty="0">
                <a:solidFill>
                  <a:schemeClr val="tx1"/>
                </a:solidFill>
                <a:effectLst/>
                <a:latin typeface="Times New Roman" pitchFamily="18" charset="0"/>
                <a:ea typeface="+mn-ea"/>
                <a:cs typeface="+mn-cs"/>
              </a:rPr>
              <a:t>次的内存访问操作。这个</a:t>
            </a:r>
            <a:r>
              <a:rPr lang="en-US" altLang="zh-CN" sz="1200" b="0" i="0" kern="1200" dirty="0">
                <a:solidFill>
                  <a:schemeClr val="tx1"/>
                </a:solidFill>
                <a:effectLst/>
                <a:latin typeface="Times New Roman" pitchFamily="18" charset="0"/>
                <a:ea typeface="+mn-ea"/>
                <a:cs typeface="+mn-cs"/>
              </a:rPr>
              <a:t>PID</a:t>
            </a:r>
            <a:r>
              <a:rPr lang="zh-CN" altLang="en-US" sz="1200" b="0" i="0" kern="1200" dirty="0">
                <a:solidFill>
                  <a:schemeClr val="tx1"/>
                </a:solidFill>
                <a:effectLst/>
                <a:latin typeface="Times New Roman" pitchFamily="18" charset="0"/>
                <a:ea typeface="+mn-ea"/>
                <a:cs typeface="+mn-cs"/>
              </a:rPr>
              <a:t>和</a:t>
            </a:r>
            <a:r>
              <a:rPr lang="en-US" altLang="zh-CN" sz="1200" b="0" i="0" kern="1200" dirty="0">
                <a:solidFill>
                  <a:schemeClr val="tx1"/>
                </a:solidFill>
                <a:effectLst/>
                <a:latin typeface="Times New Roman" pitchFamily="18" charset="0"/>
                <a:ea typeface="+mn-ea"/>
                <a:cs typeface="+mn-cs"/>
              </a:rPr>
              <a:t>VPN</a:t>
            </a:r>
            <a:r>
              <a:rPr lang="zh-CN" altLang="en-US" sz="1200" b="0" i="0" kern="1200" dirty="0">
                <a:solidFill>
                  <a:schemeClr val="tx1"/>
                </a:solidFill>
                <a:effectLst/>
                <a:latin typeface="Times New Roman" pitchFamily="18" charset="0"/>
                <a:ea typeface="+mn-ea"/>
                <a:cs typeface="+mn-cs"/>
              </a:rPr>
              <a:t>的搜索过程导致地址转换十分低效，可以用散列表降低内存访问次数</a:t>
            </a:r>
            <a:endParaRPr lang="zh-CN" altLang="en-US" dirty="0"/>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38</a:t>
            </a:fld>
            <a:endParaRPr lang="en-US" altLang="zh-CN"/>
          </a:p>
        </p:txBody>
      </p:sp>
    </p:spTree>
    <p:extLst>
      <p:ext uri="{BB962C8B-B14F-4D97-AF65-F5344CB8AC3E}">
        <p14:creationId xmlns:p14="http://schemas.microsoft.com/office/powerpoint/2010/main" val="40133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p:spPr>
        <p:txBody>
          <a:bodyPr/>
          <a:lstStyle/>
          <a:p>
            <a:r>
              <a:rPr lang="zh-CN" altLang="en-US"/>
              <a:t>哈希的反向页表依然需要用到</a:t>
            </a:r>
            <a:r>
              <a:rPr lang="en-US" altLang="zh-CN"/>
              <a:t>TLB</a:t>
            </a:r>
            <a:r>
              <a:rPr lang="zh-CN" altLang="en-US"/>
              <a:t>来对表进行缓存，从而加速访问</a:t>
            </a:r>
          </a:p>
        </p:txBody>
      </p:sp>
      <p:sp>
        <p:nvSpPr>
          <p:cNvPr id="99332"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5988A8-F773-4873-853F-94B788AE3611}" type="slidenum">
              <a:rPr lang="zh-CN" altLang="en-US" sz="1200" smtClean="0"/>
              <a:pPr/>
              <a:t>40</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散列倒排页表的大小为 </a:t>
            </a:r>
            <a:r>
              <a:rPr lang="en-US" altLang="zh-CN" dirty="0"/>
              <a:t>hash</a:t>
            </a:r>
            <a:r>
              <a:rPr lang="zh-CN" altLang="en-US" dirty="0"/>
              <a:t>表大小 </a:t>
            </a:r>
            <a:r>
              <a:rPr lang="en-US" altLang="zh-CN" dirty="0"/>
              <a:t>+ </a:t>
            </a:r>
            <a:r>
              <a:rPr lang="zh-CN" altLang="en-US" dirty="0"/>
              <a:t>倒排页表大小 </a:t>
            </a:r>
            <a:r>
              <a:rPr lang="en-US" altLang="zh-CN" dirty="0"/>
              <a:t>= 4 X 128KB + 14 X 128KB = 2.3MB</a:t>
            </a:r>
            <a:r>
              <a:rPr lang="zh-CN" altLang="en-US" dirty="0"/>
              <a:t>，理想情况下（找到一个足够好的散列函数），平均一次地址转换需要</a:t>
            </a:r>
            <a:r>
              <a:rPr lang="en-US" altLang="zh-CN" dirty="0"/>
              <a:t>2.5</a:t>
            </a:r>
            <a:r>
              <a:rPr lang="zh-CN" altLang="en-US" dirty="0"/>
              <a:t>次内存访问操作。</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42</a:t>
            </a:fld>
            <a:endParaRPr lang="en-US" altLang="zh-CN"/>
          </a:p>
        </p:txBody>
      </p:sp>
    </p:spTree>
    <p:extLst>
      <p:ext uri="{BB962C8B-B14F-4D97-AF65-F5344CB8AC3E}">
        <p14:creationId xmlns:p14="http://schemas.microsoft.com/office/powerpoint/2010/main" val="297637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p:spPr>
        <p:txBody>
          <a:bodyPr/>
          <a:lstStyle/>
          <a:p>
            <a:r>
              <a:rPr lang="en-US" altLang="zh-CN"/>
              <a:t>TLB</a:t>
            </a:r>
            <a:r>
              <a:rPr lang="zh-CN" altLang="en-US"/>
              <a:t>位于</a:t>
            </a:r>
            <a:r>
              <a:rPr lang="en-US" altLang="zh-CN"/>
              <a:t>CPU</a:t>
            </a:r>
            <a:r>
              <a:rPr lang="zh-CN" altLang="en-US"/>
              <a:t>内部，特殊的硬件实现，可以支持并行查找。</a:t>
            </a:r>
            <a:r>
              <a:rPr lang="en-US" altLang="zh-CN"/>
              <a:t>TLB</a:t>
            </a:r>
            <a:r>
              <a:rPr lang="zh-CN" altLang="en-US"/>
              <a:t>缺失对</a:t>
            </a:r>
            <a:r>
              <a:rPr lang="en-US" altLang="zh-CN"/>
              <a:t>X86</a:t>
            </a:r>
            <a:r>
              <a:rPr lang="zh-CN" altLang="en-US"/>
              <a:t>系统而言由硬件完成，而对于</a:t>
            </a:r>
            <a:r>
              <a:rPr lang="en-US" altLang="zh-CN"/>
              <a:t>MIPS cpu</a:t>
            </a:r>
            <a:r>
              <a:rPr lang="zh-CN" altLang="en-US"/>
              <a:t>而言，由</a:t>
            </a:r>
            <a:r>
              <a:rPr lang="en-US" altLang="zh-CN"/>
              <a:t>OS</a:t>
            </a:r>
            <a:r>
              <a:rPr lang="zh-CN" altLang="en-US"/>
              <a:t>完成</a:t>
            </a:r>
          </a:p>
        </p:txBody>
      </p:sp>
      <p:sp>
        <p:nvSpPr>
          <p:cNvPr id="100356"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A1DA011-710C-4E34-8B26-A961AB5A8B96}" type="slidenum">
              <a:rPr lang="zh-CN" altLang="en-US" sz="1200" smtClean="0"/>
              <a:pPr/>
              <a:t>46</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程序有代码段，数据段，堆，栈，每个的权限是不一样的，所以以段方式进行管理有这个优点</a:t>
            </a:r>
            <a:endParaRPr lang="en-US" altLang="zh-CN" dirty="0"/>
          </a:p>
          <a:p>
            <a:r>
              <a:rPr lang="zh-CN" altLang="en-US" dirty="0"/>
              <a:t>段对应可执行文件的模块，比如全局常量区，全局变量，堆，代码，每一个模块的长度不同，权限也不同，如果用分页，那么可能全局变量需要</a:t>
            </a:r>
            <a:r>
              <a:rPr lang="en-US" altLang="zh-CN" dirty="0"/>
              <a:t>1.5</a:t>
            </a:r>
            <a:r>
              <a:rPr lang="zh-CN" altLang="en-US" dirty="0"/>
              <a:t>个页，常量需要</a:t>
            </a:r>
            <a:r>
              <a:rPr lang="en-US" altLang="zh-CN" dirty="0"/>
              <a:t>0.5</a:t>
            </a:r>
            <a:r>
              <a:rPr lang="zh-CN" altLang="en-US" dirty="0"/>
              <a:t>个页会造成浪费，然后不同的页分配不同权限。如果是段就可以各成一段，权限不同，这样内部碎片少，管理的段表也小了，权限也好控制。</a:t>
            </a:r>
          </a:p>
          <a:p>
            <a:endParaRPr lang="zh-CN" altLang="en-US" dirty="0"/>
          </a:p>
        </p:txBody>
      </p:sp>
      <p:sp>
        <p:nvSpPr>
          <p:cNvPr id="4" name="灯片编号占位符 3"/>
          <p:cNvSpPr>
            <a:spLocks noGrp="1"/>
          </p:cNvSpPr>
          <p:nvPr>
            <p:ph type="sldNum" sz="quarter" idx="5"/>
          </p:nvPr>
        </p:nvSpPr>
        <p:spPr/>
        <p:txBody>
          <a:bodyPr/>
          <a:lstStyle/>
          <a:p>
            <a:pPr>
              <a:defRPr/>
            </a:pPr>
            <a:fld id="{ABAAF72C-D572-4CCF-930C-E4D6D04C7F49}" type="slidenum">
              <a:rPr lang="zh-CN" altLang="en-US" smtClean="0"/>
              <a:pPr>
                <a:defRPr/>
              </a:pPr>
              <a:t>56</a:t>
            </a:fld>
            <a:endParaRPr lang="en-US" altLang="zh-CN"/>
          </a:p>
        </p:txBody>
      </p:sp>
    </p:spTree>
    <p:extLst>
      <p:ext uri="{BB962C8B-B14F-4D97-AF65-F5344CB8AC3E}">
        <p14:creationId xmlns:p14="http://schemas.microsoft.com/office/powerpoint/2010/main" val="339041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BAAF72C-D572-4CCF-930C-E4D6D04C7F49}" type="slidenum">
              <a:rPr lang="zh-CN" altLang="en-US" smtClean="0"/>
              <a:pPr>
                <a:defRPr/>
              </a:pPr>
              <a:t>8</a:t>
            </a:fld>
            <a:endParaRPr lang="en-US" altLang="zh-CN"/>
          </a:p>
        </p:txBody>
      </p:sp>
    </p:spTree>
    <p:extLst>
      <p:ext uri="{BB962C8B-B14F-4D97-AF65-F5344CB8AC3E}">
        <p14:creationId xmlns:p14="http://schemas.microsoft.com/office/powerpoint/2010/main" val="3866579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p:spPr>
        <p:txBody>
          <a:bodyPr/>
          <a:lstStyle/>
          <a:p>
            <a:r>
              <a:rPr lang="zh-CN" altLang="en-US" dirty="0"/>
              <a:t>程序有代码段，数据段，堆，栈，每个的权限是不一样的，所以以段方式进行管理有这个优点</a:t>
            </a:r>
            <a:endParaRPr lang="en-US" altLang="zh-CN" dirty="0"/>
          </a:p>
          <a:p>
            <a:r>
              <a:rPr lang="zh-CN" altLang="en-US" dirty="0"/>
              <a:t>段对应可执行文件的模块，比如全局常量区，全局变量，堆，代码，每一个模块的长度不同，权限也不同，如果用分页，那么可能全局变量需要</a:t>
            </a:r>
            <a:r>
              <a:rPr lang="en-US" altLang="zh-CN" dirty="0"/>
              <a:t>1.5</a:t>
            </a:r>
            <a:r>
              <a:rPr lang="zh-CN" altLang="en-US" dirty="0"/>
              <a:t>个页，常量需要</a:t>
            </a:r>
            <a:r>
              <a:rPr lang="en-US" altLang="zh-CN" dirty="0"/>
              <a:t>0.5</a:t>
            </a:r>
            <a:r>
              <a:rPr lang="zh-CN" altLang="en-US" dirty="0"/>
              <a:t>个页会造成浪费，然后不同的页分配不同权限。如果是段就可以各成一段，权限不同，这样内部碎片少，管理的段表也小了，权限也好控制。</a:t>
            </a:r>
          </a:p>
        </p:txBody>
      </p:sp>
      <p:sp>
        <p:nvSpPr>
          <p:cNvPr id="101380"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E045FEE-C164-4FFF-B3DD-BF7F15D2928C}" type="slidenum">
              <a:rPr lang="zh-CN" altLang="en-US" sz="1200" smtClean="0"/>
              <a:pPr/>
              <a:t>57</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段号寻找在段表寄存器指向的段表的第几项段表项是需要访问的。</a:t>
            </a:r>
            <a:endParaRPr lang="en-US" altLang="zh-CN" dirty="0"/>
          </a:p>
          <a:p>
            <a:r>
              <a:rPr lang="zh-CN" altLang="en-US" dirty="0"/>
              <a:t>段表项包含段长度和</a:t>
            </a:r>
            <a:r>
              <a:rPr lang="en-US" altLang="zh-CN" dirty="0"/>
              <a:t>Segment base </a:t>
            </a:r>
            <a:r>
              <a:rPr lang="zh-CN" altLang="en-US" dirty="0"/>
              <a:t>是指向页表的起始位置。控制位表示段的权限。</a:t>
            </a:r>
            <a:endParaRPr lang="en-US" altLang="zh-CN" dirty="0"/>
          </a:p>
          <a:p>
            <a:r>
              <a:rPr lang="zh-CN" altLang="en-US" dirty="0"/>
              <a:t>页表包含存在位和修改位，因为内存的交换单位</a:t>
            </a:r>
            <a:r>
              <a:rPr lang="zh-CN" altLang="en-US" baseline="0" dirty="0"/>
              <a:t>是页和帧，而非段。</a:t>
            </a:r>
            <a:endParaRPr lang="zh-CN" altLang="en-US" dirty="0"/>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63</a:t>
            </a:fld>
            <a:endParaRPr lang="en-US" altLang="zh-CN"/>
          </a:p>
        </p:txBody>
      </p:sp>
    </p:spTree>
    <p:extLst>
      <p:ext uri="{BB962C8B-B14F-4D97-AF65-F5344CB8AC3E}">
        <p14:creationId xmlns:p14="http://schemas.microsoft.com/office/powerpoint/2010/main" val="371335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p:spPr>
        <p:txBody>
          <a:bodyPr/>
          <a:lstStyle/>
          <a:p>
            <a:endParaRPr lang="zh-CN" altLang="en-US"/>
          </a:p>
        </p:txBody>
      </p:sp>
      <p:sp>
        <p:nvSpPr>
          <p:cNvPr id="102404"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6DFAE2-94B7-4B55-8B34-68A2362F71CF}" type="slidenum">
              <a:rPr lang="zh-CN" altLang="en-US" sz="1200" smtClean="0"/>
              <a:pPr/>
              <a:t>68</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多核</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71</a:t>
            </a:fld>
            <a:endParaRPr lang="en-US" altLang="zh-CN"/>
          </a:p>
        </p:txBody>
      </p:sp>
    </p:spTree>
    <p:extLst>
      <p:ext uri="{BB962C8B-B14F-4D97-AF65-F5344CB8AC3E}">
        <p14:creationId xmlns:p14="http://schemas.microsoft.com/office/powerpoint/2010/main" val="2711943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基于历史数据</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76</a:t>
            </a:fld>
            <a:endParaRPr lang="en-US" altLang="zh-CN"/>
          </a:p>
        </p:txBody>
      </p:sp>
    </p:spTree>
    <p:extLst>
      <p:ext uri="{BB962C8B-B14F-4D97-AF65-F5344CB8AC3E}">
        <p14:creationId xmlns:p14="http://schemas.microsoft.com/office/powerpoint/2010/main" val="280288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b="0" i="0" dirty="0">
                <a:solidFill>
                  <a:srgbClr val="4F4F4F"/>
                </a:solidFill>
                <a:effectLst/>
                <a:latin typeface="-apple-system"/>
              </a:rPr>
              <a:t>没有文件背景的页面，即匿名页（</a:t>
            </a:r>
            <a:r>
              <a:rPr lang="en-US" altLang="zh-CN" b="0" i="0" dirty="0">
                <a:solidFill>
                  <a:srgbClr val="4F4F4F"/>
                </a:solidFill>
                <a:effectLst/>
                <a:latin typeface="-apple-system"/>
              </a:rPr>
              <a:t>anonymous page</a:t>
            </a:r>
            <a:r>
              <a:rPr lang="zh-CN" altLang="en-US" b="0" i="0" dirty="0">
                <a:solidFill>
                  <a:srgbClr val="4F4F4F"/>
                </a:solidFill>
                <a:effectLst/>
                <a:latin typeface="-apple-system"/>
              </a:rPr>
              <a:t>），如堆，栈，数据段等，不是以文件形式存在，因此无法和磁盘文件交换，匿名页</a:t>
            </a:r>
            <a:r>
              <a:rPr lang="en-US" altLang="zh-CN" b="0" i="0" dirty="0">
                <a:solidFill>
                  <a:srgbClr val="4F4F4F"/>
                </a:solidFill>
                <a:effectLst/>
                <a:latin typeface="-apple-system"/>
              </a:rPr>
              <a:t>-swap </a:t>
            </a:r>
            <a:r>
              <a:rPr lang="zh-CN" altLang="en-US" b="0" i="0" dirty="0">
                <a:solidFill>
                  <a:srgbClr val="4F4F4F"/>
                </a:solidFill>
                <a:effectLst/>
                <a:latin typeface="-apple-system"/>
              </a:rPr>
              <a:t>可以通过</a:t>
            </a:r>
            <a:r>
              <a:rPr lang="zh-CN" altLang="en-US" b="1" i="0" dirty="0">
                <a:solidFill>
                  <a:srgbClr val="4F4F4F"/>
                </a:solidFill>
                <a:effectLst/>
                <a:latin typeface="-apple-system"/>
              </a:rPr>
              <a:t>硬盘上划分额外的</a:t>
            </a:r>
            <a:r>
              <a:rPr lang="en-US" altLang="zh-CN" b="1" i="0" dirty="0">
                <a:solidFill>
                  <a:srgbClr val="4F4F4F"/>
                </a:solidFill>
                <a:effectLst/>
                <a:latin typeface="-apple-system"/>
              </a:rPr>
              <a:t>swap</a:t>
            </a:r>
            <a:r>
              <a:rPr lang="zh-CN" altLang="en-US" b="1" i="0" dirty="0">
                <a:solidFill>
                  <a:srgbClr val="4F4F4F"/>
                </a:solidFill>
                <a:effectLst/>
                <a:latin typeface="-apple-system"/>
              </a:rPr>
              <a:t>交换分区</a:t>
            </a:r>
            <a:r>
              <a:rPr lang="zh-CN" altLang="en-US" b="0" i="0" dirty="0">
                <a:solidFill>
                  <a:srgbClr val="4F4F4F"/>
                </a:solidFill>
                <a:effectLst/>
                <a:latin typeface="-apple-system"/>
              </a:rPr>
              <a:t>或</a:t>
            </a:r>
            <a:r>
              <a:rPr lang="zh-CN" altLang="en-US" b="1" i="0" dirty="0">
                <a:solidFill>
                  <a:srgbClr val="4F4F4F"/>
                </a:solidFill>
                <a:effectLst/>
                <a:latin typeface="-apple-system"/>
              </a:rPr>
              <a:t>使用交换文件进行交换</a:t>
            </a:r>
            <a:r>
              <a:rPr lang="zh-CN" altLang="en-US" b="0" i="0" dirty="0">
                <a:solidFill>
                  <a:srgbClr val="4F4F4F"/>
                </a:solidFill>
                <a:effectLst/>
                <a:latin typeface="-apple-system"/>
              </a:rPr>
              <a:t>。</a:t>
            </a:r>
            <a:r>
              <a:rPr lang="en-US" altLang="zh-CN" b="0" i="0" dirty="0">
                <a:solidFill>
                  <a:srgbClr val="4F4F4F"/>
                </a:solidFill>
                <a:effectLst/>
                <a:latin typeface="-apple-system"/>
              </a:rPr>
              <a:t>Swap</a:t>
            </a:r>
            <a:r>
              <a:rPr lang="zh-CN" altLang="en-US" b="0" i="0" dirty="0">
                <a:solidFill>
                  <a:srgbClr val="4F4F4F"/>
                </a:solidFill>
                <a:effectLst/>
                <a:latin typeface="-apple-system"/>
              </a:rPr>
              <a:t>分区可以将不活跃的页交换到硬盘中，缓解内存紧张。</a:t>
            </a:r>
            <a:endParaRPr lang="en-US" altLang="zh-CN" b="0" i="0" dirty="0">
              <a:solidFill>
                <a:srgbClr val="4F4F4F"/>
              </a:solidFill>
              <a:effectLs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4D4D4D"/>
                </a:solidFill>
                <a:effectLst/>
                <a:latin typeface="-apple-system"/>
              </a:rPr>
              <a:t>文件页，即与磁盘文件存在映射关系的内存页</a:t>
            </a:r>
            <a:r>
              <a:rPr lang="en-US" altLang="zh-CN" b="0" i="0" dirty="0">
                <a:solidFill>
                  <a:srgbClr val="4D4D4D"/>
                </a:solidFill>
                <a:effectLst/>
                <a:latin typeface="-apple-system"/>
              </a:rPr>
              <a:t>(</a:t>
            </a:r>
            <a:r>
              <a:rPr lang="zh-CN" altLang="en-US" b="0" i="0" dirty="0">
                <a:solidFill>
                  <a:srgbClr val="4D4D4D"/>
                </a:solidFill>
                <a:effectLst/>
                <a:latin typeface="-apple-system"/>
              </a:rPr>
              <a:t>有文件背景的页面</a:t>
            </a:r>
            <a:r>
              <a:rPr lang="en-US" altLang="zh-CN" b="0" i="0" dirty="0">
                <a:solidFill>
                  <a:srgbClr val="4D4D4D"/>
                </a:solidFill>
                <a:effectLst/>
                <a:latin typeface="-apple-system"/>
              </a:rPr>
              <a:t>)</a:t>
            </a:r>
            <a:r>
              <a:rPr lang="zh-CN" altLang="en-US" b="0" i="0" dirty="0">
                <a:solidFill>
                  <a:srgbClr val="4D4D4D"/>
                </a:solidFill>
                <a:effectLst/>
                <a:latin typeface="-apple-system"/>
              </a:rPr>
              <a:t>，例如进程代码段、文件的映射页等 </a:t>
            </a:r>
            <a:r>
              <a:rPr lang="en-US" altLang="zh-CN" b="0" i="0" dirty="0">
                <a:solidFill>
                  <a:srgbClr val="4D4D4D"/>
                </a:solidFill>
                <a:effectLst/>
                <a:latin typeface="-apple-system"/>
              </a:rPr>
              <a:t>,</a:t>
            </a:r>
            <a:r>
              <a:rPr lang="zh-CN" altLang="en-US" b="0" i="0" dirty="0">
                <a:solidFill>
                  <a:srgbClr val="4D4D4D"/>
                </a:solidFill>
                <a:effectLst/>
                <a:latin typeface="-apple-system"/>
              </a:rPr>
              <a:t>他们有对应的硬盘文件，因此如果要交换，可以直接和硬盘对应的文件进行交换。内存紧张时，非</a:t>
            </a:r>
            <a:r>
              <a:rPr lang="en-US" altLang="zh-CN" b="0" i="0" dirty="0">
                <a:solidFill>
                  <a:srgbClr val="4D4D4D"/>
                </a:solidFill>
                <a:effectLst/>
                <a:latin typeface="-apple-system"/>
              </a:rPr>
              <a:t>dirty</a:t>
            </a:r>
            <a:r>
              <a:rPr lang="zh-CN" altLang="en-US" b="0" i="0" dirty="0">
                <a:solidFill>
                  <a:srgbClr val="4D4D4D"/>
                </a:solidFill>
                <a:effectLst/>
                <a:latin typeface="-apple-system"/>
              </a:rPr>
              <a:t>的文件页可以直接</a:t>
            </a:r>
            <a:r>
              <a:rPr lang="en-US" altLang="zh-CN" b="0" i="0" dirty="0">
                <a:solidFill>
                  <a:srgbClr val="4D4D4D"/>
                </a:solidFill>
                <a:effectLst/>
                <a:latin typeface="-apple-system"/>
              </a:rPr>
              <a:t>drop</a:t>
            </a:r>
            <a:r>
              <a:rPr lang="zh-CN" altLang="en-US" b="0" i="0" dirty="0">
                <a:solidFill>
                  <a:srgbClr val="4D4D4D"/>
                </a:solidFill>
                <a:effectLst/>
                <a:latin typeface="-apple-system"/>
              </a:rPr>
              <a:t>掉，需要时从硬盘直接读取</a:t>
            </a:r>
            <a:endParaRPr lang="en-US" altLang="zh-CN" dirty="0"/>
          </a:p>
          <a:p>
            <a:pPr lvl="0"/>
            <a:endParaRPr lang="en-US" altLang="zh-CN" b="0" i="0" dirty="0">
              <a:solidFill>
                <a:srgbClr val="4F4F4F"/>
              </a:solidFill>
              <a:effectLst/>
              <a:latin typeface="-apple-system"/>
            </a:endParaRPr>
          </a:p>
          <a:p>
            <a:pPr lvl="0"/>
            <a:endParaRPr lang="en-US" altLang="zh-CN" dirty="0"/>
          </a:p>
          <a:p>
            <a:pPr lvl="0"/>
            <a:r>
              <a:rPr lang="zh-CN" altLang="en-US" dirty="0"/>
              <a:t>非活跃匿名页</a:t>
            </a:r>
            <a:r>
              <a:rPr lang="en-US" altLang="zh-CN" dirty="0"/>
              <a:t>LRU</a:t>
            </a:r>
            <a:r>
              <a:rPr lang="zh-CN" altLang="en-US" dirty="0"/>
              <a:t>链表：最近没有访问的并且可以存放到交换空间的匿名页的记录</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活跃匿名页</a:t>
            </a:r>
            <a:r>
              <a:rPr lang="en-US" altLang="zh-CN" dirty="0"/>
              <a:t>LRU</a:t>
            </a:r>
            <a:r>
              <a:rPr lang="zh-CN" altLang="en-US" dirty="0"/>
              <a:t>链表：最近访问的匿名页的记录</a:t>
            </a:r>
            <a:endParaRPr lang="en-US" altLang="zh-CN" dirty="0"/>
          </a:p>
          <a:p>
            <a:pPr lvl="0"/>
            <a:r>
              <a:rPr lang="zh-CN" altLang="en-US" dirty="0"/>
              <a:t>非活跃文件页</a:t>
            </a:r>
            <a:r>
              <a:rPr lang="en-US" altLang="zh-CN" dirty="0"/>
              <a:t>LRU</a:t>
            </a:r>
            <a:r>
              <a:rPr lang="zh-CN" altLang="en-US" dirty="0"/>
              <a:t>链表：最近没有访问的文件页记录：活跃文件页</a:t>
            </a:r>
            <a:r>
              <a:rPr lang="en-US" altLang="zh-CN" dirty="0"/>
              <a:t>LRU</a:t>
            </a:r>
            <a:r>
              <a:rPr lang="zh-CN" altLang="en-US" dirty="0"/>
              <a:t>链表：最近访问的文件页记录</a:t>
            </a:r>
            <a:endParaRPr lang="en-US" altLang="zh-CN" dirty="0"/>
          </a:p>
          <a:p>
            <a:pPr lvl="0"/>
            <a:r>
              <a:rPr lang="zh-CN" altLang="en-US" dirty="0"/>
              <a:t>不可回收</a:t>
            </a:r>
            <a:r>
              <a:rPr lang="en-US" altLang="zh-CN" dirty="0"/>
              <a:t>LRU</a:t>
            </a:r>
            <a:r>
              <a:rPr lang="zh-CN" altLang="en-US" dirty="0"/>
              <a:t>链表：禁止换出的页的记录</a:t>
            </a:r>
          </a:p>
          <a:p>
            <a:endParaRPr lang="zh-CN" altLang="en-US" dirty="0"/>
          </a:p>
        </p:txBody>
      </p:sp>
      <p:sp>
        <p:nvSpPr>
          <p:cNvPr id="4" name="灯片编号占位符 3"/>
          <p:cNvSpPr>
            <a:spLocks noGrp="1"/>
          </p:cNvSpPr>
          <p:nvPr>
            <p:ph type="sldNum" sz="quarter" idx="5"/>
          </p:nvPr>
        </p:nvSpPr>
        <p:spPr/>
        <p:txBody>
          <a:bodyPr/>
          <a:lstStyle/>
          <a:p>
            <a:pPr>
              <a:defRPr/>
            </a:pPr>
            <a:fld id="{ABAAF72C-D572-4CCF-930C-E4D6D04C7F49}" type="slidenum">
              <a:rPr lang="zh-CN" altLang="en-US" smtClean="0"/>
              <a:pPr>
                <a:defRPr/>
              </a:pPr>
              <a:t>77</a:t>
            </a:fld>
            <a:endParaRPr lang="en-US" altLang="zh-CN"/>
          </a:p>
        </p:txBody>
      </p:sp>
    </p:spTree>
    <p:extLst>
      <p:ext uri="{BB962C8B-B14F-4D97-AF65-F5344CB8AC3E}">
        <p14:creationId xmlns:p14="http://schemas.microsoft.com/office/powerpoint/2010/main" val="2267699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链表，每访问一次，将节点移至队首或尾，那么以后队尾或首即为最老的节点</a:t>
            </a:r>
            <a:endParaRPr lang="en-US" altLang="zh-CN" dirty="0"/>
          </a:p>
          <a:p>
            <a:r>
              <a:rPr lang="zh-CN" altLang="en-US" dirty="0"/>
              <a:t>如果程序的</a:t>
            </a:r>
            <a:r>
              <a:rPr lang="en-US" altLang="zh-CN" dirty="0"/>
              <a:t>N+1</a:t>
            </a:r>
            <a:r>
              <a:rPr lang="zh-CN" altLang="en-US" dirty="0"/>
              <a:t>页呈现局部性，但常驻集只有</a:t>
            </a:r>
            <a:r>
              <a:rPr lang="en-US" altLang="zh-CN" dirty="0"/>
              <a:t>N</a:t>
            </a:r>
            <a:r>
              <a:rPr lang="zh-CN" altLang="en-US" dirty="0"/>
              <a:t>，最不利的情况每次</a:t>
            </a:r>
            <a:r>
              <a:rPr lang="en-US" altLang="zh-CN" dirty="0"/>
              <a:t>LRU</a:t>
            </a:r>
            <a:r>
              <a:rPr lang="zh-CN" altLang="en-US" dirty="0"/>
              <a:t>换掉的就是即将下一次访问的页。</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链表，时间最长的在链表首，每次被替换；</a:t>
            </a:r>
          </a:p>
          <a:p>
            <a:endParaRPr lang="en-US" altLang="zh-CN" dirty="0"/>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78</a:t>
            </a:fld>
            <a:endParaRPr lang="en-US" altLang="zh-CN"/>
          </a:p>
        </p:txBody>
      </p:sp>
    </p:spTree>
    <p:extLst>
      <p:ext uri="{BB962C8B-B14F-4D97-AF65-F5344CB8AC3E}">
        <p14:creationId xmlns:p14="http://schemas.microsoft.com/office/powerpoint/2010/main" val="864946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链表，时间最长的在链表首，每次被替换；</a:t>
            </a:r>
            <a:endParaRPr lang="en-US" altLang="zh-CN" dirty="0"/>
          </a:p>
          <a:p>
            <a:r>
              <a:rPr lang="zh-CN" altLang="en-US" dirty="0"/>
              <a:t>这个循环缓冲方式，如果</a:t>
            </a:r>
            <a:r>
              <a:rPr lang="en-US" altLang="zh-CN" dirty="0"/>
              <a:t>4</a:t>
            </a:r>
            <a:r>
              <a:rPr lang="zh-CN" altLang="en-US" dirty="0"/>
              <a:t>被再次访问 指针就不移动</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79</a:t>
            </a:fld>
            <a:endParaRPr lang="en-US" altLang="zh-CN"/>
          </a:p>
        </p:txBody>
      </p:sp>
    </p:spTree>
    <p:extLst>
      <p:ext uri="{BB962C8B-B14F-4D97-AF65-F5344CB8AC3E}">
        <p14:creationId xmlns:p14="http://schemas.microsoft.com/office/powerpoint/2010/main" val="864946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链表，时间最长的在链表首，每次被替换；</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80</a:t>
            </a:fld>
            <a:endParaRPr lang="en-US" altLang="zh-CN"/>
          </a:p>
        </p:txBody>
      </p:sp>
    </p:spTree>
    <p:extLst>
      <p:ext uri="{BB962C8B-B14F-4D97-AF65-F5344CB8AC3E}">
        <p14:creationId xmlns:p14="http://schemas.microsoft.com/office/powerpoint/2010/main" val="864946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F52CA2-9134-4512-903C-A467A26CA612}" type="slidenum">
              <a:rPr lang="zh-CN" altLang="en-US" sz="1200" smtClean="0"/>
              <a:pPr/>
              <a:t>83</a:t>
            </a:fld>
            <a:endParaRPr lang="en-US" altLang="zh-CN"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r>
              <a:rPr lang="zh-CN" altLang="en-US" dirty="0"/>
              <a:t>注意：在</a:t>
            </a:r>
            <a:r>
              <a:rPr lang="en-US" altLang="zh-CN" dirty="0"/>
              <a:t>clock</a:t>
            </a:r>
            <a:r>
              <a:rPr lang="zh-CN" altLang="en-US" dirty="0"/>
              <a:t>算法中，深灰色表示“访问位”为“</a:t>
            </a:r>
            <a:r>
              <a:rPr lang="en-US" altLang="zh-CN" dirty="0"/>
              <a:t>1”</a:t>
            </a:r>
            <a:r>
              <a:rPr lang="zh-CN" altLang="en-US" dirty="0"/>
              <a:t>，浅蓝色表示“访问位”为”</a:t>
            </a:r>
            <a:r>
              <a:rPr lang="en-US" altLang="zh-CN" dirty="0"/>
              <a:t>0“,</a:t>
            </a:r>
            <a:r>
              <a:rPr lang="zh-CN" altLang="en-US" dirty="0"/>
              <a:t>只有缺页才会移动指针，命中只修改</a:t>
            </a:r>
            <a:r>
              <a:rPr lang="en-US" altLang="zh-CN" dirty="0"/>
              <a:t>use</a:t>
            </a:r>
            <a:r>
              <a:rPr lang="zh-CN" altLang="en-US" dirty="0"/>
              <a:t>位，不动指针</a:t>
            </a:r>
            <a:endParaRPr lang="en-US" altLang="zh-CN" dirty="0"/>
          </a:p>
          <a:p>
            <a:r>
              <a:rPr lang="zh-CN" altLang="en-US" dirty="0"/>
              <a:t>讨论实现各种机制的开销</a:t>
            </a:r>
            <a:r>
              <a:rPr lang="en-US" altLang="zh-CN" dirty="0"/>
              <a:t>LRU</a:t>
            </a:r>
            <a:r>
              <a:rPr lang="zh-CN" altLang="en-US" dirty="0"/>
              <a:t>时间戳</a:t>
            </a:r>
            <a:r>
              <a:rPr lang="en-US" altLang="zh-CN" dirty="0"/>
              <a:t>,FIFO </a:t>
            </a:r>
          </a:p>
          <a:p>
            <a:endParaRPr lang="en-US" altLang="zh-CN" dirty="0"/>
          </a:p>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p:spPr>
        <p:txBody>
          <a:bodyPr/>
          <a:lstStyle/>
          <a:p>
            <a:pPr marL="0" lvl="2"/>
            <a:r>
              <a:rPr lang="en-US" altLang="zh-CN"/>
              <a:t>Only load in some of the pieces of each process</a:t>
            </a:r>
          </a:p>
          <a:p>
            <a:endParaRPr lang="zh-CN" altLang="en-US"/>
          </a:p>
        </p:txBody>
      </p:sp>
      <p:sp>
        <p:nvSpPr>
          <p:cNvPr id="93188"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748F12-28AB-4D49-BA09-5153C0C9D0CD}" type="slidenum">
              <a:rPr lang="zh-CN" altLang="en-US" sz="1200" smtClean="0"/>
              <a:pPr/>
              <a:t>11</a:t>
            </a:fld>
            <a:endParaRPr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0CD055-15AB-4E11-B5EE-C7B9DF1C8DC4}" type="slidenum">
              <a:rPr lang="zh-CN" altLang="en-US" sz="1200" smtClean="0"/>
              <a:pPr/>
              <a:t>84</a:t>
            </a:fld>
            <a:endParaRPr lang="en-US"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r>
              <a:rPr lang="zh-CN" altLang="en-US"/>
              <a:t>适合的帧数在曲线的拐角处，既保证较少的页帧分配，也保证较少的缺页率</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F6429F-FF02-470A-B0A6-430EAFE1E2B1}" type="slidenum">
              <a:rPr lang="zh-CN" altLang="en-US" sz="1200" smtClean="0"/>
              <a:pPr/>
              <a:t>85</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33400" indent="-533400">
              <a:lnSpc>
                <a:spcPct val="80000"/>
              </a:lnSpc>
              <a:buFontTx/>
              <a:buAutoNum type="arabicPeriod"/>
            </a:pPr>
            <a:r>
              <a:rPr lang="en-US" altLang="zh-CN" sz="1200" dirty="0">
                <a:ea typeface="宋体" pitchFamily="2" charset="-122"/>
              </a:rPr>
              <a:t>Beginning at the current position of the pointer, scan the frame buffer. During this scan, make no changes to the use bit. The first frame encountered with ( </a:t>
            </a:r>
            <a:r>
              <a:rPr lang="en-US" altLang="zh-CN" sz="1200" dirty="0">
                <a:solidFill>
                  <a:srgbClr val="0000FF"/>
                </a:solidFill>
                <a:ea typeface="宋体" pitchFamily="2" charset="-122"/>
              </a:rPr>
              <a:t>u = 0;   m = 0</a:t>
            </a:r>
            <a:r>
              <a:rPr lang="en-US" altLang="zh-CN" sz="1200" dirty="0">
                <a:ea typeface="宋体" pitchFamily="2" charset="-122"/>
              </a:rPr>
              <a:t>) is selected for replacement.</a:t>
            </a:r>
          </a:p>
          <a:p>
            <a:pPr marL="533400" indent="-533400">
              <a:lnSpc>
                <a:spcPct val="80000"/>
              </a:lnSpc>
              <a:buFontTx/>
              <a:buAutoNum type="arabicPeriod"/>
            </a:pPr>
            <a:r>
              <a:rPr lang="en-US" altLang="zh-CN" sz="1200" dirty="0">
                <a:ea typeface="宋体" pitchFamily="2" charset="-122"/>
              </a:rPr>
              <a:t>If step 1 fails, scan again, looking for the frame with (</a:t>
            </a:r>
            <a:r>
              <a:rPr lang="en-US" altLang="zh-CN" sz="1200" dirty="0">
                <a:solidFill>
                  <a:srgbClr val="0000FF"/>
                </a:solidFill>
                <a:ea typeface="宋体" pitchFamily="2" charset="-122"/>
              </a:rPr>
              <a:t>u = 0; m = 1</a:t>
            </a:r>
            <a:r>
              <a:rPr lang="en-US" altLang="zh-CN" sz="1200" dirty="0">
                <a:ea typeface="宋体" pitchFamily="2" charset="-122"/>
              </a:rPr>
              <a:t>).The first such frame encountered is selected for replacement. During this scan, set the use bit to 0 on each frame that is bypassed.</a:t>
            </a:r>
          </a:p>
          <a:p>
            <a:pPr marL="533400" indent="-533400">
              <a:lnSpc>
                <a:spcPct val="80000"/>
              </a:lnSpc>
              <a:buFontTx/>
              <a:buAutoNum type="arabicPeriod"/>
            </a:pPr>
            <a:r>
              <a:rPr lang="en-US" altLang="zh-CN" sz="1200" dirty="0">
                <a:ea typeface="宋体" pitchFamily="2" charset="-122"/>
              </a:rPr>
              <a:t>If step 2 fails, the pointer should have returned to its original position and all  of the frames in the set will have a use bit of 0. Repeat step 1 and, if necessary, step 2. This time, a frame will be found for the replacement.</a:t>
            </a:r>
            <a:endParaRPr lang="zh-CN" altLang="en-US" sz="1200" dirty="0">
              <a:ea typeface="宋体" pitchFamily="2" charset="-122"/>
            </a:endParaRP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86</a:t>
            </a:fld>
            <a:endParaRPr lang="en-US" altLang="zh-CN"/>
          </a:p>
        </p:txBody>
      </p:sp>
    </p:spTree>
    <p:extLst>
      <p:ext uri="{BB962C8B-B14F-4D97-AF65-F5344CB8AC3E}">
        <p14:creationId xmlns:p14="http://schemas.microsoft.com/office/powerpoint/2010/main" val="3786316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33400" indent="-533400">
              <a:lnSpc>
                <a:spcPct val="80000"/>
              </a:lnSpc>
              <a:buFontTx/>
              <a:buAutoNum type="arabicPeriod"/>
            </a:pPr>
            <a:r>
              <a:rPr lang="en-US" altLang="zh-CN" sz="1200" dirty="0">
                <a:ea typeface="宋体" pitchFamily="2" charset="-122"/>
              </a:rPr>
              <a:t>Beginning at the current position of the pointer, scan the frame buffer. During this scan, make no changes to the use bit. The first frame encountered with ( </a:t>
            </a:r>
            <a:r>
              <a:rPr lang="en-US" altLang="zh-CN" sz="1200" dirty="0">
                <a:solidFill>
                  <a:srgbClr val="0000FF"/>
                </a:solidFill>
                <a:ea typeface="宋体" pitchFamily="2" charset="-122"/>
              </a:rPr>
              <a:t>u = 0;   m = 0</a:t>
            </a:r>
            <a:r>
              <a:rPr lang="en-US" altLang="zh-CN" sz="1200" dirty="0">
                <a:ea typeface="宋体" pitchFamily="2" charset="-122"/>
              </a:rPr>
              <a:t>) is selected for replacement.</a:t>
            </a:r>
          </a:p>
          <a:p>
            <a:pPr marL="533400" indent="-533400">
              <a:lnSpc>
                <a:spcPct val="80000"/>
              </a:lnSpc>
              <a:buFontTx/>
              <a:buAutoNum type="arabicPeriod"/>
            </a:pPr>
            <a:r>
              <a:rPr lang="en-US" altLang="zh-CN" sz="1200" dirty="0">
                <a:ea typeface="宋体" pitchFamily="2" charset="-122"/>
              </a:rPr>
              <a:t>If step 1 fails, scan again, looking for the frame with (</a:t>
            </a:r>
            <a:r>
              <a:rPr lang="en-US" altLang="zh-CN" sz="1200" dirty="0">
                <a:solidFill>
                  <a:srgbClr val="0000FF"/>
                </a:solidFill>
                <a:ea typeface="宋体" pitchFamily="2" charset="-122"/>
              </a:rPr>
              <a:t>u = 0; m = 1</a:t>
            </a:r>
            <a:r>
              <a:rPr lang="en-US" altLang="zh-CN" sz="1200" dirty="0">
                <a:ea typeface="宋体" pitchFamily="2" charset="-122"/>
              </a:rPr>
              <a:t>).The first such frame encountered is selected for replacement. During this scan, set the use bit to 0 on each frame that is bypassed.</a:t>
            </a:r>
          </a:p>
          <a:p>
            <a:pPr marL="533400" indent="-533400">
              <a:lnSpc>
                <a:spcPct val="80000"/>
              </a:lnSpc>
              <a:buFontTx/>
              <a:buAutoNum type="arabicPeriod"/>
            </a:pPr>
            <a:r>
              <a:rPr lang="en-US" altLang="zh-CN" sz="1200" dirty="0">
                <a:ea typeface="宋体" pitchFamily="2" charset="-122"/>
              </a:rPr>
              <a:t>If step 2 fails, the pointer should have returned to its original position and all  of the frames in the set will have a use bit of 0. Repeat step 1 and, if necessary, step 2. This time, a frame will be found for the replacement.</a:t>
            </a:r>
            <a:endParaRPr lang="zh-CN" altLang="en-US" sz="1200" dirty="0">
              <a:ea typeface="宋体" pitchFamily="2" charset="-122"/>
            </a:endParaRP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87</a:t>
            </a:fld>
            <a:endParaRPr lang="en-US" altLang="zh-CN"/>
          </a:p>
        </p:txBody>
      </p:sp>
    </p:spTree>
    <p:extLst>
      <p:ext uri="{BB962C8B-B14F-4D97-AF65-F5344CB8AC3E}">
        <p14:creationId xmlns:p14="http://schemas.microsoft.com/office/powerpoint/2010/main" val="3786316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见操作系统概念 第七版</a:t>
            </a:r>
          </a:p>
          <a:p>
            <a:endParaRPr lang="zh-CN" altLang="en-US" dirty="0"/>
          </a:p>
        </p:txBody>
      </p:sp>
      <p:sp>
        <p:nvSpPr>
          <p:cNvPr id="4" name="灯片编号占位符 3"/>
          <p:cNvSpPr>
            <a:spLocks noGrp="1"/>
          </p:cNvSpPr>
          <p:nvPr>
            <p:ph type="sldNum" sz="quarter" idx="5"/>
          </p:nvPr>
        </p:nvSpPr>
        <p:spPr/>
        <p:txBody>
          <a:bodyPr/>
          <a:lstStyle/>
          <a:p>
            <a:pPr>
              <a:defRPr/>
            </a:pPr>
            <a:fld id="{ABAAF72C-D572-4CCF-930C-E4D6D04C7F49}" type="slidenum">
              <a:rPr lang="zh-CN" altLang="en-US" smtClean="0"/>
              <a:pPr>
                <a:defRPr/>
              </a:pPr>
              <a:t>88</a:t>
            </a:fld>
            <a:endParaRPr lang="en-US" altLang="zh-CN"/>
          </a:p>
        </p:txBody>
      </p:sp>
    </p:spTree>
    <p:extLst>
      <p:ext uri="{BB962C8B-B14F-4D97-AF65-F5344CB8AC3E}">
        <p14:creationId xmlns:p14="http://schemas.microsoft.com/office/powerpoint/2010/main" val="207425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某个时间片段内，如果工作集和驻留集的大小比较合适，即工作集都包含在驻留集里面，那么缺页率就低，系统效率就高</a:t>
            </a:r>
            <a:endParaRPr lang="en-US" altLang="zh-CN" dirty="0"/>
          </a:p>
          <a:p>
            <a:r>
              <a:rPr lang="zh-CN" altLang="en-US" dirty="0"/>
              <a:t>但随着进程的执行，两者之间的关系不是固定的，而是可变的。</a:t>
            </a:r>
            <a:endParaRPr lang="en-US" altLang="zh-CN" dirty="0"/>
          </a:p>
          <a:p>
            <a:r>
              <a:rPr lang="zh-CN" altLang="en-US" dirty="0"/>
              <a:t>后面的小节讨论的策略就是这对这两者关系衍生的</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90</a:t>
            </a:fld>
            <a:endParaRPr lang="en-US" altLang="zh-CN"/>
          </a:p>
        </p:txBody>
      </p:sp>
    </p:spTree>
    <p:extLst>
      <p:ext uri="{BB962C8B-B14F-4D97-AF65-F5344CB8AC3E}">
        <p14:creationId xmlns:p14="http://schemas.microsoft.com/office/powerpoint/2010/main" val="4245714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BAAF72C-D572-4CCF-930C-E4D6D04C7F49}" type="slidenum">
              <a:rPr lang="zh-CN" altLang="en-US" smtClean="0"/>
              <a:pPr>
                <a:defRPr/>
              </a:pPr>
              <a:t>95</a:t>
            </a:fld>
            <a:endParaRPr lang="en-US" altLang="zh-CN"/>
          </a:p>
        </p:txBody>
      </p:sp>
    </p:spTree>
    <p:extLst>
      <p:ext uri="{BB962C8B-B14F-4D97-AF65-F5344CB8AC3E}">
        <p14:creationId xmlns:p14="http://schemas.microsoft.com/office/powerpoint/2010/main" val="1527034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本例子中，随着时间</a:t>
            </a:r>
            <a:r>
              <a:rPr lang="en-US" altLang="zh-CN" dirty="0"/>
              <a:t>t</a:t>
            </a:r>
            <a:r>
              <a:rPr lang="zh-CN" altLang="en-US" dirty="0"/>
              <a:t>的变化，可见需要的驻留集页数也会发生变化，如何动态评估这种变化呢？ </a:t>
            </a:r>
            <a:r>
              <a:rPr lang="en-US" altLang="zh-CN" dirty="0"/>
              <a:t>Page fault frequency  PFF</a:t>
            </a:r>
            <a:r>
              <a:rPr lang="zh-CN" altLang="en-US" dirty="0"/>
              <a:t>缺页频率</a:t>
            </a:r>
            <a:endParaRPr lang="en-US" altLang="zh-CN" dirty="0"/>
          </a:p>
          <a:p>
            <a:r>
              <a:rPr lang="zh-CN" altLang="en-US" dirty="0"/>
              <a:t>只有蓝色</a:t>
            </a:r>
            <a:r>
              <a:rPr lang="en-US" altLang="zh-CN" dirty="0"/>
              <a:t>F</a:t>
            </a:r>
            <a:r>
              <a:rPr lang="zh-CN" altLang="en-US" dirty="0"/>
              <a:t>对应的</a:t>
            </a:r>
            <a:r>
              <a:rPr lang="en-US" altLang="zh-CN" dirty="0"/>
              <a:t>PAGEFAULT</a:t>
            </a:r>
            <a:r>
              <a:rPr lang="zh-CN" altLang="en-US" dirty="0"/>
              <a:t>与驻留集大小相关，如果驻留页是</a:t>
            </a:r>
            <a:r>
              <a:rPr lang="en-US" altLang="zh-CN" dirty="0"/>
              <a:t>4</a:t>
            </a:r>
            <a:r>
              <a:rPr lang="zh-CN" altLang="en-US" dirty="0"/>
              <a:t>，那么</a:t>
            </a:r>
            <a:r>
              <a:rPr lang="en-US" altLang="zh-CN" dirty="0"/>
              <a:t>1</a:t>
            </a:r>
            <a:r>
              <a:rPr lang="zh-CN" altLang="en-US" dirty="0"/>
              <a:t>和</a:t>
            </a:r>
            <a:r>
              <a:rPr lang="en-US" altLang="zh-CN" dirty="0"/>
              <a:t>2</a:t>
            </a:r>
            <a:r>
              <a:rPr lang="zh-CN" altLang="en-US" dirty="0"/>
              <a:t>时刻，</a:t>
            </a:r>
            <a:r>
              <a:rPr lang="en-US" altLang="zh-CN" dirty="0"/>
              <a:t>page5</a:t>
            </a:r>
            <a:r>
              <a:rPr lang="zh-CN" altLang="en-US" dirty="0"/>
              <a:t>和</a:t>
            </a:r>
            <a:r>
              <a:rPr lang="en-US" altLang="zh-CN" dirty="0"/>
              <a:t>page1</a:t>
            </a:r>
            <a:r>
              <a:rPr lang="zh-CN" altLang="en-US" dirty="0"/>
              <a:t>不会被换出</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96</a:t>
            </a:fld>
            <a:endParaRPr lang="en-US" altLang="zh-CN"/>
          </a:p>
        </p:txBody>
      </p:sp>
    </p:spTree>
    <p:extLst>
      <p:ext uri="{BB962C8B-B14F-4D97-AF65-F5344CB8AC3E}">
        <p14:creationId xmlns:p14="http://schemas.microsoft.com/office/powerpoint/2010/main" val="2980799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缺页发生的间隔等于一个缺页中断服务的时间时，系统响应效率较好，否则会明显感觉程序运行缓慢</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98</a:t>
            </a:fld>
            <a:endParaRPr lang="en-US" altLang="zh-CN"/>
          </a:p>
        </p:txBody>
      </p:sp>
    </p:spTree>
    <p:extLst>
      <p:ext uri="{BB962C8B-B14F-4D97-AF65-F5344CB8AC3E}">
        <p14:creationId xmlns:p14="http://schemas.microsoft.com/office/powerpoint/2010/main" val="2871657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LRU</a:t>
            </a:r>
            <a:r>
              <a:rPr lang="zh-CN" altLang="en-US" dirty="0"/>
              <a:t>替换</a:t>
            </a:r>
            <a:endParaRPr lang="en-US" altLang="zh-CN" dirty="0"/>
          </a:p>
          <a:p>
            <a:r>
              <a:rPr lang="zh-CN" altLang="en-US" dirty="0"/>
              <a:t>注意扫描或统计频度，否则一样发生不断增加和减少</a:t>
            </a:r>
            <a:endParaRPr lang="en-US" altLang="zh-CN" dirty="0"/>
          </a:p>
          <a:p>
            <a:r>
              <a:rPr lang="zh-CN" altLang="en-US" dirty="0"/>
              <a:t>当前算法中，如果不再出现</a:t>
            </a:r>
            <a:r>
              <a:rPr lang="en-US" altLang="zh-CN" dirty="0"/>
              <a:t>PF</a:t>
            </a:r>
            <a:r>
              <a:rPr lang="zh-CN" altLang="en-US" dirty="0"/>
              <a:t>则一直没有缩减驻留集，这个需要进一步考虑</a:t>
            </a:r>
            <a:endParaRPr lang="en-US" altLang="zh-CN" dirty="0"/>
          </a:p>
          <a:p>
            <a:r>
              <a:rPr lang="zh-CN" altLang="en-US" dirty="0"/>
              <a:t>因此</a:t>
            </a:r>
            <a:r>
              <a:rPr lang="en-US" altLang="zh-CN" dirty="0"/>
              <a:t>VSWS</a:t>
            </a:r>
            <a:r>
              <a:rPr lang="zh-CN" altLang="en-US" dirty="0"/>
              <a:t>的策略更加完善，书上有详细的流程描述。</a:t>
            </a:r>
            <a:endParaRPr lang="en-US" altLang="zh-CN" dirty="0"/>
          </a:p>
          <a:p>
            <a:r>
              <a:rPr lang="en-US" altLang="zh-CN" dirty="0"/>
              <a:t>0</a:t>
            </a:r>
            <a:r>
              <a:rPr lang="zh-CN" altLang="en-US" dirty="0"/>
              <a:t>时刻是冷不命中，不在讨论范围内</a:t>
            </a:r>
            <a:endParaRPr lang="en-US" altLang="zh-CN" dirty="0"/>
          </a:p>
          <a:p>
            <a:r>
              <a:rPr lang="zh-CN" altLang="en-US" dirty="0"/>
              <a:t>注意扫描或统计频度，否则一样发生不断增加和减少</a:t>
            </a:r>
            <a:endParaRPr lang="en-US" altLang="zh-CN" dirty="0"/>
          </a:p>
          <a:p>
            <a:r>
              <a:rPr lang="zh-CN" altLang="en-US" dirty="0"/>
              <a:t>当前算法中，如果不再出现</a:t>
            </a:r>
            <a:r>
              <a:rPr lang="en-US" altLang="zh-CN" dirty="0"/>
              <a:t>PF</a:t>
            </a:r>
            <a:r>
              <a:rPr lang="zh-CN" altLang="en-US" dirty="0"/>
              <a:t>则一直没有缩减驻留集，这个需要进一步考虑</a:t>
            </a:r>
            <a:endParaRPr lang="en-US" altLang="zh-CN" dirty="0"/>
          </a:p>
          <a:p>
            <a:r>
              <a:rPr lang="zh-CN" altLang="en-US" dirty="0"/>
              <a:t>因此</a:t>
            </a:r>
            <a:r>
              <a:rPr lang="en-US" altLang="zh-CN" dirty="0"/>
              <a:t>VSWS</a:t>
            </a:r>
            <a:r>
              <a:rPr lang="zh-CN" altLang="en-US" dirty="0"/>
              <a:t>的策略更加完善，书上有详细的流程描述。</a:t>
            </a:r>
          </a:p>
          <a:p>
            <a:endParaRPr lang="zh-CN" altLang="en-US" dirty="0"/>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99</a:t>
            </a:fld>
            <a:endParaRPr lang="en-US" altLang="zh-CN"/>
          </a:p>
        </p:txBody>
      </p:sp>
    </p:spTree>
    <p:extLst>
      <p:ext uri="{BB962C8B-B14F-4D97-AF65-F5344CB8AC3E}">
        <p14:creationId xmlns:p14="http://schemas.microsoft.com/office/powerpoint/2010/main" val="266052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BAAF72C-D572-4CCF-930C-E4D6D04C7F49}" type="slidenum">
              <a:rPr lang="zh-CN" altLang="en-US" smtClean="0"/>
              <a:pPr>
                <a:defRPr/>
              </a:pPr>
              <a:t>19</a:t>
            </a:fld>
            <a:endParaRPr lang="en-US" altLang="zh-CN"/>
          </a:p>
        </p:txBody>
      </p:sp>
    </p:spTree>
    <p:extLst>
      <p:ext uri="{BB962C8B-B14F-4D97-AF65-F5344CB8AC3E}">
        <p14:creationId xmlns:p14="http://schemas.microsoft.com/office/powerpoint/2010/main" val="2292761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并发度的衡量</a:t>
            </a:r>
          </a:p>
        </p:txBody>
      </p:sp>
      <p:sp>
        <p:nvSpPr>
          <p:cNvPr id="4" name="灯片编号占位符 3"/>
          <p:cNvSpPr>
            <a:spLocks noGrp="1"/>
          </p:cNvSpPr>
          <p:nvPr>
            <p:ph type="sldNum" sz="quarter" idx="10"/>
          </p:nvPr>
        </p:nvSpPr>
        <p:spPr/>
        <p:txBody>
          <a:bodyPr/>
          <a:lstStyle/>
          <a:p>
            <a:pPr>
              <a:defRPr/>
            </a:pPr>
            <a:fld id="{ABAAF72C-D572-4CCF-930C-E4D6D04C7F49}" type="slidenum">
              <a:rPr lang="zh-CN" altLang="en-US" smtClean="0"/>
              <a:pPr>
                <a:defRPr/>
              </a:pPr>
              <a:t>105</a:t>
            </a:fld>
            <a:endParaRPr lang="en-US" altLang="zh-CN"/>
          </a:p>
        </p:txBody>
      </p:sp>
    </p:spTree>
    <p:extLst>
      <p:ext uri="{BB962C8B-B14F-4D97-AF65-F5344CB8AC3E}">
        <p14:creationId xmlns:p14="http://schemas.microsoft.com/office/powerpoint/2010/main" val="235586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p:spPr>
        <p:txBody>
          <a:bodyPr/>
          <a:lstStyle/>
          <a:p>
            <a:r>
              <a:rPr lang="zh-CN" altLang="en-US"/>
              <a:t>修改位在现代操作系统中还会参与替换策略</a:t>
            </a:r>
          </a:p>
        </p:txBody>
      </p:sp>
      <p:sp>
        <p:nvSpPr>
          <p:cNvPr id="94212"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F83A84-BA63-474F-99F4-EAA93941983C}" type="slidenum">
              <a:rPr lang="zh-CN" altLang="en-US" sz="1200" smtClean="0"/>
              <a:pPr/>
              <a:t>20</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p:spPr>
        <p:txBody>
          <a:bodyPr/>
          <a:lstStyle/>
          <a:p>
            <a:pPr lvl="1"/>
            <a:r>
              <a:rPr lang="en-US" altLang="zh-CN" sz="2000"/>
              <a:t>the </a:t>
            </a:r>
            <a:r>
              <a:rPr lang="en-US" altLang="zh-CN" sz="2000">
                <a:solidFill>
                  <a:srgbClr val="FF3300"/>
                </a:solidFill>
              </a:rPr>
              <a:t>valid bit</a:t>
            </a:r>
            <a:r>
              <a:rPr lang="en-US" altLang="zh-CN" sz="2000"/>
              <a:t> says whether or not the PTE can be used</a:t>
            </a:r>
          </a:p>
          <a:p>
            <a:pPr lvl="2"/>
            <a:r>
              <a:rPr lang="en-US" altLang="zh-CN" sz="1800"/>
              <a:t>says whether or not a virtual address is valid</a:t>
            </a:r>
          </a:p>
          <a:p>
            <a:pPr lvl="2"/>
            <a:r>
              <a:rPr lang="en-US" altLang="zh-CN" sz="1800"/>
              <a:t>it is checked each time a virtual address is used</a:t>
            </a:r>
          </a:p>
          <a:p>
            <a:pPr lvl="1"/>
            <a:r>
              <a:rPr lang="en-US" altLang="zh-CN" sz="2000"/>
              <a:t>the </a:t>
            </a:r>
            <a:r>
              <a:rPr lang="en-US" altLang="zh-CN" sz="2000">
                <a:solidFill>
                  <a:srgbClr val="FF3300"/>
                </a:solidFill>
              </a:rPr>
              <a:t>referenced bit</a:t>
            </a:r>
            <a:r>
              <a:rPr lang="en-US" altLang="zh-CN" sz="2000"/>
              <a:t> says whether the page has been accessed</a:t>
            </a:r>
          </a:p>
          <a:p>
            <a:pPr lvl="2"/>
            <a:r>
              <a:rPr lang="en-US" altLang="zh-CN" sz="1800"/>
              <a:t>it is set when a page has been read or written to</a:t>
            </a:r>
          </a:p>
          <a:p>
            <a:pPr lvl="1"/>
            <a:r>
              <a:rPr lang="en-US" altLang="zh-CN" sz="2000"/>
              <a:t>the </a:t>
            </a:r>
            <a:r>
              <a:rPr lang="en-US" altLang="zh-CN" sz="2000">
                <a:solidFill>
                  <a:srgbClr val="FF3300"/>
                </a:solidFill>
              </a:rPr>
              <a:t>modified bit</a:t>
            </a:r>
            <a:r>
              <a:rPr lang="en-US" altLang="zh-CN" sz="2000"/>
              <a:t> says whether or not the page is dirty</a:t>
            </a:r>
          </a:p>
          <a:p>
            <a:pPr lvl="2"/>
            <a:r>
              <a:rPr lang="en-US" altLang="zh-CN" sz="1800"/>
              <a:t>it is set when a write to the page has occurred</a:t>
            </a:r>
          </a:p>
          <a:p>
            <a:pPr lvl="1"/>
            <a:r>
              <a:rPr lang="en-US" altLang="zh-CN" sz="2000"/>
              <a:t>the </a:t>
            </a:r>
            <a:r>
              <a:rPr lang="en-US" altLang="zh-CN" sz="2000">
                <a:solidFill>
                  <a:srgbClr val="FF3300"/>
                </a:solidFill>
              </a:rPr>
              <a:t>protection bits</a:t>
            </a:r>
            <a:r>
              <a:rPr lang="en-US" altLang="zh-CN" sz="2000"/>
              <a:t> control which operations are allowed</a:t>
            </a:r>
          </a:p>
          <a:p>
            <a:pPr lvl="2"/>
            <a:r>
              <a:rPr lang="en-US" altLang="zh-CN" sz="1800"/>
              <a:t>read, write, execute</a:t>
            </a:r>
          </a:p>
          <a:p>
            <a:pPr lvl="1"/>
            <a:r>
              <a:rPr lang="en-US" altLang="zh-CN" sz="2000"/>
              <a:t>the </a:t>
            </a:r>
            <a:r>
              <a:rPr lang="en-US" altLang="zh-CN" sz="2000">
                <a:solidFill>
                  <a:srgbClr val="FF3300"/>
                </a:solidFill>
              </a:rPr>
              <a:t>page frame number</a:t>
            </a:r>
            <a:r>
              <a:rPr lang="en-US" altLang="zh-CN" sz="2000"/>
              <a:t> determines the physical page</a:t>
            </a:r>
          </a:p>
          <a:p>
            <a:pPr lvl="2"/>
            <a:r>
              <a:rPr lang="en-US" altLang="zh-CN" sz="1800"/>
              <a:t>physical page start address = PFN</a:t>
            </a:r>
          </a:p>
          <a:p>
            <a:endParaRPr lang="zh-CN" altLang="en-US"/>
          </a:p>
        </p:txBody>
      </p:sp>
      <p:sp>
        <p:nvSpPr>
          <p:cNvPr id="95236"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BCFD385-DE0F-494F-874A-D83D78A71E0A}" type="slidenum">
              <a:rPr lang="zh-CN" altLang="en-US" sz="1200" smtClean="0"/>
              <a:pPr/>
              <a:t>21</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p:spPr>
        <p:txBody>
          <a:bodyPr/>
          <a:lstStyle/>
          <a:p>
            <a:r>
              <a:rPr lang="zh-CN" altLang="en-US"/>
              <a:t>缓存 </a:t>
            </a:r>
            <a:r>
              <a:rPr lang="en-US" altLang="zh-CN"/>
              <a:t>TLB</a:t>
            </a:r>
          </a:p>
          <a:p>
            <a:endParaRPr lang="zh-CN" altLang="en-US"/>
          </a:p>
        </p:txBody>
      </p:sp>
      <p:sp>
        <p:nvSpPr>
          <p:cNvPr id="96260"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FCA35A-9A90-4C4C-A5A8-0FC1609C9F9E}" type="slidenum">
              <a:rPr lang="zh-CN" altLang="en-US" sz="1200" smtClean="0"/>
              <a:pPr/>
              <a:t>24</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BAAF72C-D572-4CCF-930C-E4D6D04C7F49}" type="slidenum">
              <a:rPr lang="zh-CN" altLang="en-US" smtClean="0"/>
              <a:pPr>
                <a:defRPr/>
              </a:pPr>
              <a:t>30</a:t>
            </a:fld>
            <a:endParaRPr lang="en-US" altLang="zh-CN"/>
          </a:p>
        </p:txBody>
      </p:sp>
    </p:spTree>
    <p:extLst>
      <p:ext uri="{BB962C8B-B14F-4D97-AF65-F5344CB8AC3E}">
        <p14:creationId xmlns:p14="http://schemas.microsoft.com/office/powerpoint/2010/main" val="61620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p:spPr>
        <p:txBody>
          <a:bodyPr/>
          <a:lstStyle/>
          <a:p>
            <a:pPr marL="0" lvl="1"/>
            <a:r>
              <a:rPr lang="zh-CN" altLang="en-US" dirty="0"/>
              <a:t>没有加载的页表在一级中由无效位标识，那么就不存在于二级页表</a:t>
            </a:r>
            <a:endParaRPr lang="en-US" altLang="zh-CN" dirty="0"/>
          </a:p>
          <a:p>
            <a:r>
              <a:rPr lang="en-US" altLang="zh-CN" dirty="0"/>
              <a:t>https://www.zhihu.com</a:t>
            </a:r>
            <a:r>
              <a:rPr lang="en-US" altLang="zh-CN"/>
              <a:t>/question/63375062</a:t>
            </a:r>
            <a:endParaRPr lang="zh-CN" altLang="en-US" dirty="0"/>
          </a:p>
        </p:txBody>
      </p:sp>
      <p:sp>
        <p:nvSpPr>
          <p:cNvPr id="97284" name="灯片编号占位符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45991A-9396-483F-B385-86F16693DCD5}" type="slidenum">
              <a:rPr lang="zh-CN" altLang="en-US" sz="1200" smtClean="0"/>
              <a:pPr/>
              <a:t>31</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flipV="1">
            <a:off x="762000" y="3505200"/>
            <a:ext cx="7620000" cy="76200"/>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rot="10800000"/>
          <a:lstStyle/>
          <a:p>
            <a:endParaRPr lang="zh-CN" altLang="en-US"/>
          </a:p>
        </p:txBody>
      </p:sp>
      <p:sp>
        <p:nvSpPr>
          <p:cNvPr id="143362" name="Rectangle 2"/>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p>
        </p:txBody>
      </p:sp>
      <p:sp>
        <p:nvSpPr>
          <p:cNvPr id="14336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zh-CN"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FEC96B1-07EA-4902-8E47-9285A02D0CEF}" type="slidenum">
              <a:rPr lang="zh-CN" altLang="en-US"/>
              <a:pPr>
                <a:defRPr/>
              </a:pPr>
              <a:t>‹#›</a:t>
            </a:fld>
            <a:endParaRPr lang="en-US" altLang="zh-CN"/>
          </a:p>
        </p:txBody>
      </p:sp>
    </p:spTree>
    <p:extLst>
      <p:ext uri="{BB962C8B-B14F-4D97-AF65-F5344CB8AC3E}">
        <p14:creationId xmlns:p14="http://schemas.microsoft.com/office/powerpoint/2010/main" val="107038445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96F9C1-AFB3-4DE6-97CF-73F35CCC1922}" type="slidenum">
              <a:rPr lang="zh-CN" altLang="en-US"/>
              <a:pPr>
                <a:defRPr/>
              </a:pPr>
              <a:t>‹#›</a:t>
            </a:fld>
            <a:endParaRPr lang="en-US" altLang="zh-CN"/>
          </a:p>
        </p:txBody>
      </p:sp>
    </p:spTree>
    <p:extLst>
      <p:ext uri="{BB962C8B-B14F-4D97-AF65-F5344CB8AC3E}">
        <p14:creationId xmlns:p14="http://schemas.microsoft.com/office/powerpoint/2010/main" val="470330101"/>
      </p:ext>
    </p:extLst>
  </p:cSld>
  <p:clrMapOvr>
    <a:masterClrMapping/>
  </p:clrMapOvr>
  <p:transition spd="med">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1336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52400"/>
            <a:ext cx="62484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4B949C6-CF95-4299-8128-EC2F8458312A}" type="slidenum">
              <a:rPr lang="zh-CN" altLang="en-US"/>
              <a:pPr>
                <a:defRPr/>
              </a:pPr>
              <a:t>‹#›</a:t>
            </a:fld>
            <a:endParaRPr lang="en-US" altLang="zh-CN"/>
          </a:p>
        </p:txBody>
      </p:sp>
    </p:spTree>
    <p:extLst>
      <p:ext uri="{BB962C8B-B14F-4D97-AF65-F5344CB8AC3E}">
        <p14:creationId xmlns:p14="http://schemas.microsoft.com/office/powerpoint/2010/main" val="745407014"/>
      </p:ext>
    </p:extLst>
  </p:cSld>
  <p:clrMapOvr>
    <a:masterClrMapping/>
  </p:clrMapOvr>
  <p:transition spd="med">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152400"/>
            <a:ext cx="85344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C97D46A-D292-411E-8DD3-C1F512C210E6}" type="slidenum">
              <a:rPr lang="zh-CN" altLang="en-US"/>
              <a:pPr>
                <a:defRPr/>
              </a:pPr>
              <a:t>‹#›</a:t>
            </a:fld>
            <a:endParaRPr lang="en-US" altLang="zh-CN"/>
          </a:p>
        </p:txBody>
      </p:sp>
    </p:spTree>
    <p:extLst>
      <p:ext uri="{BB962C8B-B14F-4D97-AF65-F5344CB8AC3E}">
        <p14:creationId xmlns:p14="http://schemas.microsoft.com/office/powerpoint/2010/main" val="1734949912"/>
      </p:ext>
    </p:extLst>
  </p:cSld>
  <p:clrMapOvr>
    <a:masterClrMapping/>
  </p:clrMapOvr>
  <p:transition spd="med">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B1D8A6C8-E1D1-43DB-A8C5-53399EAF69EE}" type="datetime1">
              <a:rPr lang="zh-CN" altLang="en-US"/>
              <a:pPr>
                <a:defRPr/>
              </a:pPr>
              <a:t>2022/11/16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6FF88EFB-1B69-4B4D-A72C-B8ABFD8D8580}" type="slidenum">
              <a:rPr lang="zh-CN" altLang="en-US"/>
              <a:pPr>
                <a:defRPr/>
              </a:pPr>
              <a:t>‹#›</a:t>
            </a:fld>
            <a:endParaRPr lang="en-US" altLang="zh-CN"/>
          </a:p>
        </p:txBody>
      </p:sp>
    </p:spTree>
    <p:extLst>
      <p:ext uri="{BB962C8B-B14F-4D97-AF65-F5344CB8AC3E}">
        <p14:creationId xmlns:p14="http://schemas.microsoft.com/office/powerpoint/2010/main" val="3045729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F1416102-494C-4C8A-B996-4E80F25BC07F}" type="datetime1">
              <a:rPr lang="zh-CN" altLang="en-US"/>
              <a:pPr>
                <a:defRPr/>
              </a:pPr>
              <a:t>2022/11/16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A9FA6F16-C7F2-4CDD-A8E9-012822906566}" type="slidenum">
              <a:rPr lang="zh-CN" altLang="en-US"/>
              <a:pPr>
                <a:defRPr/>
              </a:pPr>
              <a:t>‹#›</a:t>
            </a:fld>
            <a:endParaRPr lang="en-US" altLang="zh-CN"/>
          </a:p>
        </p:txBody>
      </p:sp>
    </p:spTree>
    <p:extLst>
      <p:ext uri="{BB962C8B-B14F-4D97-AF65-F5344CB8AC3E}">
        <p14:creationId xmlns:p14="http://schemas.microsoft.com/office/powerpoint/2010/main" val="3126941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2DCB682C-6CFA-4612-8F8C-B28BA2251B3A}" type="datetime1">
              <a:rPr lang="zh-CN" altLang="en-US"/>
              <a:pPr>
                <a:defRPr/>
              </a:pPr>
              <a:t>2022/11/16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3DC69386-4016-4CD5-8BE7-84723E2FAA5D}" type="slidenum">
              <a:rPr lang="zh-CN" altLang="en-US"/>
              <a:pPr>
                <a:defRPr/>
              </a:pPr>
              <a:t>‹#›</a:t>
            </a:fld>
            <a:endParaRPr lang="en-US" altLang="zh-CN"/>
          </a:p>
        </p:txBody>
      </p:sp>
    </p:spTree>
    <p:extLst>
      <p:ext uri="{BB962C8B-B14F-4D97-AF65-F5344CB8AC3E}">
        <p14:creationId xmlns:p14="http://schemas.microsoft.com/office/powerpoint/2010/main" val="1512489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EE06EA3B-4F17-4D87-8652-4F54AD38F234}" type="datetime1">
              <a:rPr lang="zh-CN" altLang="en-US"/>
              <a:pPr>
                <a:defRPr/>
              </a:pPr>
              <a:t>2022/11/16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244F2079-3A21-455D-9395-5150E365E4B9}" type="slidenum">
              <a:rPr lang="zh-CN" altLang="en-US"/>
              <a:pPr>
                <a:defRPr/>
              </a:pPr>
              <a:t>‹#›</a:t>
            </a:fld>
            <a:endParaRPr lang="en-US" altLang="zh-CN"/>
          </a:p>
        </p:txBody>
      </p:sp>
    </p:spTree>
    <p:extLst>
      <p:ext uri="{BB962C8B-B14F-4D97-AF65-F5344CB8AC3E}">
        <p14:creationId xmlns:p14="http://schemas.microsoft.com/office/powerpoint/2010/main" val="3979694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FB7DA8A6-5915-44B0-98B4-FCD0D84E421C}" type="datetime1">
              <a:rPr lang="zh-CN" altLang="en-US"/>
              <a:pPr>
                <a:defRPr/>
              </a:pPr>
              <a:t>2022/11/16</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6989707A-5F4B-40F1-B009-3CFE8D5A57EF}" type="slidenum">
              <a:rPr lang="zh-CN" altLang="en-US"/>
              <a:pPr>
                <a:defRPr/>
              </a:pPr>
              <a:t>‹#›</a:t>
            </a:fld>
            <a:endParaRPr lang="en-US" altLang="zh-CN"/>
          </a:p>
        </p:txBody>
      </p:sp>
    </p:spTree>
    <p:extLst>
      <p:ext uri="{BB962C8B-B14F-4D97-AF65-F5344CB8AC3E}">
        <p14:creationId xmlns:p14="http://schemas.microsoft.com/office/powerpoint/2010/main" val="991688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086025B6-A4A3-4A1D-AEC0-0D2DCBB9A832}" type="datetime1">
              <a:rPr lang="zh-CN" altLang="en-US"/>
              <a:pPr>
                <a:defRPr/>
              </a:pPr>
              <a:t>2022/11/16</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43C494F6-F304-4036-8139-75E667E510D4}" type="slidenum">
              <a:rPr lang="zh-CN" altLang="en-US"/>
              <a:pPr>
                <a:defRPr/>
              </a:pPr>
              <a:t>‹#›</a:t>
            </a:fld>
            <a:endParaRPr lang="en-US" altLang="zh-CN"/>
          </a:p>
        </p:txBody>
      </p:sp>
    </p:spTree>
    <p:extLst>
      <p:ext uri="{BB962C8B-B14F-4D97-AF65-F5344CB8AC3E}">
        <p14:creationId xmlns:p14="http://schemas.microsoft.com/office/powerpoint/2010/main" val="535471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7F89C4D9-9D0D-4867-B961-E6DAF5478050}" type="datetime1">
              <a:rPr lang="zh-CN" altLang="en-US"/>
              <a:pPr>
                <a:defRPr/>
              </a:pPr>
              <a:t>2022/11/16</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5A6CE3D9-1A84-4BDD-B1AB-22CB24D17478}" type="slidenum">
              <a:rPr lang="zh-CN" altLang="en-US"/>
              <a:pPr>
                <a:defRPr/>
              </a:pPr>
              <a:t>‹#›</a:t>
            </a:fld>
            <a:endParaRPr lang="en-US" altLang="zh-CN"/>
          </a:p>
        </p:txBody>
      </p:sp>
    </p:spTree>
    <p:extLst>
      <p:ext uri="{BB962C8B-B14F-4D97-AF65-F5344CB8AC3E}">
        <p14:creationId xmlns:p14="http://schemas.microsoft.com/office/powerpoint/2010/main" val="354311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6FAF54-9729-49B7-BCA5-45C52C64337F}" type="slidenum">
              <a:rPr lang="zh-CN" altLang="en-US"/>
              <a:pPr>
                <a:defRPr/>
              </a:pPr>
              <a:t>‹#›</a:t>
            </a:fld>
            <a:endParaRPr lang="en-US" altLang="zh-CN"/>
          </a:p>
        </p:txBody>
      </p:sp>
    </p:spTree>
    <p:extLst>
      <p:ext uri="{BB962C8B-B14F-4D97-AF65-F5344CB8AC3E}">
        <p14:creationId xmlns:p14="http://schemas.microsoft.com/office/powerpoint/2010/main" val="462168893"/>
      </p:ext>
    </p:extLst>
  </p:cSld>
  <p:clrMapOvr>
    <a:masterClrMapping/>
  </p:clrMapOvr>
  <p:transition spd="med">
    <p:cover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18DACCE-244B-4EAC-8532-4A963774EDF4}" type="datetime1">
              <a:rPr lang="zh-CN" altLang="en-US"/>
              <a:pPr>
                <a:defRPr/>
              </a:pPr>
              <a:t>2022/11/16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FCF5336D-9A2E-48F4-B857-05D7DFB1B910}" type="slidenum">
              <a:rPr lang="zh-CN" altLang="en-US"/>
              <a:pPr>
                <a:defRPr/>
              </a:pPr>
              <a:t>‹#›</a:t>
            </a:fld>
            <a:endParaRPr lang="en-US" altLang="zh-CN"/>
          </a:p>
        </p:txBody>
      </p:sp>
    </p:spTree>
    <p:extLst>
      <p:ext uri="{BB962C8B-B14F-4D97-AF65-F5344CB8AC3E}">
        <p14:creationId xmlns:p14="http://schemas.microsoft.com/office/powerpoint/2010/main" val="4239168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7A6A49CF-F775-4D3F-9BC0-D51BC90F43AB}" type="datetime1">
              <a:rPr lang="zh-CN" altLang="en-US"/>
              <a:pPr>
                <a:defRPr/>
              </a:pPr>
              <a:t>2022/11/16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A7F680CB-F5FE-4FF9-B4FA-1761ECA93024}" type="slidenum">
              <a:rPr lang="zh-CN" altLang="en-US"/>
              <a:pPr>
                <a:defRPr/>
              </a:pPr>
              <a:t>‹#›</a:t>
            </a:fld>
            <a:endParaRPr lang="en-US" altLang="zh-CN"/>
          </a:p>
        </p:txBody>
      </p:sp>
    </p:spTree>
    <p:extLst>
      <p:ext uri="{BB962C8B-B14F-4D97-AF65-F5344CB8AC3E}">
        <p14:creationId xmlns:p14="http://schemas.microsoft.com/office/powerpoint/2010/main" val="1263054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930235B9-F4B7-4F34-9924-FFCD39663F52}" type="datetime1">
              <a:rPr lang="zh-CN" altLang="en-US"/>
              <a:pPr>
                <a:defRPr/>
              </a:pPr>
              <a:t>2022/11/16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EEC975F0-2094-4DA0-BA0C-743532E7AFF5}" type="slidenum">
              <a:rPr lang="zh-CN" altLang="en-US"/>
              <a:pPr>
                <a:defRPr/>
              </a:pPr>
              <a:t>‹#›</a:t>
            </a:fld>
            <a:endParaRPr lang="en-US" altLang="zh-CN"/>
          </a:p>
        </p:txBody>
      </p:sp>
    </p:spTree>
    <p:extLst>
      <p:ext uri="{BB962C8B-B14F-4D97-AF65-F5344CB8AC3E}">
        <p14:creationId xmlns:p14="http://schemas.microsoft.com/office/powerpoint/2010/main" val="335400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3B53805F-068B-44D5-9431-E6D215FE1225}" type="datetime1">
              <a:rPr lang="zh-CN" altLang="en-US"/>
              <a:pPr>
                <a:defRPr/>
              </a:pPr>
              <a:t>2022/11/16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Times New Roman" pitchFamily="18" charset="0"/>
              </a:defRPr>
            </a:lvl1pPr>
          </a:lstStyle>
          <a:p>
            <a:pPr>
              <a:defRPr/>
            </a:pPr>
            <a:fld id="{1DA476B3-BBE2-4D71-A302-5807E806FF14}" type="slidenum">
              <a:rPr lang="zh-CN" altLang="en-US"/>
              <a:pPr>
                <a:defRPr/>
              </a:pPr>
              <a:t>‹#›</a:t>
            </a:fld>
            <a:endParaRPr lang="en-US" altLang="zh-CN"/>
          </a:p>
        </p:txBody>
      </p:sp>
    </p:spTree>
    <p:extLst>
      <p:ext uri="{BB962C8B-B14F-4D97-AF65-F5344CB8AC3E}">
        <p14:creationId xmlns:p14="http://schemas.microsoft.com/office/powerpoint/2010/main" val="1915820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Espace réservé de la date 3"/>
          <p:cNvSpPr>
            <a:spLocks noGrp="1"/>
          </p:cNvSpPr>
          <p:nvPr>
            <p:ph type="dt" sz="half" idx="10"/>
          </p:nvPr>
        </p:nvSpPr>
        <p:spPr/>
        <p:txBody>
          <a:bodyPr/>
          <a:lstStyle>
            <a:lvl1pPr>
              <a:defRPr/>
            </a:lvl1pPr>
          </a:lstStyle>
          <a:p>
            <a:pPr>
              <a:defRPr/>
            </a:pPr>
            <a:fld id="{8C15C004-2D99-4BB5-BD3D-D14B2A4A743C}" type="datetime1">
              <a:rPr lang="zh-CN" altLang="en-US"/>
              <a:pPr>
                <a:defRPr/>
              </a:pPr>
              <a:t>2022/11/16</a:t>
            </a:fld>
            <a:endParaRPr lang="fr-CA" altLang="zh-CN"/>
          </a:p>
        </p:txBody>
      </p:sp>
      <p:sp>
        <p:nvSpPr>
          <p:cNvPr id="5"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6" name="Espace réservé du numéro de diapositive 5"/>
          <p:cNvSpPr>
            <a:spLocks noGrp="1"/>
          </p:cNvSpPr>
          <p:nvPr>
            <p:ph type="sldNum" sz="quarter" idx="12"/>
          </p:nvPr>
        </p:nvSpPr>
        <p:spPr/>
        <p:txBody>
          <a:bodyPr/>
          <a:lstStyle>
            <a:lvl1pPr>
              <a:defRPr/>
            </a:lvl1pPr>
          </a:lstStyle>
          <a:p>
            <a:pPr>
              <a:defRPr/>
            </a:pPr>
            <a:fld id="{14877051-A1F8-49EA-939A-D7B720A028A5}" type="slidenum">
              <a:rPr lang="zh-CN" altLang="fr-CA"/>
              <a:pPr>
                <a:defRPr/>
              </a:pPr>
              <a:t>‹#›</a:t>
            </a:fld>
            <a:endParaRPr lang="fr-CA" altLang="zh-CN"/>
          </a:p>
        </p:txBody>
      </p:sp>
    </p:spTree>
    <p:extLst>
      <p:ext uri="{BB962C8B-B14F-4D97-AF65-F5344CB8AC3E}">
        <p14:creationId xmlns:p14="http://schemas.microsoft.com/office/powerpoint/2010/main" val="1998839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50175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Espace réservé de la date 3"/>
          <p:cNvSpPr>
            <a:spLocks noGrp="1"/>
          </p:cNvSpPr>
          <p:nvPr>
            <p:ph type="dt" sz="half" idx="10"/>
          </p:nvPr>
        </p:nvSpPr>
        <p:spPr/>
        <p:txBody>
          <a:bodyPr/>
          <a:lstStyle>
            <a:lvl1pPr>
              <a:defRPr/>
            </a:lvl1pPr>
          </a:lstStyle>
          <a:p>
            <a:pPr>
              <a:defRPr/>
            </a:pPr>
            <a:fld id="{D8723FAF-415D-4B5B-B6DE-388831820A37}" type="datetime1">
              <a:rPr lang="zh-CN" altLang="en-US"/>
              <a:pPr>
                <a:defRPr/>
              </a:pPr>
              <a:t>2022/11/16</a:t>
            </a:fld>
            <a:endParaRPr lang="fr-CA" altLang="zh-CN"/>
          </a:p>
        </p:txBody>
      </p:sp>
      <p:sp>
        <p:nvSpPr>
          <p:cNvPr id="5"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6" name="Espace réservé du numéro de diapositive 5"/>
          <p:cNvSpPr>
            <a:spLocks noGrp="1"/>
          </p:cNvSpPr>
          <p:nvPr>
            <p:ph type="sldNum" sz="quarter" idx="12"/>
          </p:nvPr>
        </p:nvSpPr>
        <p:spPr/>
        <p:txBody>
          <a:bodyPr/>
          <a:lstStyle>
            <a:lvl1pPr>
              <a:defRPr/>
            </a:lvl1pPr>
          </a:lstStyle>
          <a:p>
            <a:pPr>
              <a:defRPr/>
            </a:pPr>
            <a:fld id="{47BFDFA9-AE65-4E90-960E-F925FD233473}" type="slidenum">
              <a:rPr lang="zh-CN" altLang="fr-CA"/>
              <a:pPr>
                <a:defRPr/>
              </a:pPr>
              <a:t>‹#›</a:t>
            </a:fld>
            <a:endParaRPr lang="fr-CA" altLang="zh-CN"/>
          </a:p>
        </p:txBody>
      </p:sp>
    </p:spTree>
    <p:extLst>
      <p:ext uri="{BB962C8B-B14F-4D97-AF65-F5344CB8AC3E}">
        <p14:creationId xmlns:p14="http://schemas.microsoft.com/office/powerpoint/2010/main" val="3276571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Espace réservé de la date 3"/>
          <p:cNvSpPr>
            <a:spLocks noGrp="1"/>
          </p:cNvSpPr>
          <p:nvPr>
            <p:ph type="dt" sz="half" idx="10"/>
          </p:nvPr>
        </p:nvSpPr>
        <p:spPr/>
        <p:txBody>
          <a:bodyPr/>
          <a:lstStyle>
            <a:lvl1pPr>
              <a:defRPr/>
            </a:lvl1pPr>
          </a:lstStyle>
          <a:p>
            <a:pPr>
              <a:defRPr/>
            </a:pPr>
            <a:fld id="{162E787F-ABFD-411B-BCC3-A54B3AE0BB7A}" type="datetime1">
              <a:rPr lang="zh-CN" altLang="en-US"/>
              <a:pPr>
                <a:defRPr/>
              </a:pPr>
              <a:t>2022/11/16</a:t>
            </a:fld>
            <a:endParaRPr lang="fr-CA" altLang="zh-CN"/>
          </a:p>
        </p:txBody>
      </p:sp>
      <p:sp>
        <p:nvSpPr>
          <p:cNvPr id="6"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7" name="Espace réservé du numéro de diapositive 5"/>
          <p:cNvSpPr>
            <a:spLocks noGrp="1"/>
          </p:cNvSpPr>
          <p:nvPr>
            <p:ph type="sldNum" sz="quarter" idx="12"/>
          </p:nvPr>
        </p:nvSpPr>
        <p:spPr/>
        <p:txBody>
          <a:bodyPr/>
          <a:lstStyle>
            <a:lvl1pPr>
              <a:defRPr/>
            </a:lvl1pPr>
          </a:lstStyle>
          <a:p>
            <a:pPr>
              <a:defRPr/>
            </a:pPr>
            <a:fld id="{6E8388B6-14F6-4E85-AC04-8BEF738C961F}" type="slidenum">
              <a:rPr lang="zh-CN" altLang="fr-CA"/>
              <a:pPr>
                <a:defRPr/>
              </a:pPr>
              <a:t>‹#›</a:t>
            </a:fld>
            <a:endParaRPr lang="fr-CA" altLang="zh-CN"/>
          </a:p>
        </p:txBody>
      </p:sp>
    </p:spTree>
    <p:extLst>
      <p:ext uri="{BB962C8B-B14F-4D97-AF65-F5344CB8AC3E}">
        <p14:creationId xmlns:p14="http://schemas.microsoft.com/office/powerpoint/2010/main" val="599147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Espace réservé de la date 3"/>
          <p:cNvSpPr>
            <a:spLocks noGrp="1"/>
          </p:cNvSpPr>
          <p:nvPr>
            <p:ph type="dt" sz="half" idx="10"/>
          </p:nvPr>
        </p:nvSpPr>
        <p:spPr/>
        <p:txBody>
          <a:bodyPr/>
          <a:lstStyle>
            <a:lvl1pPr>
              <a:defRPr/>
            </a:lvl1pPr>
          </a:lstStyle>
          <a:p>
            <a:pPr>
              <a:defRPr/>
            </a:pPr>
            <a:fld id="{B538B0C4-80BC-4E39-9450-6A6A91167C43}" type="datetime1">
              <a:rPr lang="zh-CN" altLang="en-US"/>
              <a:pPr>
                <a:defRPr/>
              </a:pPr>
              <a:t>2022/11/16</a:t>
            </a:fld>
            <a:endParaRPr lang="fr-CA" altLang="zh-CN"/>
          </a:p>
        </p:txBody>
      </p:sp>
      <p:sp>
        <p:nvSpPr>
          <p:cNvPr id="8"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9" name="Espace réservé du numéro de diapositive 5"/>
          <p:cNvSpPr>
            <a:spLocks noGrp="1"/>
          </p:cNvSpPr>
          <p:nvPr>
            <p:ph type="sldNum" sz="quarter" idx="12"/>
          </p:nvPr>
        </p:nvSpPr>
        <p:spPr/>
        <p:txBody>
          <a:bodyPr/>
          <a:lstStyle>
            <a:lvl1pPr>
              <a:defRPr/>
            </a:lvl1pPr>
          </a:lstStyle>
          <a:p>
            <a:pPr>
              <a:defRPr/>
            </a:pPr>
            <a:fld id="{08B518B6-F8EF-4CDE-85DB-3630CD1BB22A}" type="slidenum">
              <a:rPr lang="zh-CN" altLang="fr-CA"/>
              <a:pPr>
                <a:defRPr/>
              </a:pPr>
              <a:t>‹#›</a:t>
            </a:fld>
            <a:endParaRPr lang="fr-CA" altLang="zh-CN"/>
          </a:p>
        </p:txBody>
      </p:sp>
    </p:spTree>
    <p:extLst>
      <p:ext uri="{BB962C8B-B14F-4D97-AF65-F5344CB8AC3E}">
        <p14:creationId xmlns:p14="http://schemas.microsoft.com/office/powerpoint/2010/main" val="35101048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Espace réservé de la date 3"/>
          <p:cNvSpPr>
            <a:spLocks noGrp="1"/>
          </p:cNvSpPr>
          <p:nvPr>
            <p:ph type="dt" sz="half" idx="10"/>
          </p:nvPr>
        </p:nvSpPr>
        <p:spPr/>
        <p:txBody>
          <a:bodyPr/>
          <a:lstStyle>
            <a:lvl1pPr>
              <a:defRPr/>
            </a:lvl1pPr>
          </a:lstStyle>
          <a:p>
            <a:pPr>
              <a:defRPr/>
            </a:pPr>
            <a:fld id="{4698EB5C-A203-4CCC-9E0F-7F458EF5B866}" type="datetime1">
              <a:rPr lang="zh-CN" altLang="en-US"/>
              <a:pPr>
                <a:defRPr/>
              </a:pPr>
              <a:t>2022/11/16</a:t>
            </a:fld>
            <a:endParaRPr lang="fr-CA" altLang="zh-CN"/>
          </a:p>
        </p:txBody>
      </p:sp>
      <p:sp>
        <p:nvSpPr>
          <p:cNvPr id="4"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5" name="Espace réservé du numéro de diapositive 5"/>
          <p:cNvSpPr>
            <a:spLocks noGrp="1"/>
          </p:cNvSpPr>
          <p:nvPr>
            <p:ph type="sldNum" sz="quarter" idx="12"/>
          </p:nvPr>
        </p:nvSpPr>
        <p:spPr/>
        <p:txBody>
          <a:bodyPr/>
          <a:lstStyle>
            <a:lvl1pPr>
              <a:defRPr/>
            </a:lvl1pPr>
          </a:lstStyle>
          <a:p>
            <a:pPr>
              <a:defRPr/>
            </a:pPr>
            <a:fld id="{73632A42-4943-4548-B696-BB438676F610}" type="slidenum">
              <a:rPr lang="zh-CN" altLang="fr-CA"/>
              <a:pPr>
                <a:defRPr/>
              </a:pPr>
              <a:t>‹#›</a:t>
            </a:fld>
            <a:endParaRPr lang="fr-CA" altLang="zh-CN"/>
          </a:p>
        </p:txBody>
      </p:sp>
    </p:spTree>
    <p:extLst>
      <p:ext uri="{BB962C8B-B14F-4D97-AF65-F5344CB8AC3E}">
        <p14:creationId xmlns:p14="http://schemas.microsoft.com/office/powerpoint/2010/main" val="389416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057EE3-3454-4ACC-AEE9-E9C8EB9D477C}" type="slidenum">
              <a:rPr lang="zh-CN" altLang="en-US"/>
              <a:pPr>
                <a:defRPr/>
              </a:pPr>
              <a:t>‹#›</a:t>
            </a:fld>
            <a:endParaRPr lang="en-US" altLang="zh-CN"/>
          </a:p>
        </p:txBody>
      </p:sp>
    </p:spTree>
    <p:extLst>
      <p:ext uri="{BB962C8B-B14F-4D97-AF65-F5344CB8AC3E}">
        <p14:creationId xmlns:p14="http://schemas.microsoft.com/office/powerpoint/2010/main" val="784578388"/>
      </p:ext>
    </p:extLst>
  </p:cSld>
  <p:clrMapOvr>
    <a:masterClrMapping/>
  </p:clrMapOvr>
  <p:transition spd="med">
    <p:cover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36E09926-886F-4976-9FE0-F439383D1ABB}" type="datetime1">
              <a:rPr lang="zh-CN" altLang="en-US"/>
              <a:pPr>
                <a:defRPr/>
              </a:pPr>
              <a:t>2022/11/16</a:t>
            </a:fld>
            <a:endParaRPr lang="fr-CA" altLang="zh-CN"/>
          </a:p>
        </p:txBody>
      </p:sp>
      <p:sp>
        <p:nvSpPr>
          <p:cNvPr id="3"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4" name="Espace réservé du numéro de diapositive 5"/>
          <p:cNvSpPr>
            <a:spLocks noGrp="1"/>
          </p:cNvSpPr>
          <p:nvPr>
            <p:ph type="sldNum" sz="quarter" idx="12"/>
          </p:nvPr>
        </p:nvSpPr>
        <p:spPr/>
        <p:txBody>
          <a:bodyPr/>
          <a:lstStyle>
            <a:lvl1pPr>
              <a:defRPr/>
            </a:lvl1pPr>
          </a:lstStyle>
          <a:p>
            <a:pPr>
              <a:defRPr/>
            </a:pPr>
            <a:fld id="{0FB53E84-AA8A-4253-A0A6-16C7C5285E72}" type="slidenum">
              <a:rPr lang="zh-CN" altLang="fr-CA"/>
              <a:pPr>
                <a:defRPr/>
              </a:pPr>
              <a:t>‹#›</a:t>
            </a:fld>
            <a:endParaRPr lang="fr-CA" altLang="zh-CN"/>
          </a:p>
        </p:txBody>
      </p:sp>
    </p:spTree>
    <p:extLst>
      <p:ext uri="{BB962C8B-B14F-4D97-AF65-F5344CB8AC3E}">
        <p14:creationId xmlns:p14="http://schemas.microsoft.com/office/powerpoint/2010/main" val="1859206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Espace réservé de la date 3"/>
          <p:cNvSpPr>
            <a:spLocks noGrp="1"/>
          </p:cNvSpPr>
          <p:nvPr>
            <p:ph type="dt" sz="half" idx="10"/>
          </p:nvPr>
        </p:nvSpPr>
        <p:spPr/>
        <p:txBody>
          <a:bodyPr/>
          <a:lstStyle>
            <a:lvl1pPr>
              <a:defRPr/>
            </a:lvl1pPr>
          </a:lstStyle>
          <a:p>
            <a:pPr>
              <a:defRPr/>
            </a:pPr>
            <a:fld id="{F37F7843-E6FE-456B-BCEB-BAC1C4A10B60}" type="datetime1">
              <a:rPr lang="zh-CN" altLang="en-US"/>
              <a:pPr>
                <a:defRPr/>
              </a:pPr>
              <a:t>2022/11/16</a:t>
            </a:fld>
            <a:endParaRPr lang="fr-CA" altLang="zh-CN"/>
          </a:p>
        </p:txBody>
      </p:sp>
      <p:sp>
        <p:nvSpPr>
          <p:cNvPr id="6"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7" name="Espace réservé du numéro de diapositive 5"/>
          <p:cNvSpPr>
            <a:spLocks noGrp="1"/>
          </p:cNvSpPr>
          <p:nvPr>
            <p:ph type="sldNum" sz="quarter" idx="12"/>
          </p:nvPr>
        </p:nvSpPr>
        <p:spPr/>
        <p:txBody>
          <a:bodyPr/>
          <a:lstStyle>
            <a:lvl1pPr>
              <a:defRPr/>
            </a:lvl1pPr>
          </a:lstStyle>
          <a:p>
            <a:pPr>
              <a:defRPr/>
            </a:pPr>
            <a:fld id="{64D2AA25-24B9-44C1-95D1-C1298FA925A0}" type="slidenum">
              <a:rPr lang="zh-CN" altLang="fr-CA"/>
              <a:pPr>
                <a:defRPr/>
              </a:pPr>
              <a:t>‹#›</a:t>
            </a:fld>
            <a:endParaRPr lang="fr-CA" altLang="zh-CN"/>
          </a:p>
        </p:txBody>
      </p:sp>
    </p:spTree>
    <p:extLst>
      <p:ext uri="{BB962C8B-B14F-4D97-AF65-F5344CB8AC3E}">
        <p14:creationId xmlns:p14="http://schemas.microsoft.com/office/powerpoint/2010/main" val="3146041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Espace réservé de la date 3"/>
          <p:cNvSpPr>
            <a:spLocks noGrp="1"/>
          </p:cNvSpPr>
          <p:nvPr>
            <p:ph type="dt" sz="half" idx="10"/>
          </p:nvPr>
        </p:nvSpPr>
        <p:spPr/>
        <p:txBody>
          <a:bodyPr/>
          <a:lstStyle>
            <a:lvl1pPr>
              <a:defRPr/>
            </a:lvl1pPr>
          </a:lstStyle>
          <a:p>
            <a:pPr>
              <a:defRPr/>
            </a:pPr>
            <a:fld id="{BF9BC7E4-20A4-4C05-ADA2-C839AC4560B6}" type="datetime1">
              <a:rPr lang="zh-CN" altLang="en-US"/>
              <a:pPr>
                <a:defRPr/>
              </a:pPr>
              <a:t>2022/11/16</a:t>
            </a:fld>
            <a:endParaRPr lang="fr-CA" altLang="zh-CN"/>
          </a:p>
        </p:txBody>
      </p:sp>
      <p:sp>
        <p:nvSpPr>
          <p:cNvPr id="6"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7" name="Espace réservé du numéro de diapositive 5"/>
          <p:cNvSpPr>
            <a:spLocks noGrp="1"/>
          </p:cNvSpPr>
          <p:nvPr>
            <p:ph type="sldNum" sz="quarter" idx="12"/>
          </p:nvPr>
        </p:nvSpPr>
        <p:spPr/>
        <p:txBody>
          <a:bodyPr/>
          <a:lstStyle>
            <a:lvl1pPr>
              <a:defRPr/>
            </a:lvl1pPr>
          </a:lstStyle>
          <a:p>
            <a:pPr>
              <a:defRPr/>
            </a:pPr>
            <a:fld id="{6C24E1ED-A4EA-4B2D-B224-34E709074344}" type="slidenum">
              <a:rPr lang="zh-CN" altLang="fr-CA"/>
              <a:pPr>
                <a:defRPr/>
              </a:pPr>
              <a:t>‹#›</a:t>
            </a:fld>
            <a:endParaRPr lang="fr-CA" altLang="zh-CN"/>
          </a:p>
        </p:txBody>
      </p:sp>
    </p:spTree>
    <p:extLst>
      <p:ext uri="{BB962C8B-B14F-4D97-AF65-F5344CB8AC3E}">
        <p14:creationId xmlns:p14="http://schemas.microsoft.com/office/powerpoint/2010/main" val="432819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Espace réservé de la date 3"/>
          <p:cNvSpPr>
            <a:spLocks noGrp="1"/>
          </p:cNvSpPr>
          <p:nvPr>
            <p:ph type="dt" sz="half" idx="10"/>
          </p:nvPr>
        </p:nvSpPr>
        <p:spPr/>
        <p:txBody>
          <a:bodyPr/>
          <a:lstStyle>
            <a:lvl1pPr>
              <a:defRPr/>
            </a:lvl1pPr>
          </a:lstStyle>
          <a:p>
            <a:pPr>
              <a:defRPr/>
            </a:pPr>
            <a:fld id="{E70CCD7A-871E-47DE-AAC3-4D50C26B6319}" type="datetime1">
              <a:rPr lang="zh-CN" altLang="en-US"/>
              <a:pPr>
                <a:defRPr/>
              </a:pPr>
              <a:t>2022/11/16</a:t>
            </a:fld>
            <a:endParaRPr lang="fr-CA" altLang="zh-CN"/>
          </a:p>
        </p:txBody>
      </p:sp>
      <p:sp>
        <p:nvSpPr>
          <p:cNvPr id="5"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6" name="Espace réservé du numéro de diapositive 5"/>
          <p:cNvSpPr>
            <a:spLocks noGrp="1"/>
          </p:cNvSpPr>
          <p:nvPr>
            <p:ph type="sldNum" sz="quarter" idx="12"/>
          </p:nvPr>
        </p:nvSpPr>
        <p:spPr/>
        <p:txBody>
          <a:bodyPr/>
          <a:lstStyle>
            <a:lvl1pPr>
              <a:defRPr/>
            </a:lvl1pPr>
          </a:lstStyle>
          <a:p>
            <a:pPr>
              <a:defRPr/>
            </a:pPr>
            <a:fld id="{1A6E1929-00DC-45EC-AB38-79277D3FD49C}" type="slidenum">
              <a:rPr lang="zh-CN" altLang="fr-CA"/>
              <a:pPr>
                <a:defRPr/>
              </a:pPr>
              <a:t>‹#›</a:t>
            </a:fld>
            <a:endParaRPr lang="fr-CA" altLang="zh-CN"/>
          </a:p>
        </p:txBody>
      </p:sp>
    </p:spTree>
    <p:extLst>
      <p:ext uri="{BB962C8B-B14F-4D97-AF65-F5344CB8AC3E}">
        <p14:creationId xmlns:p14="http://schemas.microsoft.com/office/powerpoint/2010/main" val="966963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74638"/>
            <a:ext cx="67056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Espace réservé de la date 3"/>
          <p:cNvSpPr>
            <a:spLocks noGrp="1"/>
          </p:cNvSpPr>
          <p:nvPr>
            <p:ph type="dt" sz="half" idx="10"/>
          </p:nvPr>
        </p:nvSpPr>
        <p:spPr/>
        <p:txBody>
          <a:bodyPr/>
          <a:lstStyle>
            <a:lvl1pPr>
              <a:defRPr/>
            </a:lvl1pPr>
          </a:lstStyle>
          <a:p>
            <a:pPr>
              <a:defRPr/>
            </a:pPr>
            <a:fld id="{54BC044D-4074-48B4-8345-106FF275A9A1}" type="datetime1">
              <a:rPr lang="zh-CN" altLang="en-US"/>
              <a:pPr>
                <a:defRPr/>
              </a:pPr>
              <a:t>2022/11/16</a:t>
            </a:fld>
            <a:endParaRPr lang="fr-CA" altLang="zh-CN"/>
          </a:p>
        </p:txBody>
      </p:sp>
      <p:sp>
        <p:nvSpPr>
          <p:cNvPr id="5" name="Espace réservé du pied de page 4"/>
          <p:cNvSpPr>
            <a:spLocks noGrp="1"/>
          </p:cNvSpPr>
          <p:nvPr>
            <p:ph type="ftr" sz="quarter" idx="11"/>
          </p:nvPr>
        </p:nvSpPr>
        <p:spPr/>
        <p:txBody>
          <a:bodyPr/>
          <a:lstStyle>
            <a:lvl1pPr>
              <a:defRPr/>
            </a:lvl1pPr>
          </a:lstStyle>
          <a:p>
            <a:pPr>
              <a:defRPr/>
            </a:pPr>
            <a:r>
              <a:rPr lang="en-US" altLang="zh-CN"/>
              <a:t>201001V1.1</a:t>
            </a:r>
          </a:p>
        </p:txBody>
      </p:sp>
      <p:sp>
        <p:nvSpPr>
          <p:cNvPr id="6" name="Espace réservé du numéro de diapositive 5"/>
          <p:cNvSpPr>
            <a:spLocks noGrp="1"/>
          </p:cNvSpPr>
          <p:nvPr>
            <p:ph type="sldNum" sz="quarter" idx="12"/>
          </p:nvPr>
        </p:nvSpPr>
        <p:spPr/>
        <p:txBody>
          <a:bodyPr/>
          <a:lstStyle>
            <a:lvl1pPr>
              <a:defRPr/>
            </a:lvl1pPr>
          </a:lstStyle>
          <a:p>
            <a:pPr>
              <a:defRPr/>
            </a:pPr>
            <a:fld id="{7DB19F2E-8EFE-48E4-B7FD-2B7AAD4C4698}" type="slidenum">
              <a:rPr lang="zh-CN" altLang="fr-CA"/>
              <a:pPr>
                <a:defRPr/>
              </a:pPr>
              <a:t>‹#›</a:t>
            </a:fld>
            <a:endParaRPr lang="fr-CA" altLang="zh-CN"/>
          </a:p>
        </p:txBody>
      </p:sp>
    </p:spTree>
    <p:extLst>
      <p:ext uri="{BB962C8B-B14F-4D97-AF65-F5344CB8AC3E}">
        <p14:creationId xmlns:p14="http://schemas.microsoft.com/office/powerpoint/2010/main" val="13691511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8534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219200"/>
            <a:ext cx="85344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28600" y="3733800"/>
            <a:ext cx="85344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0E50F78-97C5-4BAB-9D4F-EA1B1CC7CB1B}" type="slidenum">
              <a:rPr lang="zh-CN" altLang="en-US"/>
              <a:pPr>
                <a:defRPr/>
              </a:pPr>
              <a:t>‹#›</a:t>
            </a:fld>
            <a:endParaRPr lang="en-US" altLang="zh-CN"/>
          </a:p>
        </p:txBody>
      </p:sp>
    </p:spTree>
    <p:extLst>
      <p:ext uri="{BB962C8B-B14F-4D97-AF65-F5344CB8AC3E}">
        <p14:creationId xmlns:p14="http://schemas.microsoft.com/office/powerpoint/2010/main" val="119187628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7" name="标题 6"/>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9080227-F8BF-4805-B6BC-D15C8FEF3C54}" type="slidenum">
              <a:rPr lang="zh-CN" altLang="en-US"/>
              <a:pPr>
                <a:defRPr/>
              </a:pPr>
              <a:t>‹#›</a:t>
            </a:fld>
            <a:endParaRPr lang="en-US" altLang="zh-CN"/>
          </a:p>
        </p:txBody>
      </p:sp>
    </p:spTree>
    <p:extLst>
      <p:ext uri="{BB962C8B-B14F-4D97-AF65-F5344CB8AC3E}">
        <p14:creationId xmlns:p14="http://schemas.microsoft.com/office/powerpoint/2010/main" val="29886832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152400"/>
            <a:ext cx="85344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C4F73B6-ED39-4AFD-ACD3-DCEB46C2B837}" type="slidenum">
              <a:rPr lang="zh-CN" altLang="en-US"/>
              <a:pPr>
                <a:defRPr/>
              </a:pPr>
              <a:t>‹#›</a:t>
            </a:fld>
            <a:endParaRPr lang="en-US" altLang="zh-CN"/>
          </a:p>
        </p:txBody>
      </p:sp>
    </p:spTree>
    <p:extLst>
      <p:ext uri="{BB962C8B-B14F-4D97-AF65-F5344CB8AC3E}">
        <p14:creationId xmlns:p14="http://schemas.microsoft.com/office/powerpoint/2010/main" val="356416100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7" name="标题 6"/>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90D9403-05ED-4447-8EC7-CB278FA37FF3}" type="slidenum">
              <a:rPr lang="zh-CN" altLang="en-US"/>
              <a:pPr>
                <a:defRPr/>
              </a:pPr>
              <a:t>‹#›</a:t>
            </a:fld>
            <a:endParaRPr lang="en-US" altLang="zh-CN"/>
          </a:p>
        </p:txBody>
      </p:sp>
    </p:spTree>
    <p:extLst>
      <p:ext uri="{BB962C8B-B14F-4D97-AF65-F5344CB8AC3E}">
        <p14:creationId xmlns:p14="http://schemas.microsoft.com/office/powerpoint/2010/main" val="45956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2192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2192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2EEEDB-4B85-4031-AABD-BEDDE0FF24FC}" type="slidenum">
              <a:rPr lang="zh-CN" altLang="en-US"/>
              <a:pPr>
                <a:defRPr/>
              </a:pPr>
              <a:t>‹#›</a:t>
            </a:fld>
            <a:endParaRPr lang="en-US" altLang="zh-CN"/>
          </a:p>
        </p:txBody>
      </p:sp>
    </p:spTree>
    <p:extLst>
      <p:ext uri="{BB962C8B-B14F-4D97-AF65-F5344CB8AC3E}">
        <p14:creationId xmlns:p14="http://schemas.microsoft.com/office/powerpoint/2010/main" val="3725336614"/>
      </p:ext>
    </p:extLst>
  </p:cSld>
  <p:clrMapOvr>
    <a:masterClrMapping/>
  </p:clrMapOvr>
  <p:transition spd="med">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6FA4FD0-910B-4E3D-905E-5BD4967B282E}" type="slidenum">
              <a:rPr lang="zh-CN" altLang="en-US"/>
              <a:pPr>
                <a:defRPr/>
              </a:pPr>
              <a:t>‹#›</a:t>
            </a:fld>
            <a:endParaRPr lang="en-US" altLang="zh-CN"/>
          </a:p>
        </p:txBody>
      </p:sp>
    </p:spTree>
    <p:extLst>
      <p:ext uri="{BB962C8B-B14F-4D97-AF65-F5344CB8AC3E}">
        <p14:creationId xmlns:p14="http://schemas.microsoft.com/office/powerpoint/2010/main" val="1298639537"/>
      </p:ext>
    </p:extLst>
  </p:cSld>
  <p:clrMapOvr>
    <a:masterClrMapping/>
  </p:clrMapOvr>
  <p:transition spd="med">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78DE780-F59E-4035-9EBE-5E3A29632743}" type="slidenum">
              <a:rPr lang="zh-CN" altLang="en-US"/>
              <a:pPr>
                <a:defRPr/>
              </a:pPr>
              <a:t>‹#›</a:t>
            </a:fld>
            <a:endParaRPr lang="en-US" altLang="zh-CN"/>
          </a:p>
        </p:txBody>
      </p:sp>
    </p:spTree>
    <p:extLst>
      <p:ext uri="{BB962C8B-B14F-4D97-AF65-F5344CB8AC3E}">
        <p14:creationId xmlns:p14="http://schemas.microsoft.com/office/powerpoint/2010/main" val="2050094144"/>
      </p:ext>
    </p:extLst>
  </p:cSld>
  <p:clrMapOvr>
    <a:masterClrMapping/>
  </p:clrMapOvr>
  <p:transition spd="med">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56904A2-50F9-43B7-B2BF-DB85A4E4AC77}" type="slidenum">
              <a:rPr lang="zh-CN" altLang="en-US"/>
              <a:pPr>
                <a:defRPr/>
              </a:pPr>
              <a:t>‹#›</a:t>
            </a:fld>
            <a:endParaRPr lang="en-US" altLang="zh-CN"/>
          </a:p>
        </p:txBody>
      </p:sp>
    </p:spTree>
    <p:extLst>
      <p:ext uri="{BB962C8B-B14F-4D97-AF65-F5344CB8AC3E}">
        <p14:creationId xmlns:p14="http://schemas.microsoft.com/office/powerpoint/2010/main" val="1549591092"/>
      </p:ext>
    </p:extLst>
  </p:cSld>
  <p:clrMapOvr>
    <a:masterClrMapping/>
  </p:clrMapOvr>
  <p:transition spd="med">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1996E3-6C52-4C72-A730-5C13DC015F96}" type="slidenum">
              <a:rPr lang="zh-CN" altLang="en-US"/>
              <a:pPr>
                <a:defRPr/>
              </a:pPr>
              <a:t>‹#›</a:t>
            </a:fld>
            <a:endParaRPr lang="en-US" altLang="zh-CN"/>
          </a:p>
        </p:txBody>
      </p:sp>
    </p:spTree>
    <p:extLst>
      <p:ext uri="{BB962C8B-B14F-4D97-AF65-F5344CB8AC3E}">
        <p14:creationId xmlns:p14="http://schemas.microsoft.com/office/powerpoint/2010/main" val="2654374878"/>
      </p:ext>
    </p:extLst>
  </p:cSld>
  <p:clrMapOvr>
    <a:masterClrMapping/>
  </p:clrMapOvr>
  <p:transition spd="med">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6FCBFD-8022-4263-97B1-A5706D1DBA49}" type="slidenum">
              <a:rPr lang="zh-CN" altLang="en-US"/>
              <a:pPr>
                <a:defRPr/>
              </a:pPr>
              <a:t>‹#›</a:t>
            </a:fld>
            <a:endParaRPr lang="en-US" altLang="zh-CN"/>
          </a:p>
        </p:txBody>
      </p:sp>
    </p:spTree>
    <p:extLst>
      <p:ext uri="{BB962C8B-B14F-4D97-AF65-F5344CB8AC3E}">
        <p14:creationId xmlns:p14="http://schemas.microsoft.com/office/powerpoint/2010/main" val="2138211826"/>
      </p:ext>
    </p:extLst>
  </p:cSld>
  <p:clrMapOvr>
    <a:masterClrMapping/>
  </p:clrMapOvr>
  <p:transition spd="med">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2.png"/><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rgbClr val="EAEAEA"/>
          </a:fgClr>
          <a:bgClr>
            <a:srgbClr val="FFFFFF"/>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28600" y="12192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234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4234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4234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40E9BD3F-9278-45B4-8BC7-67DA3A48F463}" type="slidenum">
              <a:rPr lang="zh-CN" altLang="en-US"/>
              <a:pPr>
                <a:defRPr/>
              </a:pPr>
              <a:t>‹#›</a:t>
            </a:fld>
            <a:endParaRPr lang="en-US" altLang="zh-CN"/>
          </a:p>
        </p:txBody>
      </p:sp>
      <p:sp>
        <p:nvSpPr>
          <p:cNvPr id="1031" name="AutoShape 10"/>
          <p:cNvSpPr>
            <a:spLocks noChangeArrowheads="1"/>
          </p:cNvSpPr>
          <p:nvPr userDrawn="1"/>
        </p:nvSpPr>
        <p:spPr bwMode="auto">
          <a:xfrm flipV="1">
            <a:off x="304800" y="990600"/>
            <a:ext cx="8382000" cy="76200"/>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rot="10800000"/>
          <a:lstStyle/>
          <a:p>
            <a:endParaRPr lang="zh-CN" altLang="en-US"/>
          </a:p>
        </p:txBody>
      </p:sp>
      <p:sp>
        <p:nvSpPr>
          <p:cNvPr id="1032" name="Line 11"/>
          <p:cNvSpPr>
            <a:spLocks noChangeShapeType="1"/>
          </p:cNvSpPr>
          <p:nvPr userDrawn="1"/>
        </p:nvSpPr>
        <p:spPr bwMode="auto">
          <a:xfrm flipV="1">
            <a:off x="381000" y="6172200"/>
            <a:ext cx="82296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spd="med">
    <p:cover dir="rd"/>
  </p:transition>
  <p:hf hdr="0" ftr="0" dt="0"/>
  <p:txStyles>
    <p:titleStyle>
      <a:lvl1pPr algn="l" rtl="0" eaLnBrk="0" fontAlgn="base" hangingPunct="0">
        <a:lnSpc>
          <a:spcPct val="80000"/>
        </a:lnSpc>
        <a:spcBef>
          <a:spcPct val="0"/>
        </a:spcBef>
        <a:spcAft>
          <a:spcPct val="0"/>
        </a:spcAft>
        <a:defRPr sz="4400">
          <a:solidFill>
            <a:schemeClr val="tx2"/>
          </a:solidFill>
          <a:latin typeface="+mj-lt"/>
          <a:ea typeface="+mj-ea"/>
          <a:cs typeface="+mj-cs"/>
        </a:defRPr>
      </a:lvl1pPr>
      <a:lvl2pPr algn="l" rtl="0" eaLnBrk="0" fontAlgn="base" hangingPunct="0">
        <a:lnSpc>
          <a:spcPct val="80000"/>
        </a:lnSpc>
        <a:spcBef>
          <a:spcPct val="0"/>
        </a:spcBef>
        <a:spcAft>
          <a:spcPct val="0"/>
        </a:spcAft>
        <a:defRPr sz="4400">
          <a:solidFill>
            <a:schemeClr val="tx2"/>
          </a:solidFill>
          <a:latin typeface="Times New Roman" pitchFamily="18" charset="0"/>
        </a:defRPr>
      </a:lvl2pPr>
      <a:lvl3pPr algn="l" rtl="0" eaLnBrk="0" fontAlgn="base" hangingPunct="0">
        <a:lnSpc>
          <a:spcPct val="80000"/>
        </a:lnSpc>
        <a:spcBef>
          <a:spcPct val="0"/>
        </a:spcBef>
        <a:spcAft>
          <a:spcPct val="0"/>
        </a:spcAft>
        <a:defRPr sz="4400">
          <a:solidFill>
            <a:schemeClr val="tx2"/>
          </a:solidFill>
          <a:latin typeface="Times New Roman" pitchFamily="18" charset="0"/>
        </a:defRPr>
      </a:lvl3pPr>
      <a:lvl4pPr algn="l" rtl="0" eaLnBrk="0" fontAlgn="base" hangingPunct="0">
        <a:lnSpc>
          <a:spcPct val="80000"/>
        </a:lnSpc>
        <a:spcBef>
          <a:spcPct val="0"/>
        </a:spcBef>
        <a:spcAft>
          <a:spcPct val="0"/>
        </a:spcAft>
        <a:defRPr sz="4400">
          <a:solidFill>
            <a:schemeClr val="tx2"/>
          </a:solidFill>
          <a:latin typeface="Times New Roman" pitchFamily="18" charset="0"/>
        </a:defRPr>
      </a:lvl4pPr>
      <a:lvl5pPr algn="l" rtl="0" eaLnBrk="0" fontAlgn="base" hangingPunct="0">
        <a:lnSpc>
          <a:spcPct val="80000"/>
        </a:lnSpc>
        <a:spcBef>
          <a:spcPct val="0"/>
        </a:spcBef>
        <a:spcAft>
          <a:spcPct val="0"/>
        </a:spcAft>
        <a:defRPr sz="4400">
          <a:solidFill>
            <a:schemeClr val="tx2"/>
          </a:solidFill>
          <a:latin typeface="Times New Roman" pitchFamily="18" charset="0"/>
        </a:defRPr>
      </a:lvl5pPr>
      <a:lvl6pPr marL="457200" algn="l" rtl="0" eaLnBrk="0" fontAlgn="base" hangingPunct="0">
        <a:lnSpc>
          <a:spcPct val="80000"/>
        </a:lnSpc>
        <a:spcBef>
          <a:spcPct val="0"/>
        </a:spcBef>
        <a:spcAft>
          <a:spcPct val="0"/>
        </a:spcAft>
        <a:defRPr sz="4400">
          <a:solidFill>
            <a:schemeClr val="tx2"/>
          </a:solidFill>
          <a:latin typeface="Times New Roman" pitchFamily="18" charset="0"/>
        </a:defRPr>
      </a:lvl6pPr>
      <a:lvl7pPr marL="914400" algn="l" rtl="0" eaLnBrk="0" fontAlgn="base" hangingPunct="0">
        <a:lnSpc>
          <a:spcPct val="80000"/>
        </a:lnSpc>
        <a:spcBef>
          <a:spcPct val="0"/>
        </a:spcBef>
        <a:spcAft>
          <a:spcPct val="0"/>
        </a:spcAft>
        <a:defRPr sz="4400">
          <a:solidFill>
            <a:schemeClr val="tx2"/>
          </a:solidFill>
          <a:latin typeface="Times New Roman" pitchFamily="18" charset="0"/>
        </a:defRPr>
      </a:lvl7pPr>
      <a:lvl8pPr marL="1371600" algn="l" rtl="0" eaLnBrk="0" fontAlgn="base" hangingPunct="0">
        <a:lnSpc>
          <a:spcPct val="80000"/>
        </a:lnSpc>
        <a:spcBef>
          <a:spcPct val="0"/>
        </a:spcBef>
        <a:spcAft>
          <a:spcPct val="0"/>
        </a:spcAft>
        <a:defRPr sz="4400">
          <a:solidFill>
            <a:schemeClr val="tx2"/>
          </a:solidFill>
          <a:latin typeface="Times New Roman" pitchFamily="18" charset="0"/>
        </a:defRPr>
      </a:lvl8pPr>
      <a:lvl9pPr marL="1828800" algn="l" rtl="0" eaLnBrk="0" fontAlgn="base" hangingPunct="0">
        <a:lnSpc>
          <a:spcPct val="80000"/>
        </a:lnSpc>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49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Arial" charset="0"/>
                <a:ea typeface="+mn-ea"/>
              </a:defRPr>
            </a:lvl1pPr>
          </a:lstStyle>
          <a:p>
            <a:pPr>
              <a:defRPr/>
            </a:pPr>
            <a:fld id="{68D7C0E6-391E-4A55-9CDC-2525ECCE5B09}" type="datetime1">
              <a:rPr lang="zh-CN" altLang="en-US"/>
              <a:pPr>
                <a:defRPr/>
              </a:pPr>
              <a:t>2022/11/16</a:t>
            </a:fld>
            <a:endParaRPr lang="en-US" altLang="zh-CN"/>
          </a:p>
        </p:txBody>
      </p:sp>
      <p:sp>
        <p:nvSpPr>
          <p:cNvPr id="2549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Arial" charset="0"/>
                <a:ea typeface="+mn-ea"/>
              </a:defRPr>
            </a:lvl1pPr>
          </a:lstStyle>
          <a:p>
            <a:pPr>
              <a:defRPr/>
            </a:pPr>
            <a:endParaRPr lang="en-US" altLang="zh-CN"/>
          </a:p>
        </p:txBody>
      </p:sp>
      <p:sp>
        <p:nvSpPr>
          <p:cNvPr id="2549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pitchFamily="2" charset="-122"/>
              </a:defRPr>
            </a:lvl1pPr>
          </a:lstStyle>
          <a:p>
            <a:pPr>
              <a:defRPr/>
            </a:pPr>
            <a:fld id="{FDBEC46E-BD20-420C-825C-CE7E83480EF0}" type="slidenum">
              <a:rPr lang="zh-CN" altLang="en-US"/>
              <a:pPr>
                <a:defRPr/>
              </a:pPr>
              <a:t>‹#›</a:t>
            </a:fld>
            <a:endParaRPr lang="en-US" altLang="zh-CN"/>
          </a:p>
        </p:txBody>
      </p:sp>
    </p:spTree>
    <p:extLst>
      <p:ext uri="{BB962C8B-B14F-4D97-AF65-F5344CB8AC3E}">
        <p14:creationId xmlns:p14="http://schemas.microsoft.com/office/powerpoint/2010/main" val="205332290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charset="0"/>
          <a:ea typeface="宋体" pitchFamily="2" charset="-122"/>
        </a:defRPr>
      </a:lvl2pPr>
      <a:lvl3pPr algn="ctr" rtl="0" eaLnBrk="0" fontAlgn="base" hangingPunct="0">
        <a:spcBef>
          <a:spcPct val="0"/>
        </a:spcBef>
        <a:spcAft>
          <a:spcPct val="0"/>
        </a:spcAft>
        <a:defRPr sz="3600">
          <a:solidFill>
            <a:schemeClr val="bg1"/>
          </a:solidFill>
          <a:latin typeface="Arial" charset="0"/>
          <a:ea typeface="宋体" pitchFamily="2" charset="-122"/>
        </a:defRPr>
      </a:lvl3pPr>
      <a:lvl4pPr algn="ctr" rtl="0" eaLnBrk="0" fontAlgn="base" hangingPunct="0">
        <a:spcBef>
          <a:spcPct val="0"/>
        </a:spcBef>
        <a:spcAft>
          <a:spcPct val="0"/>
        </a:spcAft>
        <a:defRPr sz="3600">
          <a:solidFill>
            <a:schemeClr val="bg1"/>
          </a:solidFill>
          <a:latin typeface="Arial" charset="0"/>
          <a:ea typeface="宋体" pitchFamily="2" charset="-122"/>
        </a:defRPr>
      </a:lvl4pPr>
      <a:lvl5pPr algn="ctr" rtl="0" eaLnBrk="0" fontAlgn="base" hangingPunct="0">
        <a:spcBef>
          <a:spcPct val="0"/>
        </a:spcBef>
        <a:spcAft>
          <a:spcPct val="0"/>
        </a:spcAft>
        <a:defRPr sz="3600">
          <a:solidFill>
            <a:schemeClr val="bg1"/>
          </a:solidFill>
          <a:latin typeface="Arial" charset="0"/>
          <a:ea typeface="宋体" pitchFamily="2" charset="-122"/>
        </a:defRPr>
      </a:lvl5pPr>
      <a:lvl6pPr marL="457200" algn="ctr" rtl="0" fontAlgn="base">
        <a:spcBef>
          <a:spcPct val="0"/>
        </a:spcBef>
        <a:spcAft>
          <a:spcPct val="0"/>
        </a:spcAft>
        <a:defRPr sz="3600">
          <a:solidFill>
            <a:schemeClr val="bg1"/>
          </a:solidFill>
          <a:latin typeface="Arial" charset="0"/>
          <a:ea typeface="宋体" pitchFamily="2" charset="-122"/>
        </a:defRPr>
      </a:lvl6pPr>
      <a:lvl7pPr marL="914400" algn="ctr" rtl="0" fontAlgn="base">
        <a:spcBef>
          <a:spcPct val="0"/>
        </a:spcBef>
        <a:spcAft>
          <a:spcPct val="0"/>
        </a:spcAft>
        <a:defRPr sz="3600">
          <a:solidFill>
            <a:schemeClr val="bg1"/>
          </a:solidFill>
          <a:latin typeface="Arial" charset="0"/>
          <a:ea typeface="宋体" pitchFamily="2" charset="-122"/>
        </a:defRPr>
      </a:lvl7pPr>
      <a:lvl8pPr marL="1371600" algn="ctr" rtl="0" fontAlgn="base">
        <a:spcBef>
          <a:spcPct val="0"/>
        </a:spcBef>
        <a:spcAft>
          <a:spcPct val="0"/>
        </a:spcAft>
        <a:defRPr sz="3600">
          <a:solidFill>
            <a:schemeClr val="bg1"/>
          </a:solidFill>
          <a:latin typeface="Arial" charset="0"/>
          <a:ea typeface="宋体" pitchFamily="2" charset="-122"/>
        </a:defRPr>
      </a:lvl8pPr>
      <a:lvl9pPr marL="1828800" algn="ctr" rtl="0" fontAlgn="base">
        <a:spcBef>
          <a:spcPct val="0"/>
        </a:spcBef>
        <a:spcAft>
          <a:spcPct val="0"/>
        </a:spcAft>
        <a:defRPr sz="3600">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0" y="274638"/>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zh-CN"/>
              <a:t>Cliquez pour modifier le style du titre</a:t>
            </a:r>
          </a:p>
        </p:txBody>
      </p:sp>
      <p:sp>
        <p:nvSpPr>
          <p:cNvPr id="3075" name="Espace réservé du texte 2"/>
          <p:cNvSpPr>
            <a:spLocks noGrp="1"/>
          </p:cNvSpPr>
          <p:nvPr>
            <p:ph type="body" idx="1"/>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zh-CN"/>
              <a:t>Cliquez pour modifier les styles du texte du masque</a:t>
            </a:r>
          </a:p>
          <a:p>
            <a:pPr lvl="1"/>
            <a:r>
              <a:rPr lang="fr-CA" altLang="zh-CN"/>
              <a:t>Deuxième niveau</a:t>
            </a:r>
          </a:p>
          <a:p>
            <a:pPr lvl="2"/>
            <a:r>
              <a:rPr lang="fr-CA" altLang="zh-CN"/>
              <a:t>Troisième niveau</a:t>
            </a:r>
          </a:p>
          <a:p>
            <a:pPr lvl="3"/>
            <a:r>
              <a:rPr lang="fr-CA" altLang="zh-CN"/>
              <a:t>Quatrième niveau</a:t>
            </a:r>
          </a:p>
          <a:p>
            <a:pPr lvl="4"/>
            <a:r>
              <a:rPr lang="fr-CA" altLang="zh-CN"/>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189E00AA-7AF9-4B41-92FC-5B372791B002}" type="datetime1">
              <a:rPr lang="zh-CN" altLang="en-US"/>
              <a:pPr>
                <a:defRPr/>
              </a:pPr>
              <a:t>2022/11/16</a:t>
            </a:fld>
            <a:endParaRPr lang="fr-CA" altLang="zh-CN"/>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a:t>201001V1.1</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ea typeface="宋体" pitchFamily="2" charset="-122"/>
              </a:defRPr>
            </a:lvl1pPr>
          </a:lstStyle>
          <a:p>
            <a:pPr>
              <a:defRPr/>
            </a:pPr>
            <a:fld id="{78E30270-75A3-4F44-A1B4-53B9907C3D16}" type="slidenum">
              <a:rPr lang="zh-CN" altLang="fr-CA"/>
              <a:pPr>
                <a:defRPr/>
              </a:pPr>
              <a:t>‹#›</a:t>
            </a:fld>
            <a:endParaRPr lang="fr-CA" altLang="zh-CN"/>
          </a:p>
        </p:txBody>
      </p:sp>
      <p:pic>
        <p:nvPicPr>
          <p:cNvPr id="3079"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052513"/>
            <a:ext cx="91440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14692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Calibri" pitchFamily="34" charset="0"/>
        </a:defRPr>
      </a:lvl2pPr>
      <a:lvl3pPr algn="ctr" rtl="0" eaLnBrk="0" fontAlgn="base" hangingPunct="0">
        <a:spcBef>
          <a:spcPct val="0"/>
        </a:spcBef>
        <a:spcAft>
          <a:spcPct val="0"/>
        </a:spcAft>
        <a:defRPr sz="3200">
          <a:solidFill>
            <a:schemeClr val="tx1"/>
          </a:solidFill>
          <a:latin typeface="Calibri" pitchFamily="34" charset="0"/>
        </a:defRPr>
      </a:lvl3pPr>
      <a:lvl4pPr algn="ctr" rtl="0" eaLnBrk="0" fontAlgn="base" hangingPunct="0">
        <a:spcBef>
          <a:spcPct val="0"/>
        </a:spcBef>
        <a:spcAft>
          <a:spcPct val="0"/>
        </a:spcAft>
        <a:defRPr sz="3200">
          <a:solidFill>
            <a:schemeClr val="tx1"/>
          </a:solidFill>
          <a:latin typeface="Calibri" pitchFamily="34" charset="0"/>
        </a:defRPr>
      </a:lvl4pPr>
      <a:lvl5pPr algn="ctr" rtl="0" eaLnBrk="0" fontAlgn="base" hangingPunct="0">
        <a:spcBef>
          <a:spcPct val="0"/>
        </a:spcBef>
        <a:spcAft>
          <a:spcPct val="0"/>
        </a:spcAft>
        <a:defRPr sz="3200">
          <a:solidFill>
            <a:schemeClr val="tx1"/>
          </a:solidFill>
          <a:latin typeface="Calibri" pitchFamily="34" charset="0"/>
        </a:defRPr>
      </a:lvl5pPr>
      <a:lvl6pPr marL="457200" algn="ctr" rtl="0" fontAlgn="base">
        <a:spcBef>
          <a:spcPct val="0"/>
        </a:spcBef>
        <a:spcAft>
          <a:spcPct val="0"/>
        </a:spcAft>
        <a:defRPr sz="3200">
          <a:solidFill>
            <a:schemeClr val="tx1"/>
          </a:solidFill>
          <a:latin typeface="Calibri" pitchFamily="34" charset="0"/>
        </a:defRPr>
      </a:lvl6pPr>
      <a:lvl7pPr marL="914400" algn="ctr" rtl="0" fontAlgn="base">
        <a:spcBef>
          <a:spcPct val="0"/>
        </a:spcBef>
        <a:spcAft>
          <a:spcPct val="0"/>
        </a:spcAft>
        <a:defRPr sz="3200">
          <a:solidFill>
            <a:schemeClr val="tx1"/>
          </a:solidFill>
          <a:latin typeface="Calibri" pitchFamily="34" charset="0"/>
        </a:defRPr>
      </a:lvl7pPr>
      <a:lvl8pPr marL="1371600" algn="ctr" rtl="0" fontAlgn="base">
        <a:spcBef>
          <a:spcPct val="0"/>
        </a:spcBef>
        <a:spcAft>
          <a:spcPct val="0"/>
        </a:spcAft>
        <a:defRPr sz="3200">
          <a:solidFill>
            <a:schemeClr val="tx1"/>
          </a:solidFill>
          <a:latin typeface="Calibri" pitchFamily="34" charset="0"/>
        </a:defRPr>
      </a:lvl8pPr>
      <a:lvl9pPr marL="1828800" algn="ctr" rtl="0" fontAlgn="base">
        <a:spcBef>
          <a:spcPct val="0"/>
        </a:spcBef>
        <a:spcAft>
          <a:spcPct val="0"/>
        </a:spcAft>
        <a:defRPr sz="3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2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7.xml"/><Relationship Id="rId4" Type="http://schemas.openxmlformats.org/officeDocument/2006/relationships/image" Target="../media/image33.png"/></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bg1"/>
                </a:solidFill>
                <a:latin typeface="Arial" charset="0"/>
                <a:ea typeface="宋体" charset="-122"/>
              </a:defRPr>
            </a:lvl1pPr>
            <a:lvl2pPr marL="742950" indent="-285750">
              <a:spcBef>
                <a:spcPct val="20000"/>
              </a:spcBef>
              <a:buChar char="–"/>
              <a:defRPr sz="2800">
                <a:solidFill>
                  <a:schemeClr val="bg1"/>
                </a:solidFill>
                <a:latin typeface="Arial" charset="0"/>
                <a:ea typeface="宋体" charset="-122"/>
              </a:defRPr>
            </a:lvl2pPr>
            <a:lvl3pPr marL="1143000" indent="-228600">
              <a:spcBef>
                <a:spcPct val="20000"/>
              </a:spcBef>
              <a:buChar char="•"/>
              <a:defRPr sz="2400">
                <a:solidFill>
                  <a:schemeClr val="bg1"/>
                </a:solidFill>
                <a:latin typeface="Arial" charset="0"/>
                <a:ea typeface="宋体" charset="-122"/>
              </a:defRPr>
            </a:lvl3pPr>
            <a:lvl4pPr marL="1600200" indent="-228600">
              <a:spcBef>
                <a:spcPct val="20000"/>
              </a:spcBef>
              <a:buChar char="–"/>
              <a:defRPr sz="2000">
                <a:solidFill>
                  <a:schemeClr val="bg1"/>
                </a:solidFill>
                <a:latin typeface="Arial" charset="0"/>
                <a:ea typeface="宋体" charset="-122"/>
              </a:defRPr>
            </a:lvl4pPr>
            <a:lvl5pPr marL="2057400" indent="-228600">
              <a:spcBef>
                <a:spcPct val="20000"/>
              </a:spcBef>
              <a:buChar char="»"/>
              <a:defRPr sz="2000">
                <a:solidFill>
                  <a:schemeClr val="bg1"/>
                </a:solidFill>
                <a:latin typeface="Arial" charset="0"/>
                <a:ea typeface="宋体" charset="-122"/>
              </a:defRPr>
            </a:lvl5pPr>
            <a:lvl6pPr marL="2514600" indent="-228600" eaLnBrk="0" fontAlgn="base" hangingPunct="0">
              <a:spcBef>
                <a:spcPct val="20000"/>
              </a:spcBef>
              <a:spcAft>
                <a:spcPct val="0"/>
              </a:spcAft>
              <a:buChar char="»"/>
              <a:defRPr sz="2000">
                <a:solidFill>
                  <a:schemeClr val="bg1"/>
                </a:solidFill>
                <a:latin typeface="Arial" charset="0"/>
                <a:ea typeface="宋体" charset="-122"/>
              </a:defRPr>
            </a:lvl6pPr>
            <a:lvl7pPr marL="2971800" indent="-228600" eaLnBrk="0" fontAlgn="base" hangingPunct="0">
              <a:spcBef>
                <a:spcPct val="20000"/>
              </a:spcBef>
              <a:spcAft>
                <a:spcPct val="0"/>
              </a:spcAft>
              <a:buChar char="»"/>
              <a:defRPr sz="2000">
                <a:solidFill>
                  <a:schemeClr val="bg1"/>
                </a:solidFill>
                <a:latin typeface="Arial" charset="0"/>
                <a:ea typeface="宋体" charset="-122"/>
              </a:defRPr>
            </a:lvl7pPr>
            <a:lvl8pPr marL="3429000" indent="-228600" eaLnBrk="0" fontAlgn="base" hangingPunct="0">
              <a:spcBef>
                <a:spcPct val="20000"/>
              </a:spcBef>
              <a:spcAft>
                <a:spcPct val="0"/>
              </a:spcAft>
              <a:buChar char="»"/>
              <a:defRPr sz="2000">
                <a:solidFill>
                  <a:schemeClr val="bg1"/>
                </a:solidFill>
                <a:latin typeface="Arial" charset="0"/>
                <a:ea typeface="宋体" charset="-122"/>
              </a:defRPr>
            </a:lvl8pPr>
            <a:lvl9pPr marL="3886200" indent="-228600" eaLnBrk="0" fontAlgn="base" hangingPunct="0">
              <a:spcBef>
                <a:spcPct val="20000"/>
              </a:spcBef>
              <a:spcAft>
                <a:spcPct val="0"/>
              </a:spcAft>
              <a:buChar char="»"/>
              <a:defRPr sz="2000">
                <a:solidFill>
                  <a:schemeClr val="bg1"/>
                </a:solidFill>
                <a:latin typeface="Arial" charset="0"/>
                <a:ea typeface="宋体" charset="-122"/>
              </a:defRPr>
            </a:lvl9pPr>
          </a:lstStyle>
          <a:p>
            <a:pPr>
              <a:spcBef>
                <a:spcPct val="0"/>
              </a:spcBef>
              <a:buFontTx/>
              <a:buNone/>
            </a:pPr>
            <a:fld id="{B5520454-5DF1-4E35-BA2B-E94AC97A04A0}" type="slidenum">
              <a:rPr lang="zh-CN" altLang="en-US" sz="1400" smtClean="0">
                <a:solidFill>
                  <a:srgbClr val="000000"/>
                </a:solidFill>
                <a:latin typeface="Times New Roman" pitchFamily="18" charset="0"/>
              </a:rPr>
              <a:pPr>
                <a:spcBef>
                  <a:spcPct val="0"/>
                </a:spcBef>
                <a:buFontTx/>
                <a:buNone/>
              </a:pPr>
              <a:t>1</a:t>
            </a:fld>
            <a:endParaRPr lang="en-US" altLang="zh-CN" sz="1400">
              <a:solidFill>
                <a:srgbClr val="000000"/>
              </a:solidFill>
              <a:latin typeface="Times New Roman" pitchFamily="18" charset="0"/>
            </a:endParaRPr>
          </a:p>
        </p:txBody>
      </p:sp>
      <p:sp>
        <p:nvSpPr>
          <p:cNvPr id="8" name="Rectangle 6"/>
          <p:cNvSpPr>
            <a:spLocks noChangeArrowheads="1"/>
          </p:cNvSpPr>
          <p:nvPr/>
        </p:nvSpPr>
        <p:spPr bwMode="auto">
          <a:xfrm>
            <a:off x="1676400" y="4191000"/>
            <a:ext cx="6629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612900" indent="-1612900">
              <a:lnSpc>
                <a:spcPct val="115000"/>
              </a:lnSpc>
              <a:defRPr/>
            </a:pPr>
            <a:r>
              <a:rPr lang="en-US" altLang="zh-CN" sz="2800" dirty="0">
                <a:solidFill>
                  <a:srgbClr val="FFFFFF"/>
                </a:solidFill>
              </a:rPr>
              <a:t>Chapter 8 Virtual Memory (</a:t>
            </a:r>
            <a:r>
              <a:rPr lang="zh-CN" altLang="en-US" sz="2800" dirty="0">
                <a:solidFill>
                  <a:srgbClr val="FFFFFF"/>
                </a:solidFill>
              </a:rPr>
              <a:t>虚拟内存</a:t>
            </a:r>
            <a:r>
              <a:rPr lang="en-US" altLang="zh-CN" sz="2800" dirty="0">
                <a:solidFill>
                  <a:srgbClr val="FFFFFF"/>
                </a:solidFill>
              </a:rPr>
              <a:t>)</a:t>
            </a:r>
            <a:endParaRPr lang="zh-CN" altLang="en-US" sz="2800" dirty="0">
              <a:solidFill>
                <a:srgbClr val="FFFFFF"/>
              </a:solidFill>
            </a:endParaRPr>
          </a:p>
          <a:p>
            <a:pPr marL="1612900" indent="-1612900">
              <a:lnSpc>
                <a:spcPct val="115000"/>
              </a:lnSpc>
              <a:defRPr/>
            </a:pPr>
            <a:endParaRPr lang="en-US" altLang="zh-CN" sz="2800" dirty="0">
              <a:solidFill>
                <a:srgbClr val="FFFFFF"/>
              </a:solidFill>
            </a:endParaRPr>
          </a:p>
          <a:p>
            <a:pPr algn="ctr">
              <a:lnSpc>
                <a:spcPct val="80000"/>
              </a:lnSpc>
              <a:spcBef>
                <a:spcPct val="20000"/>
              </a:spcBef>
              <a:buClr>
                <a:srgbClr val="FB5B5B"/>
              </a:buClr>
              <a:defRPr/>
            </a:pPr>
            <a:endParaRPr lang="en-US" altLang="zh-CN" sz="2800" b="1" dirty="0">
              <a:solidFill>
                <a:srgbClr val="FFFFFF"/>
              </a:solidFill>
            </a:endParaRPr>
          </a:p>
        </p:txBody>
      </p:sp>
      <p:sp>
        <p:nvSpPr>
          <p:cNvPr id="21508" name="Rectangle 7"/>
          <p:cNvSpPr>
            <a:spLocks noChangeArrowheads="1"/>
          </p:cNvSpPr>
          <p:nvPr/>
        </p:nvSpPr>
        <p:spPr bwMode="auto">
          <a:xfrm>
            <a:off x="381000" y="1219200"/>
            <a:ext cx="8686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bg1"/>
                </a:solidFill>
                <a:latin typeface="Arial" charset="0"/>
                <a:ea typeface="宋体" charset="-122"/>
              </a:defRPr>
            </a:lvl1pPr>
            <a:lvl2pPr marL="742950" indent="-285750">
              <a:spcBef>
                <a:spcPct val="20000"/>
              </a:spcBef>
              <a:buChar char="–"/>
              <a:defRPr sz="2800">
                <a:solidFill>
                  <a:schemeClr val="bg1"/>
                </a:solidFill>
                <a:latin typeface="Arial" charset="0"/>
                <a:ea typeface="宋体" charset="-122"/>
              </a:defRPr>
            </a:lvl2pPr>
            <a:lvl3pPr marL="1143000" indent="-228600">
              <a:spcBef>
                <a:spcPct val="20000"/>
              </a:spcBef>
              <a:buChar char="•"/>
              <a:defRPr sz="2400">
                <a:solidFill>
                  <a:schemeClr val="bg1"/>
                </a:solidFill>
                <a:latin typeface="Arial" charset="0"/>
                <a:ea typeface="宋体" charset="-122"/>
              </a:defRPr>
            </a:lvl3pPr>
            <a:lvl4pPr marL="1600200" indent="-228600">
              <a:spcBef>
                <a:spcPct val="20000"/>
              </a:spcBef>
              <a:buChar char="–"/>
              <a:defRPr sz="2000">
                <a:solidFill>
                  <a:schemeClr val="bg1"/>
                </a:solidFill>
                <a:latin typeface="Arial" charset="0"/>
                <a:ea typeface="宋体" charset="-122"/>
              </a:defRPr>
            </a:lvl4pPr>
            <a:lvl5pPr marL="2057400" indent="-228600">
              <a:spcBef>
                <a:spcPct val="20000"/>
              </a:spcBef>
              <a:buChar char="»"/>
              <a:defRPr sz="2000">
                <a:solidFill>
                  <a:schemeClr val="bg1"/>
                </a:solidFill>
                <a:latin typeface="Arial" charset="0"/>
                <a:ea typeface="宋体" charset="-122"/>
              </a:defRPr>
            </a:lvl5pPr>
            <a:lvl6pPr marL="2514600" indent="-228600" eaLnBrk="0" fontAlgn="base" hangingPunct="0">
              <a:spcBef>
                <a:spcPct val="20000"/>
              </a:spcBef>
              <a:spcAft>
                <a:spcPct val="0"/>
              </a:spcAft>
              <a:buChar char="»"/>
              <a:defRPr sz="2000">
                <a:solidFill>
                  <a:schemeClr val="bg1"/>
                </a:solidFill>
                <a:latin typeface="Arial" charset="0"/>
                <a:ea typeface="宋体" charset="-122"/>
              </a:defRPr>
            </a:lvl6pPr>
            <a:lvl7pPr marL="2971800" indent="-228600" eaLnBrk="0" fontAlgn="base" hangingPunct="0">
              <a:spcBef>
                <a:spcPct val="20000"/>
              </a:spcBef>
              <a:spcAft>
                <a:spcPct val="0"/>
              </a:spcAft>
              <a:buChar char="»"/>
              <a:defRPr sz="2000">
                <a:solidFill>
                  <a:schemeClr val="bg1"/>
                </a:solidFill>
                <a:latin typeface="Arial" charset="0"/>
                <a:ea typeface="宋体" charset="-122"/>
              </a:defRPr>
            </a:lvl7pPr>
            <a:lvl8pPr marL="3429000" indent="-228600" eaLnBrk="0" fontAlgn="base" hangingPunct="0">
              <a:spcBef>
                <a:spcPct val="20000"/>
              </a:spcBef>
              <a:spcAft>
                <a:spcPct val="0"/>
              </a:spcAft>
              <a:buChar char="»"/>
              <a:defRPr sz="2000">
                <a:solidFill>
                  <a:schemeClr val="bg1"/>
                </a:solidFill>
                <a:latin typeface="Arial" charset="0"/>
                <a:ea typeface="宋体" charset="-122"/>
              </a:defRPr>
            </a:lvl8pPr>
            <a:lvl9pPr marL="3886200" indent="-228600" eaLnBrk="0" fontAlgn="base" hangingPunct="0">
              <a:spcBef>
                <a:spcPct val="20000"/>
              </a:spcBef>
              <a:spcAft>
                <a:spcPct val="0"/>
              </a:spcAft>
              <a:buChar char="»"/>
              <a:defRPr sz="2000">
                <a:solidFill>
                  <a:schemeClr val="bg1"/>
                </a:solidFill>
                <a:latin typeface="Arial" charset="0"/>
                <a:ea typeface="宋体" charset="-122"/>
              </a:defRPr>
            </a:lvl9pPr>
          </a:lstStyle>
          <a:p>
            <a:pPr algn="ctr" eaLnBrk="1" hangingPunct="1">
              <a:lnSpc>
                <a:spcPct val="80000"/>
              </a:lnSpc>
              <a:spcBef>
                <a:spcPct val="0"/>
              </a:spcBef>
              <a:buFontTx/>
              <a:buNone/>
            </a:pPr>
            <a:r>
              <a:rPr lang="en-US" altLang="zh-CN" sz="4400">
                <a:solidFill>
                  <a:srgbClr val="FFFFFF"/>
                </a:solidFill>
                <a:latin typeface="Times New Roman" pitchFamily="18" charset="0"/>
              </a:rPr>
              <a:t>Operating Systems</a:t>
            </a:r>
          </a:p>
        </p:txBody>
      </p:sp>
    </p:spTree>
    <p:extLst>
      <p:ext uri="{BB962C8B-B14F-4D97-AF65-F5344CB8AC3E}">
        <p14:creationId xmlns:p14="http://schemas.microsoft.com/office/powerpoint/2010/main" val="330041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a:ea typeface="宋体" pitchFamily="2" charset="-122"/>
              </a:rPr>
              <a:t>8.1.0 Overview</a:t>
            </a:r>
            <a:r>
              <a:rPr lang="en-US" altLang="zh-CN">
                <a:ea typeface="宋体" pitchFamily="2" charset="-122"/>
              </a:rPr>
              <a:t>(4/6)</a:t>
            </a:r>
            <a:endParaRPr lang="en-US" altLang="zh-CN" dirty="0">
              <a:ea typeface="宋体" pitchFamily="2" charset="-122"/>
            </a:endParaRPr>
          </a:p>
        </p:txBody>
      </p:sp>
      <p:sp>
        <p:nvSpPr>
          <p:cNvPr id="12292" name="Rectangle 3"/>
          <p:cNvSpPr>
            <a:spLocks noGrp="1" noChangeArrowheads="1"/>
          </p:cNvSpPr>
          <p:nvPr>
            <p:ph idx="1"/>
          </p:nvPr>
        </p:nvSpPr>
        <p:spPr/>
        <p:txBody>
          <a:bodyPr/>
          <a:lstStyle/>
          <a:p>
            <a:pPr marL="609600" indent="-609600"/>
            <a:r>
              <a:rPr lang="en-US" altLang="zh-CN">
                <a:ea typeface="宋体" pitchFamily="2" charset="-122"/>
              </a:rPr>
              <a:t>3. Piece of process that contains the logical address is brought into main memory</a:t>
            </a:r>
          </a:p>
          <a:p>
            <a:pPr marL="1371600" lvl="2" indent="-457200"/>
            <a:r>
              <a:rPr lang="en-US" altLang="zh-CN">
                <a:ea typeface="宋体" pitchFamily="2" charset="-122"/>
              </a:rPr>
              <a:t>Operating system issues a disk I/O Read request</a:t>
            </a:r>
          </a:p>
          <a:p>
            <a:pPr marL="1371600" lvl="2" indent="-457200"/>
            <a:r>
              <a:rPr lang="en-US" altLang="zh-CN">
                <a:ea typeface="宋体" pitchFamily="2" charset="-122"/>
              </a:rPr>
              <a:t>Another process is dispatched to run while the disk I/O takes place</a:t>
            </a:r>
          </a:p>
          <a:p>
            <a:pPr marL="1371600" lvl="2" indent="-457200"/>
            <a:r>
              <a:rPr lang="en-US" altLang="zh-CN">
                <a:ea typeface="宋体" pitchFamily="2" charset="-122"/>
              </a:rPr>
              <a:t>An interrupt is issued when disk I/O complete</a:t>
            </a:r>
            <a:endParaRPr lang="en-US" altLang="zh-CN" sz="2800">
              <a:ea typeface="宋体" pitchFamily="2" charset="-122"/>
            </a:endParaRPr>
          </a:p>
          <a:p>
            <a:pPr marL="990600" lvl="1" indent="-533400">
              <a:buFontTx/>
              <a:buNone/>
            </a:pPr>
            <a:r>
              <a:rPr lang="en-US" altLang="zh-CN">
                <a:ea typeface="宋体" pitchFamily="2" charset="-122"/>
              </a:rPr>
              <a:t> 4. </a:t>
            </a:r>
            <a:r>
              <a:rPr lang="en-US" altLang="zh-CN" sz="3200">
                <a:ea typeface="宋体" pitchFamily="2" charset="-122"/>
              </a:rPr>
              <a:t>operating system place the affected process in the Ready state</a:t>
            </a:r>
          </a:p>
          <a:p>
            <a:pPr marL="609600" indent="-609600">
              <a:buFontTx/>
              <a:buNone/>
            </a:pPr>
            <a:endParaRPr lang="en-US" altLang="zh-CN" sz="2800">
              <a:ea typeface="宋体" pitchFamily="2" charset="-122"/>
            </a:endParaRPr>
          </a:p>
        </p:txBody>
      </p:sp>
      <p:sp>
        <p:nvSpPr>
          <p:cNvPr id="1229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70CF8F4-C273-4E95-A961-AEE2E339CCCB}" type="slidenum">
              <a:rPr lang="zh-CN" altLang="en-US" sz="1400" smtClean="0"/>
              <a:pPr>
                <a:spcBef>
                  <a:spcPct val="0"/>
                </a:spcBef>
                <a:buClrTx/>
                <a:buFontTx/>
                <a:buNone/>
              </a:pPr>
              <a:t>10</a:t>
            </a:fld>
            <a:endParaRPr lang="en-US" altLang="zh-CN" sz="1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algn="ctr"/>
            <a:r>
              <a:rPr lang="en-US" altLang="zh-CN">
                <a:ea typeface="宋体" pitchFamily="2" charset="-122"/>
              </a:rPr>
              <a:t>8.2 Operating System Software</a:t>
            </a:r>
          </a:p>
        </p:txBody>
      </p:sp>
      <p:sp>
        <p:nvSpPr>
          <p:cNvPr id="81924" name="Rectangle 3"/>
          <p:cNvSpPr>
            <a:spLocks noGrp="1" noChangeArrowheads="1"/>
          </p:cNvSpPr>
          <p:nvPr>
            <p:ph idx="1"/>
          </p:nvPr>
        </p:nvSpPr>
        <p:spPr/>
        <p:txBody>
          <a:bodyPr/>
          <a:lstStyle/>
          <a:p>
            <a:pPr>
              <a:buFont typeface="Wingdings" pitchFamily="2" charset="2"/>
              <a:buChar char="§"/>
            </a:pPr>
            <a:r>
              <a:rPr lang="en-US" altLang="zh-CN">
                <a:ea typeface="宋体" pitchFamily="2" charset="-122"/>
              </a:rPr>
              <a:t>8.2.1 Fetch Policy</a:t>
            </a:r>
          </a:p>
          <a:p>
            <a:pPr>
              <a:buFont typeface="Wingdings" pitchFamily="2" charset="2"/>
              <a:buChar char="§"/>
            </a:pPr>
            <a:r>
              <a:rPr lang="en-US" altLang="zh-CN">
                <a:ea typeface="宋体" pitchFamily="2" charset="-122"/>
              </a:rPr>
              <a:t>8.2.2 Placement Policy</a:t>
            </a:r>
          </a:p>
          <a:p>
            <a:pPr>
              <a:buFont typeface="Wingdings" pitchFamily="2" charset="2"/>
              <a:buChar char="§"/>
            </a:pPr>
            <a:r>
              <a:rPr lang="en-US" altLang="zh-CN">
                <a:ea typeface="宋体" pitchFamily="2" charset="-122"/>
              </a:rPr>
              <a:t>8.2.3 Replacement Policy</a:t>
            </a:r>
          </a:p>
          <a:p>
            <a:pPr>
              <a:buFont typeface="Wingdings" pitchFamily="2" charset="2"/>
              <a:buChar char="§"/>
            </a:pPr>
            <a:r>
              <a:rPr lang="en-US" altLang="zh-CN">
                <a:ea typeface="宋体" pitchFamily="2" charset="-122"/>
              </a:rPr>
              <a:t>8.2.4 Resident Set Management</a:t>
            </a:r>
          </a:p>
          <a:p>
            <a:pPr>
              <a:buFont typeface="Wingdings" pitchFamily="2" charset="2"/>
              <a:buChar char="§"/>
            </a:pPr>
            <a:r>
              <a:rPr lang="en-US" altLang="zh-CN" u="sng">
                <a:ea typeface="宋体" pitchFamily="2" charset="-122"/>
              </a:rPr>
              <a:t>8.2.5 Clearing Policy</a:t>
            </a:r>
          </a:p>
          <a:p>
            <a:pPr>
              <a:buFont typeface="Wingdings" pitchFamily="2" charset="2"/>
              <a:buChar char="§"/>
            </a:pPr>
            <a:r>
              <a:rPr lang="en-US" altLang="zh-CN">
                <a:ea typeface="宋体" pitchFamily="2" charset="-122"/>
              </a:rPr>
              <a:t>8.2.6 Load Control</a:t>
            </a:r>
          </a:p>
        </p:txBody>
      </p:sp>
      <p:sp>
        <p:nvSpPr>
          <p:cNvPr id="8192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9D9ADB8C-EF2B-4349-B3DD-C26045588E1E}" type="slidenum">
              <a:rPr lang="zh-CN" altLang="en-US" sz="1400" smtClean="0"/>
              <a:pPr>
                <a:spcBef>
                  <a:spcPct val="0"/>
                </a:spcBef>
                <a:buClrTx/>
                <a:buFontTx/>
                <a:buNone/>
              </a:pPr>
              <a:t>100</a:t>
            </a:fld>
            <a:endParaRPr lang="en-US" altLang="zh-CN" sz="1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tLang="zh-CN" dirty="0">
                <a:ea typeface="宋体" pitchFamily="2" charset="-122"/>
              </a:rPr>
              <a:t>8.2.5 Cleaning Policy(1/2)(</a:t>
            </a:r>
            <a:r>
              <a:rPr lang="zh-CN" altLang="en-US" dirty="0">
                <a:ea typeface="宋体" pitchFamily="2" charset="-122"/>
              </a:rPr>
              <a:t>清除策略</a:t>
            </a:r>
            <a:r>
              <a:rPr lang="en-US" altLang="zh-CN" dirty="0">
                <a:ea typeface="宋体" pitchFamily="2" charset="-122"/>
              </a:rPr>
              <a:t>)</a:t>
            </a:r>
          </a:p>
        </p:txBody>
      </p:sp>
      <p:sp>
        <p:nvSpPr>
          <p:cNvPr id="82948" name="Rectangle 3"/>
          <p:cNvSpPr>
            <a:spLocks noGrp="1" noChangeArrowheads="1"/>
          </p:cNvSpPr>
          <p:nvPr>
            <p:ph idx="1"/>
          </p:nvPr>
        </p:nvSpPr>
        <p:spPr/>
        <p:txBody>
          <a:bodyPr/>
          <a:lstStyle/>
          <a:p>
            <a:r>
              <a:rPr lang="en-US" altLang="zh-CN" dirty="0">
                <a:ea typeface="宋体" pitchFamily="2" charset="-122"/>
              </a:rPr>
              <a:t>Write back  the modified pages</a:t>
            </a:r>
          </a:p>
          <a:p>
            <a:r>
              <a:rPr lang="en-US" altLang="zh-CN" dirty="0">
                <a:ea typeface="宋体" pitchFamily="2" charset="-122"/>
              </a:rPr>
              <a:t>Demand cleaning(</a:t>
            </a:r>
            <a:r>
              <a:rPr lang="zh-CN" altLang="en-US" dirty="0">
                <a:ea typeface="宋体" pitchFamily="2" charset="-122"/>
              </a:rPr>
              <a:t>请求式清除</a:t>
            </a:r>
            <a:r>
              <a:rPr lang="en-US" altLang="zh-CN" dirty="0">
                <a:ea typeface="宋体" pitchFamily="2" charset="-122"/>
              </a:rPr>
              <a:t>)</a:t>
            </a:r>
          </a:p>
          <a:p>
            <a:pPr lvl="1"/>
            <a:r>
              <a:rPr lang="en-US" altLang="zh-CN" dirty="0">
                <a:ea typeface="宋体" pitchFamily="2" charset="-122"/>
              </a:rPr>
              <a:t>A page is written out only when it has been selected for replacement</a:t>
            </a:r>
          </a:p>
          <a:p>
            <a:r>
              <a:rPr lang="en-US" altLang="zh-CN" dirty="0" err="1">
                <a:ea typeface="宋体" pitchFamily="2" charset="-122"/>
              </a:rPr>
              <a:t>Precleaning</a:t>
            </a:r>
            <a:r>
              <a:rPr lang="en-US" altLang="zh-CN" dirty="0">
                <a:ea typeface="宋体" pitchFamily="2" charset="-122"/>
              </a:rPr>
              <a:t>(</a:t>
            </a:r>
            <a:r>
              <a:rPr lang="zh-CN" altLang="en-US" dirty="0">
                <a:ea typeface="宋体" pitchFamily="2" charset="-122"/>
              </a:rPr>
              <a:t>预约式清除</a:t>
            </a:r>
            <a:r>
              <a:rPr lang="en-US" altLang="zh-CN" dirty="0">
                <a:ea typeface="宋体" pitchFamily="2" charset="-122"/>
              </a:rPr>
              <a:t>)</a:t>
            </a:r>
          </a:p>
          <a:p>
            <a:pPr lvl="1"/>
            <a:r>
              <a:rPr lang="en-US" altLang="zh-CN" dirty="0">
                <a:ea typeface="宋体" pitchFamily="2" charset="-122"/>
              </a:rPr>
              <a:t>Pages are written out in batches before they are needed</a:t>
            </a:r>
          </a:p>
        </p:txBody>
      </p:sp>
      <p:sp>
        <p:nvSpPr>
          <p:cNvPr id="8294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E03B9BC9-7DF9-4863-B5CF-15DD2CB1AB45}" type="slidenum">
              <a:rPr lang="zh-CN" altLang="en-US" sz="1400" smtClean="0"/>
              <a:pPr>
                <a:spcBef>
                  <a:spcPct val="0"/>
                </a:spcBef>
                <a:buClrTx/>
                <a:buFontTx/>
                <a:buNone/>
              </a:pPr>
              <a:t>101</a:t>
            </a:fld>
            <a:endParaRPr lang="en-US" altLang="zh-CN" sz="1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r>
              <a:rPr lang="en-US" altLang="zh-CN" dirty="0">
                <a:ea typeface="宋体" pitchFamily="2" charset="-122"/>
              </a:rPr>
              <a:t>8.2.5 Cleaning Policy(2/2)</a:t>
            </a:r>
          </a:p>
        </p:txBody>
      </p:sp>
      <p:sp>
        <p:nvSpPr>
          <p:cNvPr id="83972" name="Rectangle 3"/>
          <p:cNvSpPr>
            <a:spLocks noGrp="1" noChangeArrowheads="1"/>
          </p:cNvSpPr>
          <p:nvPr>
            <p:ph idx="1"/>
          </p:nvPr>
        </p:nvSpPr>
        <p:spPr/>
        <p:txBody>
          <a:bodyPr/>
          <a:lstStyle/>
          <a:p>
            <a:r>
              <a:rPr lang="en-US" altLang="zh-CN" dirty="0">
                <a:solidFill>
                  <a:srgbClr val="0000FF"/>
                </a:solidFill>
                <a:ea typeface="宋体" pitchFamily="2" charset="-122"/>
              </a:rPr>
              <a:t>Combined two policy with page buffering</a:t>
            </a:r>
          </a:p>
          <a:p>
            <a:r>
              <a:rPr lang="en-US" altLang="zh-CN" dirty="0">
                <a:solidFill>
                  <a:srgbClr val="0000FF"/>
                </a:solidFill>
                <a:ea typeface="宋体" pitchFamily="2" charset="-122"/>
              </a:rPr>
              <a:t>Best approach uses page buffering</a:t>
            </a:r>
            <a:r>
              <a:rPr lang="zh-CN" altLang="en-US" dirty="0">
                <a:solidFill>
                  <a:srgbClr val="0000FF"/>
                </a:solidFill>
                <a:ea typeface="宋体" pitchFamily="2" charset="-122"/>
              </a:rPr>
              <a:t>页缓冲</a:t>
            </a:r>
            <a:endParaRPr lang="en-US" altLang="zh-CN" dirty="0">
              <a:solidFill>
                <a:srgbClr val="0000FF"/>
              </a:solidFill>
              <a:ea typeface="宋体" pitchFamily="2" charset="-122"/>
            </a:endParaRPr>
          </a:p>
          <a:p>
            <a:pPr lvl="1"/>
            <a:r>
              <a:rPr lang="en-US" altLang="zh-CN" sz="3200" dirty="0">
                <a:ea typeface="宋体" pitchFamily="2" charset="-122"/>
              </a:rPr>
              <a:t>Replaced pages are placed in two lists</a:t>
            </a:r>
          </a:p>
          <a:p>
            <a:pPr lvl="2"/>
            <a:r>
              <a:rPr lang="en-US" altLang="zh-CN" sz="3200" dirty="0">
                <a:ea typeface="宋体" pitchFamily="2" charset="-122"/>
              </a:rPr>
              <a:t>Modified and unmodified</a:t>
            </a:r>
          </a:p>
          <a:p>
            <a:pPr lvl="1"/>
            <a:r>
              <a:rPr lang="en-US" altLang="zh-CN" sz="3200" dirty="0">
                <a:ea typeface="宋体" pitchFamily="2" charset="-122"/>
              </a:rPr>
              <a:t>Pages in the modified list are periodically written out in batches</a:t>
            </a:r>
          </a:p>
          <a:p>
            <a:pPr lvl="1"/>
            <a:r>
              <a:rPr lang="en-US" altLang="zh-CN" sz="3200" dirty="0">
                <a:ea typeface="宋体" pitchFamily="2" charset="-122"/>
              </a:rPr>
              <a:t>Pages in the unmodified list are either</a:t>
            </a:r>
          </a:p>
          <a:p>
            <a:pPr lvl="2"/>
            <a:r>
              <a:rPr lang="en-US" altLang="zh-CN" sz="3200" dirty="0">
                <a:ea typeface="宋体" pitchFamily="2" charset="-122"/>
              </a:rPr>
              <a:t> reclaimed if referenced again </a:t>
            </a:r>
          </a:p>
          <a:p>
            <a:pPr lvl="2"/>
            <a:r>
              <a:rPr lang="en-US" altLang="zh-CN" sz="3200" dirty="0">
                <a:ea typeface="宋体" pitchFamily="2" charset="-122"/>
              </a:rPr>
              <a:t> or lost when its frame is assigned to another page</a:t>
            </a:r>
          </a:p>
          <a:p>
            <a:endParaRPr lang="en-US" altLang="zh-CN" dirty="0">
              <a:ea typeface="宋体" pitchFamily="2" charset="-122"/>
            </a:endParaRPr>
          </a:p>
        </p:txBody>
      </p:sp>
      <p:sp>
        <p:nvSpPr>
          <p:cNvPr id="8397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A5F9075-2A1E-4F27-95FF-CBB1111A1042}" type="slidenum">
              <a:rPr lang="zh-CN" altLang="en-US" sz="1400" smtClean="0"/>
              <a:pPr>
                <a:spcBef>
                  <a:spcPct val="0"/>
                </a:spcBef>
                <a:buClrTx/>
                <a:buFontTx/>
                <a:buNone/>
              </a:pPr>
              <a:t>102</a:t>
            </a:fld>
            <a:endParaRPr lang="en-US" altLang="zh-CN" sz="1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algn="ctr"/>
            <a:r>
              <a:rPr lang="en-US" altLang="zh-CN">
                <a:ea typeface="宋体" pitchFamily="2" charset="-122"/>
              </a:rPr>
              <a:t>8.2 Operating System Software</a:t>
            </a:r>
          </a:p>
        </p:txBody>
      </p:sp>
      <p:sp>
        <p:nvSpPr>
          <p:cNvPr id="84996" name="Rectangle 3"/>
          <p:cNvSpPr>
            <a:spLocks noGrp="1" noChangeArrowheads="1"/>
          </p:cNvSpPr>
          <p:nvPr>
            <p:ph idx="1"/>
          </p:nvPr>
        </p:nvSpPr>
        <p:spPr/>
        <p:txBody>
          <a:bodyPr/>
          <a:lstStyle/>
          <a:p>
            <a:pPr>
              <a:buFont typeface="Wingdings" pitchFamily="2" charset="2"/>
              <a:buChar char="§"/>
            </a:pPr>
            <a:r>
              <a:rPr lang="en-US" altLang="zh-CN">
                <a:ea typeface="宋体" pitchFamily="2" charset="-122"/>
              </a:rPr>
              <a:t>8.2.1 Fetch Policy</a:t>
            </a:r>
          </a:p>
          <a:p>
            <a:pPr>
              <a:buFont typeface="Wingdings" pitchFamily="2" charset="2"/>
              <a:buChar char="§"/>
            </a:pPr>
            <a:r>
              <a:rPr lang="en-US" altLang="zh-CN">
                <a:ea typeface="宋体" pitchFamily="2" charset="-122"/>
              </a:rPr>
              <a:t>8.2.2 Placement Policy</a:t>
            </a:r>
          </a:p>
          <a:p>
            <a:pPr>
              <a:buFont typeface="Wingdings" pitchFamily="2" charset="2"/>
              <a:buChar char="§"/>
            </a:pPr>
            <a:r>
              <a:rPr lang="en-US" altLang="zh-CN">
                <a:ea typeface="宋体" pitchFamily="2" charset="-122"/>
              </a:rPr>
              <a:t>8.2.3 Replacement Policy</a:t>
            </a:r>
          </a:p>
          <a:p>
            <a:pPr>
              <a:buFont typeface="Wingdings" pitchFamily="2" charset="2"/>
              <a:buChar char="§"/>
            </a:pPr>
            <a:r>
              <a:rPr lang="en-US" altLang="zh-CN">
                <a:ea typeface="宋体" pitchFamily="2" charset="-122"/>
              </a:rPr>
              <a:t>8.2.4 Resident Set Management</a:t>
            </a:r>
          </a:p>
          <a:p>
            <a:pPr>
              <a:buFont typeface="Wingdings" pitchFamily="2" charset="2"/>
              <a:buChar char="§"/>
            </a:pPr>
            <a:r>
              <a:rPr lang="en-US" altLang="zh-CN">
                <a:ea typeface="宋体" pitchFamily="2" charset="-122"/>
              </a:rPr>
              <a:t>8.2.5 Clearing Policy</a:t>
            </a:r>
          </a:p>
          <a:p>
            <a:pPr>
              <a:buFont typeface="Wingdings" pitchFamily="2" charset="2"/>
              <a:buChar char="§"/>
            </a:pPr>
            <a:r>
              <a:rPr lang="en-US" altLang="zh-CN" u="sng">
                <a:ea typeface="宋体" pitchFamily="2" charset="-122"/>
              </a:rPr>
              <a:t>8.2.6 Load Control</a:t>
            </a:r>
          </a:p>
        </p:txBody>
      </p:sp>
      <p:sp>
        <p:nvSpPr>
          <p:cNvPr id="8499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17834383-2ABF-4C14-BF46-FAB0622510A2}" type="slidenum">
              <a:rPr lang="zh-CN" altLang="en-US" sz="1400" smtClean="0"/>
              <a:pPr>
                <a:spcBef>
                  <a:spcPct val="0"/>
                </a:spcBef>
                <a:buClrTx/>
                <a:buFontTx/>
                <a:buNone/>
              </a:pPr>
              <a:t>103</a:t>
            </a:fld>
            <a:endParaRPr lang="en-US" altLang="zh-CN" sz="14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r>
              <a:rPr lang="en-US" altLang="zh-CN" dirty="0">
                <a:ea typeface="宋体" pitchFamily="2" charset="-122"/>
              </a:rPr>
              <a:t>8.2.6 Load Control(1/4)(</a:t>
            </a:r>
            <a:r>
              <a:rPr lang="zh-CN" altLang="en-US" dirty="0">
                <a:ea typeface="宋体" pitchFamily="2" charset="-122"/>
              </a:rPr>
              <a:t>加载控制</a:t>
            </a:r>
            <a:r>
              <a:rPr lang="en-US" altLang="zh-CN" dirty="0">
                <a:ea typeface="宋体" pitchFamily="2" charset="-122"/>
              </a:rPr>
              <a:t>)</a:t>
            </a:r>
          </a:p>
        </p:txBody>
      </p:sp>
      <p:sp>
        <p:nvSpPr>
          <p:cNvPr id="86020" name="Rectangle 3"/>
          <p:cNvSpPr>
            <a:spLocks noGrp="1" noChangeArrowheads="1"/>
          </p:cNvSpPr>
          <p:nvPr>
            <p:ph idx="1"/>
          </p:nvPr>
        </p:nvSpPr>
        <p:spPr/>
        <p:txBody>
          <a:bodyPr/>
          <a:lstStyle/>
          <a:p>
            <a:r>
              <a:rPr lang="en-US" altLang="zh-CN" dirty="0">
                <a:ea typeface="宋体" pitchFamily="2" charset="-122"/>
              </a:rPr>
              <a:t>Determines the number of processes that will be resident in main memory</a:t>
            </a:r>
          </a:p>
          <a:p>
            <a:r>
              <a:rPr lang="en-US" altLang="zh-CN" dirty="0">
                <a:ea typeface="宋体" pitchFamily="2" charset="-122"/>
              </a:rPr>
              <a:t>Too few processes, many occasions when all processes will be blocked and much time will be spent in idle or swapping</a:t>
            </a:r>
          </a:p>
          <a:p>
            <a:r>
              <a:rPr lang="en-US" altLang="zh-CN" dirty="0">
                <a:ea typeface="宋体" pitchFamily="2" charset="-122"/>
              </a:rPr>
              <a:t>Too many processes will lead to thrashing</a:t>
            </a:r>
            <a:r>
              <a:rPr lang="zh-CN" altLang="en-US" dirty="0">
                <a:ea typeface="宋体" pitchFamily="2" charset="-122"/>
              </a:rPr>
              <a:t>抖动</a:t>
            </a:r>
            <a:endParaRPr lang="en-US" altLang="zh-CN" dirty="0">
              <a:ea typeface="宋体" pitchFamily="2" charset="-122"/>
            </a:endParaRPr>
          </a:p>
          <a:p>
            <a:endParaRPr lang="en-US" altLang="zh-CN">
              <a:ea typeface="宋体" pitchFamily="2" charset="-122"/>
            </a:endParaRPr>
          </a:p>
          <a:p>
            <a:r>
              <a:rPr lang="zh-CN" altLang="en-US">
                <a:ea typeface="宋体" pitchFamily="2" charset="-122"/>
              </a:rPr>
              <a:t>有</a:t>
            </a:r>
            <a:r>
              <a:rPr lang="zh-CN" altLang="en-US" dirty="0">
                <a:ea typeface="宋体" pitchFamily="2" charset="-122"/>
              </a:rPr>
              <a:t>什么指标可以用于观察并发度是否过高或过低</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p:txBody>
      </p:sp>
      <p:sp>
        <p:nvSpPr>
          <p:cNvPr id="8601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9F3D3BB-5A8A-4C73-86AB-92548139FCB3}" type="slidenum">
              <a:rPr lang="zh-CN" altLang="en-US" sz="1400" smtClean="0"/>
              <a:pPr>
                <a:spcBef>
                  <a:spcPct val="0"/>
                </a:spcBef>
                <a:buClrTx/>
                <a:buFontTx/>
                <a:buNone/>
              </a:pPr>
              <a:t>104</a:t>
            </a:fld>
            <a:endParaRPr lang="en-US" altLang="zh-CN" sz="1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tLang="zh-CN" sz="3600" dirty="0">
                <a:ea typeface="宋体" pitchFamily="2" charset="-122"/>
              </a:rPr>
              <a:t>8.2.6 Load Control(2/4)</a:t>
            </a:r>
            <a:endParaRPr lang="zh-CN" altLang="en-US" sz="3600" dirty="0">
              <a:ea typeface="宋体" pitchFamily="2" charset="-122"/>
            </a:endParaRPr>
          </a:p>
        </p:txBody>
      </p:sp>
      <p:pic>
        <p:nvPicPr>
          <p:cNvPr id="8704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481343" y="2133600"/>
            <a:ext cx="4767057" cy="3733800"/>
          </a:xfrm>
          <a:noFill/>
        </p:spPr>
      </p:pic>
      <p:sp>
        <p:nvSpPr>
          <p:cNvPr id="8704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8A51001-E1FD-4BCC-AF77-A6C2AC84423A}" type="slidenum">
              <a:rPr lang="zh-CN" altLang="en-US" sz="1400" smtClean="0"/>
              <a:pPr>
                <a:spcBef>
                  <a:spcPct val="0"/>
                </a:spcBef>
                <a:buClrTx/>
                <a:buFontTx/>
                <a:buNone/>
              </a:pPr>
              <a:t>105</a:t>
            </a:fld>
            <a:endParaRPr lang="en-US" altLang="zh-CN" sz="1400"/>
          </a:p>
        </p:txBody>
      </p:sp>
      <p:sp>
        <p:nvSpPr>
          <p:cNvPr id="3" name="TextBox 2"/>
          <p:cNvSpPr txBox="1"/>
          <p:nvPr/>
        </p:nvSpPr>
        <p:spPr>
          <a:xfrm>
            <a:off x="3581400" y="2262981"/>
            <a:ext cx="1524000" cy="830997"/>
          </a:xfrm>
          <a:prstGeom prst="rect">
            <a:avLst/>
          </a:prstGeom>
          <a:noFill/>
        </p:spPr>
        <p:txBody>
          <a:bodyPr wrap="square" rtlCol="0">
            <a:spAutoFit/>
          </a:bodyPr>
          <a:lstStyle/>
          <a:p>
            <a:r>
              <a:rPr lang="zh-CN" altLang="en-US" dirty="0"/>
              <a:t>抖动发生概率高</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en-US" altLang="zh-CN" sz="3600" dirty="0">
                <a:ea typeface="宋体" pitchFamily="2" charset="-122"/>
              </a:rPr>
              <a:t>8.2.6 Load Control(3/4)</a:t>
            </a:r>
          </a:p>
        </p:txBody>
      </p:sp>
      <p:sp>
        <p:nvSpPr>
          <p:cNvPr id="88068" name="Rectangle 3"/>
          <p:cNvSpPr>
            <a:spLocks noGrp="1" noChangeArrowheads="1"/>
          </p:cNvSpPr>
          <p:nvPr>
            <p:ph idx="1"/>
          </p:nvPr>
        </p:nvSpPr>
        <p:spPr/>
        <p:txBody>
          <a:bodyPr/>
          <a:lstStyle/>
          <a:p>
            <a:pPr marL="0" indent="0">
              <a:buNone/>
            </a:pPr>
            <a:r>
              <a:rPr lang="en-US" altLang="zh-CN" dirty="0">
                <a:ea typeface="宋体" pitchFamily="2" charset="-122"/>
              </a:rPr>
              <a:t>Process Suspension(</a:t>
            </a:r>
            <a:r>
              <a:rPr lang="zh-CN" altLang="en-US" dirty="0">
                <a:ea typeface="宋体" pitchFamily="2" charset="-122"/>
              </a:rPr>
              <a:t>进程挂起</a:t>
            </a:r>
            <a:r>
              <a:rPr lang="en-US" altLang="zh-CN" dirty="0">
                <a:ea typeface="宋体" pitchFamily="2" charset="-122"/>
              </a:rPr>
              <a:t>)</a:t>
            </a:r>
          </a:p>
          <a:p>
            <a:pPr marL="609600" indent="-609600">
              <a:buFontTx/>
              <a:buAutoNum type="arabicPeriod"/>
            </a:pPr>
            <a:r>
              <a:rPr lang="en-US" altLang="zh-CN" dirty="0">
                <a:ea typeface="宋体" pitchFamily="2" charset="-122"/>
              </a:rPr>
              <a:t>Lowest priority process(</a:t>
            </a:r>
            <a:r>
              <a:rPr lang="zh-CN" altLang="en-US" dirty="0">
                <a:ea typeface="宋体" pitchFamily="2" charset="-122"/>
              </a:rPr>
              <a:t>最低优先级进程</a:t>
            </a:r>
            <a:r>
              <a:rPr lang="en-US" altLang="zh-CN" dirty="0">
                <a:ea typeface="宋体" pitchFamily="2" charset="-122"/>
              </a:rPr>
              <a:t>)</a:t>
            </a:r>
          </a:p>
          <a:p>
            <a:pPr marL="609600" indent="-609600">
              <a:buFontTx/>
              <a:buAutoNum type="arabicPeriod"/>
            </a:pPr>
            <a:r>
              <a:rPr lang="en-US" altLang="zh-CN" dirty="0">
                <a:ea typeface="宋体" pitchFamily="2" charset="-122"/>
              </a:rPr>
              <a:t>Faulting process(</a:t>
            </a:r>
            <a:r>
              <a:rPr lang="zh-CN" altLang="en-US" dirty="0">
                <a:ea typeface="宋体" pitchFamily="2" charset="-122"/>
              </a:rPr>
              <a:t>页错误进程</a:t>
            </a:r>
            <a:r>
              <a:rPr lang="en-US" altLang="zh-CN" dirty="0">
                <a:ea typeface="宋体" pitchFamily="2" charset="-122"/>
              </a:rPr>
              <a:t>)</a:t>
            </a:r>
          </a:p>
          <a:p>
            <a:pPr marL="990600" lvl="1" indent="-533400"/>
            <a:r>
              <a:rPr lang="en-US" altLang="zh-CN" dirty="0">
                <a:ea typeface="宋体" pitchFamily="2" charset="-122"/>
              </a:rPr>
              <a:t>This process does not have its working set in main memory so it will be blocked anyway</a:t>
            </a:r>
          </a:p>
          <a:p>
            <a:pPr marL="609600" indent="-609600">
              <a:buFontTx/>
              <a:buAutoNum type="arabicPeriod"/>
            </a:pPr>
            <a:r>
              <a:rPr lang="en-US" altLang="zh-CN" dirty="0">
                <a:ea typeface="宋体" pitchFamily="2" charset="-122"/>
              </a:rPr>
              <a:t>Last process activated(</a:t>
            </a:r>
            <a:r>
              <a:rPr lang="zh-CN" altLang="en-US" dirty="0">
                <a:ea typeface="宋体" pitchFamily="2" charset="-122"/>
              </a:rPr>
              <a:t>最后被激活的进程</a:t>
            </a:r>
            <a:r>
              <a:rPr lang="en-US" altLang="zh-CN" dirty="0">
                <a:ea typeface="宋体" pitchFamily="2" charset="-122"/>
              </a:rPr>
              <a:t>)</a:t>
            </a:r>
          </a:p>
          <a:p>
            <a:pPr marL="990600" lvl="1" indent="-533400"/>
            <a:r>
              <a:rPr lang="en-US" altLang="zh-CN" dirty="0">
                <a:ea typeface="宋体" pitchFamily="2" charset="-122"/>
              </a:rPr>
              <a:t>This process is least likely to have its working set resident</a:t>
            </a:r>
            <a:r>
              <a:rPr lang="zh-CN" altLang="en-US" dirty="0">
                <a:ea typeface="宋体" pitchFamily="2" charset="-122"/>
              </a:rPr>
              <a:t>工作集没有全部驻留</a:t>
            </a:r>
            <a:endParaRPr lang="en-US" altLang="zh-CN" dirty="0">
              <a:ea typeface="宋体" pitchFamily="2" charset="-122"/>
            </a:endParaRPr>
          </a:p>
          <a:p>
            <a:pPr marL="990600" lvl="1" indent="-533400"/>
            <a:endParaRPr lang="en-US" altLang="zh-CN" dirty="0">
              <a:ea typeface="宋体" pitchFamily="2" charset="-122"/>
            </a:endParaRPr>
          </a:p>
          <a:p>
            <a:pPr marL="609600" indent="-609600"/>
            <a:endParaRPr lang="zh-CN" altLang="en-US" dirty="0">
              <a:ea typeface="宋体" pitchFamily="2" charset="-122"/>
            </a:endParaRPr>
          </a:p>
        </p:txBody>
      </p:sp>
      <p:sp>
        <p:nvSpPr>
          <p:cNvPr id="8806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D36A8E42-FA38-458C-972E-200EC807BB28}" type="slidenum">
              <a:rPr lang="zh-CN" altLang="en-US" sz="1400" smtClean="0"/>
              <a:pPr>
                <a:spcBef>
                  <a:spcPct val="0"/>
                </a:spcBef>
                <a:buClrTx/>
                <a:buFontTx/>
                <a:buNone/>
              </a:pPr>
              <a:t>106</a:t>
            </a:fld>
            <a:endParaRPr lang="en-US" altLang="zh-CN" sz="1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altLang="zh-CN" sz="3600" dirty="0">
                <a:ea typeface="宋体" pitchFamily="2" charset="-122"/>
              </a:rPr>
              <a:t>8.2.6 Load Control(4/4)</a:t>
            </a:r>
          </a:p>
        </p:txBody>
      </p:sp>
      <p:sp>
        <p:nvSpPr>
          <p:cNvPr id="89092" name="Rectangle 3"/>
          <p:cNvSpPr>
            <a:spLocks noGrp="1" noChangeArrowheads="1"/>
          </p:cNvSpPr>
          <p:nvPr>
            <p:ph idx="1"/>
          </p:nvPr>
        </p:nvSpPr>
        <p:spPr/>
        <p:txBody>
          <a:bodyPr/>
          <a:lstStyle/>
          <a:p>
            <a:pPr marL="609600" indent="-609600">
              <a:buFontTx/>
              <a:buAutoNum type="arabicPeriod" startAt="4"/>
            </a:pPr>
            <a:r>
              <a:rPr lang="en-US" altLang="zh-CN" dirty="0">
                <a:ea typeface="宋体" pitchFamily="2" charset="-122"/>
              </a:rPr>
              <a:t>Process with smallest resident set(</a:t>
            </a:r>
            <a:r>
              <a:rPr lang="zh-CN" altLang="en-US" dirty="0">
                <a:ea typeface="宋体" pitchFamily="2" charset="-122"/>
              </a:rPr>
              <a:t>驻留集最小的进程</a:t>
            </a:r>
            <a:r>
              <a:rPr lang="en-US" altLang="zh-CN" dirty="0">
                <a:ea typeface="宋体" pitchFamily="2" charset="-122"/>
              </a:rPr>
              <a:t>)</a:t>
            </a:r>
          </a:p>
          <a:p>
            <a:pPr marL="990600" lvl="1" indent="-533400"/>
            <a:r>
              <a:rPr lang="en-US" altLang="zh-CN" dirty="0">
                <a:ea typeface="宋体" pitchFamily="2" charset="-122"/>
              </a:rPr>
              <a:t>This process requires the least future effort to reload</a:t>
            </a:r>
          </a:p>
          <a:p>
            <a:pPr marL="609600" indent="-609600">
              <a:buFontTx/>
              <a:buAutoNum type="arabicPeriod" startAt="4"/>
            </a:pPr>
            <a:r>
              <a:rPr lang="en-US" altLang="zh-CN" dirty="0">
                <a:ea typeface="宋体" pitchFamily="2" charset="-122"/>
              </a:rPr>
              <a:t>Largest process(</a:t>
            </a:r>
            <a:r>
              <a:rPr lang="zh-CN" altLang="en-US" dirty="0">
                <a:ea typeface="宋体" pitchFamily="2" charset="-122"/>
              </a:rPr>
              <a:t>占用空间最大的进程</a:t>
            </a:r>
            <a:r>
              <a:rPr lang="en-US" altLang="zh-CN" dirty="0">
                <a:ea typeface="宋体" pitchFamily="2" charset="-122"/>
              </a:rPr>
              <a:t>)</a:t>
            </a:r>
          </a:p>
          <a:p>
            <a:pPr marL="990600" lvl="1" indent="-533400"/>
            <a:r>
              <a:rPr lang="en-US" altLang="zh-CN" dirty="0">
                <a:ea typeface="宋体" pitchFamily="2" charset="-122"/>
              </a:rPr>
              <a:t>Obtains the most free frames </a:t>
            </a:r>
          </a:p>
          <a:p>
            <a:pPr marL="609600" indent="-609600">
              <a:buFontTx/>
              <a:buAutoNum type="arabicPeriod" startAt="4"/>
            </a:pPr>
            <a:r>
              <a:rPr lang="en-US" altLang="zh-CN" dirty="0">
                <a:ea typeface="宋体" pitchFamily="2" charset="-122"/>
              </a:rPr>
              <a:t>Process with the largest remaining execution window(</a:t>
            </a:r>
            <a:r>
              <a:rPr lang="zh-CN" altLang="en-US" dirty="0">
                <a:ea typeface="宋体" pitchFamily="2" charset="-122"/>
              </a:rPr>
              <a:t>具有最大剩余执行窗口的进程，进程被放入就绪队列尾前运行时间很短</a:t>
            </a:r>
            <a:r>
              <a:rPr lang="en-US" altLang="zh-CN" dirty="0">
                <a:ea typeface="宋体" pitchFamily="2" charset="-122"/>
              </a:rPr>
              <a:t>)</a:t>
            </a:r>
          </a:p>
          <a:p>
            <a:pPr marL="609600" indent="-609600"/>
            <a:endParaRPr lang="zh-CN" altLang="en-US" dirty="0">
              <a:ea typeface="宋体" pitchFamily="2" charset="-122"/>
            </a:endParaRPr>
          </a:p>
        </p:txBody>
      </p:sp>
      <p:sp>
        <p:nvSpPr>
          <p:cNvPr id="8909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1A83AC3-5CB6-4B03-B8B1-994E54A0F684}" type="slidenum">
              <a:rPr lang="zh-CN" altLang="en-US" sz="1400" smtClean="0"/>
              <a:pPr>
                <a:spcBef>
                  <a:spcPct val="0"/>
                </a:spcBef>
                <a:buClrTx/>
                <a:buFontTx/>
                <a:buNone/>
              </a:pPr>
              <a:t>107</a:t>
            </a:fld>
            <a:endParaRPr lang="en-US" altLang="zh-CN" sz="1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algn="ctr"/>
            <a:r>
              <a:rPr lang="en-AU" altLang="zh-CN">
                <a:solidFill>
                  <a:srgbClr val="FF0000"/>
                </a:solidFill>
                <a:latin typeface="Arial" charset="0"/>
                <a:ea typeface="宋体" pitchFamily="2" charset="-122"/>
              </a:rPr>
              <a:t>Agenda</a:t>
            </a:r>
            <a:endParaRPr lang="en-US" altLang="zh-CN">
              <a:solidFill>
                <a:srgbClr val="FF0000"/>
              </a:solidFill>
              <a:latin typeface="Arial" charset="0"/>
              <a:ea typeface="宋体" pitchFamily="2" charset="-122"/>
            </a:endParaRPr>
          </a:p>
        </p:txBody>
      </p:sp>
      <p:sp>
        <p:nvSpPr>
          <p:cNvPr id="90116" name="Rectangle 3"/>
          <p:cNvSpPr>
            <a:spLocks noGrp="1" noChangeArrowheads="1"/>
          </p:cNvSpPr>
          <p:nvPr>
            <p:ph idx="1"/>
          </p:nvPr>
        </p:nvSpPr>
        <p:spPr/>
        <p:txBody>
          <a:bodyPr/>
          <a:lstStyle/>
          <a:p>
            <a:pPr>
              <a:buFont typeface="Wingdings" pitchFamily="2" charset="2"/>
              <a:buChar char="§"/>
            </a:pPr>
            <a:r>
              <a:rPr lang="en-US" altLang="zh-CN">
                <a:ea typeface="宋体" pitchFamily="2" charset="-122"/>
              </a:rPr>
              <a:t>8.1 Hardware and Control Structure</a:t>
            </a:r>
          </a:p>
          <a:p>
            <a:pPr>
              <a:buFont typeface="Wingdings" pitchFamily="2" charset="2"/>
              <a:buChar char="§"/>
            </a:pPr>
            <a:r>
              <a:rPr lang="en-US" altLang="zh-CN">
                <a:ea typeface="宋体" pitchFamily="2" charset="-122"/>
              </a:rPr>
              <a:t>8.2 Operating System Software</a:t>
            </a:r>
          </a:p>
          <a:p>
            <a:pPr>
              <a:buFont typeface="Wingdings" pitchFamily="2" charset="2"/>
              <a:buChar char="§"/>
            </a:pPr>
            <a:r>
              <a:rPr lang="en-US" altLang="zh-CN" u="sng">
                <a:ea typeface="宋体" pitchFamily="2" charset="-122"/>
              </a:rPr>
              <a:t>8.3 Summary</a:t>
            </a:r>
          </a:p>
        </p:txBody>
      </p:sp>
      <p:sp>
        <p:nvSpPr>
          <p:cNvPr id="9011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DE07072-B83C-44ED-BC4A-6C4C5EF17BCB}" type="slidenum">
              <a:rPr lang="zh-CN" altLang="en-US" sz="1400" smtClean="0"/>
              <a:pPr>
                <a:spcBef>
                  <a:spcPct val="0"/>
                </a:spcBef>
                <a:buClrTx/>
                <a:buFontTx/>
                <a:buNone/>
              </a:pPr>
              <a:t>108</a:t>
            </a:fld>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 y="152400"/>
            <a:ext cx="8763000" cy="838200"/>
          </a:xfrm>
        </p:spPr>
        <p:txBody>
          <a:bodyPr/>
          <a:lstStyle/>
          <a:p>
            <a:r>
              <a:rPr lang="en-US" altLang="zh-CN" dirty="0">
                <a:ea typeface="宋体" pitchFamily="2" charset="-122"/>
              </a:rPr>
              <a:t>8.1.0 Overview</a:t>
            </a:r>
            <a:r>
              <a:rPr lang="en-US" altLang="zh-CN">
                <a:ea typeface="宋体" pitchFamily="2" charset="-122"/>
              </a:rPr>
              <a:t>(5/6)</a:t>
            </a:r>
            <a:endParaRPr lang="en-US" altLang="zh-CN" dirty="0">
              <a:ea typeface="宋体" pitchFamily="2" charset="-122"/>
            </a:endParaRPr>
          </a:p>
        </p:txBody>
      </p:sp>
      <p:sp>
        <p:nvSpPr>
          <p:cNvPr id="13316" name="Rectangle 3"/>
          <p:cNvSpPr>
            <a:spLocks noGrp="1" noChangeArrowheads="1"/>
          </p:cNvSpPr>
          <p:nvPr>
            <p:ph idx="1"/>
          </p:nvPr>
        </p:nvSpPr>
        <p:spPr>
          <a:xfrm>
            <a:off x="457200" y="1268412"/>
            <a:ext cx="8229600" cy="5284787"/>
          </a:xfrm>
        </p:spPr>
        <p:txBody>
          <a:bodyPr/>
          <a:lstStyle/>
          <a:p>
            <a:r>
              <a:rPr lang="en-US" altLang="zh-CN" dirty="0">
                <a:ea typeface="宋体" pitchFamily="2" charset="-122"/>
              </a:rPr>
              <a:t>Advantages</a:t>
            </a:r>
          </a:p>
          <a:p>
            <a:pPr lvl="1"/>
            <a:r>
              <a:rPr lang="en-US" altLang="zh-CN" dirty="0">
                <a:ea typeface="宋体" pitchFamily="2" charset="-122"/>
              </a:rPr>
              <a:t>More processes may be maintained in main memory(</a:t>
            </a:r>
            <a:r>
              <a:rPr lang="zh-CN" altLang="en-US" dirty="0">
                <a:ea typeface="宋体" pitchFamily="2" charset="-122"/>
              </a:rPr>
              <a:t>主存中保留多个进程</a:t>
            </a:r>
            <a:r>
              <a:rPr lang="en-US" altLang="zh-CN" dirty="0">
                <a:ea typeface="宋体" pitchFamily="2" charset="-122"/>
              </a:rPr>
              <a:t>)</a:t>
            </a:r>
          </a:p>
          <a:p>
            <a:pPr lvl="2"/>
            <a:r>
              <a:rPr lang="en-US" altLang="zh-CN" dirty="0">
                <a:ea typeface="宋体" pitchFamily="2" charset="-122"/>
              </a:rPr>
              <a:t>With so many processes in main memory, it is very likely a process will be in the Ready state at any particular time</a:t>
            </a:r>
          </a:p>
          <a:p>
            <a:pPr lvl="2"/>
            <a:r>
              <a:rPr lang="en-US" altLang="zh-CN" dirty="0">
                <a:ea typeface="宋体" pitchFamily="2" charset="-122"/>
              </a:rPr>
              <a:t>effective multiprogramming</a:t>
            </a:r>
          </a:p>
          <a:p>
            <a:pPr lvl="2"/>
            <a:endParaRPr lang="en-US" altLang="zh-CN" dirty="0">
              <a:ea typeface="宋体" pitchFamily="2" charset="-122"/>
            </a:endParaRPr>
          </a:p>
          <a:p>
            <a:pPr lvl="1"/>
            <a:r>
              <a:rPr lang="en-US" altLang="zh-CN" dirty="0">
                <a:ea typeface="宋体" pitchFamily="2" charset="-122"/>
              </a:rPr>
              <a:t>Relieves the user of tight constraints</a:t>
            </a:r>
            <a:r>
              <a:rPr lang="zh-CN" altLang="en-US" dirty="0">
                <a:ea typeface="宋体" pitchFamily="2" charset="-122"/>
              </a:rPr>
              <a:t> </a:t>
            </a:r>
            <a:r>
              <a:rPr lang="en-US" altLang="zh-CN" dirty="0">
                <a:ea typeface="宋体" pitchFamily="2" charset="-122"/>
              </a:rPr>
              <a:t>of main memory (</a:t>
            </a:r>
            <a:r>
              <a:rPr lang="zh-CN" altLang="en-US" dirty="0">
                <a:ea typeface="宋体" pitchFamily="2" charset="-122"/>
              </a:rPr>
              <a:t>解除了用户与主存之间的紧密约束</a:t>
            </a:r>
            <a:r>
              <a:rPr lang="en-US" altLang="zh-CN" dirty="0">
                <a:ea typeface="宋体" pitchFamily="2" charset="-122"/>
              </a:rPr>
              <a:t>)</a:t>
            </a:r>
          </a:p>
          <a:p>
            <a:pPr lvl="2"/>
            <a:r>
              <a:rPr lang="en-US" altLang="zh-CN" dirty="0">
                <a:ea typeface="宋体" pitchFamily="2" charset="-122"/>
              </a:rPr>
              <a:t>A process may be larger than all of main memory(</a:t>
            </a:r>
            <a:r>
              <a:rPr lang="zh-CN" altLang="en-US" dirty="0">
                <a:ea typeface="宋体" pitchFamily="2" charset="-122"/>
              </a:rPr>
              <a:t>支持大于主存的进程</a:t>
            </a:r>
            <a:r>
              <a:rPr lang="en-US" altLang="zh-CN" dirty="0">
                <a:ea typeface="宋体" pitchFamily="2" charset="-122"/>
              </a:rPr>
              <a:t>)</a:t>
            </a:r>
          </a:p>
          <a:p>
            <a:pPr lvl="1"/>
            <a:endParaRPr lang="en-US" altLang="zh-CN" dirty="0">
              <a:ea typeface="宋体" pitchFamily="2" charset="-122"/>
            </a:endParaRPr>
          </a:p>
          <a:p>
            <a:endParaRPr lang="en-US" altLang="zh-CN" dirty="0">
              <a:ea typeface="宋体" pitchFamily="2" charset="-122"/>
            </a:endParaRPr>
          </a:p>
        </p:txBody>
      </p:sp>
      <p:sp>
        <p:nvSpPr>
          <p:cNvPr id="1331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68B0E167-8245-4667-A88A-31E76A08460D}" type="slidenum">
              <a:rPr lang="zh-CN" altLang="en-US" sz="1400" smtClean="0"/>
              <a:pPr>
                <a:spcBef>
                  <a:spcPct val="0"/>
                </a:spcBef>
                <a:buClrTx/>
                <a:buFontTx/>
                <a:buNone/>
              </a:pPr>
              <a:t>11</a:t>
            </a:fld>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sz="3200" dirty="0">
                <a:ea typeface="宋体" pitchFamily="2" charset="-122"/>
              </a:rPr>
              <a:t>8.1.0 Overview</a:t>
            </a:r>
            <a:r>
              <a:rPr lang="en-US" altLang="zh-CN" sz="3200">
                <a:ea typeface="宋体" pitchFamily="2" charset="-122"/>
              </a:rPr>
              <a:t>(6/6)</a:t>
            </a:r>
            <a:endParaRPr lang="en-US" altLang="zh-CN" sz="3200" dirty="0">
              <a:ea typeface="宋体" pitchFamily="2" charset="-122"/>
            </a:endParaRPr>
          </a:p>
        </p:txBody>
      </p:sp>
      <p:sp>
        <p:nvSpPr>
          <p:cNvPr id="14340" name="Rectangle 3"/>
          <p:cNvSpPr>
            <a:spLocks noGrp="1" noChangeArrowheads="1"/>
          </p:cNvSpPr>
          <p:nvPr>
            <p:ph idx="1"/>
          </p:nvPr>
        </p:nvSpPr>
        <p:spPr/>
        <p:txBody>
          <a:bodyPr/>
          <a:lstStyle/>
          <a:p>
            <a:r>
              <a:rPr lang="en-US" altLang="zh-CN" dirty="0">
                <a:ea typeface="宋体" pitchFamily="2" charset="-122"/>
              </a:rPr>
              <a:t>Thrashing</a:t>
            </a:r>
            <a:r>
              <a:rPr lang="zh-CN" altLang="en-US" dirty="0">
                <a:ea typeface="宋体" pitchFamily="2" charset="-122"/>
              </a:rPr>
              <a:t>系统抖动</a:t>
            </a:r>
            <a:r>
              <a:rPr lang="en-US" altLang="zh-CN" dirty="0">
                <a:ea typeface="宋体" pitchFamily="2" charset="-122"/>
              </a:rPr>
              <a:t>/</a:t>
            </a:r>
            <a:r>
              <a:rPr lang="zh-CN" altLang="en-US" dirty="0">
                <a:ea typeface="宋体" pitchFamily="2" charset="-122"/>
              </a:rPr>
              <a:t>系统颠簸</a:t>
            </a:r>
            <a:endParaRPr lang="en-US" altLang="zh-CN" dirty="0">
              <a:ea typeface="宋体" pitchFamily="2" charset="-122"/>
            </a:endParaRPr>
          </a:p>
          <a:p>
            <a:pPr lvl="1"/>
            <a:r>
              <a:rPr lang="en-US" altLang="zh-CN" dirty="0">
                <a:ea typeface="宋体" pitchFamily="2" charset="-122"/>
              </a:rPr>
              <a:t>Swapping out a piece of a process just before that piece is needed</a:t>
            </a:r>
          </a:p>
          <a:p>
            <a:pPr lvl="1"/>
            <a:r>
              <a:rPr lang="en-US" altLang="zh-CN" dirty="0">
                <a:ea typeface="宋体" pitchFamily="2" charset="-122"/>
              </a:rPr>
              <a:t>Too much of this operations may leads the  processor spends most of its time swapping pieces rather than executing user instructions</a:t>
            </a:r>
          </a:p>
          <a:p>
            <a:endParaRPr lang="zh-CN" altLang="en-US" dirty="0">
              <a:ea typeface="宋体" pitchFamily="2" charset="-122"/>
            </a:endParaRPr>
          </a:p>
        </p:txBody>
      </p:sp>
      <p:sp>
        <p:nvSpPr>
          <p:cNvPr id="1433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6D36FE9D-CF39-4E74-9090-76E8D97C7955}" type="slidenum">
              <a:rPr lang="zh-CN" altLang="en-US" sz="1400" smtClean="0"/>
              <a:pPr>
                <a:spcBef>
                  <a:spcPct val="0"/>
                </a:spcBef>
                <a:buClrTx/>
                <a:buFontTx/>
                <a:buNone/>
              </a:pPr>
              <a:t>12</a:t>
            </a:fld>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15364" name="Rectangle 3"/>
          <p:cNvSpPr>
            <a:spLocks noGrp="1" noChangeArrowheads="1"/>
          </p:cNvSpPr>
          <p:nvPr>
            <p:ph idx="1"/>
          </p:nvPr>
        </p:nvSpPr>
        <p:spPr/>
        <p:txBody>
          <a:bodyPr/>
          <a:lstStyle/>
          <a:p>
            <a:pPr>
              <a:buFont typeface="Wingdings" pitchFamily="2" charset="2"/>
              <a:buChar char="§"/>
            </a:pPr>
            <a:r>
              <a:rPr lang="en-US" altLang="zh-CN" dirty="0">
                <a:ea typeface="宋体" pitchFamily="2" charset="-122"/>
              </a:rPr>
              <a:t>8.1.0 Overview</a:t>
            </a:r>
          </a:p>
          <a:p>
            <a:pPr>
              <a:buFont typeface="Wingdings" pitchFamily="2" charset="2"/>
              <a:buChar char="§"/>
            </a:pPr>
            <a:r>
              <a:rPr lang="en-US" altLang="zh-CN" u="sng" dirty="0">
                <a:ea typeface="宋体" pitchFamily="2" charset="-122"/>
              </a:rPr>
              <a:t>8.1.1  Locality and Virtual Memory</a:t>
            </a:r>
            <a:r>
              <a:rPr lang="zh-CN" altLang="en-US" sz="2800" dirty="0">
                <a:ea typeface="宋体" pitchFamily="2" charset="-122"/>
              </a:rPr>
              <a:t>局部性原理</a:t>
            </a:r>
            <a:endParaRPr lang="en-US" altLang="zh-CN" u="sng" dirty="0">
              <a:ea typeface="宋体" pitchFamily="2" charset="-122"/>
            </a:endParaRPr>
          </a:p>
          <a:p>
            <a:pPr>
              <a:buFont typeface="Wingdings" pitchFamily="2" charset="2"/>
              <a:buChar char="§"/>
            </a:pPr>
            <a:r>
              <a:rPr lang="en-US" altLang="zh-CN" dirty="0">
                <a:ea typeface="宋体" pitchFamily="2" charset="-122"/>
              </a:rPr>
              <a:t>8.1.2 Paging</a:t>
            </a:r>
          </a:p>
          <a:p>
            <a:pPr>
              <a:buFont typeface="Wingdings" pitchFamily="2" charset="2"/>
              <a:buChar char="§"/>
            </a:pPr>
            <a:r>
              <a:rPr lang="en-US" altLang="zh-CN" dirty="0">
                <a:ea typeface="宋体" pitchFamily="2" charset="-122"/>
              </a:rPr>
              <a:t>8.1.3 Segmentation</a:t>
            </a:r>
          </a:p>
          <a:p>
            <a:pPr>
              <a:buFont typeface="Wingdings" pitchFamily="2" charset="2"/>
              <a:buChar char="§"/>
            </a:pPr>
            <a:r>
              <a:rPr lang="en-US" altLang="zh-CN" dirty="0">
                <a:ea typeface="宋体" pitchFamily="2" charset="-122"/>
              </a:rPr>
              <a:t>8.1.4 Combined Paging and Segmentation</a:t>
            </a:r>
          </a:p>
          <a:p>
            <a:pPr>
              <a:buFont typeface="Wingdings" pitchFamily="2" charset="2"/>
              <a:buChar char="§"/>
            </a:pPr>
            <a:r>
              <a:rPr lang="en-US" altLang="zh-CN" dirty="0">
                <a:ea typeface="宋体" pitchFamily="2" charset="-122"/>
              </a:rPr>
              <a:t>8.1.5 Protection and Sharing</a:t>
            </a:r>
          </a:p>
          <a:p>
            <a:pPr>
              <a:buFont typeface="Wingdings" pitchFamily="2" charset="2"/>
              <a:buChar char="§"/>
            </a:pPr>
            <a:endParaRPr lang="en-US" altLang="zh-CN" dirty="0">
              <a:ea typeface="宋体" pitchFamily="2" charset="-122"/>
            </a:endParaRPr>
          </a:p>
        </p:txBody>
      </p:sp>
      <p:sp>
        <p:nvSpPr>
          <p:cNvPr id="1536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B3E6AC3-E767-4409-B7BB-3CA75D28BA38}" type="slidenum">
              <a:rPr lang="zh-CN" altLang="en-US" sz="1400" smtClean="0"/>
              <a:pPr>
                <a:spcBef>
                  <a:spcPct val="0"/>
                </a:spcBef>
                <a:buClrTx/>
                <a:buFontTx/>
                <a:buNone/>
              </a:pPr>
              <a:t>13</a:t>
            </a:fld>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sz="3200" dirty="0">
                <a:ea typeface="宋体" pitchFamily="2" charset="-122"/>
              </a:rPr>
              <a:t>8.1.1  Locality and Virtual Memory(1/3)</a:t>
            </a:r>
          </a:p>
        </p:txBody>
      </p:sp>
      <p:sp>
        <p:nvSpPr>
          <p:cNvPr id="16388" name="Rectangle 3"/>
          <p:cNvSpPr>
            <a:spLocks noGrp="1" noChangeArrowheads="1"/>
          </p:cNvSpPr>
          <p:nvPr>
            <p:ph idx="1"/>
          </p:nvPr>
        </p:nvSpPr>
        <p:spPr>
          <a:xfrm>
            <a:off x="228600" y="1219200"/>
            <a:ext cx="4191000" cy="3429000"/>
          </a:xfrm>
          <a:ln>
            <a:solidFill>
              <a:srgbClr val="33CC33"/>
            </a:solidFill>
            <a:miter lim="800000"/>
            <a:headEnd/>
            <a:tailEnd/>
          </a:ln>
        </p:spPr>
        <p:txBody>
          <a:bodyPr/>
          <a:lstStyle/>
          <a:p>
            <a:pPr marL="0" indent="0">
              <a:lnSpc>
                <a:spcPct val="90000"/>
              </a:lnSpc>
              <a:buFontTx/>
              <a:buNone/>
            </a:pPr>
            <a:r>
              <a:rPr lang="en-US" altLang="zh-CN" sz="2400">
                <a:ea typeface="宋体" pitchFamily="2" charset="-122"/>
              </a:rPr>
              <a:t>void main()</a:t>
            </a:r>
          </a:p>
          <a:p>
            <a:pPr marL="0" indent="0">
              <a:lnSpc>
                <a:spcPct val="90000"/>
              </a:lnSpc>
              <a:buFontTx/>
              <a:buNone/>
            </a:pPr>
            <a:r>
              <a:rPr lang="en-US" altLang="zh-CN" sz="2400">
                <a:ea typeface="宋体" pitchFamily="2" charset="-122"/>
              </a:rPr>
              <a:t>{</a:t>
            </a:r>
          </a:p>
          <a:p>
            <a:pPr marL="0" indent="0">
              <a:lnSpc>
                <a:spcPct val="90000"/>
              </a:lnSpc>
              <a:buFontTx/>
              <a:buNone/>
            </a:pPr>
            <a:r>
              <a:rPr lang="en-US" altLang="zh-CN" sz="2400">
                <a:ea typeface="宋体" pitchFamily="2" charset="-122"/>
              </a:rPr>
              <a:t>	int arr[50][50];</a:t>
            </a:r>
          </a:p>
          <a:p>
            <a:pPr marL="0" indent="0">
              <a:lnSpc>
                <a:spcPct val="90000"/>
              </a:lnSpc>
              <a:buFontTx/>
              <a:buNone/>
            </a:pPr>
            <a:r>
              <a:rPr lang="en-US" altLang="zh-CN" sz="2400">
                <a:ea typeface="宋体" pitchFamily="2" charset="-122"/>
              </a:rPr>
              <a:t>	for(int i=0;i&lt;50;i++)</a:t>
            </a:r>
          </a:p>
          <a:p>
            <a:pPr marL="0" indent="0">
              <a:lnSpc>
                <a:spcPct val="90000"/>
              </a:lnSpc>
              <a:buFontTx/>
              <a:buNone/>
            </a:pPr>
            <a:r>
              <a:rPr lang="en-US" altLang="zh-CN" sz="2400">
                <a:ea typeface="宋体" pitchFamily="2" charset="-122"/>
              </a:rPr>
              <a:t>	    for(int j=0;j&lt;50;j++)</a:t>
            </a:r>
          </a:p>
          <a:p>
            <a:pPr marL="0" indent="0">
              <a:lnSpc>
                <a:spcPct val="90000"/>
              </a:lnSpc>
              <a:buFontTx/>
              <a:buNone/>
            </a:pPr>
            <a:r>
              <a:rPr lang="en-US" altLang="zh-CN" sz="2400">
                <a:ea typeface="宋体" pitchFamily="2" charset="-122"/>
              </a:rPr>
              <a:t>		arr[i][j]=0;</a:t>
            </a:r>
          </a:p>
          <a:p>
            <a:pPr marL="0" indent="0">
              <a:lnSpc>
                <a:spcPct val="90000"/>
              </a:lnSpc>
              <a:buFontTx/>
              <a:buNone/>
            </a:pPr>
            <a:r>
              <a:rPr lang="en-US" altLang="zh-CN" sz="2400">
                <a:ea typeface="宋体" pitchFamily="2" charset="-122"/>
              </a:rPr>
              <a:t>}</a:t>
            </a:r>
          </a:p>
          <a:p>
            <a:pPr marL="0" indent="0">
              <a:lnSpc>
                <a:spcPct val="90000"/>
              </a:lnSpc>
              <a:buFontTx/>
              <a:buNone/>
            </a:pPr>
            <a:endParaRPr lang="en-US" altLang="zh-CN" sz="2400">
              <a:ea typeface="宋体" pitchFamily="2" charset="-122"/>
            </a:endParaRPr>
          </a:p>
        </p:txBody>
      </p:sp>
      <p:sp>
        <p:nvSpPr>
          <p:cNvPr id="1638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CA61109-9718-41C0-A235-AEF323555BF4}" type="slidenum">
              <a:rPr lang="zh-CN" altLang="en-US" sz="1400" smtClean="0"/>
              <a:pPr>
                <a:spcBef>
                  <a:spcPct val="0"/>
                </a:spcBef>
                <a:buClrTx/>
                <a:buFontTx/>
                <a:buNone/>
              </a:pPr>
              <a:t>14</a:t>
            </a:fld>
            <a:endParaRPr lang="en-US" altLang="zh-CN" sz="1400"/>
          </a:p>
        </p:txBody>
      </p:sp>
      <p:sp>
        <p:nvSpPr>
          <p:cNvPr id="5" name="Rectangle 3"/>
          <p:cNvSpPr txBox="1">
            <a:spLocks noChangeArrowheads="1"/>
          </p:cNvSpPr>
          <p:nvPr/>
        </p:nvSpPr>
        <p:spPr bwMode="auto">
          <a:xfrm>
            <a:off x="4724400" y="1219200"/>
            <a:ext cx="419100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a:lstStyle>
          <a:p>
            <a:pPr marL="0" indent="0">
              <a:lnSpc>
                <a:spcPct val="90000"/>
              </a:lnSpc>
              <a:buFontTx/>
              <a:buNone/>
              <a:defRPr/>
            </a:pPr>
            <a:r>
              <a:rPr lang="en-US" altLang="zh-CN" sz="2400" kern="0" dirty="0">
                <a:ea typeface="宋体" pitchFamily="2" charset="-122"/>
              </a:rPr>
              <a:t>void main()</a:t>
            </a:r>
          </a:p>
          <a:p>
            <a:pPr marL="0" indent="0">
              <a:lnSpc>
                <a:spcPct val="90000"/>
              </a:lnSpc>
              <a:buFontTx/>
              <a:buNone/>
              <a:defRPr/>
            </a:pPr>
            <a:r>
              <a:rPr lang="en-US" altLang="zh-CN" sz="2400" kern="0" dirty="0">
                <a:ea typeface="宋体" pitchFamily="2" charset="-122"/>
              </a:rPr>
              <a:t>{</a:t>
            </a:r>
          </a:p>
          <a:p>
            <a:pPr marL="0" indent="0">
              <a:lnSpc>
                <a:spcPct val="90000"/>
              </a:lnSpc>
              <a:buFontTx/>
              <a:buNone/>
              <a:defRPr/>
            </a:pPr>
            <a:r>
              <a:rPr lang="en-US" altLang="zh-CN" sz="2400" kern="0" dirty="0">
                <a:ea typeface="宋体" pitchFamily="2" charset="-122"/>
              </a:rPr>
              <a:t>	</a:t>
            </a:r>
            <a:r>
              <a:rPr lang="en-US" altLang="zh-CN" sz="2400" kern="0" dirty="0" err="1">
                <a:ea typeface="宋体" pitchFamily="2" charset="-122"/>
              </a:rPr>
              <a:t>int</a:t>
            </a:r>
            <a:r>
              <a:rPr lang="en-US" altLang="zh-CN" sz="2400" kern="0" dirty="0">
                <a:ea typeface="宋体" pitchFamily="2" charset="-122"/>
              </a:rPr>
              <a:t> </a:t>
            </a:r>
            <a:r>
              <a:rPr lang="en-US" altLang="zh-CN" sz="2400" kern="0" dirty="0" err="1">
                <a:ea typeface="宋体" pitchFamily="2" charset="-122"/>
              </a:rPr>
              <a:t>arr</a:t>
            </a:r>
            <a:r>
              <a:rPr lang="en-US" altLang="zh-CN" sz="2400" kern="0" dirty="0">
                <a:ea typeface="宋体" pitchFamily="2" charset="-122"/>
              </a:rPr>
              <a:t>[50][50];</a:t>
            </a:r>
          </a:p>
          <a:p>
            <a:pPr marL="0" indent="0">
              <a:lnSpc>
                <a:spcPct val="90000"/>
              </a:lnSpc>
              <a:buFontTx/>
              <a:buNone/>
              <a:defRPr/>
            </a:pPr>
            <a:r>
              <a:rPr lang="en-US" altLang="zh-CN" sz="2400" kern="0" dirty="0">
                <a:ea typeface="宋体" pitchFamily="2" charset="-122"/>
              </a:rPr>
              <a:t>	for(</a:t>
            </a:r>
            <a:r>
              <a:rPr lang="en-US" altLang="zh-CN" sz="2400" kern="0" dirty="0" err="1">
                <a:ea typeface="宋体" pitchFamily="2" charset="-122"/>
              </a:rPr>
              <a:t>int</a:t>
            </a:r>
            <a:r>
              <a:rPr lang="en-US" altLang="zh-CN" sz="2400" kern="0" dirty="0">
                <a:ea typeface="宋体" pitchFamily="2" charset="-122"/>
              </a:rPr>
              <a:t> j=0;j&lt;50;j++)</a:t>
            </a:r>
          </a:p>
          <a:p>
            <a:pPr marL="0" indent="0">
              <a:lnSpc>
                <a:spcPct val="90000"/>
              </a:lnSpc>
              <a:buFontTx/>
              <a:buNone/>
              <a:defRPr/>
            </a:pPr>
            <a:r>
              <a:rPr lang="en-US" altLang="zh-CN" sz="2400" kern="0" dirty="0">
                <a:ea typeface="宋体" pitchFamily="2" charset="-122"/>
              </a:rPr>
              <a:t>	    for(</a:t>
            </a:r>
            <a:r>
              <a:rPr lang="en-US" altLang="zh-CN" sz="2400" kern="0" dirty="0" err="1">
                <a:ea typeface="宋体" pitchFamily="2" charset="-122"/>
              </a:rPr>
              <a:t>int</a:t>
            </a:r>
            <a:r>
              <a:rPr lang="en-US" altLang="zh-CN" sz="2400" kern="0" dirty="0">
                <a:ea typeface="宋体" pitchFamily="2" charset="-122"/>
              </a:rPr>
              <a:t> </a:t>
            </a:r>
            <a:r>
              <a:rPr lang="en-US" altLang="zh-CN" sz="2400" kern="0" dirty="0" err="1">
                <a:ea typeface="宋体" pitchFamily="2" charset="-122"/>
              </a:rPr>
              <a:t>i</a:t>
            </a:r>
            <a:r>
              <a:rPr lang="en-US" altLang="zh-CN" sz="2400" kern="0" dirty="0">
                <a:ea typeface="宋体" pitchFamily="2" charset="-122"/>
              </a:rPr>
              <a:t>=0;i&lt;50;i++)</a:t>
            </a:r>
          </a:p>
          <a:p>
            <a:pPr marL="0" indent="0">
              <a:lnSpc>
                <a:spcPct val="90000"/>
              </a:lnSpc>
              <a:buFontTx/>
              <a:buNone/>
              <a:defRPr/>
            </a:pPr>
            <a:r>
              <a:rPr lang="en-US" altLang="zh-CN" sz="2400" kern="0" dirty="0">
                <a:ea typeface="宋体" pitchFamily="2" charset="-122"/>
              </a:rPr>
              <a:t>		</a:t>
            </a:r>
            <a:r>
              <a:rPr lang="en-US" altLang="zh-CN" sz="2400" kern="0" dirty="0" err="1">
                <a:ea typeface="宋体" pitchFamily="2" charset="-122"/>
              </a:rPr>
              <a:t>arr</a:t>
            </a:r>
            <a:r>
              <a:rPr lang="en-US" altLang="zh-CN" sz="2400" kern="0" dirty="0">
                <a:ea typeface="宋体" pitchFamily="2" charset="-122"/>
              </a:rPr>
              <a:t>[</a:t>
            </a:r>
            <a:r>
              <a:rPr lang="en-US" altLang="zh-CN" sz="2400" kern="0" dirty="0" err="1">
                <a:ea typeface="宋体" pitchFamily="2" charset="-122"/>
              </a:rPr>
              <a:t>i</a:t>
            </a:r>
            <a:r>
              <a:rPr lang="en-US" altLang="zh-CN" sz="2400" kern="0" dirty="0">
                <a:ea typeface="宋体" pitchFamily="2" charset="-122"/>
              </a:rPr>
              <a:t>][j]=0;</a:t>
            </a:r>
          </a:p>
          <a:p>
            <a:pPr marL="0" indent="0">
              <a:lnSpc>
                <a:spcPct val="90000"/>
              </a:lnSpc>
              <a:buFontTx/>
              <a:buNone/>
              <a:defRPr/>
            </a:pPr>
            <a:r>
              <a:rPr lang="en-US" altLang="zh-CN" sz="2400" kern="0" dirty="0">
                <a:ea typeface="宋体" pitchFamily="2" charset="-122"/>
              </a:rPr>
              <a:t>}</a:t>
            </a:r>
          </a:p>
          <a:p>
            <a:pPr marL="0" indent="0">
              <a:lnSpc>
                <a:spcPct val="90000"/>
              </a:lnSpc>
              <a:buFontTx/>
              <a:buNone/>
              <a:defRPr/>
            </a:pPr>
            <a:endParaRPr lang="en-US" altLang="zh-CN" sz="2400" kern="0" dirty="0">
              <a:ea typeface="宋体" pitchFamily="2" charset="-122"/>
            </a:endParaRPr>
          </a:p>
        </p:txBody>
      </p:sp>
      <p:sp>
        <p:nvSpPr>
          <p:cNvPr id="2" name="TextBox 1"/>
          <p:cNvSpPr txBox="1"/>
          <p:nvPr/>
        </p:nvSpPr>
        <p:spPr>
          <a:xfrm>
            <a:off x="1905000" y="5105400"/>
            <a:ext cx="4267200" cy="461665"/>
          </a:xfrm>
          <a:prstGeom prst="rect">
            <a:avLst/>
          </a:prstGeom>
          <a:noFill/>
        </p:spPr>
        <p:txBody>
          <a:bodyPr wrap="square" rtlCol="0">
            <a:spAutoFit/>
          </a:bodyPr>
          <a:lstStyle/>
          <a:p>
            <a:r>
              <a:rPr lang="en-US" altLang="zh-CN" dirty="0"/>
              <a:t>Locality</a:t>
            </a:r>
            <a:r>
              <a:rPr lang="zh-CN" altLang="en-US" dirty="0"/>
              <a:t>：</a:t>
            </a:r>
            <a:r>
              <a:rPr lang="en-US" altLang="zh-CN" dirty="0"/>
              <a:t>code and data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sz="3200" dirty="0">
                <a:ea typeface="宋体" pitchFamily="2" charset="-122"/>
              </a:rPr>
              <a:t>8.1.1  Locality</a:t>
            </a:r>
            <a:r>
              <a:rPr lang="zh-CN" altLang="en-US" sz="3200" dirty="0">
                <a:ea typeface="宋体" pitchFamily="2" charset="-122"/>
              </a:rPr>
              <a:t> </a:t>
            </a:r>
            <a:r>
              <a:rPr lang="en-US" altLang="zh-CN" sz="3200" dirty="0">
                <a:ea typeface="宋体" pitchFamily="2" charset="-122"/>
              </a:rPr>
              <a:t>and Virtual Memory (2/3)</a:t>
            </a:r>
          </a:p>
        </p:txBody>
      </p:sp>
      <p:sp>
        <p:nvSpPr>
          <p:cNvPr id="17412" name="Rectangle 3"/>
          <p:cNvSpPr>
            <a:spLocks noGrp="1" noChangeArrowheads="1"/>
          </p:cNvSpPr>
          <p:nvPr>
            <p:ph idx="1"/>
          </p:nvPr>
        </p:nvSpPr>
        <p:spPr/>
        <p:txBody>
          <a:bodyPr/>
          <a:lstStyle/>
          <a:p>
            <a:pPr>
              <a:lnSpc>
                <a:spcPct val="90000"/>
              </a:lnSpc>
            </a:pPr>
            <a:r>
              <a:rPr lang="en-US" altLang="zh-CN">
                <a:ea typeface="宋体" pitchFamily="2" charset="-122"/>
              </a:rPr>
              <a:t>Locality suggests that virtual memory may work efficiently</a:t>
            </a:r>
          </a:p>
          <a:p>
            <a:pPr lvl="1">
              <a:lnSpc>
                <a:spcPct val="90000"/>
              </a:lnSpc>
            </a:pPr>
            <a:r>
              <a:rPr lang="en-US" altLang="zh-CN">
                <a:ea typeface="宋体" pitchFamily="2" charset="-122"/>
              </a:rPr>
              <a:t>Program and data references within a process tend to cluster(</a:t>
            </a:r>
            <a:r>
              <a:rPr lang="zh-CN" altLang="en-US">
                <a:ea typeface="宋体" pitchFamily="2" charset="-122"/>
              </a:rPr>
              <a:t>程序和数据访问的集簇倾向</a:t>
            </a:r>
            <a:r>
              <a:rPr lang="en-US" altLang="zh-CN">
                <a:ea typeface="宋体" pitchFamily="2" charset="-122"/>
              </a:rPr>
              <a:t>)</a:t>
            </a:r>
          </a:p>
          <a:p>
            <a:pPr lvl="1">
              <a:lnSpc>
                <a:spcPct val="90000"/>
              </a:lnSpc>
            </a:pPr>
            <a:r>
              <a:rPr lang="en-US" altLang="zh-CN">
                <a:ea typeface="宋体" pitchFamily="2" charset="-122"/>
              </a:rPr>
              <a:t>Only a few pieces of a process will be needed over a short period of time</a:t>
            </a:r>
          </a:p>
          <a:p>
            <a:pPr lvl="1">
              <a:lnSpc>
                <a:spcPct val="90000"/>
              </a:lnSpc>
            </a:pPr>
            <a:r>
              <a:rPr lang="en-US" altLang="zh-CN">
                <a:ea typeface="宋体" pitchFamily="2" charset="-122"/>
              </a:rPr>
              <a:t>Possible to make intelligent guesses about which pieces will be needed in the future</a:t>
            </a:r>
          </a:p>
        </p:txBody>
      </p:sp>
      <p:sp>
        <p:nvSpPr>
          <p:cNvPr id="1741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46DCAD94-CC34-4C67-BD6B-98B03DD0A83F}" type="slidenum">
              <a:rPr lang="zh-CN" altLang="en-US" sz="1400" smtClean="0"/>
              <a:pPr>
                <a:spcBef>
                  <a:spcPct val="0"/>
                </a:spcBef>
                <a:buClrTx/>
                <a:buFontTx/>
                <a:buNone/>
              </a:pPr>
              <a:t>15</a:t>
            </a:fld>
            <a:endParaRPr lang="en-US" altLang="zh-CN"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sz="2800" dirty="0">
                <a:ea typeface="宋体" pitchFamily="2" charset="-122"/>
              </a:rPr>
              <a:t>8.1.1  Locality</a:t>
            </a:r>
            <a:r>
              <a:rPr lang="zh-CN" altLang="en-US" sz="2800" dirty="0">
                <a:ea typeface="宋体" pitchFamily="2" charset="-122"/>
              </a:rPr>
              <a:t> </a:t>
            </a:r>
            <a:r>
              <a:rPr lang="en-US" altLang="zh-CN" sz="2800" dirty="0">
                <a:ea typeface="宋体" pitchFamily="2" charset="-122"/>
              </a:rPr>
              <a:t>and Virtual Memory (3/3)</a:t>
            </a:r>
            <a:br>
              <a:rPr lang="en-US" altLang="zh-CN" sz="2800" dirty="0">
                <a:ea typeface="宋体" pitchFamily="2" charset="-122"/>
              </a:rPr>
            </a:br>
            <a:r>
              <a:rPr lang="en-US" altLang="zh-CN" sz="2800" dirty="0">
                <a:ea typeface="宋体" pitchFamily="2" charset="-122"/>
              </a:rPr>
              <a:t>			---Support Needed for Virtual Memory</a:t>
            </a:r>
          </a:p>
        </p:txBody>
      </p:sp>
      <p:sp>
        <p:nvSpPr>
          <p:cNvPr id="18436" name="Rectangle 3"/>
          <p:cNvSpPr>
            <a:spLocks noGrp="1" noChangeArrowheads="1"/>
          </p:cNvSpPr>
          <p:nvPr>
            <p:ph idx="1"/>
          </p:nvPr>
        </p:nvSpPr>
        <p:spPr/>
        <p:txBody>
          <a:bodyPr/>
          <a:lstStyle/>
          <a:p>
            <a:r>
              <a:rPr lang="en-US" altLang="zh-CN">
                <a:ea typeface="宋体" pitchFamily="2" charset="-122"/>
              </a:rPr>
              <a:t>Hardware</a:t>
            </a:r>
            <a:r>
              <a:rPr lang="zh-CN" altLang="en-US">
                <a:ea typeface="宋体" pitchFamily="2" charset="-122"/>
              </a:rPr>
              <a:t>：</a:t>
            </a:r>
          </a:p>
          <a:p>
            <a:pPr lvl="1"/>
            <a:r>
              <a:rPr lang="en-US" altLang="zh-CN">
                <a:ea typeface="宋体" pitchFamily="2" charset="-122"/>
              </a:rPr>
              <a:t>support paging and segmentation (</a:t>
            </a:r>
            <a:r>
              <a:rPr lang="zh-CN" altLang="en-US">
                <a:ea typeface="宋体" pitchFamily="2" charset="-122"/>
              </a:rPr>
              <a:t>硬件要支持分页和分段</a:t>
            </a:r>
            <a:r>
              <a:rPr lang="en-US" altLang="zh-CN">
                <a:ea typeface="宋体" pitchFamily="2" charset="-122"/>
              </a:rPr>
              <a:t>)</a:t>
            </a:r>
            <a:endParaRPr lang="zh-CN" altLang="en-US">
              <a:ea typeface="宋体" pitchFamily="2" charset="-122"/>
            </a:endParaRPr>
          </a:p>
          <a:p>
            <a:r>
              <a:rPr lang="en-US" altLang="zh-CN">
                <a:ea typeface="宋体" pitchFamily="2" charset="-122"/>
              </a:rPr>
              <a:t>Software</a:t>
            </a:r>
            <a:r>
              <a:rPr lang="zh-CN" altLang="en-US">
                <a:ea typeface="宋体" pitchFamily="2" charset="-122"/>
              </a:rPr>
              <a:t>：</a:t>
            </a:r>
          </a:p>
          <a:p>
            <a:pPr lvl="1"/>
            <a:r>
              <a:rPr lang="en-US" altLang="zh-CN">
                <a:ea typeface="宋体" pitchFamily="2" charset="-122"/>
              </a:rPr>
              <a:t>Operating system must be able to management the movement of pages and/or segments between secondary memory and main memory (</a:t>
            </a:r>
            <a:r>
              <a:rPr lang="zh-CN" altLang="en-US">
                <a:ea typeface="宋体" pitchFamily="2" charset="-122"/>
              </a:rPr>
              <a:t>操作系统要实现内存管理，使得段</a:t>
            </a:r>
            <a:r>
              <a:rPr lang="en-US" altLang="zh-CN">
                <a:ea typeface="宋体" pitchFamily="2" charset="-122"/>
              </a:rPr>
              <a:t>/</a:t>
            </a:r>
            <a:r>
              <a:rPr lang="zh-CN" altLang="en-US">
                <a:ea typeface="宋体" pitchFamily="2" charset="-122"/>
              </a:rPr>
              <a:t>页可以在内存与辅存之间移动</a:t>
            </a:r>
            <a:r>
              <a:rPr lang="en-US" altLang="zh-CN">
                <a:ea typeface="宋体" pitchFamily="2" charset="-122"/>
              </a:rPr>
              <a:t>)</a:t>
            </a:r>
          </a:p>
          <a:p>
            <a:endParaRPr lang="zh-CN" altLang="en-US">
              <a:ea typeface="宋体" pitchFamily="2" charset="-122"/>
            </a:endParaRPr>
          </a:p>
        </p:txBody>
      </p:sp>
      <p:sp>
        <p:nvSpPr>
          <p:cNvPr id="1843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8429416-3512-482B-9F3C-F9BB1AFD33DD}" type="slidenum">
              <a:rPr lang="zh-CN" altLang="en-US" sz="1400" smtClean="0"/>
              <a:pPr>
                <a:spcBef>
                  <a:spcPct val="0"/>
                </a:spcBef>
                <a:buClrTx/>
                <a:buFontTx/>
                <a:buNone/>
              </a:pPr>
              <a:t>16</a:t>
            </a:fld>
            <a:endParaRPr lang="en-US" altLang="zh-CN"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19460" name="Rectangle 3"/>
          <p:cNvSpPr>
            <a:spLocks noGrp="1" noChangeArrowheads="1"/>
          </p:cNvSpPr>
          <p:nvPr>
            <p:ph idx="1"/>
          </p:nvPr>
        </p:nvSpPr>
        <p:spPr/>
        <p:txBody>
          <a:bodyPr/>
          <a:lstStyle/>
          <a:p>
            <a:pPr>
              <a:buFont typeface="Wingdings" pitchFamily="2" charset="2"/>
              <a:buChar char="§"/>
            </a:pPr>
            <a:r>
              <a:rPr lang="en-US" altLang="zh-CN" dirty="0">
                <a:ea typeface="宋体" pitchFamily="2" charset="-122"/>
              </a:rPr>
              <a:t>8.1.0 Overview</a:t>
            </a:r>
          </a:p>
          <a:p>
            <a:pPr>
              <a:buFont typeface="Wingdings" pitchFamily="2" charset="2"/>
              <a:buChar char="§"/>
            </a:pPr>
            <a:r>
              <a:rPr lang="en-US" altLang="zh-CN" dirty="0">
                <a:ea typeface="宋体" pitchFamily="2" charset="-122"/>
              </a:rPr>
              <a:t>8.1.1  Locality and Virtual Memory</a:t>
            </a:r>
          </a:p>
          <a:p>
            <a:pPr>
              <a:buFont typeface="Wingdings" pitchFamily="2" charset="2"/>
              <a:buChar char="§"/>
            </a:pPr>
            <a:r>
              <a:rPr lang="en-US" altLang="zh-CN" u="sng" dirty="0">
                <a:ea typeface="宋体" pitchFamily="2" charset="-122"/>
              </a:rPr>
              <a:t>8.1.2 Paging</a:t>
            </a:r>
            <a:r>
              <a:rPr lang="zh-CN" altLang="en-US" dirty="0">
                <a:ea typeface="宋体" pitchFamily="2" charset="-122"/>
              </a:rPr>
              <a:t>分页</a:t>
            </a:r>
            <a:endParaRPr lang="en-US" altLang="zh-CN" u="sng" dirty="0">
              <a:ea typeface="宋体" pitchFamily="2" charset="-122"/>
            </a:endParaRPr>
          </a:p>
          <a:p>
            <a:pPr>
              <a:buFont typeface="Wingdings" pitchFamily="2" charset="2"/>
              <a:buChar char="§"/>
            </a:pPr>
            <a:r>
              <a:rPr lang="en-US" altLang="zh-CN" dirty="0">
                <a:ea typeface="宋体" pitchFamily="2" charset="-122"/>
              </a:rPr>
              <a:t>8.1.3 Segmentation</a:t>
            </a:r>
          </a:p>
          <a:p>
            <a:pPr>
              <a:buFont typeface="Wingdings" pitchFamily="2" charset="2"/>
              <a:buChar char="§"/>
            </a:pPr>
            <a:r>
              <a:rPr lang="en-US" altLang="zh-CN" dirty="0">
                <a:ea typeface="宋体" pitchFamily="2" charset="-122"/>
              </a:rPr>
              <a:t>8.1.4 Combined Paging and Segmentation</a:t>
            </a:r>
          </a:p>
          <a:p>
            <a:pPr>
              <a:buFont typeface="Wingdings" pitchFamily="2" charset="2"/>
              <a:buChar char="§"/>
            </a:pPr>
            <a:r>
              <a:rPr lang="en-US" altLang="zh-CN" dirty="0">
                <a:ea typeface="宋体" pitchFamily="2" charset="-122"/>
              </a:rPr>
              <a:t>8.1.5 Protection and Sharing</a:t>
            </a:r>
          </a:p>
          <a:p>
            <a:pPr>
              <a:buFont typeface="Wingdings" pitchFamily="2" charset="2"/>
              <a:buChar char="§"/>
            </a:pPr>
            <a:endParaRPr lang="en-US" altLang="zh-CN" dirty="0">
              <a:ea typeface="宋体" pitchFamily="2" charset="-122"/>
            </a:endParaRPr>
          </a:p>
        </p:txBody>
      </p:sp>
      <p:sp>
        <p:nvSpPr>
          <p:cNvPr id="1945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9AF13F0-0A55-4986-A96E-EEDAD3D85CD7}" type="slidenum">
              <a:rPr lang="zh-CN" altLang="en-US" sz="1400" smtClean="0"/>
              <a:pPr>
                <a:spcBef>
                  <a:spcPct val="0"/>
                </a:spcBef>
                <a:buClrTx/>
                <a:buFontTx/>
                <a:buNone/>
              </a:pPr>
              <a:t>17</a:t>
            </a:fld>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19460" name="Rectangle 3"/>
          <p:cNvSpPr>
            <a:spLocks noGrp="1" noChangeArrowheads="1"/>
          </p:cNvSpPr>
          <p:nvPr>
            <p:ph idx="1"/>
          </p:nvPr>
        </p:nvSpPr>
        <p:spPr/>
        <p:txBody>
          <a:bodyPr/>
          <a:lstStyle/>
          <a:p>
            <a:pPr>
              <a:buFont typeface="Wingdings" pitchFamily="2" charset="2"/>
              <a:buChar char="§"/>
            </a:pPr>
            <a:r>
              <a:rPr lang="en-US" altLang="zh-CN" u="sng" dirty="0">
                <a:ea typeface="宋体" pitchFamily="2" charset="-122"/>
              </a:rPr>
              <a:t>8.1.2 Paging</a:t>
            </a:r>
            <a:r>
              <a:rPr lang="zh-CN" altLang="en-US" dirty="0">
                <a:ea typeface="宋体" pitchFamily="2" charset="-122"/>
              </a:rPr>
              <a:t>分页</a:t>
            </a:r>
            <a:endParaRPr lang="en-US" altLang="zh-CN" u="sng" dirty="0">
              <a:ea typeface="宋体" pitchFamily="2" charset="-122"/>
            </a:endParaRPr>
          </a:p>
          <a:p>
            <a:pPr lvl="1">
              <a:buFont typeface="Wingdings" pitchFamily="2" charset="2"/>
              <a:buChar char="§"/>
            </a:pPr>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a:t>
            </a:r>
          </a:p>
          <a:p>
            <a:pPr lvl="1">
              <a:buFont typeface="Wingdings" pitchFamily="2" charset="2"/>
              <a:buChar char="§"/>
            </a:pPr>
            <a:r>
              <a:rPr lang="en-US" altLang="zh-CN" dirty="0">
                <a:ea typeface="宋体" pitchFamily="2" charset="-122"/>
              </a:rPr>
              <a:t>8.1.2.1 Multi-level Paging System</a:t>
            </a:r>
            <a:r>
              <a:rPr lang="zh-CN" altLang="en-US" dirty="0">
                <a:ea typeface="宋体" pitchFamily="2" charset="-122"/>
              </a:rPr>
              <a:t>多级页表</a:t>
            </a:r>
            <a:endParaRPr lang="en-US" altLang="zh-CN" dirty="0">
              <a:ea typeface="宋体" pitchFamily="2" charset="-122"/>
            </a:endParaRPr>
          </a:p>
          <a:p>
            <a:pPr lvl="1">
              <a:buFont typeface="Wingdings" pitchFamily="2" charset="2"/>
              <a:buChar char="§"/>
            </a:pPr>
            <a:r>
              <a:rPr lang="en-US" altLang="zh-CN" dirty="0">
                <a:ea typeface="宋体" pitchFamily="2" charset="-122"/>
              </a:rPr>
              <a:t>8.1.2.2 Inverted Page Table(</a:t>
            </a:r>
            <a:r>
              <a:rPr lang="zh-CN" altLang="en-US" dirty="0">
                <a:ea typeface="宋体" pitchFamily="2" charset="-122"/>
              </a:rPr>
              <a:t>反向</a:t>
            </a:r>
            <a:r>
              <a:rPr lang="en-US" altLang="zh-CN" dirty="0">
                <a:ea typeface="宋体" pitchFamily="2" charset="-122"/>
              </a:rPr>
              <a:t>/</a:t>
            </a:r>
            <a:r>
              <a:rPr lang="zh-CN" altLang="en-US" dirty="0">
                <a:ea typeface="宋体" pitchFamily="2" charset="-122"/>
              </a:rPr>
              <a:t>倒排页表</a:t>
            </a:r>
            <a:r>
              <a:rPr lang="en-US" altLang="zh-CN" dirty="0">
                <a:ea typeface="宋体" pitchFamily="2" charset="-122"/>
              </a:rPr>
              <a:t>)</a:t>
            </a:r>
          </a:p>
          <a:p>
            <a:pPr lvl="1">
              <a:buFont typeface="Wingdings" pitchFamily="2" charset="2"/>
              <a:buChar char="§"/>
            </a:pPr>
            <a:r>
              <a:rPr lang="en-US" altLang="zh-CN" dirty="0">
                <a:ea typeface="宋体" pitchFamily="2" charset="-122"/>
              </a:rPr>
              <a:t>8.1.2.3 Translation Lookaside Buffer(</a:t>
            </a:r>
            <a:r>
              <a:rPr lang="zh-CN" altLang="en-US" dirty="0">
                <a:ea typeface="宋体" pitchFamily="2" charset="-122"/>
              </a:rPr>
              <a:t>快表</a:t>
            </a:r>
            <a:r>
              <a:rPr lang="en-US" altLang="zh-CN" dirty="0">
                <a:ea typeface="宋体" pitchFamily="2" charset="-122"/>
              </a:rPr>
              <a:t>)</a:t>
            </a:r>
          </a:p>
          <a:p>
            <a:pPr lvl="1">
              <a:buFont typeface="Wingdings" pitchFamily="2" charset="2"/>
              <a:buChar char="§"/>
            </a:pPr>
            <a:r>
              <a:rPr lang="en-US" altLang="zh-CN" dirty="0">
                <a:ea typeface="宋体" pitchFamily="2" charset="-122"/>
              </a:rPr>
              <a:t>8.1.2.4 Page Size</a:t>
            </a:r>
          </a:p>
          <a:p>
            <a:pPr lvl="1">
              <a:buFont typeface="Wingdings" pitchFamily="2" charset="2"/>
              <a:buChar char="§"/>
            </a:pPr>
            <a:endParaRPr lang="en-US" altLang="zh-CN" dirty="0">
              <a:ea typeface="宋体" pitchFamily="2" charset="-122"/>
            </a:endParaRPr>
          </a:p>
        </p:txBody>
      </p:sp>
      <p:sp>
        <p:nvSpPr>
          <p:cNvPr id="1945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9AF13F0-0A55-4986-A96E-EEDAD3D85CD7}" type="slidenum">
              <a:rPr lang="zh-CN" altLang="en-US" sz="1400" smtClean="0"/>
              <a:pPr>
                <a:spcBef>
                  <a:spcPct val="0"/>
                </a:spcBef>
                <a:buClrTx/>
                <a:buFontTx/>
                <a:buNone/>
              </a:pPr>
              <a:t>18</a:t>
            </a:fld>
            <a:endParaRPr lang="en-US" altLang="zh-CN" sz="1400"/>
          </a:p>
        </p:txBody>
      </p:sp>
    </p:spTree>
    <p:extLst>
      <p:ext uri="{BB962C8B-B14F-4D97-AF65-F5344CB8AC3E}">
        <p14:creationId xmlns:p14="http://schemas.microsoft.com/office/powerpoint/2010/main" val="1113915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Paging(1/7)</a:t>
            </a:r>
          </a:p>
        </p:txBody>
      </p:sp>
      <p:sp>
        <p:nvSpPr>
          <p:cNvPr id="20484" name="Rectangle 3"/>
          <p:cNvSpPr>
            <a:spLocks noGrp="1" noChangeArrowheads="1"/>
          </p:cNvSpPr>
          <p:nvPr>
            <p:ph idx="1"/>
          </p:nvPr>
        </p:nvSpPr>
        <p:spPr/>
        <p:txBody>
          <a:bodyPr/>
          <a:lstStyle/>
          <a:p>
            <a:r>
              <a:rPr lang="en-US" altLang="zh-CN" sz="2800" dirty="0">
                <a:solidFill>
                  <a:srgbClr val="0000FF"/>
                </a:solidFill>
                <a:ea typeface="宋体" pitchFamily="2" charset="-122"/>
              </a:rPr>
              <a:t>Each process </a:t>
            </a:r>
            <a:r>
              <a:rPr lang="en-US" altLang="zh-CN" sz="2800" dirty="0">
                <a:ea typeface="宋体" pitchFamily="2" charset="-122"/>
              </a:rPr>
              <a:t>has its own page table(</a:t>
            </a:r>
            <a:r>
              <a:rPr lang="zh-CN" altLang="en-US" sz="2800" dirty="0">
                <a:ea typeface="宋体" pitchFamily="2" charset="-122"/>
              </a:rPr>
              <a:t>页表</a:t>
            </a:r>
            <a:r>
              <a:rPr lang="en-US" altLang="zh-CN" sz="2800" dirty="0">
                <a:ea typeface="宋体" pitchFamily="2" charset="-122"/>
              </a:rPr>
              <a:t>)</a:t>
            </a:r>
          </a:p>
          <a:p>
            <a:r>
              <a:rPr lang="en-US" altLang="zh-CN" sz="2800" dirty="0">
                <a:ea typeface="宋体" pitchFamily="2" charset="-122"/>
              </a:rPr>
              <a:t>Each page table entry(</a:t>
            </a:r>
            <a:r>
              <a:rPr lang="zh-CN" altLang="en-US" sz="2800" dirty="0">
                <a:ea typeface="宋体" pitchFamily="2" charset="-122"/>
              </a:rPr>
              <a:t>页表项</a:t>
            </a:r>
            <a:r>
              <a:rPr lang="en-US" altLang="zh-CN" sz="2800" dirty="0">
                <a:ea typeface="宋体" pitchFamily="2" charset="-122"/>
              </a:rPr>
              <a:t>) contains the frame number of the corresponding page in main memory</a:t>
            </a:r>
          </a:p>
          <a:p>
            <a:endParaRPr lang="en-US" altLang="zh-CN" sz="2800" dirty="0">
              <a:ea typeface="宋体" pitchFamily="2" charset="-122"/>
            </a:endParaRPr>
          </a:p>
          <a:p>
            <a:r>
              <a:rPr lang="en-US" altLang="zh-CN" sz="2800" dirty="0">
                <a:ea typeface="宋体" pitchFamily="2" charset="-122"/>
              </a:rPr>
              <a:t>Present Bit(</a:t>
            </a:r>
            <a:r>
              <a:rPr lang="zh-CN" altLang="en-US" sz="2800" dirty="0">
                <a:ea typeface="宋体" pitchFamily="2" charset="-122"/>
              </a:rPr>
              <a:t>存在位</a:t>
            </a:r>
            <a:r>
              <a:rPr lang="en-US" altLang="zh-CN" sz="2800" dirty="0">
                <a:ea typeface="宋体" pitchFamily="2" charset="-122"/>
              </a:rPr>
              <a:t>): </a:t>
            </a:r>
          </a:p>
          <a:p>
            <a:pPr lvl="1"/>
            <a:r>
              <a:rPr lang="en-US" altLang="zh-CN" dirty="0">
                <a:ea typeface="宋体" pitchFamily="2" charset="-122"/>
              </a:rPr>
              <a:t>A bit is needed to indicate whether the page is in main memory or not</a:t>
            </a:r>
          </a:p>
          <a:p>
            <a:pPr lvl="1"/>
            <a:r>
              <a:rPr lang="en-US" altLang="zh-CN" dirty="0">
                <a:ea typeface="宋体" pitchFamily="2" charset="-122"/>
              </a:rPr>
              <a:t>If try to access an address that is not in memory, a page fault </a:t>
            </a:r>
            <a:r>
              <a:rPr lang="zh-CN" altLang="en-US" dirty="0">
                <a:ea typeface="宋体" pitchFamily="2" charset="-122"/>
              </a:rPr>
              <a:t>缺页</a:t>
            </a:r>
            <a:r>
              <a:rPr lang="en-US" altLang="zh-CN" dirty="0">
                <a:ea typeface="宋体" pitchFamily="2" charset="-122"/>
              </a:rPr>
              <a:t>interrupt will be generated</a:t>
            </a:r>
            <a:endParaRPr lang="zh-CN" altLang="en-US" dirty="0">
              <a:ea typeface="宋体" pitchFamily="2" charset="-122"/>
            </a:endParaRPr>
          </a:p>
        </p:txBody>
      </p:sp>
      <p:sp>
        <p:nvSpPr>
          <p:cNvPr id="2048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EC6C4C50-3378-4B8E-BA48-6CAE70EC31F0}" type="slidenum">
              <a:rPr lang="zh-CN" altLang="en-US" sz="1400" smtClean="0"/>
              <a:pPr>
                <a:spcBef>
                  <a:spcPct val="0"/>
                </a:spcBef>
                <a:buClrTx/>
                <a:buFontTx/>
                <a:buNone/>
              </a:pPr>
              <a:t>19</a:t>
            </a:fld>
            <a:endParaRPr lang="en-US" altLang="zh-C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en-US" altLang="zh-CN" dirty="0">
                <a:ea typeface="宋体" pitchFamily="2" charset="-122"/>
              </a:rPr>
              <a:t>A simple review(1/3)</a:t>
            </a:r>
            <a:endParaRPr lang="zh-CN" altLang="en-US" dirty="0">
              <a:ea typeface="宋体" pitchFamily="2" charset="-122"/>
            </a:endParaRPr>
          </a:p>
        </p:txBody>
      </p:sp>
      <p:sp>
        <p:nvSpPr>
          <p:cNvPr id="3" name="内容占位符 2"/>
          <p:cNvSpPr>
            <a:spLocks noGrp="1"/>
          </p:cNvSpPr>
          <p:nvPr>
            <p:ph idx="1"/>
          </p:nvPr>
        </p:nvSpPr>
        <p:spPr>
          <a:xfrm>
            <a:off x="152400" y="1219200"/>
            <a:ext cx="8534400" cy="4876800"/>
          </a:xfrm>
        </p:spPr>
        <p:txBody>
          <a:bodyPr/>
          <a:lstStyle/>
          <a:p>
            <a:pPr marL="342900" lvl="1" indent="-342900">
              <a:buFont typeface="Wingdings" pitchFamily="2" charset="2"/>
              <a:buChar char="§"/>
            </a:pPr>
            <a:r>
              <a:rPr lang="en-US" altLang="zh-CN" dirty="0">
                <a:ea typeface="宋体" pitchFamily="2" charset="-122"/>
              </a:rPr>
              <a:t>In chapter 7: </a:t>
            </a:r>
          </a:p>
          <a:p>
            <a:pPr marL="742950" lvl="2" indent="-342900">
              <a:buFont typeface="Wingdings" pitchFamily="2" charset="2"/>
              <a:buChar char="§"/>
            </a:pPr>
            <a:r>
              <a:rPr lang="en-US" altLang="zh-CN" dirty="0">
                <a:ea typeface="宋体" pitchFamily="2" charset="-122"/>
              </a:rPr>
              <a:t>Relocation</a:t>
            </a:r>
          </a:p>
          <a:p>
            <a:pPr marL="1200150" lvl="3" indent="-342900">
              <a:buFont typeface="Wingdings" pitchFamily="2" charset="2"/>
              <a:buChar char="§"/>
            </a:pPr>
            <a:r>
              <a:rPr lang="en-US" altLang="zh-CN" dirty="0">
                <a:ea typeface="宋体" pitchFamily="2" charset="-122"/>
              </a:rPr>
              <a:t>Memory references are dynamically translated into physical addresses at run time(</a:t>
            </a:r>
            <a:r>
              <a:rPr lang="zh-CN" altLang="en-US" dirty="0">
                <a:ea typeface="宋体" pitchFamily="2" charset="-122"/>
              </a:rPr>
              <a:t>运行时访问地址动态转换</a:t>
            </a:r>
            <a:r>
              <a:rPr lang="en-US" altLang="zh-CN" dirty="0">
                <a:ea typeface="宋体" pitchFamily="2" charset="-122"/>
              </a:rPr>
              <a:t>)</a:t>
            </a:r>
          </a:p>
          <a:p>
            <a:pPr marL="742950" lvl="2" indent="-342900">
              <a:buFont typeface="Wingdings" pitchFamily="2" charset="2"/>
              <a:buChar char="§"/>
            </a:pPr>
            <a:endParaRPr lang="en-US" altLang="zh-CN" dirty="0">
              <a:ea typeface="宋体" pitchFamily="2" charset="-122"/>
            </a:endParaRPr>
          </a:p>
          <a:p>
            <a:pPr marL="342900" lvl="1" indent="-342900"/>
            <a:r>
              <a:rPr lang="en-US" altLang="zh-CN" sz="2400" dirty="0">
                <a:ea typeface="宋体" pitchFamily="2" charset="-122"/>
              </a:rPr>
              <a:t>Fixed partition/dynamic partition</a:t>
            </a:r>
          </a:p>
          <a:p>
            <a:pPr marL="342900" lvl="1" indent="-342900"/>
            <a:r>
              <a:rPr lang="en-US" altLang="zh-CN" sz="2400" dirty="0">
                <a:ea typeface="宋体" pitchFamily="2" charset="-122"/>
              </a:rPr>
              <a:t>Paging/Segmentation</a:t>
            </a:r>
          </a:p>
          <a:p>
            <a:pPr marL="742950" lvl="2" indent="-342900"/>
            <a:r>
              <a:rPr lang="en-US" altLang="zh-CN" sz="2000" dirty="0">
                <a:ea typeface="宋体" pitchFamily="2" charset="-122"/>
              </a:rPr>
              <a:t>A process may be broken up into pieces that do not need to located contiguously in main memory(</a:t>
            </a:r>
            <a:r>
              <a:rPr lang="zh-CN" altLang="en-US" sz="2000" dirty="0">
                <a:ea typeface="宋体" pitchFamily="2" charset="-122"/>
              </a:rPr>
              <a:t>进程分块</a:t>
            </a:r>
            <a:r>
              <a:rPr lang="en-US" altLang="zh-CN" sz="2000" dirty="0">
                <a:ea typeface="宋体" pitchFamily="2" charset="-122"/>
              </a:rPr>
              <a:t>)</a:t>
            </a:r>
          </a:p>
          <a:p>
            <a:pPr marL="342900" lvl="1" indent="-342900"/>
            <a:endParaRPr lang="en-US" altLang="zh-CN" sz="2400" dirty="0">
              <a:ea typeface="宋体" pitchFamily="2" charset="-122"/>
            </a:endParaRPr>
          </a:p>
          <a:p>
            <a:pPr marL="342900" lvl="1" indent="-342900"/>
            <a:r>
              <a:rPr lang="en-US" altLang="zh-CN" sz="2400" dirty="0">
                <a:solidFill>
                  <a:srgbClr val="0000FF"/>
                </a:solidFill>
                <a:ea typeface="宋体" pitchFamily="2" charset="-122"/>
              </a:rPr>
              <a:t>The whole process is resident in memory</a:t>
            </a:r>
            <a:r>
              <a:rPr lang="zh-CN" altLang="en-US" sz="2400" dirty="0">
                <a:solidFill>
                  <a:srgbClr val="0000FF"/>
                </a:solidFill>
                <a:ea typeface="宋体" pitchFamily="2" charset="-122"/>
              </a:rPr>
              <a:t>进程整体驻留于内存</a:t>
            </a:r>
            <a:endParaRPr lang="en-US" altLang="zh-CN" sz="2400" dirty="0">
              <a:solidFill>
                <a:srgbClr val="0000FF"/>
              </a:solidFill>
              <a:ea typeface="宋体" pitchFamily="2" charset="-122"/>
            </a:endParaRPr>
          </a:p>
          <a:p>
            <a:pPr marL="342900" lvl="1" indent="-342900"/>
            <a:endParaRPr lang="en-US" altLang="zh-CN" sz="2400" dirty="0">
              <a:solidFill>
                <a:srgbClr val="0000FF"/>
              </a:solidFill>
              <a:ea typeface="宋体" pitchFamily="2" charset="-122"/>
            </a:endParaRPr>
          </a:p>
          <a:p>
            <a:pPr marL="342900" lvl="1" indent="-342900"/>
            <a:endParaRPr lang="en-US" altLang="zh-CN" sz="2400" dirty="0">
              <a:solidFill>
                <a:srgbClr val="0000FF"/>
              </a:solidFill>
              <a:ea typeface="宋体" pitchFamily="2" charset="-122"/>
            </a:endParaRPr>
          </a:p>
          <a:p>
            <a:pPr marL="342900" lvl="1" indent="-342900"/>
            <a:endParaRPr lang="en-US" altLang="zh-CN" dirty="0">
              <a:ea typeface="宋体" pitchFamily="2" charset="-122"/>
            </a:endParaRPr>
          </a:p>
        </p:txBody>
      </p:sp>
      <p:sp>
        <p:nvSpPr>
          <p:cNvPr id="3076"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6F51F5-82DC-4615-B2D3-50073A19A718}" type="slidenum">
              <a:rPr lang="zh-CN" altLang="en-US" sz="1400" smtClean="0"/>
              <a:pPr/>
              <a:t>2</a:t>
            </a:fld>
            <a:endParaRPr lang="en-US"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lvl="1"/>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Paging(2/7)</a:t>
            </a:r>
          </a:p>
        </p:txBody>
      </p:sp>
      <p:sp>
        <p:nvSpPr>
          <p:cNvPr id="21508" name="Rectangle 3"/>
          <p:cNvSpPr>
            <a:spLocks noGrp="1" noChangeArrowheads="1"/>
          </p:cNvSpPr>
          <p:nvPr>
            <p:ph idx="1"/>
          </p:nvPr>
        </p:nvSpPr>
        <p:spPr/>
        <p:txBody>
          <a:bodyPr/>
          <a:lstStyle/>
          <a:p>
            <a:r>
              <a:rPr lang="en-US" altLang="zh-CN">
                <a:ea typeface="宋体" pitchFamily="2" charset="-122"/>
              </a:rPr>
              <a:t>Modified Bit(</a:t>
            </a:r>
            <a:r>
              <a:rPr lang="zh-CN" altLang="en-US">
                <a:ea typeface="宋体" pitchFamily="2" charset="-122"/>
              </a:rPr>
              <a:t>修改位</a:t>
            </a:r>
            <a:r>
              <a:rPr lang="en-US" altLang="zh-CN">
                <a:ea typeface="宋体" pitchFamily="2" charset="-122"/>
              </a:rPr>
              <a:t>): </a:t>
            </a:r>
          </a:p>
          <a:p>
            <a:pPr lvl="1"/>
            <a:r>
              <a:rPr lang="en-US" altLang="zh-CN">
                <a:ea typeface="宋体" pitchFamily="2" charset="-122"/>
              </a:rPr>
              <a:t>A bit may be needed to indicate whether the page has been modified or not since it was loaded in main memory</a:t>
            </a:r>
            <a:endParaRPr lang="zh-CN" altLang="en-US">
              <a:ea typeface="宋体" pitchFamily="2" charset="-122"/>
            </a:endParaRPr>
          </a:p>
          <a:p>
            <a:pPr lvl="1"/>
            <a:r>
              <a:rPr lang="en-US" altLang="zh-CN">
                <a:ea typeface="宋体" pitchFamily="2" charset="-122"/>
              </a:rPr>
              <a:t>If no change has been made, the page does not have to be written to the disk when it needs to be swapped out(</a:t>
            </a:r>
            <a:r>
              <a:rPr lang="zh-CN" altLang="en-US">
                <a:ea typeface="宋体" pitchFamily="2" charset="-122"/>
              </a:rPr>
              <a:t>换出</a:t>
            </a:r>
            <a:r>
              <a:rPr lang="en-US" altLang="zh-CN">
                <a:ea typeface="宋体" pitchFamily="2" charset="-122"/>
              </a:rPr>
              <a:t>)</a:t>
            </a:r>
          </a:p>
          <a:p>
            <a:endParaRPr lang="zh-CN" altLang="en-US">
              <a:ea typeface="宋体" pitchFamily="2" charset="-122"/>
            </a:endParaRPr>
          </a:p>
        </p:txBody>
      </p:sp>
      <p:sp>
        <p:nvSpPr>
          <p:cNvPr id="2150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D0F36FBB-55A3-4D91-B9A4-19913F3AD5FD}" type="slidenum">
              <a:rPr lang="zh-CN" altLang="en-US" sz="1400" smtClean="0"/>
              <a:pPr>
                <a:spcBef>
                  <a:spcPct val="0"/>
                </a:spcBef>
                <a:buClrTx/>
                <a:buFontTx/>
                <a:buNone/>
              </a:pPr>
              <a:t>20</a:t>
            </a:fld>
            <a:endParaRPr lang="en-US" altLang="zh-CN"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28600" y="1219200"/>
            <a:ext cx="8534400" cy="838200"/>
          </a:xfrm>
        </p:spPr>
        <p:txBody>
          <a:bodyPr/>
          <a:lstStyle/>
          <a:p>
            <a:r>
              <a:rPr lang="en-US" altLang="zh-CN">
                <a:ea typeface="宋体" pitchFamily="2" charset="-122"/>
              </a:rPr>
              <a:t>Page Table Structure</a:t>
            </a:r>
          </a:p>
        </p:txBody>
      </p:sp>
      <p:pic>
        <p:nvPicPr>
          <p:cNvPr id="2253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1981200"/>
            <a:ext cx="6096000" cy="3135313"/>
          </a:xfrm>
          <a:noFill/>
        </p:spPr>
      </p:pic>
      <p:sp>
        <p:nvSpPr>
          <p:cNvPr id="2253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EA8626F-23A0-415A-998A-0A54F4043118}" type="slidenum">
              <a:rPr lang="zh-CN" altLang="en-US" sz="1400" smtClean="0"/>
              <a:pPr>
                <a:spcBef>
                  <a:spcPct val="0"/>
                </a:spcBef>
                <a:buClrTx/>
                <a:buFontTx/>
                <a:buNone/>
              </a:pPr>
              <a:t>21</a:t>
            </a:fld>
            <a:endParaRPr lang="en-US" altLang="zh-CN" sz="1400"/>
          </a:p>
        </p:txBody>
      </p:sp>
      <p:sp>
        <p:nvSpPr>
          <p:cNvPr id="5" name="Rectangle 2"/>
          <p:cNvSpPr txBox="1">
            <a:spLocks noChangeArrowheads="1"/>
          </p:cNvSpPr>
          <p:nvPr/>
        </p:nvSpPr>
        <p:spPr bwMode="auto">
          <a:xfrm>
            <a:off x="228600" y="1524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lnSpc>
                <a:spcPct val="80000"/>
              </a:lnSpc>
              <a:spcBef>
                <a:spcPct val="0"/>
              </a:spcBef>
              <a:spcAft>
                <a:spcPct val="0"/>
              </a:spcAft>
              <a:defRPr sz="4400">
                <a:solidFill>
                  <a:schemeClr val="tx2"/>
                </a:solidFill>
                <a:latin typeface="+mj-lt"/>
                <a:ea typeface="+mj-ea"/>
                <a:cs typeface="+mj-cs"/>
              </a:defRPr>
            </a:lvl1pPr>
            <a:lvl2pPr algn="l" rtl="0" eaLnBrk="0" fontAlgn="base" hangingPunct="0">
              <a:lnSpc>
                <a:spcPct val="80000"/>
              </a:lnSpc>
              <a:spcBef>
                <a:spcPct val="0"/>
              </a:spcBef>
              <a:spcAft>
                <a:spcPct val="0"/>
              </a:spcAft>
              <a:defRPr sz="4400">
                <a:solidFill>
                  <a:schemeClr val="tx2"/>
                </a:solidFill>
                <a:latin typeface="Times New Roman" pitchFamily="18" charset="0"/>
              </a:defRPr>
            </a:lvl2pPr>
            <a:lvl3pPr algn="l" rtl="0" eaLnBrk="0" fontAlgn="base" hangingPunct="0">
              <a:lnSpc>
                <a:spcPct val="80000"/>
              </a:lnSpc>
              <a:spcBef>
                <a:spcPct val="0"/>
              </a:spcBef>
              <a:spcAft>
                <a:spcPct val="0"/>
              </a:spcAft>
              <a:defRPr sz="4400">
                <a:solidFill>
                  <a:schemeClr val="tx2"/>
                </a:solidFill>
                <a:latin typeface="Times New Roman" pitchFamily="18" charset="0"/>
              </a:defRPr>
            </a:lvl3pPr>
            <a:lvl4pPr algn="l" rtl="0" eaLnBrk="0" fontAlgn="base" hangingPunct="0">
              <a:lnSpc>
                <a:spcPct val="80000"/>
              </a:lnSpc>
              <a:spcBef>
                <a:spcPct val="0"/>
              </a:spcBef>
              <a:spcAft>
                <a:spcPct val="0"/>
              </a:spcAft>
              <a:defRPr sz="4400">
                <a:solidFill>
                  <a:schemeClr val="tx2"/>
                </a:solidFill>
                <a:latin typeface="Times New Roman" pitchFamily="18" charset="0"/>
              </a:defRPr>
            </a:lvl4pPr>
            <a:lvl5pPr algn="l" rtl="0" eaLnBrk="0" fontAlgn="base" hangingPunct="0">
              <a:lnSpc>
                <a:spcPct val="80000"/>
              </a:lnSpc>
              <a:spcBef>
                <a:spcPct val="0"/>
              </a:spcBef>
              <a:spcAft>
                <a:spcPct val="0"/>
              </a:spcAft>
              <a:defRPr sz="4400">
                <a:solidFill>
                  <a:schemeClr val="tx2"/>
                </a:solidFill>
                <a:latin typeface="Times New Roman" pitchFamily="18" charset="0"/>
              </a:defRPr>
            </a:lvl5pPr>
            <a:lvl6pPr marL="457200" algn="l" rtl="0" eaLnBrk="0" fontAlgn="base" hangingPunct="0">
              <a:lnSpc>
                <a:spcPct val="80000"/>
              </a:lnSpc>
              <a:spcBef>
                <a:spcPct val="0"/>
              </a:spcBef>
              <a:spcAft>
                <a:spcPct val="0"/>
              </a:spcAft>
              <a:defRPr sz="4400">
                <a:solidFill>
                  <a:schemeClr val="tx2"/>
                </a:solidFill>
                <a:latin typeface="Times New Roman" pitchFamily="18" charset="0"/>
              </a:defRPr>
            </a:lvl6pPr>
            <a:lvl7pPr marL="914400" algn="l" rtl="0" eaLnBrk="0" fontAlgn="base" hangingPunct="0">
              <a:lnSpc>
                <a:spcPct val="80000"/>
              </a:lnSpc>
              <a:spcBef>
                <a:spcPct val="0"/>
              </a:spcBef>
              <a:spcAft>
                <a:spcPct val="0"/>
              </a:spcAft>
              <a:defRPr sz="4400">
                <a:solidFill>
                  <a:schemeClr val="tx2"/>
                </a:solidFill>
                <a:latin typeface="Times New Roman" pitchFamily="18" charset="0"/>
              </a:defRPr>
            </a:lvl7pPr>
            <a:lvl8pPr marL="1371600" algn="l" rtl="0" eaLnBrk="0" fontAlgn="base" hangingPunct="0">
              <a:lnSpc>
                <a:spcPct val="80000"/>
              </a:lnSpc>
              <a:spcBef>
                <a:spcPct val="0"/>
              </a:spcBef>
              <a:spcAft>
                <a:spcPct val="0"/>
              </a:spcAft>
              <a:defRPr sz="4400">
                <a:solidFill>
                  <a:schemeClr val="tx2"/>
                </a:solidFill>
                <a:latin typeface="Times New Roman" pitchFamily="18" charset="0"/>
              </a:defRPr>
            </a:lvl8pPr>
            <a:lvl9pPr marL="1828800" algn="l" rtl="0" eaLnBrk="0" fontAlgn="base" hangingPunct="0">
              <a:lnSpc>
                <a:spcPct val="80000"/>
              </a:lnSpc>
              <a:spcBef>
                <a:spcPct val="0"/>
              </a:spcBef>
              <a:spcAft>
                <a:spcPct val="0"/>
              </a:spcAft>
              <a:defRPr sz="4400">
                <a:solidFill>
                  <a:schemeClr val="tx2"/>
                </a:solidFill>
                <a:latin typeface="Times New Roman" pitchFamily="18" charset="0"/>
              </a:defRPr>
            </a:lvl9pPr>
          </a:lstStyle>
          <a:p>
            <a:pPr marR="0" lvl="1" algn="ctr" defTabSz="914400" rtl="0" eaLnBrk="0" fontAlgn="base" latinLnBrk="0" hangingPunct="0">
              <a:lnSpc>
                <a:spcPct val="100000"/>
              </a:lnSpc>
              <a:spcBef>
                <a:spcPct val="20000"/>
              </a:spcBef>
              <a:spcAft>
                <a:spcPct val="0"/>
              </a:spcAft>
              <a:buClrTx/>
              <a:buSzTx/>
              <a:tabLst/>
              <a:defRPr/>
            </a:pPr>
            <a:r>
              <a:rPr kumimoji="0" lang="en-US" altLang="zh-CN" sz="2800" b="0" i="0" u="none" strike="noStrike" kern="0" cap="none" spc="0" normalizeH="0" baseline="0" noProof="0" dirty="0">
                <a:ln>
                  <a:noFill/>
                </a:ln>
                <a:solidFill>
                  <a:srgbClr val="000000"/>
                </a:solidFill>
                <a:effectLst/>
                <a:uLnTx/>
                <a:uFillTx/>
                <a:latin typeface="Calibri"/>
                <a:ea typeface="宋体" pitchFamily="2" charset="-122"/>
              </a:rPr>
              <a:t>8.1.2.0 Introduction to</a:t>
            </a:r>
            <a:r>
              <a:rPr kumimoji="0" lang="zh-CN" altLang="en-US" sz="2800" b="0" i="0" u="none" strike="noStrike" kern="0" cap="none" spc="0" normalizeH="0" baseline="0" noProof="0" dirty="0">
                <a:ln>
                  <a:noFill/>
                </a:ln>
                <a:solidFill>
                  <a:srgbClr val="000000"/>
                </a:solidFill>
                <a:effectLst/>
                <a:uLnTx/>
                <a:uFillTx/>
                <a:latin typeface="Calibri"/>
                <a:ea typeface="宋体" pitchFamily="2" charset="-122"/>
              </a:rPr>
              <a:t> </a:t>
            </a:r>
            <a:r>
              <a:rPr kumimoji="0" lang="en-US" altLang="zh-CN" sz="2800" b="0" i="0" u="none" strike="noStrike" kern="0" cap="none" spc="0" normalizeH="0" baseline="0" noProof="0" dirty="0">
                <a:ln>
                  <a:noFill/>
                </a:ln>
                <a:solidFill>
                  <a:srgbClr val="000000"/>
                </a:solidFill>
                <a:effectLst/>
                <a:uLnTx/>
                <a:uFillTx/>
                <a:latin typeface="Calibri"/>
                <a:ea typeface="宋体" pitchFamily="2" charset="-122"/>
              </a:rPr>
              <a:t>Paging</a:t>
            </a:r>
            <a:r>
              <a:rPr kumimoji="0" lang="en-US" altLang="zh-CN" sz="3600" b="0" i="0" u="none" strike="noStrike" kern="0" cap="none" spc="0" normalizeH="0" baseline="0" noProof="0" dirty="0">
                <a:ln>
                  <a:noFill/>
                </a:ln>
                <a:solidFill>
                  <a:srgbClr val="000000"/>
                </a:solidFill>
                <a:effectLst/>
                <a:uLnTx/>
                <a:uFillTx/>
                <a:latin typeface="Calibri"/>
                <a:ea typeface="宋体" pitchFamily="2" charset="-122"/>
                <a:cs typeface="+mj-cs"/>
              </a:rPr>
              <a:t> </a:t>
            </a:r>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j-cs"/>
              </a:rPr>
              <a:t>(3/7)</a:t>
            </a:r>
            <a:endParaRPr kumimoji="0" lang="en-US" altLang="zh-CN" sz="2600" b="0" i="0" u="none" strike="noStrike" kern="0" cap="none" spc="0" normalizeH="0" baseline="0" noProof="0" dirty="0">
              <a:ln>
                <a:noFill/>
              </a:ln>
              <a:solidFill>
                <a:srgbClr val="000000"/>
              </a:solidFill>
              <a:effectLst/>
              <a:uLnTx/>
              <a:uFillTx/>
              <a:latin typeface="Calibri"/>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p:txBody>
          <a:bodyPr/>
          <a:lstStyle/>
          <a:p>
            <a:pPr lvl="1"/>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 (4/7)</a:t>
            </a:r>
          </a:p>
        </p:txBody>
      </p:sp>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22</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204703074"/>
              </p:ext>
            </p:extLst>
          </p:nvPr>
        </p:nvGraphicFramePr>
        <p:xfrm>
          <a:off x="1696357" y="1419229"/>
          <a:ext cx="5618843" cy="4202751"/>
        </p:xfrm>
        <a:graphic>
          <a:graphicData uri="http://schemas.openxmlformats.org/drawingml/2006/table">
            <a:tbl>
              <a:tblPr/>
              <a:tblGrid>
                <a:gridCol w="4171043">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49250">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 0000 0000 0000 0000 0000 </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0000 0000 0000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 </a:t>
                      </a:r>
                      <a:endParaRPr kumimoji="0"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rowSpan="2">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每页</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rPr>
                        <a:t>4K</a:t>
                      </a: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34963">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 0000 0000 0000 0000 0000</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 1111 1111  1111</a:t>
                      </a:r>
                      <a:endParaRPr kumimoji="0" lang="zh-CN" altLang="en-US" sz="1400" b="1"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4963">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0x0000 0000 0000 0000 000</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1</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0000  0000 0000</a:t>
                      </a:r>
                      <a:endParaRPr kumimoji="0" lang="zh-CN" altLang="en-US" sz="1400" b="1"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rowSpan="2">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rPr>
                        <a:t>4K</a:t>
                      </a: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52400">
                <a:tc rowSpan="2">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 0011 0001 0000 0000 000</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1</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 1111  1111   1111</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33400">
                <a:tc vMerge="1">
                  <a:txBody>
                    <a:bodyPr/>
                    <a:lstStyle/>
                    <a:p>
                      <a:endParaRPr lang="zh-CN" altLang="en-US"/>
                    </a:p>
                  </a:txBody>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rPr>
                        <a:t>4K</a:t>
                      </a: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4963">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0x0000 0000 0000 0000 00</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10</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0000  0000 0000</a:t>
                      </a:r>
                      <a:endParaRPr kumimoji="0" lang="zh-CN" altLang="en-US" sz="1400" b="1"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34963">
                <a:tc rowSpan="2">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 </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0011 0001 0010 0001 0000</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 </a:t>
                      </a:r>
                      <a:r>
                        <a:rPr kumimoji="0" lang="zh-CN" altLang="en-US" sz="1400" b="1" i="0" u="none" strike="noStrike" cap="none" normalizeH="0" baseline="0" dirty="0">
                          <a:ln>
                            <a:noFill/>
                          </a:ln>
                          <a:solidFill>
                            <a:srgbClr val="0000FF"/>
                          </a:solidFill>
                          <a:effectLst/>
                          <a:latin typeface="Times New Roman" pitchFamily="18" charset="0"/>
                          <a:ea typeface="宋体" pitchFamily="2" charset="-122"/>
                        </a:rPr>
                        <a:t>**** **** ****</a:t>
                      </a:r>
                      <a:endParaRPr kumimoji="0" lang="en-US" altLang="zh-CN" sz="1400" b="1" i="0" u="none" strike="noStrike" cap="none" normalizeH="0" baseline="0" dirty="0">
                        <a:ln>
                          <a:noFill/>
                        </a:ln>
                        <a:solidFill>
                          <a:srgbClr val="0000FF"/>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a:t>
                      </a:r>
                      <a:endParaRPr kumimoji="0" lang="zh-CN" altLang="en-US" sz="1400" b="1"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59080">
                <a:tc vMerge="1">
                  <a:txBody>
                    <a:bodyPr/>
                    <a:lstStyle/>
                    <a:p>
                      <a:endParaRPr lang="zh-CN" altLang="en-US"/>
                    </a:p>
                  </a:txBody>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34963">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 </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0011 0001 0010 0001 1111</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 1111  1111  1111</a:t>
                      </a:r>
                      <a:endParaRPr kumimoji="0" lang="zh-CN" altLang="en-US" sz="1400" b="1"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34963">
                <a:tc rowSpan="3">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 </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0011 0001 0010 0010 0000</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 0000 0000 0000</a:t>
                      </a:r>
                      <a:endParaRPr kumimoji="0" lang="zh-CN" altLang="en-US" sz="1400" b="1" i="0" u="none" strike="noStrike" cap="none" normalizeH="0" baseline="0" dirty="0">
                        <a:ln>
                          <a:noFill/>
                        </a:ln>
                        <a:solidFill>
                          <a:srgbClr val="0000FF"/>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0x </a:t>
                      </a: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0011 0001 0010 0010 **** </a:t>
                      </a:r>
                      <a:r>
                        <a:rPr kumimoji="0" lang="zh-CN" altLang="en-US" sz="1400" b="1" i="0" u="none" strike="noStrike" cap="none" normalizeH="0" baseline="0" dirty="0">
                          <a:ln>
                            <a:noFill/>
                          </a:ln>
                          <a:solidFill>
                            <a:srgbClr val="0000FF"/>
                          </a:solidFill>
                          <a:effectLst/>
                          <a:latin typeface="Times New Roman" pitchFamily="18" charset="0"/>
                          <a:ea typeface="宋体" pitchFamily="2" charset="-122"/>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a:t>
                      </a:r>
                      <a:endParaRPr kumimoji="0" lang="zh-CN" altLang="en-US" sz="1400" b="1" i="0" u="none" strike="noStrike" cap="none" normalizeH="0" baseline="0" dirty="0">
                        <a:ln>
                          <a:noFill/>
                        </a:ln>
                        <a:solidFill>
                          <a:srgbClr val="FF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latin typeface="Times New Roman" pitchFamily="18" charset="0"/>
                          <a:ea typeface="宋体" pitchFamily="2" charset="-122"/>
                        </a:rPr>
                        <a:t>0x 1111 1111 1111  1111 1111 </a:t>
                      </a:r>
                      <a:r>
                        <a:rPr kumimoji="0" lang="en-US" altLang="zh-CN" sz="1400" b="1" i="0" u="none" strike="noStrike" cap="none" normalizeH="0" baseline="0" dirty="0">
                          <a:ln>
                            <a:noFill/>
                          </a:ln>
                          <a:solidFill>
                            <a:srgbClr val="0000FF"/>
                          </a:solidFill>
                          <a:effectLst/>
                          <a:latin typeface="Times New Roman" pitchFamily="18" charset="0"/>
                          <a:ea typeface="宋体" pitchFamily="2" charset="-122"/>
                        </a:rPr>
                        <a:t>  1111  1111  1111</a:t>
                      </a:r>
                      <a:endParaRPr kumimoji="0" lang="zh-CN" altLang="en-US" sz="1400" b="1"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34963">
                <a:tc vMerge="1">
                  <a:txBody>
                    <a:bodyPr/>
                    <a:lstStyle/>
                    <a:p>
                      <a:endParaRPr lang="zh-CN" altLang="en-US"/>
                    </a:p>
                  </a:txBody>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334963">
                <a:tc vMerge="1">
                  <a:txBody>
                    <a:bodyPr/>
                    <a:lstStyle/>
                    <a:p>
                      <a:endParaRPr lang="zh-CN" altLang="en-US"/>
                    </a:p>
                  </a:txBody>
                  <a:tcPr/>
                </a:tc>
                <a:tc>
                  <a:txBody>
                    <a:bodyPr/>
                    <a:lstStyle>
                      <a:lvl1pPr>
                        <a:spcBef>
                          <a:spcPct val="20000"/>
                        </a:spcBef>
                        <a:buClr>
                          <a:srgbClr val="FB5B5B"/>
                        </a:buClr>
                        <a:defRPr sz="2800">
                          <a:solidFill>
                            <a:schemeClr val="tx1"/>
                          </a:solidFill>
                          <a:latin typeface="Times New Roman" pitchFamily="18" charset="0"/>
                        </a:defRPr>
                      </a:lvl1pPr>
                      <a:lvl2pPr marL="742950" indent="-285750">
                        <a:spcBef>
                          <a:spcPct val="20000"/>
                        </a:spcBef>
                        <a:buClr>
                          <a:srgbClr val="FB5B5B"/>
                        </a:buClr>
                        <a:defRPr sz="2400">
                          <a:solidFill>
                            <a:schemeClr val="tx1"/>
                          </a:solidFill>
                          <a:latin typeface="Times New Roman" pitchFamily="18" charset="0"/>
                        </a:defRPr>
                      </a:lvl2pPr>
                      <a:lvl3pPr marL="1143000" indent="-228600">
                        <a:spcBef>
                          <a:spcPct val="20000"/>
                        </a:spcBef>
                        <a:buClr>
                          <a:srgbClr val="FB5B5B"/>
                        </a:buClr>
                        <a:defRPr sz="2000">
                          <a:solidFill>
                            <a:schemeClr val="tx1"/>
                          </a:solidFill>
                          <a:latin typeface="Times New Roman" pitchFamily="18" charset="0"/>
                        </a:defRPr>
                      </a:lvl3pPr>
                      <a:lvl4pPr marL="1600200" indent="-228600">
                        <a:spcBef>
                          <a:spcPct val="20000"/>
                        </a:spcBef>
                        <a:buClr>
                          <a:srgbClr val="FB5B5B"/>
                        </a:buClr>
                        <a:defRPr>
                          <a:solidFill>
                            <a:schemeClr val="tx1"/>
                          </a:solidFill>
                          <a:latin typeface="Times New Roman" pitchFamily="18" charset="0"/>
                        </a:defRPr>
                      </a:lvl4pPr>
                      <a:lvl5pPr marL="2057400" indent="-228600">
                        <a:spcBef>
                          <a:spcPct val="20000"/>
                        </a:spcBef>
                        <a:buClr>
                          <a:srgbClr val="FB5B5B"/>
                        </a:buClr>
                        <a:defRPr>
                          <a:solidFill>
                            <a:schemeClr val="tx1"/>
                          </a:solidFill>
                          <a:latin typeface="Times New Roman" pitchFamily="18" charset="0"/>
                        </a:defRPr>
                      </a:lvl5pPr>
                      <a:lvl6pPr marL="2514600" indent="-228600" eaLnBrk="0" fontAlgn="base" hangingPunct="0">
                        <a:spcBef>
                          <a:spcPct val="20000"/>
                        </a:spcBef>
                        <a:spcAft>
                          <a:spcPct val="0"/>
                        </a:spcAft>
                        <a:buClr>
                          <a:srgbClr val="FB5B5B"/>
                        </a:buClr>
                        <a:defRPr>
                          <a:solidFill>
                            <a:schemeClr val="tx1"/>
                          </a:solidFill>
                          <a:latin typeface="Times New Roman" pitchFamily="18" charset="0"/>
                        </a:defRPr>
                      </a:lvl6pPr>
                      <a:lvl7pPr marL="2971800" indent="-228600" eaLnBrk="0" fontAlgn="base" hangingPunct="0">
                        <a:spcBef>
                          <a:spcPct val="20000"/>
                        </a:spcBef>
                        <a:spcAft>
                          <a:spcPct val="0"/>
                        </a:spcAft>
                        <a:buClr>
                          <a:srgbClr val="FB5B5B"/>
                        </a:buClr>
                        <a:defRPr>
                          <a:solidFill>
                            <a:schemeClr val="tx1"/>
                          </a:solidFill>
                          <a:latin typeface="Times New Roman" pitchFamily="18" charset="0"/>
                        </a:defRPr>
                      </a:lvl7pPr>
                      <a:lvl8pPr marL="3429000" indent="-228600" eaLnBrk="0" fontAlgn="base" hangingPunct="0">
                        <a:spcBef>
                          <a:spcPct val="20000"/>
                        </a:spcBef>
                        <a:spcAft>
                          <a:spcPct val="0"/>
                        </a:spcAft>
                        <a:buClr>
                          <a:srgbClr val="FB5B5B"/>
                        </a:buClr>
                        <a:defRPr>
                          <a:solidFill>
                            <a:schemeClr val="tx1"/>
                          </a:solidFill>
                          <a:latin typeface="Times New Roman" pitchFamily="18" charset="0"/>
                        </a:defRPr>
                      </a:lvl8pPr>
                      <a:lvl9pPr marL="3886200" indent="-228600" eaLnBrk="0" fontAlgn="base" hangingPunct="0">
                        <a:spcBef>
                          <a:spcPct val="20000"/>
                        </a:spcBef>
                        <a:spcAft>
                          <a:spcPct val="0"/>
                        </a:spcAft>
                        <a:buClr>
                          <a:srgbClr val="FB5B5B"/>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cxnSp>
        <p:nvCxnSpPr>
          <p:cNvPr id="7" name="直接连接符 6"/>
          <p:cNvCxnSpPr/>
          <p:nvPr/>
        </p:nvCxnSpPr>
        <p:spPr bwMode="auto">
          <a:xfrm flipH="1">
            <a:off x="3976008" y="1414463"/>
            <a:ext cx="1814" cy="47355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左大括号 8"/>
          <p:cNvSpPr/>
          <p:nvPr/>
        </p:nvSpPr>
        <p:spPr bwMode="auto">
          <a:xfrm rot="16200000">
            <a:off x="2515999" y="4591466"/>
            <a:ext cx="494318" cy="2093685"/>
          </a:xfrm>
          <a:prstGeom prst="leftBrace">
            <a:avLst>
              <a:gd name="adj1" fmla="val 8333"/>
              <a:gd name="adj2" fmla="val 4881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0" name="TextBox 9"/>
          <p:cNvSpPr txBox="1"/>
          <p:nvPr/>
        </p:nvSpPr>
        <p:spPr>
          <a:xfrm>
            <a:off x="1696357" y="5522494"/>
            <a:ext cx="1219200" cy="369332"/>
          </a:xfrm>
          <a:prstGeom prst="rect">
            <a:avLst/>
          </a:prstGeom>
          <a:noFill/>
        </p:spPr>
        <p:txBody>
          <a:bodyPr wrap="square" rtlCol="0">
            <a:spAutoFit/>
          </a:bodyPr>
          <a:lstStyle/>
          <a:p>
            <a:r>
              <a:rPr lang="en-US" altLang="zh-CN" sz="1800" dirty="0"/>
              <a:t>2^20</a:t>
            </a:r>
            <a:r>
              <a:rPr lang="zh-CN" altLang="en-US" sz="1800" dirty="0"/>
              <a:t>页</a:t>
            </a:r>
          </a:p>
        </p:txBody>
      </p:sp>
      <p:graphicFrame>
        <p:nvGraphicFramePr>
          <p:cNvPr id="11" name="表格 10"/>
          <p:cNvGraphicFramePr>
            <a:graphicFrameLocks noGrp="1"/>
          </p:cNvGraphicFramePr>
          <p:nvPr>
            <p:extLst>
              <p:ext uri="{D42A27DB-BD31-4B8C-83A1-F6EECF244321}">
                <p14:modId xmlns:p14="http://schemas.microsoft.com/office/powerpoint/2010/main" val="2184975142"/>
              </p:ext>
            </p:extLst>
          </p:nvPr>
        </p:nvGraphicFramePr>
        <p:xfrm>
          <a:off x="228603" y="5872479"/>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r>
                        <a:rPr lang="en-US" altLang="zh-CN" dirty="0"/>
                        <a:t>    </a:t>
                      </a:r>
                      <a:r>
                        <a:rPr lang="en-US" altLang="zh-CN" dirty="0" err="1"/>
                        <a:t>yy</a:t>
                      </a:r>
                      <a:endParaRPr lang="zh-CN" altLang="en-US" dirty="0"/>
                    </a:p>
                  </a:txBody>
                  <a:tcPr/>
                </a:tc>
                <a:tc>
                  <a:txBody>
                    <a:bodyPr/>
                    <a:lstStyle/>
                    <a:p>
                      <a:r>
                        <a:rPr lang="en-US" altLang="zh-CN" dirty="0"/>
                        <a:t>yyyy</a:t>
                      </a:r>
                      <a:endParaRPr lang="zh-CN" altLang="en-US" dirty="0"/>
                    </a:p>
                  </a:txBody>
                  <a:tcPr/>
                </a:tc>
                <a:tc>
                  <a:txBody>
                    <a:bodyPr/>
                    <a:lstStyle/>
                    <a:p>
                      <a:r>
                        <a:rPr lang="en-US" altLang="zh-CN" dirty="0"/>
                        <a:t>yyyy</a:t>
                      </a:r>
                      <a:endParaRPr lang="zh-CN" altLang="en-US" dirty="0"/>
                    </a:p>
                  </a:txBody>
                  <a:tcPr/>
                </a:tc>
                <a:tc>
                  <a:txBody>
                    <a:bodyPr/>
                    <a:lstStyle/>
                    <a:p>
                      <a:r>
                        <a:rPr lang="en-US" altLang="zh-CN" dirty="0"/>
                        <a:t>yyyy</a:t>
                      </a:r>
                      <a:endParaRPr lang="zh-CN" altLang="en-US" dirty="0"/>
                    </a:p>
                  </a:txBody>
                  <a:tcPr/>
                </a:tc>
                <a:tc>
                  <a:txBody>
                    <a:bodyPr/>
                    <a:lstStyle/>
                    <a:p>
                      <a:r>
                        <a:rPr lang="en-US" altLang="zh-CN" dirty="0"/>
                        <a:t>yyyy</a:t>
                      </a:r>
                      <a:endParaRPr lang="zh-CN" altLang="en-US" dirty="0"/>
                    </a:p>
                  </a:txBody>
                  <a:tcPr/>
                </a:tc>
                <a:tc>
                  <a:txBody>
                    <a:bodyPr/>
                    <a:lstStyle/>
                    <a:p>
                      <a:r>
                        <a:rPr lang="en-US" altLang="zh-CN" dirty="0"/>
                        <a:t>yyyy</a:t>
                      </a:r>
                      <a:endParaRPr lang="zh-CN" altLang="en-US" dirty="0"/>
                    </a:p>
                  </a:txBody>
                  <a:tcPr/>
                </a:tc>
                <a:tc>
                  <a:txBody>
                    <a:bodyPr/>
                    <a:lstStyle/>
                    <a:p>
                      <a:r>
                        <a:rPr lang="en-US" altLang="zh-CN" dirty="0" err="1">
                          <a:solidFill>
                            <a:srgbClr val="0000FF"/>
                          </a:solidFill>
                        </a:rPr>
                        <a:t>xxxx</a:t>
                      </a:r>
                      <a:endParaRPr lang="zh-CN" altLang="en-US" dirty="0">
                        <a:solidFill>
                          <a:srgbClr val="0000FF"/>
                        </a:solidFill>
                      </a:endParaRPr>
                    </a:p>
                  </a:txBody>
                  <a:tcPr>
                    <a:solidFill>
                      <a:schemeClr val="accent6">
                        <a:lumMod val="20000"/>
                        <a:lumOff val="80000"/>
                      </a:schemeClr>
                    </a:solidFill>
                  </a:tcPr>
                </a:tc>
                <a:tc>
                  <a:txBody>
                    <a:bodyPr/>
                    <a:lstStyle/>
                    <a:p>
                      <a:r>
                        <a:rPr lang="en-US" altLang="zh-CN" dirty="0" err="1">
                          <a:solidFill>
                            <a:srgbClr val="0000FF"/>
                          </a:solidFill>
                        </a:rPr>
                        <a:t>xxxx</a:t>
                      </a:r>
                      <a:endParaRPr lang="zh-CN" altLang="en-US" dirty="0">
                        <a:solidFill>
                          <a:srgbClr val="0000FF"/>
                        </a:solidFill>
                      </a:endParaRPr>
                    </a:p>
                  </a:txBody>
                  <a:tcPr>
                    <a:solidFill>
                      <a:schemeClr val="accent6">
                        <a:lumMod val="20000"/>
                        <a:lumOff val="80000"/>
                      </a:schemeClr>
                    </a:solidFill>
                  </a:tcPr>
                </a:tc>
                <a:tc>
                  <a:txBody>
                    <a:bodyPr/>
                    <a:lstStyle/>
                    <a:p>
                      <a:r>
                        <a:rPr lang="en-US" altLang="zh-CN" dirty="0" err="1">
                          <a:solidFill>
                            <a:srgbClr val="0000FF"/>
                          </a:solidFill>
                        </a:rPr>
                        <a:t>xxxx</a:t>
                      </a:r>
                      <a:endParaRPr lang="zh-CN" altLang="en-US"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152400" y="5391148"/>
            <a:ext cx="1371600" cy="461665"/>
          </a:xfrm>
          <a:prstGeom prst="rect">
            <a:avLst/>
          </a:prstGeom>
          <a:noFill/>
        </p:spPr>
        <p:txBody>
          <a:bodyPr wrap="square" rtlCol="0">
            <a:spAutoFit/>
          </a:bodyPr>
          <a:lstStyle/>
          <a:p>
            <a:r>
              <a:rPr lang="en-US" altLang="zh-CN" dirty="0"/>
              <a:t>16G</a:t>
            </a:r>
            <a:r>
              <a:rPr lang="zh-CN" altLang="en-US" dirty="0"/>
              <a:t>内存</a:t>
            </a:r>
          </a:p>
        </p:txBody>
      </p:sp>
      <p:sp>
        <p:nvSpPr>
          <p:cNvPr id="13" name="TextBox 12"/>
          <p:cNvSpPr txBox="1"/>
          <p:nvPr/>
        </p:nvSpPr>
        <p:spPr>
          <a:xfrm>
            <a:off x="1716315" y="1098551"/>
            <a:ext cx="2743200" cy="338554"/>
          </a:xfrm>
          <a:prstGeom prst="rect">
            <a:avLst/>
          </a:prstGeom>
          <a:solidFill>
            <a:schemeClr val="accent6">
              <a:lumMod val="20000"/>
              <a:lumOff val="80000"/>
            </a:schemeClr>
          </a:solidFill>
          <a:ln>
            <a:solidFill>
              <a:schemeClr val="tx1"/>
            </a:solidFill>
          </a:ln>
        </p:spPr>
        <p:txBody>
          <a:bodyPr wrap="square" rtlCol="0">
            <a:spAutoFit/>
          </a:bodyPr>
          <a:lstStyle/>
          <a:p>
            <a:r>
              <a:rPr lang="zh-CN" altLang="en-US" sz="1600" dirty="0"/>
              <a:t>页号</a:t>
            </a:r>
          </a:p>
        </p:txBody>
      </p:sp>
      <p:sp>
        <p:nvSpPr>
          <p:cNvPr id="14" name="TextBox 13"/>
          <p:cNvSpPr txBox="1"/>
          <p:nvPr/>
        </p:nvSpPr>
        <p:spPr>
          <a:xfrm>
            <a:off x="3977822" y="1092492"/>
            <a:ext cx="1496786" cy="338554"/>
          </a:xfrm>
          <a:prstGeom prst="rect">
            <a:avLst/>
          </a:prstGeom>
          <a:solidFill>
            <a:schemeClr val="accent6">
              <a:lumMod val="20000"/>
              <a:lumOff val="80000"/>
            </a:schemeClr>
          </a:solidFill>
          <a:ln>
            <a:solidFill>
              <a:schemeClr val="tx1"/>
            </a:solidFill>
          </a:ln>
        </p:spPr>
        <p:txBody>
          <a:bodyPr wrap="square" rtlCol="0">
            <a:spAutoFit/>
          </a:bodyPr>
          <a:lstStyle/>
          <a:p>
            <a:r>
              <a:rPr lang="en-US" altLang="zh-CN" sz="1600" dirty="0"/>
              <a:t>offset</a:t>
            </a:r>
            <a:endParaRPr lang="zh-CN" altLang="en-US" sz="1600" dirty="0"/>
          </a:p>
        </p:txBody>
      </p:sp>
      <p:sp>
        <p:nvSpPr>
          <p:cNvPr id="15" name="TextBox 14"/>
          <p:cNvSpPr txBox="1"/>
          <p:nvPr/>
        </p:nvSpPr>
        <p:spPr>
          <a:xfrm>
            <a:off x="228600" y="6249378"/>
            <a:ext cx="4114800" cy="461665"/>
          </a:xfrm>
          <a:prstGeom prst="rect">
            <a:avLst/>
          </a:prstGeom>
          <a:solidFill>
            <a:schemeClr val="accent6">
              <a:lumMod val="20000"/>
              <a:lumOff val="80000"/>
            </a:schemeClr>
          </a:solidFill>
          <a:ln>
            <a:solidFill>
              <a:schemeClr val="tx1"/>
            </a:solidFill>
          </a:ln>
        </p:spPr>
        <p:txBody>
          <a:bodyPr wrap="square" rtlCol="0">
            <a:spAutoFit/>
          </a:bodyPr>
          <a:lstStyle/>
          <a:p>
            <a:r>
              <a:rPr lang="zh-CN" altLang="en-US" dirty="0"/>
              <a:t>帧号</a:t>
            </a:r>
          </a:p>
        </p:txBody>
      </p:sp>
      <p:sp>
        <p:nvSpPr>
          <p:cNvPr id="16" name="TextBox 15"/>
          <p:cNvSpPr txBox="1"/>
          <p:nvPr/>
        </p:nvSpPr>
        <p:spPr>
          <a:xfrm>
            <a:off x="4343400" y="6249377"/>
            <a:ext cx="1665514" cy="461665"/>
          </a:xfrm>
          <a:prstGeom prst="rect">
            <a:avLst/>
          </a:prstGeom>
          <a:solidFill>
            <a:schemeClr val="accent6">
              <a:lumMod val="20000"/>
              <a:lumOff val="80000"/>
            </a:schemeClr>
          </a:solidFill>
          <a:ln>
            <a:solidFill>
              <a:schemeClr val="tx1"/>
            </a:solidFill>
          </a:ln>
        </p:spPr>
        <p:txBody>
          <a:bodyPr wrap="square" rtlCol="0">
            <a:spAutoFit/>
          </a:bodyPr>
          <a:lstStyle/>
          <a:p>
            <a:r>
              <a:rPr lang="en-US" altLang="zh-CN" dirty="0"/>
              <a:t>offset</a:t>
            </a:r>
            <a:endParaRPr lang="zh-CN" altLang="en-US" dirty="0"/>
          </a:p>
        </p:txBody>
      </p:sp>
      <p:sp>
        <p:nvSpPr>
          <p:cNvPr id="17" name="TextBox 16"/>
          <p:cNvSpPr txBox="1"/>
          <p:nvPr/>
        </p:nvSpPr>
        <p:spPr>
          <a:xfrm>
            <a:off x="7277100" y="3010048"/>
            <a:ext cx="1828800" cy="461665"/>
          </a:xfrm>
          <a:prstGeom prst="rect">
            <a:avLst/>
          </a:prstGeom>
          <a:noFill/>
        </p:spPr>
        <p:txBody>
          <a:bodyPr wrap="square" rtlCol="0">
            <a:spAutoFit/>
          </a:bodyPr>
          <a:lstStyle/>
          <a:p>
            <a:r>
              <a:rPr lang="en-US" altLang="zh-CN" dirty="0"/>
              <a:t>4G</a:t>
            </a:r>
            <a:r>
              <a:rPr lang="zh-CN" altLang="en-US" dirty="0"/>
              <a:t>进程映像</a:t>
            </a:r>
          </a:p>
        </p:txBody>
      </p:sp>
    </p:spTree>
    <p:extLst>
      <p:ext uri="{BB962C8B-B14F-4D97-AF65-F5344CB8AC3E}">
        <p14:creationId xmlns:p14="http://schemas.microsoft.com/office/powerpoint/2010/main" val="1425087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1129133" y="1600200"/>
            <a:ext cx="6733333" cy="4866638"/>
          </a:xfrm>
          <a:noFill/>
        </p:spPr>
      </p:pic>
      <p:sp>
        <p:nvSpPr>
          <p:cNvPr id="23554"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4FD4249-68EC-4E04-AA0F-43A73FF15E46}" type="slidenum">
              <a:rPr lang="zh-CN" altLang="en-US" sz="1400" smtClean="0"/>
              <a:pPr>
                <a:spcBef>
                  <a:spcPct val="0"/>
                </a:spcBef>
                <a:buClrTx/>
                <a:buFontTx/>
                <a:buNone/>
              </a:pPr>
              <a:t>23</a:t>
            </a:fld>
            <a:endParaRPr lang="en-US" altLang="zh-CN" sz="1400"/>
          </a:p>
        </p:txBody>
      </p:sp>
      <p:sp>
        <p:nvSpPr>
          <p:cNvPr id="23556" name="Rectangle 3"/>
          <p:cNvSpPr>
            <a:spLocks noChangeArrowheads="1"/>
          </p:cNvSpPr>
          <p:nvPr/>
        </p:nvSpPr>
        <p:spPr bwMode="auto">
          <a:xfrm>
            <a:off x="0" y="152400"/>
            <a:ext cx="89916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marL="457200" lvl="1" indent="0" algn="ctr">
              <a:buNone/>
            </a:pPr>
            <a:r>
              <a:rPr lang="en-US" altLang="zh-CN" sz="3200" dirty="0">
                <a:latin typeface="+mj-lt"/>
                <a:ea typeface="宋体" pitchFamily="2" charset="-122"/>
              </a:rPr>
              <a:t>8.1.2.0 Introduction to</a:t>
            </a:r>
            <a:r>
              <a:rPr lang="zh-CN" altLang="en-US" sz="3200" dirty="0">
                <a:latin typeface="+mj-lt"/>
                <a:ea typeface="宋体" pitchFamily="2" charset="-122"/>
              </a:rPr>
              <a:t> </a:t>
            </a:r>
            <a:r>
              <a:rPr lang="en-US" altLang="zh-CN" sz="3200" dirty="0">
                <a:latin typeface="+mj-lt"/>
                <a:ea typeface="宋体" pitchFamily="2" charset="-122"/>
              </a:rPr>
              <a:t>Paging (5/7)</a:t>
            </a:r>
          </a:p>
        </p:txBody>
      </p:sp>
      <p:sp>
        <p:nvSpPr>
          <p:cNvPr id="3" name="文本框 2">
            <a:extLst>
              <a:ext uri="{FF2B5EF4-FFF2-40B4-BE49-F238E27FC236}">
                <a16:creationId xmlns:a16="http://schemas.microsoft.com/office/drawing/2014/main" id="{5FE690B6-6FC0-72E5-98EC-07F7E2F8DB12}"/>
              </a:ext>
            </a:extLst>
          </p:cNvPr>
          <p:cNvSpPr txBox="1"/>
          <p:nvPr/>
        </p:nvSpPr>
        <p:spPr>
          <a:xfrm>
            <a:off x="273049" y="1066800"/>
            <a:ext cx="4572000" cy="830997"/>
          </a:xfrm>
          <a:prstGeom prst="rect">
            <a:avLst/>
          </a:prstGeom>
          <a:noFill/>
        </p:spPr>
        <p:txBody>
          <a:bodyPr wrap="square">
            <a:spAutoFit/>
          </a:bodyPr>
          <a:lstStyle/>
          <a:p>
            <a:r>
              <a:rPr lang="en-US" altLang="zh-CN" sz="2400" dirty="0">
                <a:solidFill>
                  <a:schemeClr val="tx2"/>
                </a:solidFill>
                <a:ea typeface="宋体" pitchFamily="2" charset="-122"/>
              </a:rPr>
              <a:t>Address Translation in a Paging System(</a:t>
            </a:r>
            <a:r>
              <a:rPr lang="zh-CN" altLang="en-US" sz="2400" dirty="0">
                <a:solidFill>
                  <a:schemeClr val="tx2"/>
                </a:solidFill>
                <a:ea typeface="宋体" pitchFamily="2" charset="-122"/>
              </a:rPr>
              <a:t>地址转换系统</a:t>
            </a:r>
            <a:r>
              <a:rPr lang="en-US" altLang="zh-CN" sz="2400" dirty="0">
                <a:solidFill>
                  <a:schemeClr val="tx2"/>
                </a:solidFill>
                <a:ea typeface="宋体" pitchFamily="2" charset="-122"/>
              </a:rPr>
              <a:t>)</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marL="457200" lvl="1" indent="0" algn="ctr">
              <a:buNone/>
            </a:pPr>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 (6/7)</a:t>
            </a:r>
          </a:p>
        </p:txBody>
      </p:sp>
      <p:sp>
        <p:nvSpPr>
          <p:cNvPr id="3" name="内容占位符 2"/>
          <p:cNvSpPr>
            <a:spLocks noGrp="1"/>
          </p:cNvSpPr>
          <p:nvPr>
            <p:ph idx="1"/>
          </p:nvPr>
        </p:nvSpPr>
        <p:spPr>
          <a:xfrm>
            <a:off x="228600" y="1219200"/>
            <a:ext cx="8534400" cy="5486400"/>
          </a:xfrm>
        </p:spPr>
        <p:txBody>
          <a:bodyPr/>
          <a:lstStyle/>
          <a:p>
            <a:r>
              <a:rPr lang="zh-CN" altLang="en-US" dirty="0">
                <a:ea typeface="宋体" pitchFamily="2" charset="-122"/>
              </a:rPr>
              <a:t>考虑：访问效率和存储空间</a:t>
            </a:r>
            <a:endParaRPr lang="en-US" altLang="zh-CN" dirty="0">
              <a:ea typeface="宋体" pitchFamily="2" charset="-122"/>
            </a:endParaRPr>
          </a:p>
          <a:p>
            <a:pPr lvl="1"/>
            <a:r>
              <a:rPr lang="zh-CN" altLang="en-US" dirty="0">
                <a:ea typeface="宋体" pitchFamily="2" charset="-122"/>
              </a:rPr>
              <a:t>分页机制中页表的存放问题：内存</a:t>
            </a:r>
            <a:r>
              <a:rPr lang="en-US" altLang="zh-CN" dirty="0">
                <a:ea typeface="宋体" pitchFamily="2" charset="-122"/>
              </a:rPr>
              <a:t>?</a:t>
            </a:r>
          </a:p>
          <a:p>
            <a:pPr lvl="2"/>
            <a:r>
              <a:rPr lang="zh-CN" altLang="en-US" dirty="0">
                <a:ea typeface="宋体" pitchFamily="2" charset="-122"/>
              </a:rPr>
              <a:t>那么一次对内存的访问需要访问两次内存</a:t>
            </a:r>
            <a:endParaRPr lang="en-US" altLang="zh-CN" dirty="0">
              <a:ea typeface="宋体" pitchFamily="2" charset="-122"/>
            </a:endParaRPr>
          </a:p>
          <a:p>
            <a:pPr lvl="3"/>
            <a:r>
              <a:rPr lang="zh-CN" altLang="en-US" sz="2400" dirty="0">
                <a:ea typeface="宋体" pitchFamily="2" charset="-122"/>
              </a:rPr>
              <a:t>读内存中的页表项</a:t>
            </a:r>
            <a:endParaRPr lang="en-US" altLang="zh-CN" sz="2400" dirty="0">
              <a:ea typeface="宋体" pitchFamily="2" charset="-122"/>
            </a:endParaRPr>
          </a:p>
          <a:p>
            <a:pPr lvl="3"/>
            <a:r>
              <a:rPr lang="zh-CN" altLang="en-US" sz="2400" dirty="0">
                <a:ea typeface="宋体" pitchFamily="2" charset="-122"/>
              </a:rPr>
              <a:t>读物理地址中需要的数据</a:t>
            </a:r>
            <a:endParaRPr lang="en-US" altLang="zh-CN" sz="2400" dirty="0">
              <a:ea typeface="宋体" pitchFamily="2" charset="-122"/>
            </a:endParaRPr>
          </a:p>
          <a:p>
            <a:pPr lvl="3"/>
            <a:endParaRPr lang="en-US" altLang="zh-CN" sz="2400" dirty="0">
              <a:ea typeface="宋体" pitchFamily="2" charset="-122"/>
            </a:endParaRPr>
          </a:p>
          <a:p>
            <a:pPr lvl="1"/>
            <a:r>
              <a:rPr lang="zh-CN" altLang="en-US" dirty="0">
                <a:ea typeface="宋体" pitchFamily="2" charset="-122"/>
              </a:rPr>
              <a:t>页表存放需要多大的内存空间？</a:t>
            </a:r>
            <a:endParaRPr lang="en-US" altLang="zh-CN" dirty="0">
              <a:ea typeface="宋体" pitchFamily="2" charset="-122"/>
            </a:endParaRPr>
          </a:p>
          <a:p>
            <a:pPr lvl="2"/>
            <a:r>
              <a:rPr lang="zh-CN" altLang="en-US" dirty="0">
                <a:ea typeface="宋体" pitchFamily="2" charset="-122"/>
              </a:rPr>
              <a:t>假设物理内存大小为</a:t>
            </a:r>
            <a:r>
              <a:rPr lang="en-US" altLang="zh-CN" dirty="0">
                <a:ea typeface="宋体" pitchFamily="2" charset="-122"/>
              </a:rPr>
              <a:t>1G, </a:t>
            </a:r>
            <a:r>
              <a:rPr lang="zh-CN" altLang="en-US" dirty="0">
                <a:ea typeface="宋体" pitchFamily="2" charset="-122"/>
              </a:rPr>
              <a:t>共有</a:t>
            </a:r>
            <a:r>
              <a:rPr lang="en-US" altLang="zh-CN" dirty="0">
                <a:ea typeface="宋体" pitchFamily="2" charset="-122"/>
              </a:rPr>
              <a:t>32</a:t>
            </a:r>
            <a:r>
              <a:rPr lang="zh-CN" altLang="en-US" dirty="0">
                <a:ea typeface="宋体" pitchFamily="2" charset="-122"/>
              </a:rPr>
              <a:t>个进程，每个进程为</a:t>
            </a:r>
            <a:r>
              <a:rPr lang="en-US" altLang="zh-CN" dirty="0">
                <a:ea typeface="宋体" pitchFamily="2" charset="-122"/>
              </a:rPr>
              <a:t>4G</a:t>
            </a:r>
            <a:r>
              <a:rPr lang="zh-CN" altLang="en-US" dirty="0">
                <a:ea typeface="宋体" pitchFamily="2" charset="-122"/>
              </a:rPr>
              <a:t>，每页大小为</a:t>
            </a:r>
            <a:r>
              <a:rPr lang="en-US" altLang="zh-CN" dirty="0">
                <a:ea typeface="宋体" pitchFamily="2" charset="-122"/>
              </a:rPr>
              <a:t>4k</a:t>
            </a:r>
            <a:r>
              <a:rPr lang="zh-CN" altLang="en-US" dirty="0">
                <a:ea typeface="宋体" pitchFamily="2" charset="-122"/>
              </a:rPr>
              <a:t>， 每个页表项为</a:t>
            </a:r>
            <a:r>
              <a:rPr lang="en-US" altLang="zh-CN" dirty="0">
                <a:ea typeface="宋体" pitchFamily="2" charset="-122"/>
              </a:rPr>
              <a:t>4</a:t>
            </a:r>
            <a:r>
              <a:rPr lang="zh-CN" altLang="en-US" dirty="0">
                <a:ea typeface="宋体" pitchFamily="2" charset="-122"/>
              </a:rPr>
              <a:t>字节，那么存储所有页表需要多少空间？</a:t>
            </a:r>
            <a:endParaRPr lang="en-US" altLang="zh-CN" dirty="0">
              <a:ea typeface="宋体" pitchFamily="2" charset="-122"/>
            </a:endParaRPr>
          </a:p>
          <a:p>
            <a:pPr lvl="3"/>
            <a:r>
              <a:rPr lang="zh-CN" altLang="en-US" dirty="0">
                <a:ea typeface="宋体" pitchFamily="2" charset="-122"/>
              </a:rPr>
              <a:t>每个进程需要</a:t>
            </a:r>
            <a:r>
              <a:rPr lang="en-US" altLang="zh-CN" dirty="0">
                <a:ea typeface="宋体" pitchFamily="2" charset="-122"/>
              </a:rPr>
              <a:t>1M</a:t>
            </a:r>
            <a:r>
              <a:rPr lang="zh-CN" altLang="en-US" dirty="0">
                <a:ea typeface="宋体" pitchFamily="2" charset="-122"/>
              </a:rPr>
              <a:t>个页，对应的页表大小为</a:t>
            </a:r>
            <a:r>
              <a:rPr lang="en-US" altLang="zh-CN" dirty="0">
                <a:ea typeface="宋体" pitchFamily="2" charset="-122"/>
              </a:rPr>
              <a:t>1M*4B=4MB</a:t>
            </a:r>
          </a:p>
          <a:p>
            <a:pPr lvl="3"/>
            <a:r>
              <a:rPr lang="en-US" altLang="zh-CN" dirty="0">
                <a:ea typeface="宋体" pitchFamily="2" charset="-122"/>
              </a:rPr>
              <a:t>32</a:t>
            </a:r>
            <a:r>
              <a:rPr lang="zh-CN" altLang="en-US" dirty="0">
                <a:ea typeface="宋体" pitchFamily="2" charset="-122"/>
              </a:rPr>
              <a:t>个进程共需要 </a:t>
            </a:r>
            <a:r>
              <a:rPr lang="en-US" altLang="zh-CN" dirty="0">
                <a:ea typeface="宋体" pitchFamily="2" charset="-122"/>
              </a:rPr>
              <a:t>128MB</a:t>
            </a:r>
            <a:r>
              <a:rPr lang="zh-CN" altLang="en-US" dirty="0">
                <a:ea typeface="宋体" pitchFamily="2" charset="-122"/>
              </a:rPr>
              <a:t> </a:t>
            </a:r>
            <a:endParaRPr lang="en-US" altLang="zh-CN" dirty="0">
              <a:ea typeface="宋体" pitchFamily="2" charset="-122"/>
            </a:endParaRPr>
          </a:p>
          <a:p>
            <a:pPr lvl="3"/>
            <a:r>
              <a:rPr lang="en-US" altLang="zh-CN" dirty="0">
                <a:ea typeface="宋体" pitchFamily="2" charset="-122"/>
              </a:rPr>
              <a:t>128MB/1GB=12.5%</a:t>
            </a:r>
            <a:r>
              <a:rPr lang="zh-CN" altLang="en-US" dirty="0">
                <a:ea typeface="宋体" pitchFamily="2" charset="-122"/>
              </a:rPr>
              <a:t>内存占有率</a:t>
            </a:r>
            <a:endParaRPr lang="en-US" altLang="zh-CN" dirty="0">
              <a:ea typeface="宋体" pitchFamily="2" charset="-122"/>
            </a:endParaRPr>
          </a:p>
        </p:txBody>
      </p:sp>
      <p:sp>
        <p:nvSpPr>
          <p:cNvPr id="24580"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66242B-B1B2-434D-B926-7AACE97C8BAB}" type="slidenum">
              <a:rPr lang="zh-CN" altLang="en-US" sz="1400" smtClean="0"/>
              <a:pPr/>
              <a:t>24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marL="457200" lvl="1" indent="0" algn="ctr">
              <a:buNone/>
            </a:pPr>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 (7/7)</a:t>
            </a:r>
          </a:p>
        </p:txBody>
      </p:sp>
      <p:sp>
        <p:nvSpPr>
          <p:cNvPr id="25604" name="Rectangle 3"/>
          <p:cNvSpPr>
            <a:spLocks noGrp="1" noChangeArrowheads="1"/>
          </p:cNvSpPr>
          <p:nvPr>
            <p:ph idx="1"/>
          </p:nvPr>
        </p:nvSpPr>
        <p:spPr/>
        <p:txBody>
          <a:bodyPr/>
          <a:lstStyle/>
          <a:p>
            <a:r>
              <a:rPr lang="en-US" altLang="zh-CN" sz="2800" dirty="0">
                <a:ea typeface="宋体" pitchFamily="2" charset="-122"/>
              </a:rPr>
              <a:t>The entire page table size is proportional to that of the virtual address space, and may take up too much main memory(</a:t>
            </a:r>
            <a:r>
              <a:rPr lang="zh-CN" altLang="en-US" sz="2800" dirty="0">
                <a:ea typeface="宋体" pitchFamily="2" charset="-122"/>
              </a:rPr>
              <a:t>页表大小与虚拟地址空间成比例增加，可能会很大</a:t>
            </a:r>
            <a:r>
              <a:rPr lang="en-US" altLang="zh-CN" sz="2800" dirty="0">
                <a:ea typeface="宋体" pitchFamily="2" charset="-122"/>
              </a:rPr>
              <a:t>)</a:t>
            </a:r>
          </a:p>
          <a:p>
            <a:endParaRPr lang="en-US" altLang="zh-CN" sz="2800" dirty="0">
              <a:ea typeface="宋体" pitchFamily="2" charset="-122"/>
            </a:endParaRPr>
          </a:p>
          <a:p>
            <a:r>
              <a:rPr lang="en-US" altLang="zh-CN" sz="2800" dirty="0">
                <a:ea typeface="宋体" pitchFamily="2" charset="-122"/>
              </a:rPr>
              <a:t>Page tables are also stored in virtual memory(</a:t>
            </a:r>
            <a:r>
              <a:rPr lang="zh-CN" altLang="en-US" sz="2800" dirty="0">
                <a:ea typeface="宋体" pitchFamily="2" charset="-122"/>
              </a:rPr>
              <a:t>页表自身在虚存</a:t>
            </a:r>
            <a:r>
              <a:rPr lang="en-US" altLang="zh-CN" sz="2800" dirty="0">
                <a:ea typeface="宋体" pitchFamily="2" charset="-122"/>
              </a:rPr>
              <a:t>)</a:t>
            </a:r>
          </a:p>
          <a:p>
            <a:endParaRPr lang="en-US" altLang="zh-CN" sz="2800" dirty="0">
              <a:ea typeface="宋体" pitchFamily="2" charset="-122"/>
            </a:endParaRPr>
          </a:p>
          <a:p>
            <a:r>
              <a:rPr lang="en-US" altLang="zh-CN" sz="2800" dirty="0">
                <a:ea typeface="宋体" pitchFamily="2" charset="-122"/>
              </a:rPr>
              <a:t>When a process is running, </a:t>
            </a:r>
            <a:r>
              <a:rPr lang="en-US" altLang="zh-CN" sz="2800" dirty="0">
                <a:solidFill>
                  <a:srgbClr val="0000FF"/>
                </a:solidFill>
                <a:ea typeface="宋体" pitchFamily="2" charset="-122"/>
              </a:rPr>
              <a:t>part of its page </a:t>
            </a:r>
            <a:r>
              <a:rPr lang="en-US" altLang="zh-CN" sz="2800" dirty="0">
                <a:ea typeface="宋体" pitchFamily="2" charset="-122"/>
              </a:rPr>
              <a:t>table is in main memory(</a:t>
            </a:r>
            <a:r>
              <a:rPr lang="zh-CN" altLang="en-US" sz="2800" dirty="0">
                <a:ea typeface="宋体" pitchFamily="2" charset="-122"/>
              </a:rPr>
              <a:t>部分页表在主存</a:t>
            </a:r>
            <a:r>
              <a:rPr lang="en-US" altLang="zh-CN" sz="2800" dirty="0">
                <a:ea typeface="宋体" pitchFamily="2" charset="-122"/>
              </a:rPr>
              <a:t>)</a:t>
            </a:r>
          </a:p>
          <a:p>
            <a:endParaRPr lang="zh-CN" altLang="en-US" dirty="0">
              <a:ea typeface="宋体" pitchFamily="2" charset="-122"/>
            </a:endParaRPr>
          </a:p>
        </p:txBody>
      </p:sp>
      <p:sp>
        <p:nvSpPr>
          <p:cNvPr id="2560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856B180-B762-451A-A915-696303C09B1C}" type="slidenum">
              <a:rPr lang="zh-CN" altLang="en-US" sz="1400" smtClean="0"/>
              <a:pPr>
                <a:spcBef>
                  <a:spcPct val="0"/>
                </a:spcBef>
                <a:buClrTx/>
                <a:buFontTx/>
                <a:buNone/>
              </a:pPr>
              <a:t>25</a:t>
            </a:fld>
            <a:endParaRPr lang="en-US" altLang="zh-CN"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19460" name="Rectangle 3"/>
          <p:cNvSpPr>
            <a:spLocks noGrp="1" noChangeArrowheads="1"/>
          </p:cNvSpPr>
          <p:nvPr>
            <p:ph idx="1"/>
          </p:nvPr>
        </p:nvSpPr>
        <p:spPr/>
        <p:txBody>
          <a:bodyPr/>
          <a:lstStyle/>
          <a:p>
            <a:pPr>
              <a:buFont typeface="Wingdings" pitchFamily="2" charset="2"/>
              <a:buChar char="§"/>
            </a:pPr>
            <a:r>
              <a:rPr lang="en-US" altLang="zh-CN" u="sng" dirty="0">
                <a:ea typeface="宋体" pitchFamily="2" charset="-122"/>
              </a:rPr>
              <a:t>8.1.2 Paging</a:t>
            </a:r>
            <a:r>
              <a:rPr lang="zh-CN" altLang="en-US" dirty="0">
                <a:ea typeface="宋体" pitchFamily="2" charset="-122"/>
              </a:rPr>
              <a:t>分页</a:t>
            </a:r>
            <a:endParaRPr lang="en-US" altLang="zh-CN" u="sng" dirty="0">
              <a:ea typeface="宋体" pitchFamily="2" charset="-122"/>
            </a:endParaRPr>
          </a:p>
          <a:p>
            <a:pPr lvl="1">
              <a:buFont typeface="Wingdings" pitchFamily="2" charset="2"/>
              <a:buChar char="§"/>
            </a:pPr>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a:t>
            </a:r>
          </a:p>
          <a:p>
            <a:pPr lvl="1">
              <a:buFont typeface="Wingdings" pitchFamily="2" charset="2"/>
              <a:buChar char="§"/>
            </a:pPr>
            <a:r>
              <a:rPr lang="en-US" altLang="zh-CN" u="sng" dirty="0">
                <a:ea typeface="宋体" pitchFamily="2" charset="-122"/>
              </a:rPr>
              <a:t>8.1.2.1 Multi-level Paging System</a:t>
            </a:r>
            <a:r>
              <a:rPr lang="zh-CN" altLang="en-US" u="sng" dirty="0">
                <a:ea typeface="宋体" pitchFamily="2" charset="-122"/>
              </a:rPr>
              <a:t>多级页表</a:t>
            </a:r>
            <a:endParaRPr lang="en-US" altLang="zh-CN" u="sng" dirty="0">
              <a:ea typeface="宋体" pitchFamily="2" charset="-122"/>
            </a:endParaRPr>
          </a:p>
          <a:p>
            <a:pPr lvl="1">
              <a:buFont typeface="Wingdings" pitchFamily="2" charset="2"/>
              <a:buChar char="§"/>
            </a:pPr>
            <a:r>
              <a:rPr lang="en-US" altLang="zh-CN" dirty="0">
                <a:ea typeface="宋体" pitchFamily="2" charset="-122"/>
              </a:rPr>
              <a:t>8.1.2.2 Inverted Page Table(</a:t>
            </a:r>
            <a:r>
              <a:rPr lang="zh-CN" altLang="en-US" dirty="0">
                <a:ea typeface="宋体" pitchFamily="2" charset="-122"/>
              </a:rPr>
              <a:t>反向</a:t>
            </a:r>
            <a:r>
              <a:rPr lang="en-US" altLang="zh-CN" dirty="0">
                <a:ea typeface="宋体" pitchFamily="2" charset="-122"/>
              </a:rPr>
              <a:t>/</a:t>
            </a:r>
            <a:r>
              <a:rPr lang="zh-CN" altLang="en-US" dirty="0">
                <a:ea typeface="宋体" pitchFamily="2" charset="-122"/>
              </a:rPr>
              <a:t>倒排页表</a:t>
            </a:r>
            <a:r>
              <a:rPr lang="en-US" altLang="zh-CN" dirty="0">
                <a:ea typeface="宋体" pitchFamily="2" charset="-122"/>
              </a:rPr>
              <a:t>)</a:t>
            </a:r>
          </a:p>
          <a:p>
            <a:pPr lvl="1">
              <a:buFont typeface="Wingdings" pitchFamily="2" charset="2"/>
              <a:buChar char="§"/>
            </a:pPr>
            <a:r>
              <a:rPr lang="en-US" altLang="zh-CN" dirty="0">
                <a:ea typeface="宋体" pitchFamily="2" charset="-122"/>
              </a:rPr>
              <a:t>8.1.2.3 Translation Lookaside Buffer(</a:t>
            </a:r>
            <a:r>
              <a:rPr lang="zh-CN" altLang="en-US" dirty="0">
                <a:ea typeface="宋体" pitchFamily="2" charset="-122"/>
              </a:rPr>
              <a:t>快表</a:t>
            </a:r>
            <a:r>
              <a:rPr lang="en-US" altLang="zh-CN" dirty="0">
                <a:ea typeface="宋体" pitchFamily="2" charset="-122"/>
              </a:rPr>
              <a:t>)</a:t>
            </a:r>
          </a:p>
          <a:p>
            <a:pPr lvl="1">
              <a:buFont typeface="Wingdings" pitchFamily="2" charset="2"/>
              <a:buChar char="§"/>
            </a:pPr>
            <a:r>
              <a:rPr lang="en-US" altLang="zh-CN" dirty="0">
                <a:ea typeface="宋体" pitchFamily="2" charset="-122"/>
              </a:rPr>
              <a:t>8.1.2.4 Page Size</a:t>
            </a:r>
          </a:p>
          <a:p>
            <a:pPr lvl="1">
              <a:buFont typeface="Wingdings" pitchFamily="2" charset="2"/>
              <a:buChar char="§"/>
            </a:pPr>
            <a:endParaRPr lang="en-US" altLang="zh-CN" dirty="0">
              <a:ea typeface="宋体" pitchFamily="2" charset="-122"/>
            </a:endParaRPr>
          </a:p>
        </p:txBody>
      </p:sp>
      <p:sp>
        <p:nvSpPr>
          <p:cNvPr id="1945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9AF13F0-0A55-4986-A96E-EEDAD3D85CD7}" type="slidenum">
              <a:rPr lang="zh-CN" altLang="en-US" sz="1400" smtClean="0"/>
              <a:pPr>
                <a:spcBef>
                  <a:spcPct val="0"/>
                </a:spcBef>
                <a:buClrTx/>
                <a:buFontTx/>
                <a:buNone/>
              </a:pPr>
              <a:t>26</a:t>
            </a:fld>
            <a:endParaRPr lang="en-US" altLang="zh-CN" sz="1400"/>
          </a:p>
        </p:txBody>
      </p:sp>
    </p:spTree>
    <p:extLst>
      <p:ext uri="{BB962C8B-B14F-4D97-AF65-F5344CB8AC3E}">
        <p14:creationId xmlns:p14="http://schemas.microsoft.com/office/powerpoint/2010/main" val="1273572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4"/>
          <p:cNvGraphicFramePr>
            <a:graphicFrameLocks noGrp="1"/>
          </p:cNvGraphicFramePr>
          <p:nvPr>
            <p:ph idx="1"/>
            <p:extLst>
              <p:ext uri="{D42A27DB-BD31-4B8C-83A1-F6EECF244321}">
                <p14:modId xmlns:p14="http://schemas.microsoft.com/office/powerpoint/2010/main" val="80360057"/>
              </p:ext>
            </p:extLst>
          </p:nvPr>
        </p:nvGraphicFramePr>
        <p:xfrm>
          <a:off x="4653643" y="1175657"/>
          <a:ext cx="32004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r>
                        <a:rPr lang="zh-CN" altLang="en-US" dirty="0">
                          <a:solidFill>
                            <a:schemeClr val="tx1"/>
                          </a:solidFill>
                        </a:rPr>
                        <a:t>年级</a:t>
                      </a:r>
                    </a:p>
                  </a:txBody>
                  <a:tcPr>
                    <a:solidFill>
                      <a:schemeClr val="accent6">
                        <a:lumMod val="20000"/>
                        <a:lumOff val="80000"/>
                      </a:schemeClr>
                    </a:solidFill>
                  </a:tcPr>
                </a:tc>
                <a:tc>
                  <a:txBody>
                    <a:bodyPr/>
                    <a:lstStyle/>
                    <a:p>
                      <a:r>
                        <a:rPr lang="zh-CN" altLang="en-US" dirty="0">
                          <a:solidFill>
                            <a:schemeClr val="tx1"/>
                          </a:solidFill>
                        </a:rPr>
                        <a:t>专业</a:t>
                      </a:r>
                    </a:p>
                  </a:txBody>
                  <a:tcPr>
                    <a:solidFill>
                      <a:schemeClr val="accent6">
                        <a:lumMod val="20000"/>
                        <a:lumOff val="80000"/>
                      </a:schemeClr>
                    </a:solidFill>
                  </a:tcPr>
                </a:tc>
                <a:tc>
                  <a:txBody>
                    <a:bodyPr/>
                    <a:lstStyle/>
                    <a:p>
                      <a:r>
                        <a:rPr lang="zh-CN" altLang="en-US" dirty="0">
                          <a:solidFill>
                            <a:schemeClr val="tx1"/>
                          </a:solidFill>
                        </a:rPr>
                        <a:t>第几人</a:t>
                      </a:r>
                    </a:p>
                  </a:txBody>
                  <a:tcPr>
                    <a:solidFill>
                      <a:schemeClr val="accent6">
                        <a:lumMod val="20000"/>
                        <a:lumOff val="80000"/>
                      </a:schemeClr>
                    </a:solidFill>
                  </a:tcPr>
                </a:tc>
                <a:extLst>
                  <a:ext uri="{0D108BD9-81ED-4DB2-BD59-A6C34878D82A}">
                    <a16:rowId xmlns:a16="http://schemas.microsoft.com/office/drawing/2014/main" val="10000"/>
                  </a:ext>
                </a:extLst>
              </a:tr>
              <a:tr h="370840">
                <a:tc>
                  <a:txBody>
                    <a:bodyPr/>
                    <a:lstStyle/>
                    <a:p>
                      <a:r>
                        <a:rPr lang="en-US" altLang="zh-CN" dirty="0">
                          <a:solidFill>
                            <a:schemeClr val="tx1"/>
                          </a:solidFill>
                        </a:rPr>
                        <a:t>2020</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314</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1356</a:t>
                      </a:r>
                      <a:endParaRPr lang="zh-CN"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r>
                        <a:rPr lang="en-US" altLang="zh-CN" dirty="0">
                          <a:solidFill>
                            <a:schemeClr val="tx1"/>
                          </a:solidFill>
                        </a:rPr>
                        <a:t>2019</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314</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0096</a:t>
                      </a:r>
                      <a:endParaRPr lang="zh-CN"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27</a:t>
            </a:fld>
            <a:endParaRPr lang="en-US" altLang="zh-CN"/>
          </a:p>
        </p:txBody>
      </p:sp>
      <p:sp>
        <p:nvSpPr>
          <p:cNvPr id="7" name="TextBox 6"/>
          <p:cNvSpPr txBox="1"/>
          <p:nvPr/>
        </p:nvSpPr>
        <p:spPr>
          <a:xfrm>
            <a:off x="3048000" y="1384992"/>
            <a:ext cx="914400" cy="461665"/>
          </a:xfrm>
          <a:prstGeom prst="rect">
            <a:avLst/>
          </a:prstGeom>
          <a:noFill/>
        </p:spPr>
        <p:txBody>
          <a:bodyPr wrap="square" rtlCol="0">
            <a:spAutoFit/>
          </a:bodyPr>
          <a:lstStyle/>
          <a:p>
            <a:r>
              <a:rPr lang="zh-CN" altLang="en-US" dirty="0"/>
              <a:t>学号</a:t>
            </a:r>
          </a:p>
        </p:txBody>
      </p:sp>
      <p:sp>
        <p:nvSpPr>
          <p:cNvPr id="15" name="标题 1"/>
          <p:cNvSpPr txBox="1">
            <a:spLocks/>
          </p:cNvSpPr>
          <p:nvPr/>
        </p:nvSpPr>
        <p:spPr bwMode="auto">
          <a:xfrm>
            <a:off x="381000" y="3048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lnSpc>
                <a:spcPct val="80000"/>
              </a:lnSpc>
              <a:spcBef>
                <a:spcPct val="0"/>
              </a:spcBef>
              <a:spcAft>
                <a:spcPct val="0"/>
              </a:spcAft>
              <a:defRPr sz="4400">
                <a:solidFill>
                  <a:schemeClr val="tx2"/>
                </a:solidFill>
                <a:latin typeface="+mj-lt"/>
                <a:ea typeface="+mj-ea"/>
                <a:cs typeface="+mj-cs"/>
              </a:defRPr>
            </a:lvl1pPr>
            <a:lvl2pPr algn="l" rtl="0" eaLnBrk="0" fontAlgn="base" hangingPunct="0">
              <a:lnSpc>
                <a:spcPct val="80000"/>
              </a:lnSpc>
              <a:spcBef>
                <a:spcPct val="0"/>
              </a:spcBef>
              <a:spcAft>
                <a:spcPct val="0"/>
              </a:spcAft>
              <a:defRPr sz="4400">
                <a:solidFill>
                  <a:schemeClr val="tx2"/>
                </a:solidFill>
                <a:latin typeface="Times New Roman" pitchFamily="18" charset="0"/>
              </a:defRPr>
            </a:lvl2pPr>
            <a:lvl3pPr algn="l" rtl="0" eaLnBrk="0" fontAlgn="base" hangingPunct="0">
              <a:lnSpc>
                <a:spcPct val="80000"/>
              </a:lnSpc>
              <a:spcBef>
                <a:spcPct val="0"/>
              </a:spcBef>
              <a:spcAft>
                <a:spcPct val="0"/>
              </a:spcAft>
              <a:defRPr sz="4400">
                <a:solidFill>
                  <a:schemeClr val="tx2"/>
                </a:solidFill>
                <a:latin typeface="Times New Roman" pitchFamily="18" charset="0"/>
              </a:defRPr>
            </a:lvl3pPr>
            <a:lvl4pPr algn="l" rtl="0" eaLnBrk="0" fontAlgn="base" hangingPunct="0">
              <a:lnSpc>
                <a:spcPct val="80000"/>
              </a:lnSpc>
              <a:spcBef>
                <a:spcPct val="0"/>
              </a:spcBef>
              <a:spcAft>
                <a:spcPct val="0"/>
              </a:spcAft>
              <a:defRPr sz="4400">
                <a:solidFill>
                  <a:schemeClr val="tx2"/>
                </a:solidFill>
                <a:latin typeface="Times New Roman" pitchFamily="18" charset="0"/>
              </a:defRPr>
            </a:lvl4pPr>
            <a:lvl5pPr algn="l" rtl="0" eaLnBrk="0" fontAlgn="base" hangingPunct="0">
              <a:lnSpc>
                <a:spcPct val="80000"/>
              </a:lnSpc>
              <a:spcBef>
                <a:spcPct val="0"/>
              </a:spcBef>
              <a:spcAft>
                <a:spcPct val="0"/>
              </a:spcAft>
              <a:defRPr sz="4400">
                <a:solidFill>
                  <a:schemeClr val="tx2"/>
                </a:solidFill>
                <a:latin typeface="Times New Roman" pitchFamily="18" charset="0"/>
              </a:defRPr>
            </a:lvl5pPr>
            <a:lvl6pPr marL="457200" algn="l" rtl="0" eaLnBrk="0" fontAlgn="base" hangingPunct="0">
              <a:lnSpc>
                <a:spcPct val="80000"/>
              </a:lnSpc>
              <a:spcBef>
                <a:spcPct val="0"/>
              </a:spcBef>
              <a:spcAft>
                <a:spcPct val="0"/>
              </a:spcAft>
              <a:defRPr sz="4400">
                <a:solidFill>
                  <a:schemeClr val="tx2"/>
                </a:solidFill>
                <a:latin typeface="Times New Roman" pitchFamily="18" charset="0"/>
              </a:defRPr>
            </a:lvl6pPr>
            <a:lvl7pPr marL="914400" algn="l" rtl="0" eaLnBrk="0" fontAlgn="base" hangingPunct="0">
              <a:lnSpc>
                <a:spcPct val="80000"/>
              </a:lnSpc>
              <a:spcBef>
                <a:spcPct val="0"/>
              </a:spcBef>
              <a:spcAft>
                <a:spcPct val="0"/>
              </a:spcAft>
              <a:defRPr sz="4400">
                <a:solidFill>
                  <a:schemeClr val="tx2"/>
                </a:solidFill>
                <a:latin typeface="Times New Roman" pitchFamily="18" charset="0"/>
              </a:defRPr>
            </a:lvl7pPr>
            <a:lvl8pPr marL="1371600" algn="l" rtl="0" eaLnBrk="0" fontAlgn="base" hangingPunct="0">
              <a:lnSpc>
                <a:spcPct val="80000"/>
              </a:lnSpc>
              <a:spcBef>
                <a:spcPct val="0"/>
              </a:spcBef>
              <a:spcAft>
                <a:spcPct val="0"/>
              </a:spcAft>
              <a:defRPr sz="4400">
                <a:solidFill>
                  <a:schemeClr val="tx2"/>
                </a:solidFill>
                <a:latin typeface="Times New Roman" pitchFamily="18" charset="0"/>
              </a:defRPr>
            </a:lvl8pPr>
            <a:lvl9pPr marL="1828800" algn="l" rtl="0" eaLnBrk="0" fontAlgn="base" hangingPunct="0">
              <a:lnSpc>
                <a:spcPct val="80000"/>
              </a:lnSpc>
              <a:spcBef>
                <a:spcPct val="0"/>
              </a:spcBef>
              <a:spcAft>
                <a:spcPct val="0"/>
              </a:spcAft>
              <a:defRPr sz="4400">
                <a:solidFill>
                  <a:schemeClr val="tx2"/>
                </a:solidFill>
                <a:latin typeface="Times New Roman" pitchFamily="18" charset="0"/>
              </a:defRPr>
            </a:lvl9pPr>
          </a:lstStyle>
          <a:p>
            <a:pPr marR="0" lvl="1" algn="ctr" defTabSz="914400" rtl="0" eaLnBrk="0" fontAlgn="base" latinLnBrk="0" hangingPunct="0">
              <a:lnSpc>
                <a:spcPct val="100000"/>
              </a:lnSpc>
              <a:spcBef>
                <a:spcPct val="20000"/>
              </a:spcBef>
              <a:spcAft>
                <a:spcPct val="0"/>
              </a:spcAft>
              <a:buClrTx/>
              <a:buSzTx/>
              <a:tabLst/>
              <a:defRPr/>
            </a:pPr>
            <a:r>
              <a:rPr kumimoji="0" lang="en-US" altLang="zh-CN" sz="2800" b="0" i="0" u="none" strike="noStrike" kern="0" cap="none" spc="0" normalizeH="0" baseline="0" noProof="0" dirty="0">
                <a:ln>
                  <a:noFill/>
                </a:ln>
                <a:solidFill>
                  <a:srgbClr val="000000"/>
                </a:solidFill>
                <a:effectLst/>
                <a:uLnTx/>
                <a:uFillTx/>
                <a:latin typeface="Calibri"/>
                <a:ea typeface="宋体" pitchFamily="2" charset="-122"/>
              </a:rPr>
              <a:t>8.1.2.1 Multi-level Paging System(1/8)</a:t>
            </a:r>
          </a:p>
        </p:txBody>
      </p:sp>
      <p:sp>
        <p:nvSpPr>
          <p:cNvPr id="16" name="TextBox 15"/>
          <p:cNvSpPr txBox="1"/>
          <p:nvPr/>
        </p:nvSpPr>
        <p:spPr>
          <a:xfrm>
            <a:off x="492578" y="1371600"/>
            <a:ext cx="2215243" cy="461665"/>
          </a:xfrm>
          <a:prstGeom prst="rect">
            <a:avLst/>
          </a:prstGeom>
          <a:noFill/>
        </p:spPr>
        <p:txBody>
          <a:bodyPr wrap="square" rtlCol="0">
            <a:spAutoFit/>
          </a:bodyPr>
          <a:lstStyle/>
          <a:p>
            <a:r>
              <a:rPr lang="en-US" altLang="zh-CN" dirty="0"/>
              <a:t>20203141356</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74" t="29241" r="45534" b="19420"/>
          <a:stretch/>
        </p:blipFill>
        <p:spPr bwMode="auto">
          <a:xfrm>
            <a:off x="500742" y="2362200"/>
            <a:ext cx="3837214" cy="375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791" t="28369" r="50000" b="34598"/>
          <a:stretch/>
        </p:blipFill>
        <p:spPr bwMode="auto">
          <a:xfrm>
            <a:off x="5486400" y="3048000"/>
            <a:ext cx="2759529" cy="2709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下箭头 2"/>
          <p:cNvSpPr/>
          <p:nvPr/>
        </p:nvSpPr>
        <p:spPr bwMode="auto">
          <a:xfrm>
            <a:off x="1143000" y="1833265"/>
            <a:ext cx="838200" cy="528935"/>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7" name="右箭头 16"/>
          <p:cNvSpPr/>
          <p:nvPr/>
        </p:nvSpPr>
        <p:spPr bwMode="auto">
          <a:xfrm>
            <a:off x="4337956" y="4239985"/>
            <a:ext cx="843644" cy="33201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7171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171268166"/>
              </p:ext>
            </p:extLst>
          </p:nvPr>
        </p:nvGraphicFramePr>
        <p:xfrm>
          <a:off x="381000" y="1600200"/>
          <a:ext cx="85344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066800">
                  <a:extLst>
                    <a:ext uri="{9D8B030D-6E8A-4147-A177-3AD203B41FA5}">
                      <a16:colId xmlns:a16="http://schemas.microsoft.com/office/drawing/2014/main" val="20007"/>
                    </a:ext>
                  </a:extLst>
                </a:gridCol>
              </a:tblGrid>
              <a:tr h="370840">
                <a:tc>
                  <a:txBody>
                    <a:bodyPr/>
                    <a:lstStyle/>
                    <a:p>
                      <a:r>
                        <a:rPr lang="en-US" altLang="zh-CN" dirty="0">
                          <a:solidFill>
                            <a:schemeClr val="tx1"/>
                          </a:solidFill>
                        </a:rPr>
                        <a:t>zzzz</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zzzz</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err="1">
                          <a:solidFill>
                            <a:schemeClr val="tx1"/>
                          </a:solidFill>
                        </a:rPr>
                        <a:t>zz</a:t>
                      </a:r>
                      <a:r>
                        <a:rPr lang="en-US" altLang="zh-CN" dirty="0">
                          <a:solidFill>
                            <a:schemeClr val="tx1"/>
                          </a:solidFill>
                        </a:rPr>
                        <a:t>   </a:t>
                      </a:r>
                      <a:r>
                        <a:rPr lang="en-US" altLang="zh-CN" dirty="0" err="1">
                          <a:solidFill>
                            <a:schemeClr val="tx1"/>
                          </a:solidFill>
                        </a:rPr>
                        <a:t>yy</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yyyy</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yyyy</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err="1">
                          <a:solidFill>
                            <a:schemeClr val="tx1"/>
                          </a:solidFill>
                        </a:rPr>
                        <a:t>xxxx</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err="1">
                          <a:solidFill>
                            <a:schemeClr val="tx1"/>
                          </a:solidFill>
                        </a:rPr>
                        <a:t>xxxx</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err="1">
                          <a:solidFill>
                            <a:schemeClr val="tx1"/>
                          </a:solidFill>
                        </a:rPr>
                        <a:t>xxxx</a:t>
                      </a:r>
                      <a:endParaRPr lang="zh-CN"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28</a:t>
            </a:fld>
            <a:endParaRPr lang="en-US" altLang="zh-CN"/>
          </a:p>
        </p:txBody>
      </p:sp>
      <p:graphicFrame>
        <p:nvGraphicFramePr>
          <p:cNvPr id="6" name="内容占位符 4"/>
          <p:cNvGraphicFramePr>
            <a:graphicFrameLocks noGrp="1"/>
          </p:cNvGraphicFramePr>
          <p:nvPr>
            <p:ph idx="4294967295"/>
            <p:extLst>
              <p:ext uri="{D42A27DB-BD31-4B8C-83A1-F6EECF244321}">
                <p14:modId xmlns:p14="http://schemas.microsoft.com/office/powerpoint/2010/main" val="74162573"/>
              </p:ext>
            </p:extLst>
          </p:nvPr>
        </p:nvGraphicFramePr>
        <p:xfrm>
          <a:off x="0" y="3200400"/>
          <a:ext cx="32004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r>
                        <a:rPr lang="zh-CN" altLang="en-US" dirty="0">
                          <a:solidFill>
                            <a:schemeClr val="tx1"/>
                          </a:solidFill>
                        </a:rPr>
                        <a:t>年级</a:t>
                      </a:r>
                    </a:p>
                  </a:txBody>
                  <a:tcPr>
                    <a:solidFill>
                      <a:schemeClr val="accent6">
                        <a:lumMod val="20000"/>
                        <a:lumOff val="80000"/>
                      </a:schemeClr>
                    </a:solidFill>
                  </a:tcPr>
                </a:tc>
                <a:tc>
                  <a:txBody>
                    <a:bodyPr/>
                    <a:lstStyle/>
                    <a:p>
                      <a:r>
                        <a:rPr lang="zh-CN" altLang="en-US" dirty="0">
                          <a:solidFill>
                            <a:schemeClr val="tx1"/>
                          </a:solidFill>
                        </a:rPr>
                        <a:t>专业</a:t>
                      </a:r>
                    </a:p>
                  </a:txBody>
                  <a:tcPr>
                    <a:solidFill>
                      <a:schemeClr val="accent6">
                        <a:lumMod val="20000"/>
                        <a:lumOff val="80000"/>
                      </a:schemeClr>
                    </a:solidFill>
                  </a:tcPr>
                </a:tc>
                <a:tc>
                  <a:txBody>
                    <a:bodyPr/>
                    <a:lstStyle/>
                    <a:p>
                      <a:r>
                        <a:rPr lang="zh-CN" altLang="en-US" dirty="0">
                          <a:solidFill>
                            <a:schemeClr val="tx1"/>
                          </a:solidFill>
                        </a:rPr>
                        <a:t>第几人</a:t>
                      </a:r>
                    </a:p>
                  </a:txBody>
                  <a:tcPr>
                    <a:solidFill>
                      <a:schemeClr val="accent6">
                        <a:lumMod val="20000"/>
                        <a:lumOff val="80000"/>
                      </a:schemeClr>
                    </a:solidFill>
                  </a:tcPr>
                </a:tc>
                <a:extLst>
                  <a:ext uri="{0D108BD9-81ED-4DB2-BD59-A6C34878D82A}">
                    <a16:rowId xmlns:a16="http://schemas.microsoft.com/office/drawing/2014/main" val="10000"/>
                  </a:ext>
                </a:extLst>
              </a:tr>
              <a:tr h="370840">
                <a:tc>
                  <a:txBody>
                    <a:bodyPr/>
                    <a:lstStyle/>
                    <a:p>
                      <a:r>
                        <a:rPr lang="en-US" altLang="zh-CN" dirty="0">
                          <a:solidFill>
                            <a:schemeClr val="tx1"/>
                          </a:solidFill>
                        </a:rPr>
                        <a:t>2020</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314</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1356</a:t>
                      </a:r>
                      <a:endParaRPr lang="zh-CN"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r>
                        <a:rPr lang="en-US" altLang="zh-CN" dirty="0">
                          <a:solidFill>
                            <a:schemeClr val="tx1"/>
                          </a:solidFill>
                        </a:rPr>
                        <a:t>2019</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314</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0096</a:t>
                      </a:r>
                      <a:endParaRPr lang="zh-CN"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522514" y="4417367"/>
            <a:ext cx="914400" cy="461665"/>
          </a:xfrm>
          <a:prstGeom prst="rect">
            <a:avLst/>
          </a:prstGeom>
          <a:noFill/>
        </p:spPr>
        <p:txBody>
          <a:bodyPr wrap="square" rtlCol="0">
            <a:spAutoFit/>
          </a:bodyPr>
          <a:lstStyle/>
          <a:p>
            <a:r>
              <a:rPr lang="zh-CN" altLang="en-US" dirty="0"/>
              <a:t>学号</a:t>
            </a:r>
          </a:p>
        </p:txBody>
      </p:sp>
      <p:sp>
        <p:nvSpPr>
          <p:cNvPr id="9" name="左大括号 8"/>
          <p:cNvSpPr/>
          <p:nvPr/>
        </p:nvSpPr>
        <p:spPr bwMode="auto">
          <a:xfrm rot="16200000">
            <a:off x="1276350" y="1238250"/>
            <a:ext cx="723900" cy="2362200"/>
          </a:xfrm>
          <a:prstGeom prst="leftBrace">
            <a:avLst>
              <a:gd name="adj1" fmla="val 8333"/>
              <a:gd name="adj2" fmla="val 4881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0" name="TextBox 9"/>
          <p:cNvSpPr txBox="1"/>
          <p:nvPr/>
        </p:nvSpPr>
        <p:spPr>
          <a:xfrm>
            <a:off x="604157" y="2392917"/>
            <a:ext cx="1049867" cy="369332"/>
          </a:xfrm>
          <a:prstGeom prst="rect">
            <a:avLst/>
          </a:prstGeom>
          <a:noFill/>
        </p:spPr>
        <p:txBody>
          <a:bodyPr wrap="square" rtlCol="0">
            <a:spAutoFit/>
          </a:bodyPr>
          <a:lstStyle/>
          <a:p>
            <a:r>
              <a:rPr lang="en-US" altLang="zh-CN" sz="1800" dirty="0"/>
              <a:t>2^10</a:t>
            </a:r>
            <a:r>
              <a:rPr lang="zh-CN" altLang="en-US" sz="1800" dirty="0"/>
              <a:t>个</a:t>
            </a:r>
          </a:p>
        </p:txBody>
      </p:sp>
      <p:sp>
        <p:nvSpPr>
          <p:cNvPr id="11" name="左大括号 10"/>
          <p:cNvSpPr/>
          <p:nvPr/>
        </p:nvSpPr>
        <p:spPr bwMode="auto">
          <a:xfrm rot="16200000">
            <a:off x="3867150" y="1211817"/>
            <a:ext cx="723900" cy="2362200"/>
          </a:xfrm>
          <a:prstGeom prst="leftBrace">
            <a:avLst>
              <a:gd name="adj1" fmla="val 8333"/>
              <a:gd name="adj2" fmla="val 4881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2" name="TextBox 11"/>
          <p:cNvSpPr txBox="1"/>
          <p:nvPr/>
        </p:nvSpPr>
        <p:spPr>
          <a:xfrm>
            <a:off x="3194957" y="2366484"/>
            <a:ext cx="1049867" cy="369332"/>
          </a:xfrm>
          <a:prstGeom prst="rect">
            <a:avLst/>
          </a:prstGeom>
          <a:noFill/>
        </p:spPr>
        <p:txBody>
          <a:bodyPr wrap="square" rtlCol="0">
            <a:spAutoFit/>
          </a:bodyPr>
          <a:lstStyle/>
          <a:p>
            <a:r>
              <a:rPr lang="en-US" altLang="zh-CN" sz="1800" dirty="0"/>
              <a:t>2^10</a:t>
            </a:r>
            <a:r>
              <a:rPr lang="zh-CN" altLang="en-US" sz="1800" dirty="0"/>
              <a:t>个</a:t>
            </a:r>
          </a:p>
        </p:txBody>
      </p:sp>
      <p:sp>
        <p:nvSpPr>
          <p:cNvPr id="13" name="左大括号 12"/>
          <p:cNvSpPr/>
          <p:nvPr/>
        </p:nvSpPr>
        <p:spPr bwMode="auto">
          <a:xfrm rot="16200000">
            <a:off x="6610350" y="1247195"/>
            <a:ext cx="723900" cy="2362200"/>
          </a:xfrm>
          <a:prstGeom prst="leftBrace">
            <a:avLst>
              <a:gd name="adj1" fmla="val 8333"/>
              <a:gd name="adj2" fmla="val 48810"/>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4" name="TextBox 13"/>
          <p:cNvSpPr txBox="1"/>
          <p:nvPr/>
        </p:nvSpPr>
        <p:spPr>
          <a:xfrm>
            <a:off x="5938157" y="2401862"/>
            <a:ext cx="1049867" cy="369332"/>
          </a:xfrm>
          <a:prstGeom prst="rect">
            <a:avLst/>
          </a:prstGeom>
          <a:noFill/>
        </p:spPr>
        <p:txBody>
          <a:bodyPr wrap="square" rtlCol="0">
            <a:spAutoFit/>
          </a:bodyPr>
          <a:lstStyle/>
          <a:p>
            <a:r>
              <a:rPr lang="en-US" altLang="zh-CN" sz="1800" dirty="0"/>
              <a:t>2^12</a:t>
            </a:r>
            <a:r>
              <a:rPr lang="zh-CN" altLang="en-US" sz="1800" dirty="0"/>
              <a:t>个</a:t>
            </a:r>
          </a:p>
        </p:txBody>
      </p:sp>
      <p:sp>
        <p:nvSpPr>
          <p:cNvPr id="15" name="标题 1"/>
          <p:cNvSpPr txBox="1">
            <a:spLocks/>
          </p:cNvSpPr>
          <p:nvPr/>
        </p:nvSpPr>
        <p:spPr bwMode="auto">
          <a:xfrm>
            <a:off x="381000" y="3048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lnSpc>
                <a:spcPct val="80000"/>
              </a:lnSpc>
              <a:spcBef>
                <a:spcPct val="0"/>
              </a:spcBef>
              <a:spcAft>
                <a:spcPct val="0"/>
              </a:spcAft>
              <a:defRPr sz="4400">
                <a:solidFill>
                  <a:schemeClr val="tx2"/>
                </a:solidFill>
                <a:latin typeface="+mj-lt"/>
                <a:ea typeface="+mj-ea"/>
                <a:cs typeface="+mj-cs"/>
              </a:defRPr>
            </a:lvl1pPr>
            <a:lvl2pPr algn="l" rtl="0" eaLnBrk="0" fontAlgn="base" hangingPunct="0">
              <a:lnSpc>
                <a:spcPct val="80000"/>
              </a:lnSpc>
              <a:spcBef>
                <a:spcPct val="0"/>
              </a:spcBef>
              <a:spcAft>
                <a:spcPct val="0"/>
              </a:spcAft>
              <a:defRPr sz="4400">
                <a:solidFill>
                  <a:schemeClr val="tx2"/>
                </a:solidFill>
                <a:latin typeface="Times New Roman" pitchFamily="18" charset="0"/>
              </a:defRPr>
            </a:lvl2pPr>
            <a:lvl3pPr algn="l" rtl="0" eaLnBrk="0" fontAlgn="base" hangingPunct="0">
              <a:lnSpc>
                <a:spcPct val="80000"/>
              </a:lnSpc>
              <a:spcBef>
                <a:spcPct val="0"/>
              </a:spcBef>
              <a:spcAft>
                <a:spcPct val="0"/>
              </a:spcAft>
              <a:defRPr sz="4400">
                <a:solidFill>
                  <a:schemeClr val="tx2"/>
                </a:solidFill>
                <a:latin typeface="Times New Roman" pitchFamily="18" charset="0"/>
              </a:defRPr>
            </a:lvl3pPr>
            <a:lvl4pPr algn="l" rtl="0" eaLnBrk="0" fontAlgn="base" hangingPunct="0">
              <a:lnSpc>
                <a:spcPct val="80000"/>
              </a:lnSpc>
              <a:spcBef>
                <a:spcPct val="0"/>
              </a:spcBef>
              <a:spcAft>
                <a:spcPct val="0"/>
              </a:spcAft>
              <a:defRPr sz="4400">
                <a:solidFill>
                  <a:schemeClr val="tx2"/>
                </a:solidFill>
                <a:latin typeface="Times New Roman" pitchFamily="18" charset="0"/>
              </a:defRPr>
            </a:lvl4pPr>
            <a:lvl5pPr algn="l" rtl="0" eaLnBrk="0" fontAlgn="base" hangingPunct="0">
              <a:lnSpc>
                <a:spcPct val="80000"/>
              </a:lnSpc>
              <a:spcBef>
                <a:spcPct val="0"/>
              </a:spcBef>
              <a:spcAft>
                <a:spcPct val="0"/>
              </a:spcAft>
              <a:defRPr sz="4400">
                <a:solidFill>
                  <a:schemeClr val="tx2"/>
                </a:solidFill>
                <a:latin typeface="Times New Roman" pitchFamily="18" charset="0"/>
              </a:defRPr>
            </a:lvl5pPr>
            <a:lvl6pPr marL="457200" algn="l" rtl="0" eaLnBrk="0" fontAlgn="base" hangingPunct="0">
              <a:lnSpc>
                <a:spcPct val="80000"/>
              </a:lnSpc>
              <a:spcBef>
                <a:spcPct val="0"/>
              </a:spcBef>
              <a:spcAft>
                <a:spcPct val="0"/>
              </a:spcAft>
              <a:defRPr sz="4400">
                <a:solidFill>
                  <a:schemeClr val="tx2"/>
                </a:solidFill>
                <a:latin typeface="Times New Roman" pitchFamily="18" charset="0"/>
              </a:defRPr>
            </a:lvl6pPr>
            <a:lvl7pPr marL="914400" algn="l" rtl="0" eaLnBrk="0" fontAlgn="base" hangingPunct="0">
              <a:lnSpc>
                <a:spcPct val="80000"/>
              </a:lnSpc>
              <a:spcBef>
                <a:spcPct val="0"/>
              </a:spcBef>
              <a:spcAft>
                <a:spcPct val="0"/>
              </a:spcAft>
              <a:defRPr sz="4400">
                <a:solidFill>
                  <a:schemeClr val="tx2"/>
                </a:solidFill>
                <a:latin typeface="Times New Roman" pitchFamily="18" charset="0"/>
              </a:defRPr>
            </a:lvl7pPr>
            <a:lvl8pPr marL="1371600" algn="l" rtl="0" eaLnBrk="0" fontAlgn="base" hangingPunct="0">
              <a:lnSpc>
                <a:spcPct val="80000"/>
              </a:lnSpc>
              <a:spcBef>
                <a:spcPct val="0"/>
              </a:spcBef>
              <a:spcAft>
                <a:spcPct val="0"/>
              </a:spcAft>
              <a:defRPr sz="4400">
                <a:solidFill>
                  <a:schemeClr val="tx2"/>
                </a:solidFill>
                <a:latin typeface="Times New Roman" pitchFamily="18" charset="0"/>
              </a:defRPr>
            </a:lvl8pPr>
            <a:lvl9pPr marL="1828800" algn="l" rtl="0" eaLnBrk="0" fontAlgn="base" hangingPunct="0">
              <a:lnSpc>
                <a:spcPct val="80000"/>
              </a:lnSpc>
              <a:spcBef>
                <a:spcPct val="0"/>
              </a:spcBef>
              <a:spcAft>
                <a:spcPct val="0"/>
              </a:spcAft>
              <a:defRPr sz="4400">
                <a:solidFill>
                  <a:schemeClr val="tx2"/>
                </a:solidFill>
                <a:latin typeface="Times New Roman" pitchFamily="18" charset="0"/>
              </a:defRPr>
            </a:lvl9pPr>
          </a:lstStyle>
          <a:p>
            <a:pPr marL="457200" marR="0" lvl="1" indent="0" algn="ctr" defTabSz="914400" rtl="0" eaLnBrk="0" fontAlgn="base" latinLnBrk="0" hangingPunct="0">
              <a:lnSpc>
                <a:spcPct val="100000"/>
              </a:lnSpc>
              <a:spcBef>
                <a:spcPct val="20000"/>
              </a:spcBef>
              <a:spcAft>
                <a:spcPct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alibri"/>
                <a:ea typeface="宋体" pitchFamily="2" charset="-122"/>
                <a:cs typeface="+mn-cs"/>
              </a:rPr>
              <a:t>8.1.2.1 Multi-level Paging System(2/8)</a:t>
            </a:r>
          </a:p>
        </p:txBody>
      </p:sp>
      <p:sp>
        <p:nvSpPr>
          <p:cNvPr id="16" name="TextBox 15"/>
          <p:cNvSpPr txBox="1"/>
          <p:nvPr/>
        </p:nvSpPr>
        <p:spPr>
          <a:xfrm>
            <a:off x="228600" y="4879032"/>
            <a:ext cx="2215243" cy="461665"/>
          </a:xfrm>
          <a:prstGeom prst="rect">
            <a:avLst/>
          </a:prstGeom>
          <a:noFill/>
        </p:spPr>
        <p:txBody>
          <a:bodyPr wrap="square" rtlCol="0">
            <a:spAutoFit/>
          </a:bodyPr>
          <a:lstStyle/>
          <a:p>
            <a:r>
              <a:rPr lang="en-US" altLang="zh-CN" dirty="0"/>
              <a:t>20203141356</a:t>
            </a:r>
            <a:endParaRPr lang="zh-CN" altLang="en-US" dirty="0"/>
          </a:p>
        </p:txBody>
      </p:sp>
    </p:spTree>
    <p:extLst>
      <p:ext uri="{BB962C8B-B14F-4D97-AF65-F5344CB8AC3E}">
        <p14:creationId xmlns:p14="http://schemas.microsoft.com/office/powerpoint/2010/main" val="447921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kumimoji="0" lang="en-US" altLang="zh-CN" sz="2800" b="0" i="0" u="none" strike="noStrike" kern="0" cap="none" spc="0" normalizeH="0" baseline="0" noProof="0" dirty="0">
                <a:ln>
                  <a:noFill/>
                </a:ln>
                <a:solidFill>
                  <a:srgbClr val="000000"/>
                </a:solidFill>
                <a:effectLst/>
                <a:uLnTx/>
                <a:uFillTx/>
                <a:latin typeface="Calibri"/>
                <a:ea typeface="宋体" pitchFamily="2" charset="-122"/>
                <a:cs typeface="+mn-cs"/>
              </a:rPr>
              <a:t>8.1.2.1 Multi-level Paging System(3/8)</a:t>
            </a:r>
            <a:endParaRPr lang="en-US" altLang="zh-CN" sz="2800" dirty="0">
              <a:ea typeface="宋体" pitchFamily="2" charset="-122"/>
            </a:endParaRPr>
          </a:p>
        </p:txBody>
      </p:sp>
      <p:pic>
        <p:nvPicPr>
          <p:cNvPr id="2867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637138"/>
            <a:ext cx="8153400" cy="4814888"/>
          </a:xfrm>
          <a:noFill/>
        </p:spPr>
      </p:pic>
      <p:sp>
        <p:nvSpPr>
          <p:cNvPr id="28674" name="灯片编号占位符 5"/>
          <p:cNvSpPr>
            <a:spLocks noGrp="1"/>
          </p:cNvSpPr>
          <p:nvPr>
            <p:ph type="sldNum" sz="quarter" idx="4294967295"/>
          </p:nvPr>
        </p:nvSpPr>
        <p:spPr>
          <a:xfrm>
            <a:off x="7162800" y="6335356"/>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9523D174-D313-4FF5-BDE3-ACEF074A2FD5}" type="slidenum">
              <a:rPr lang="zh-CN" altLang="en-US" sz="1400" smtClean="0"/>
              <a:pPr>
                <a:spcBef>
                  <a:spcPct val="0"/>
                </a:spcBef>
                <a:buClrTx/>
                <a:buFontTx/>
                <a:buNone/>
              </a:pPr>
              <a:t>29</a:t>
            </a:fld>
            <a:endParaRPr lang="en-US" altLang="zh-CN" sz="1400" dirty="0"/>
          </a:p>
        </p:txBody>
      </p:sp>
      <p:sp>
        <p:nvSpPr>
          <p:cNvPr id="2" name="TextBox 1"/>
          <p:cNvSpPr txBox="1"/>
          <p:nvPr/>
        </p:nvSpPr>
        <p:spPr>
          <a:xfrm>
            <a:off x="381000" y="1752600"/>
            <a:ext cx="304800" cy="307777"/>
          </a:xfrm>
          <a:prstGeom prst="rect">
            <a:avLst/>
          </a:prstGeom>
          <a:solidFill>
            <a:schemeClr val="bg1"/>
          </a:solidFill>
        </p:spPr>
        <p:txBody>
          <a:bodyPr wrap="square" rtlCol="0">
            <a:spAutoFit/>
          </a:bodyPr>
          <a:lstStyle/>
          <a:p>
            <a:r>
              <a:rPr lang="en-US" altLang="zh-CN" sz="1400" b="1" dirty="0"/>
              <a:t>1</a:t>
            </a:r>
            <a:endParaRPr lang="zh-CN" altLang="en-US" sz="1400" b="1" dirty="0"/>
          </a:p>
        </p:txBody>
      </p:sp>
      <p:sp>
        <p:nvSpPr>
          <p:cNvPr id="6" name="TextBox 5"/>
          <p:cNvSpPr txBox="1"/>
          <p:nvPr/>
        </p:nvSpPr>
        <p:spPr>
          <a:xfrm>
            <a:off x="381000" y="2995136"/>
            <a:ext cx="1344386" cy="738664"/>
          </a:xfrm>
          <a:prstGeom prst="rect">
            <a:avLst/>
          </a:prstGeom>
          <a:solidFill>
            <a:schemeClr val="bg1"/>
          </a:solidFill>
        </p:spPr>
        <p:txBody>
          <a:bodyPr wrap="square" rtlCol="0">
            <a:spAutoFit/>
          </a:bodyPr>
          <a:lstStyle/>
          <a:p>
            <a:r>
              <a:rPr lang="en-US" altLang="zh-CN" sz="1400" b="1" dirty="0"/>
              <a:t>1kbyte*1kbyte=1Mbyte user</a:t>
            </a:r>
          </a:p>
          <a:p>
            <a:r>
              <a:rPr lang="en-US" altLang="zh-CN" sz="1400" b="1" dirty="0"/>
              <a:t>Page table</a:t>
            </a:r>
            <a:endParaRPr lang="zh-CN" altLang="en-US" sz="1400" b="1" dirty="0"/>
          </a:p>
        </p:txBody>
      </p:sp>
      <p:sp>
        <p:nvSpPr>
          <p:cNvPr id="7" name="TextBox 6"/>
          <p:cNvSpPr txBox="1"/>
          <p:nvPr/>
        </p:nvSpPr>
        <p:spPr>
          <a:xfrm>
            <a:off x="457200" y="4461839"/>
            <a:ext cx="1344386" cy="738664"/>
          </a:xfrm>
          <a:prstGeom prst="rect">
            <a:avLst/>
          </a:prstGeom>
          <a:solidFill>
            <a:schemeClr val="bg1"/>
          </a:solidFill>
        </p:spPr>
        <p:txBody>
          <a:bodyPr wrap="square" rtlCol="0">
            <a:spAutoFit/>
          </a:bodyPr>
          <a:lstStyle/>
          <a:p>
            <a:r>
              <a:rPr lang="en-US" altLang="zh-CN" sz="1400" b="1" dirty="0"/>
              <a:t>1Mbyte*4kbyte=4Gbyte user</a:t>
            </a:r>
          </a:p>
          <a:p>
            <a:r>
              <a:rPr lang="en-US" altLang="zh-CN" sz="1400" b="1" dirty="0"/>
              <a:t>address space</a:t>
            </a:r>
            <a:endParaRPr lang="zh-CN" altLang="en-US" sz="1400" b="1" dirty="0"/>
          </a:p>
        </p:txBody>
      </p:sp>
      <p:sp>
        <p:nvSpPr>
          <p:cNvPr id="3" name="矩形 2"/>
          <p:cNvSpPr/>
          <p:nvPr/>
        </p:nvSpPr>
        <p:spPr bwMode="auto">
          <a:xfrm>
            <a:off x="2057400" y="1776371"/>
            <a:ext cx="76200" cy="301823"/>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9" name="矩形 8"/>
          <p:cNvSpPr/>
          <p:nvPr/>
        </p:nvSpPr>
        <p:spPr bwMode="auto">
          <a:xfrm>
            <a:off x="3015343" y="3394659"/>
            <a:ext cx="533400" cy="301823"/>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0" name="矩形 9"/>
          <p:cNvSpPr/>
          <p:nvPr/>
        </p:nvSpPr>
        <p:spPr bwMode="auto">
          <a:xfrm>
            <a:off x="3205843" y="3394659"/>
            <a:ext cx="76200" cy="30182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1" name="矩形 10"/>
          <p:cNvSpPr/>
          <p:nvPr/>
        </p:nvSpPr>
        <p:spPr bwMode="auto">
          <a:xfrm>
            <a:off x="4267200" y="4781142"/>
            <a:ext cx="457200" cy="30182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2" name="矩形 11"/>
          <p:cNvSpPr/>
          <p:nvPr/>
        </p:nvSpPr>
        <p:spPr bwMode="auto">
          <a:xfrm>
            <a:off x="4495800" y="4777969"/>
            <a:ext cx="76200" cy="301823"/>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aphicFrame>
        <p:nvGraphicFramePr>
          <p:cNvPr id="13" name="内容占位符 4"/>
          <p:cNvGraphicFramePr>
            <a:graphicFrameLocks/>
          </p:cNvGraphicFramePr>
          <p:nvPr>
            <p:extLst>
              <p:ext uri="{D42A27DB-BD31-4B8C-83A1-F6EECF244321}">
                <p14:modId xmlns:p14="http://schemas.microsoft.com/office/powerpoint/2010/main" val="1724906154"/>
              </p:ext>
            </p:extLst>
          </p:nvPr>
        </p:nvGraphicFramePr>
        <p:xfrm>
          <a:off x="5562600" y="1776371"/>
          <a:ext cx="32004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r>
                        <a:rPr lang="zh-CN" altLang="en-US" dirty="0">
                          <a:solidFill>
                            <a:schemeClr val="tx1"/>
                          </a:solidFill>
                        </a:rPr>
                        <a:t>年级</a:t>
                      </a:r>
                    </a:p>
                  </a:txBody>
                  <a:tcPr>
                    <a:solidFill>
                      <a:schemeClr val="accent6">
                        <a:lumMod val="20000"/>
                        <a:lumOff val="80000"/>
                      </a:schemeClr>
                    </a:solidFill>
                  </a:tcPr>
                </a:tc>
                <a:tc>
                  <a:txBody>
                    <a:bodyPr/>
                    <a:lstStyle/>
                    <a:p>
                      <a:r>
                        <a:rPr lang="zh-CN" altLang="en-US" dirty="0">
                          <a:solidFill>
                            <a:schemeClr val="tx1"/>
                          </a:solidFill>
                        </a:rPr>
                        <a:t>专业</a:t>
                      </a:r>
                    </a:p>
                  </a:txBody>
                  <a:tcPr>
                    <a:solidFill>
                      <a:schemeClr val="accent6">
                        <a:lumMod val="20000"/>
                        <a:lumOff val="80000"/>
                      </a:schemeClr>
                    </a:solidFill>
                  </a:tcPr>
                </a:tc>
                <a:tc>
                  <a:txBody>
                    <a:bodyPr/>
                    <a:lstStyle/>
                    <a:p>
                      <a:r>
                        <a:rPr lang="zh-CN" altLang="en-US" dirty="0">
                          <a:solidFill>
                            <a:schemeClr val="tx1"/>
                          </a:solidFill>
                        </a:rPr>
                        <a:t>第几人</a:t>
                      </a:r>
                    </a:p>
                  </a:txBody>
                  <a:tcPr>
                    <a:solidFill>
                      <a:schemeClr val="accent6">
                        <a:lumMod val="20000"/>
                        <a:lumOff val="80000"/>
                      </a:schemeClr>
                    </a:solidFill>
                  </a:tcPr>
                </a:tc>
                <a:extLst>
                  <a:ext uri="{0D108BD9-81ED-4DB2-BD59-A6C34878D82A}">
                    <a16:rowId xmlns:a16="http://schemas.microsoft.com/office/drawing/2014/main" val="10000"/>
                  </a:ext>
                </a:extLst>
              </a:tr>
              <a:tr h="370840">
                <a:tc>
                  <a:txBody>
                    <a:bodyPr/>
                    <a:lstStyle/>
                    <a:p>
                      <a:r>
                        <a:rPr lang="en-US" altLang="zh-CN" dirty="0">
                          <a:solidFill>
                            <a:schemeClr val="tx1"/>
                          </a:solidFill>
                        </a:rPr>
                        <a:t>2020</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314</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1356</a:t>
                      </a:r>
                      <a:endParaRPr lang="zh-CN"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r>
                        <a:rPr lang="en-US" altLang="zh-CN" dirty="0">
                          <a:solidFill>
                            <a:schemeClr val="tx1"/>
                          </a:solidFill>
                        </a:rPr>
                        <a:t>2019</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314</a:t>
                      </a:r>
                      <a:endParaRPr lang="zh-CN" altLang="en-US" dirty="0">
                        <a:solidFill>
                          <a:schemeClr val="tx1"/>
                        </a:solidFill>
                      </a:endParaRPr>
                    </a:p>
                  </a:txBody>
                  <a:tcPr>
                    <a:solidFill>
                      <a:schemeClr val="accent6">
                        <a:lumMod val="20000"/>
                        <a:lumOff val="80000"/>
                      </a:schemeClr>
                    </a:solidFill>
                  </a:tcPr>
                </a:tc>
                <a:tc>
                  <a:txBody>
                    <a:bodyPr/>
                    <a:lstStyle/>
                    <a:p>
                      <a:r>
                        <a:rPr lang="en-US" altLang="zh-CN" dirty="0">
                          <a:solidFill>
                            <a:schemeClr val="tx1"/>
                          </a:solidFill>
                        </a:rPr>
                        <a:t>0096</a:t>
                      </a:r>
                      <a:endParaRPr lang="zh-CN"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cxnSp>
        <p:nvCxnSpPr>
          <p:cNvPr id="5" name="直接箭头连接符 4"/>
          <p:cNvCxnSpPr/>
          <p:nvPr/>
        </p:nvCxnSpPr>
        <p:spPr>
          <a:xfrm flipH="1">
            <a:off x="2514600" y="1927282"/>
            <a:ext cx="2895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019800" y="2995136"/>
            <a:ext cx="838200" cy="399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848600" y="2895600"/>
            <a:ext cx="381000" cy="1882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EAD4DA8-26CB-D1FC-A6D5-217042183104}"/>
              </a:ext>
            </a:extLst>
          </p:cNvPr>
          <p:cNvSpPr txBox="1"/>
          <p:nvPr/>
        </p:nvSpPr>
        <p:spPr>
          <a:xfrm>
            <a:off x="2520950" y="5082384"/>
            <a:ext cx="4584700" cy="830997"/>
          </a:xfrm>
          <a:prstGeom prst="rect">
            <a:avLst/>
          </a:prstGeom>
          <a:noFill/>
        </p:spPr>
        <p:txBody>
          <a:bodyPr wrap="square">
            <a:spAutoFit/>
          </a:bodyPr>
          <a:lstStyle/>
          <a:p>
            <a:r>
              <a:rPr lang="en-US" altLang="zh-CN" sz="2400" dirty="0">
                <a:ea typeface="宋体" pitchFamily="2" charset="-122"/>
              </a:rPr>
              <a:t>Two-Level Scheme for 32-bit Address(32</a:t>
            </a:r>
            <a:r>
              <a:rPr lang="zh-CN" altLang="en-US" sz="2400" dirty="0">
                <a:ea typeface="宋体" pitchFamily="2" charset="-122"/>
              </a:rPr>
              <a:t>位地址的两级页表</a:t>
            </a:r>
            <a:r>
              <a:rPr lang="en-US" altLang="zh-CN" sz="2400" dirty="0">
                <a:ea typeface="宋体" pitchFamily="2" charset="-122"/>
              </a:rPr>
              <a:t>)</a:t>
            </a:r>
            <a:endParaRPr lang="zh-CN" altLang="en-US" dirty="0"/>
          </a:p>
        </p:txBody>
      </p:sp>
      <p:cxnSp>
        <p:nvCxnSpPr>
          <p:cNvPr id="15" name="直接连接符 14">
            <a:extLst>
              <a:ext uri="{FF2B5EF4-FFF2-40B4-BE49-F238E27FC236}">
                <a16:creationId xmlns:a16="http://schemas.microsoft.com/office/drawing/2014/main" id="{AAC009E6-2885-EE7B-2592-BBD3F62A6A9A}"/>
              </a:ext>
            </a:extLst>
          </p:cNvPr>
          <p:cNvCxnSpPr>
            <a:cxnSpLocks/>
          </p:cNvCxnSpPr>
          <p:nvPr/>
        </p:nvCxnSpPr>
        <p:spPr>
          <a:xfrm flipV="1">
            <a:off x="0" y="4038600"/>
            <a:ext cx="8915400" cy="43727"/>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13D9BF8-AEC0-A9D6-0943-AFD4825B4641}"/>
              </a:ext>
            </a:extLst>
          </p:cNvPr>
          <p:cNvSpPr/>
          <p:nvPr/>
        </p:nvSpPr>
        <p:spPr>
          <a:xfrm>
            <a:off x="76200" y="1631156"/>
            <a:ext cx="1714500" cy="2249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40D8153F-606D-AA91-E9D9-014A11488ED2}"/>
              </a:ext>
            </a:extLst>
          </p:cNvPr>
          <p:cNvSpPr txBox="1"/>
          <p:nvPr/>
        </p:nvSpPr>
        <p:spPr>
          <a:xfrm>
            <a:off x="228600" y="1219200"/>
            <a:ext cx="1447800" cy="400110"/>
          </a:xfrm>
          <a:prstGeom prst="rect">
            <a:avLst/>
          </a:prstGeom>
          <a:noFill/>
        </p:spPr>
        <p:txBody>
          <a:bodyPr wrap="square" rtlCol="0">
            <a:spAutoFit/>
          </a:bodyPr>
          <a:lstStyle/>
          <a:p>
            <a:r>
              <a:rPr lang="en-US" altLang="zh-CN" sz="2000" dirty="0">
                <a:solidFill>
                  <a:srgbClr val="0000FF"/>
                </a:solidFill>
              </a:rPr>
              <a:t>2</a:t>
            </a:r>
            <a:r>
              <a:rPr lang="zh-CN" altLang="en-US" sz="2000" dirty="0">
                <a:solidFill>
                  <a:srgbClr val="0000FF"/>
                </a:solidFill>
              </a:rPr>
              <a:t>级页表</a:t>
            </a:r>
          </a:p>
        </p:txBody>
      </p:sp>
      <p:sp>
        <p:nvSpPr>
          <p:cNvPr id="20" name="文本框 19">
            <a:extLst>
              <a:ext uri="{FF2B5EF4-FFF2-40B4-BE49-F238E27FC236}">
                <a16:creationId xmlns:a16="http://schemas.microsoft.com/office/drawing/2014/main" id="{C8554BA7-E26D-9402-862F-8B26C8BC1BB6}"/>
              </a:ext>
            </a:extLst>
          </p:cNvPr>
          <p:cNvSpPr txBox="1"/>
          <p:nvPr/>
        </p:nvSpPr>
        <p:spPr>
          <a:xfrm>
            <a:off x="0" y="4082327"/>
            <a:ext cx="1790700" cy="400110"/>
          </a:xfrm>
          <a:prstGeom prst="rect">
            <a:avLst/>
          </a:prstGeom>
          <a:noFill/>
        </p:spPr>
        <p:txBody>
          <a:bodyPr wrap="square" rtlCol="0">
            <a:spAutoFit/>
          </a:bodyPr>
          <a:lstStyle/>
          <a:p>
            <a:r>
              <a:rPr lang="zh-CN" altLang="en-US" sz="2000" b="1" dirty="0">
                <a:solidFill>
                  <a:srgbClr val="0000FF"/>
                </a:solidFill>
              </a:rPr>
              <a:t>用户地址空间</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ea typeface="宋体" pitchFamily="2" charset="-122"/>
              </a:rPr>
              <a:t>A simple review (2/3)</a:t>
            </a:r>
            <a:endParaRPr lang="zh-CN" altLang="en-US" dirty="0">
              <a:ea typeface="宋体" pitchFamily="2" charset="-122"/>
            </a:endParaRPr>
          </a:p>
        </p:txBody>
      </p:sp>
      <p:sp>
        <p:nvSpPr>
          <p:cNvPr id="4099" name="内容占位符 2"/>
          <p:cNvSpPr>
            <a:spLocks noGrp="1"/>
          </p:cNvSpPr>
          <p:nvPr>
            <p:ph idx="1"/>
          </p:nvPr>
        </p:nvSpPr>
        <p:spPr>
          <a:xfrm>
            <a:off x="228600" y="914400"/>
            <a:ext cx="8534400" cy="4876800"/>
          </a:xfrm>
        </p:spPr>
        <p:txBody>
          <a:bodyPr/>
          <a:lstStyle/>
          <a:p>
            <a:pPr lvl="1"/>
            <a:endParaRPr lang="en-US" altLang="zh-CN">
              <a:ea typeface="宋体" pitchFamily="2" charset="-122"/>
            </a:endParaRPr>
          </a:p>
        </p:txBody>
      </p:sp>
      <p:sp>
        <p:nvSpPr>
          <p:cNvPr id="4100"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C9EFB-32C2-482A-B195-F6B6A08DC2E5}" type="slidenum">
              <a:rPr lang="zh-CN" altLang="en-US" sz="1400" smtClean="0"/>
              <a:pPr/>
              <a:t>3</a:t>
            </a:fld>
            <a:endParaRPr lang="en-US" altLang="zh-CN" sz="14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70866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95425"/>
            <a:ext cx="76962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marL="457200" marR="0" lvl="1" indent="0" algn="ctr" defTabSz="914400" rtl="0" eaLnBrk="0" fontAlgn="base" latinLnBrk="0" hangingPunct="0">
              <a:lnSpc>
                <a:spcPct val="100000"/>
              </a:lnSpc>
              <a:spcBef>
                <a:spcPct val="20000"/>
              </a:spcBef>
              <a:spcAft>
                <a:spcPct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alibri"/>
                <a:ea typeface="宋体" pitchFamily="2" charset="-122"/>
                <a:cs typeface="+mn-cs"/>
              </a:rPr>
              <a:t>8.1.2.1 Multi-level Paging System(4/8)</a:t>
            </a:r>
          </a:p>
        </p:txBody>
      </p:sp>
      <p:sp>
        <p:nvSpPr>
          <p:cNvPr id="2765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C3AA90F0-6AED-493F-81D0-52CC8489465D}" type="slidenum">
              <a:rPr lang="zh-CN" altLang="en-US" sz="1400" smtClean="0"/>
              <a:pPr>
                <a:spcBef>
                  <a:spcPct val="0"/>
                </a:spcBef>
                <a:buClrTx/>
                <a:buFontTx/>
                <a:buNone/>
              </a:pPr>
              <a:t>30</a:t>
            </a:fld>
            <a:endParaRPr lang="en-US" altLang="zh-CN" sz="1400"/>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568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a:extLst>
              <a:ext uri="{FF2B5EF4-FFF2-40B4-BE49-F238E27FC236}">
                <a16:creationId xmlns:a16="http://schemas.microsoft.com/office/drawing/2014/main" id="{6D4021E1-E8CA-3561-FB7B-6D9A9136C0B5}"/>
              </a:ext>
            </a:extLst>
          </p:cNvPr>
          <p:cNvSpPr txBox="1"/>
          <p:nvPr/>
        </p:nvSpPr>
        <p:spPr>
          <a:xfrm>
            <a:off x="6096000" y="1143000"/>
            <a:ext cx="2971800" cy="461665"/>
          </a:xfrm>
          <a:prstGeom prst="rect">
            <a:avLst/>
          </a:prstGeom>
          <a:noFill/>
        </p:spPr>
        <p:txBody>
          <a:bodyPr wrap="square">
            <a:spAutoFit/>
          </a:bodyPr>
          <a:lstStyle/>
          <a:p>
            <a:r>
              <a:rPr lang="zh-CN" altLang="en-US" dirty="0">
                <a:solidFill>
                  <a:srgbClr val="FF0000"/>
                </a:solidFill>
              </a:rPr>
              <a:t>多级页表示意图.xlsx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marL="457200" marR="0" lvl="1" indent="0" algn="ctr" defTabSz="914400" rtl="0" eaLnBrk="0" fontAlgn="base" latinLnBrk="0" hangingPunct="0">
              <a:lnSpc>
                <a:spcPct val="100000"/>
              </a:lnSpc>
              <a:spcBef>
                <a:spcPct val="2000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8.1.2.1 Multi-level Paging System(5/8)</a:t>
            </a:r>
          </a:p>
        </p:txBody>
      </p:sp>
      <p:sp>
        <p:nvSpPr>
          <p:cNvPr id="3" name="内容占位符 2"/>
          <p:cNvSpPr>
            <a:spLocks noGrp="1"/>
          </p:cNvSpPr>
          <p:nvPr>
            <p:ph idx="1"/>
          </p:nvPr>
        </p:nvSpPr>
        <p:spPr/>
        <p:txBody>
          <a:bodyPr/>
          <a:lstStyle/>
          <a:p>
            <a:r>
              <a:rPr lang="en-US" altLang="zh-CN" dirty="0">
                <a:ea typeface="宋体" pitchFamily="2" charset="-122"/>
              </a:rPr>
              <a:t>Multi-level paging system</a:t>
            </a:r>
          </a:p>
          <a:p>
            <a:pPr lvl="1"/>
            <a:r>
              <a:rPr lang="zh-CN" altLang="en-US" dirty="0">
                <a:ea typeface="宋体" pitchFamily="2" charset="-122"/>
              </a:rPr>
              <a:t>部分解决了存储空间的问题</a:t>
            </a:r>
            <a:endParaRPr lang="en-US" altLang="zh-CN" dirty="0">
              <a:ea typeface="宋体" pitchFamily="2" charset="-122"/>
            </a:endParaRPr>
          </a:p>
          <a:p>
            <a:pPr lvl="2"/>
            <a:r>
              <a:rPr lang="zh-CN" altLang="en-US" dirty="0">
                <a:ea typeface="宋体" pitchFamily="2" charset="-122"/>
              </a:rPr>
              <a:t>多级页表为什么省内存？二级页表可以不存在</a:t>
            </a:r>
            <a:endParaRPr lang="en-US" altLang="zh-CN" dirty="0">
              <a:ea typeface="宋体" pitchFamily="2" charset="-122"/>
            </a:endParaRPr>
          </a:p>
          <a:p>
            <a:pPr lvl="1"/>
            <a:r>
              <a:rPr lang="zh-CN" altLang="en-US" dirty="0">
                <a:ea typeface="宋体" pitchFamily="2" charset="-122"/>
              </a:rPr>
              <a:t>但访问机制的复杂性导致时间开销进一步增大，需要硬件的支持</a:t>
            </a:r>
            <a:endParaRPr lang="en-US" altLang="zh-CN" dirty="0">
              <a:ea typeface="宋体" pitchFamily="2" charset="-122"/>
            </a:endParaRPr>
          </a:p>
          <a:p>
            <a:pPr lvl="1"/>
            <a:endParaRPr lang="en-US" altLang="zh-CN" dirty="0">
              <a:ea typeface="宋体" pitchFamily="2" charset="-122"/>
            </a:endParaRPr>
          </a:p>
          <a:p>
            <a:pPr lvl="1"/>
            <a:r>
              <a:rPr lang="zh-CN" altLang="en-US" dirty="0">
                <a:ea typeface="宋体" pitchFamily="2" charset="-122"/>
              </a:rPr>
              <a:t>考虑：</a:t>
            </a:r>
            <a:endParaRPr lang="en-US" altLang="zh-CN" dirty="0">
              <a:ea typeface="宋体" pitchFamily="2" charset="-122"/>
            </a:endParaRPr>
          </a:p>
          <a:p>
            <a:pPr lvl="2"/>
            <a:r>
              <a:rPr lang="zh-CN" altLang="en-US" dirty="0">
                <a:ea typeface="宋体" pitchFamily="2" charset="-122"/>
              </a:rPr>
              <a:t>存储空间过大是因为为每个进程维护一个页表，而且进程所需逻辑空间的大小影响页表的大小</a:t>
            </a:r>
            <a:endParaRPr lang="en-US" altLang="zh-CN" dirty="0">
              <a:ea typeface="宋体" pitchFamily="2" charset="-122"/>
            </a:endParaRPr>
          </a:p>
          <a:p>
            <a:pPr lvl="2"/>
            <a:r>
              <a:rPr lang="zh-CN" altLang="en-US" b="1" dirty="0">
                <a:solidFill>
                  <a:srgbClr val="0000FF"/>
                </a:solidFill>
                <a:ea typeface="宋体" pitchFamily="2" charset="-122"/>
              </a:rPr>
              <a:t>物理内存是一定的</a:t>
            </a:r>
          </a:p>
        </p:txBody>
      </p:sp>
      <p:sp>
        <p:nvSpPr>
          <p:cNvPr id="29700"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DE31FD-3190-4E4B-816B-B72A6D9C6BA4}" type="slidenum">
              <a:rPr lang="zh-CN" altLang="en-US" sz="1400" smtClean="0"/>
              <a:pPr/>
              <a:t>31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marL="457200" marR="0" lvl="1" indent="0" algn="ctr" defTabSz="914400" rtl="0" eaLnBrk="0" fontAlgn="base" latinLnBrk="0" hangingPunct="0">
              <a:lnSpc>
                <a:spcPct val="100000"/>
              </a:lnSpc>
              <a:spcBef>
                <a:spcPct val="2000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8.1.2.1 Multi-level Paging System(6/8)</a:t>
            </a:r>
          </a:p>
        </p:txBody>
      </p:sp>
      <p:sp>
        <p:nvSpPr>
          <p:cNvPr id="3" name="内容占位符 2"/>
          <p:cNvSpPr>
            <a:spLocks noGrp="1"/>
          </p:cNvSpPr>
          <p:nvPr>
            <p:ph idx="1"/>
          </p:nvPr>
        </p:nvSpPr>
        <p:spPr/>
        <p:txBody>
          <a:bodyPr/>
          <a:lstStyle/>
          <a:p>
            <a:r>
              <a:rPr lang="en-US" altLang="zh-CN" dirty="0" err="1">
                <a:ea typeface="宋体" pitchFamily="2" charset="-122"/>
              </a:rPr>
              <a:t>OpenEuler</a:t>
            </a:r>
            <a:r>
              <a:rPr lang="zh-CN" altLang="en-US" dirty="0">
                <a:ea typeface="宋体" pitchFamily="2" charset="-122"/>
              </a:rPr>
              <a:t>下的多级页表</a:t>
            </a:r>
            <a:endParaRPr lang="en-US" altLang="zh-CN" dirty="0">
              <a:ea typeface="宋体" pitchFamily="2" charset="-122"/>
            </a:endParaRPr>
          </a:p>
          <a:p>
            <a:pPr lvl="1"/>
            <a:r>
              <a:rPr lang="en-US" altLang="zh-CN" dirty="0">
                <a:ea typeface="宋体" pitchFamily="2" charset="-122"/>
              </a:rPr>
              <a:t>39</a:t>
            </a:r>
            <a:r>
              <a:rPr lang="zh-CN" altLang="en-US" dirty="0">
                <a:ea typeface="宋体" pitchFamily="2" charset="-122"/>
              </a:rPr>
              <a:t>位虚地址下，支持</a:t>
            </a:r>
            <a:r>
              <a:rPr lang="en-US" altLang="zh-CN" dirty="0">
                <a:ea typeface="宋体" pitchFamily="2" charset="-122"/>
              </a:rPr>
              <a:t>3</a:t>
            </a:r>
            <a:r>
              <a:rPr lang="zh-CN" altLang="en-US" dirty="0">
                <a:ea typeface="宋体" pitchFamily="2" charset="-122"/>
              </a:rPr>
              <a:t>级页表和</a:t>
            </a:r>
            <a:r>
              <a:rPr lang="en-US" altLang="zh-CN" dirty="0">
                <a:ea typeface="宋体" pitchFamily="2" charset="-122"/>
              </a:rPr>
              <a:t>2</a:t>
            </a:r>
            <a:r>
              <a:rPr lang="zh-CN" altLang="en-US" dirty="0">
                <a:ea typeface="宋体" pitchFamily="2" charset="-122"/>
              </a:rPr>
              <a:t>级页表</a:t>
            </a:r>
            <a:endParaRPr lang="en-US" altLang="zh-CN" dirty="0">
              <a:ea typeface="宋体" pitchFamily="2" charset="-122"/>
            </a:endParaRPr>
          </a:p>
          <a:p>
            <a:pPr lvl="1"/>
            <a:r>
              <a:rPr lang="zh-CN" altLang="en-US" dirty="0">
                <a:ea typeface="宋体" pitchFamily="2" charset="-122"/>
              </a:rPr>
              <a:t>页表项</a:t>
            </a:r>
            <a:r>
              <a:rPr lang="en-US" altLang="zh-CN" dirty="0">
                <a:ea typeface="宋体" pitchFamily="2" charset="-122"/>
              </a:rPr>
              <a:t>8B</a:t>
            </a:r>
            <a:r>
              <a:rPr lang="zh-CN" altLang="en-US" dirty="0">
                <a:ea typeface="宋体" pitchFamily="2" charset="-122"/>
              </a:rPr>
              <a:t>，分页粒度</a:t>
            </a:r>
            <a:r>
              <a:rPr lang="en-US" altLang="zh-CN" dirty="0">
                <a:ea typeface="宋体" pitchFamily="2" charset="-122"/>
              </a:rPr>
              <a:t>4KB</a:t>
            </a:r>
            <a:r>
              <a:rPr lang="zh-CN" altLang="en-US" dirty="0">
                <a:ea typeface="宋体" pitchFamily="2" charset="-122"/>
              </a:rPr>
              <a:t>，每个页框保存</a:t>
            </a:r>
            <a:r>
              <a:rPr lang="en-US" altLang="zh-CN" dirty="0">
                <a:ea typeface="宋体" pitchFamily="2" charset="-122"/>
              </a:rPr>
              <a:t>512</a:t>
            </a:r>
            <a:r>
              <a:rPr lang="zh-CN" altLang="en-US" dirty="0">
                <a:ea typeface="宋体" pitchFamily="2" charset="-122"/>
              </a:rPr>
              <a:t>项记录</a:t>
            </a:r>
            <a:r>
              <a:rPr lang="en-US" altLang="zh-CN" dirty="0">
                <a:ea typeface="宋体" pitchFamily="2" charset="-122"/>
              </a:rPr>
              <a:t>:  8B*512 -&gt; 4K</a:t>
            </a:r>
          </a:p>
          <a:p>
            <a:pPr lvl="1"/>
            <a:endParaRPr lang="en-US" altLang="zh-CN" dirty="0">
              <a:ea typeface="宋体" pitchFamily="2" charset="-122"/>
            </a:endParaRPr>
          </a:p>
          <a:p>
            <a:pPr lvl="1"/>
            <a:endParaRPr lang="en-US" altLang="zh-CN" dirty="0">
              <a:ea typeface="宋体" pitchFamily="2" charset="-122"/>
            </a:endParaRPr>
          </a:p>
          <a:p>
            <a:pPr lvl="1"/>
            <a:endParaRPr lang="zh-CN" altLang="en-US" b="1" dirty="0">
              <a:solidFill>
                <a:srgbClr val="0000FF"/>
              </a:solidFill>
              <a:ea typeface="宋体" pitchFamily="2" charset="-122"/>
            </a:endParaRPr>
          </a:p>
        </p:txBody>
      </p:sp>
      <p:sp>
        <p:nvSpPr>
          <p:cNvPr id="29700"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DE31FD-3190-4E4B-816B-B72A6D9C6BA4}" type="slidenum">
              <a:rPr lang="zh-CN" altLang="en-US" sz="1400" smtClean="0"/>
              <a:pPr/>
              <a:t>32</a:t>
            </a:fld>
            <a:endParaRPr lang="en-US" altLang="zh-CN" sz="1400"/>
          </a:p>
        </p:txBody>
      </p:sp>
      <p:pic>
        <p:nvPicPr>
          <p:cNvPr id="4" name="图片 3">
            <a:extLst>
              <a:ext uri="{FF2B5EF4-FFF2-40B4-BE49-F238E27FC236}">
                <a16:creationId xmlns:a16="http://schemas.microsoft.com/office/drawing/2014/main" id="{AC32CCE2-06AE-F204-CCE5-E81E0E46F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871463" y="1691137"/>
            <a:ext cx="1401074" cy="5486400"/>
          </a:xfrm>
          <a:prstGeom prst="rect">
            <a:avLst/>
          </a:prstGeom>
        </p:spPr>
      </p:pic>
      <p:pic>
        <p:nvPicPr>
          <p:cNvPr id="5" name="图片 4">
            <a:extLst>
              <a:ext uri="{FF2B5EF4-FFF2-40B4-BE49-F238E27FC236}">
                <a16:creationId xmlns:a16="http://schemas.microsoft.com/office/drawing/2014/main" id="{C7D02038-A8DC-66F1-A683-D7058F28530B}"/>
              </a:ext>
            </a:extLst>
          </p:cNvPr>
          <p:cNvPicPr>
            <a:picLocks noChangeAspect="1"/>
          </p:cNvPicPr>
          <p:nvPr/>
        </p:nvPicPr>
        <p:blipFill>
          <a:blip r:embed="rId4"/>
          <a:stretch>
            <a:fillRect/>
          </a:stretch>
        </p:blipFill>
        <p:spPr>
          <a:xfrm>
            <a:off x="7362825" y="1287463"/>
            <a:ext cx="1323975" cy="304800"/>
          </a:xfrm>
          <a:prstGeom prst="rect">
            <a:avLst/>
          </a:prstGeom>
        </p:spPr>
      </p:pic>
    </p:spTree>
    <p:extLst>
      <p:ext uri="{BB962C8B-B14F-4D97-AF65-F5344CB8AC3E}">
        <p14:creationId xmlns:p14="http://schemas.microsoft.com/office/powerpoint/2010/main" val="2567495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marL="457200" marR="0" lvl="1" indent="0" algn="ctr" defTabSz="914400" rtl="0" eaLnBrk="0" fontAlgn="base" latinLnBrk="0" hangingPunct="0">
              <a:lnSpc>
                <a:spcPct val="100000"/>
              </a:lnSpc>
              <a:spcBef>
                <a:spcPct val="2000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8.1.2.1 Multi-level Paging System(7/8)</a:t>
            </a:r>
          </a:p>
        </p:txBody>
      </p:sp>
      <p:sp>
        <p:nvSpPr>
          <p:cNvPr id="3" name="内容占位符 2"/>
          <p:cNvSpPr>
            <a:spLocks noGrp="1"/>
          </p:cNvSpPr>
          <p:nvPr>
            <p:ph idx="1"/>
          </p:nvPr>
        </p:nvSpPr>
        <p:spPr>
          <a:xfrm>
            <a:off x="76200" y="1143000"/>
            <a:ext cx="8229600" cy="4857750"/>
          </a:xfrm>
        </p:spPr>
        <p:txBody>
          <a:bodyPr/>
          <a:lstStyle/>
          <a:p>
            <a:r>
              <a:rPr lang="en-US" altLang="zh-CN" dirty="0" err="1">
                <a:ea typeface="宋体" pitchFamily="2" charset="-122"/>
              </a:rPr>
              <a:t>OpenEuler</a:t>
            </a:r>
            <a:r>
              <a:rPr lang="zh-CN" altLang="en-US" dirty="0">
                <a:ea typeface="宋体" pitchFamily="2" charset="-122"/>
              </a:rPr>
              <a:t>支持下的标准大页</a:t>
            </a:r>
            <a:endParaRPr lang="en-US" altLang="zh-CN" dirty="0">
              <a:ea typeface="宋体" pitchFamily="2" charset="-122"/>
            </a:endParaRPr>
          </a:p>
          <a:p>
            <a:pPr lvl="1"/>
            <a:r>
              <a:rPr lang="zh-CN" altLang="en-US" sz="2400" dirty="0">
                <a:ea typeface="宋体" pitchFamily="2" charset="-122"/>
              </a:rPr>
              <a:t>问题提出：分配</a:t>
            </a:r>
            <a:r>
              <a:rPr lang="en-US" altLang="zh-CN" sz="2400" dirty="0">
                <a:ea typeface="宋体" pitchFamily="2" charset="-122"/>
              </a:rPr>
              <a:t>4MB</a:t>
            </a:r>
            <a:r>
              <a:rPr lang="zh-CN" altLang="en-US" sz="2400" dirty="0">
                <a:ea typeface="宋体" pitchFamily="2" charset="-122"/>
              </a:rPr>
              <a:t>空间需要</a:t>
            </a:r>
            <a:r>
              <a:rPr lang="en-US" altLang="zh-CN" sz="2400" dirty="0">
                <a:ea typeface="宋体" pitchFamily="2" charset="-122"/>
              </a:rPr>
              <a:t>1024</a:t>
            </a:r>
            <a:r>
              <a:rPr lang="zh-CN" altLang="en-US" sz="2400" dirty="0">
                <a:ea typeface="宋体" pitchFamily="2" charset="-122"/>
              </a:rPr>
              <a:t>个</a:t>
            </a:r>
            <a:r>
              <a:rPr lang="en-US" altLang="zh-CN" sz="2400" dirty="0">
                <a:ea typeface="宋体" pitchFamily="2" charset="-122"/>
              </a:rPr>
              <a:t>4KB</a:t>
            </a:r>
            <a:r>
              <a:rPr lang="zh-CN" altLang="en-US" sz="2400" dirty="0">
                <a:ea typeface="宋体" pitchFamily="2" charset="-122"/>
              </a:rPr>
              <a:t>页的页表项，在查询过程中有</a:t>
            </a:r>
            <a:r>
              <a:rPr lang="en-US" altLang="zh-CN" sz="2400" dirty="0">
                <a:ea typeface="宋体" pitchFamily="2" charset="-122"/>
              </a:rPr>
              <a:t>1024</a:t>
            </a:r>
            <a:r>
              <a:rPr lang="zh-CN" altLang="en-US" sz="2400" dirty="0">
                <a:ea typeface="宋体" pitchFamily="2" charset="-122"/>
              </a:rPr>
              <a:t>次</a:t>
            </a:r>
            <a:r>
              <a:rPr lang="en-US" altLang="zh-CN" sz="2400" dirty="0">
                <a:ea typeface="宋体" pitchFamily="2" charset="-122"/>
              </a:rPr>
              <a:t>TLB</a:t>
            </a:r>
            <a:r>
              <a:rPr lang="zh-CN" altLang="en-US" sz="2400" dirty="0">
                <a:ea typeface="宋体" pitchFamily="2" charset="-122"/>
              </a:rPr>
              <a:t>不命中和页表查询</a:t>
            </a:r>
            <a:endParaRPr lang="en-US" altLang="zh-CN" sz="2400" dirty="0">
              <a:ea typeface="宋体" pitchFamily="2" charset="-122"/>
            </a:endParaRPr>
          </a:p>
          <a:p>
            <a:pPr lvl="1"/>
            <a:r>
              <a:rPr lang="zh-CN" altLang="en-US" sz="2400" dirty="0">
                <a:ea typeface="宋体" pitchFamily="2" charset="-122"/>
              </a:rPr>
              <a:t>解决：大页：二级和一级索引部分用作块描述符：如</a:t>
            </a:r>
            <a:r>
              <a:rPr lang="en-US" altLang="zh-CN" sz="2400" dirty="0">
                <a:ea typeface="宋体" pitchFamily="2" charset="-122"/>
              </a:rPr>
              <a:t>L3</a:t>
            </a:r>
            <a:r>
              <a:rPr lang="zh-CN" altLang="en-US" sz="2400" dirty="0">
                <a:ea typeface="宋体" pitchFamily="2" charset="-122"/>
              </a:rPr>
              <a:t>为块描述符，则</a:t>
            </a:r>
            <a:r>
              <a:rPr lang="en-US" altLang="zh-CN" sz="2400" dirty="0">
                <a:ea typeface="宋体" pitchFamily="2" charset="-122"/>
              </a:rPr>
              <a:t>2^(12+9)</a:t>
            </a:r>
            <a:r>
              <a:rPr lang="zh-CN" altLang="en-US" sz="2400" dirty="0">
                <a:ea typeface="宋体" pitchFamily="2" charset="-122"/>
              </a:rPr>
              <a:t>对应页尺寸为</a:t>
            </a:r>
            <a:r>
              <a:rPr lang="en-US" altLang="zh-CN" sz="2400" dirty="0">
                <a:ea typeface="宋体" pitchFamily="2" charset="-122"/>
              </a:rPr>
              <a:t>2MB</a:t>
            </a:r>
          </a:p>
          <a:p>
            <a:pPr lvl="2"/>
            <a:endParaRPr lang="en-US" altLang="zh-CN" dirty="0">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pPr lvl="1"/>
            <a:endParaRPr lang="zh-CN" altLang="en-US" b="1" dirty="0">
              <a:solidFill>
                <a:srgbClr val="0000FF"/>
              </a:solidFill>
              <a:ea typeface="宋体" pitchFamily="2" charset="-122"/>
            </a:endParaRPr>
          </a:p>
        </p:txBody>
      </p:sp>
      <p:sp>
        <p:nvSpPr>
          <p:cNvPr id="29700"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DE31FD-3190-4E4B-816B-B72A6D9C6BA4}" type="slidenum">
              <a:rPr lang="zh-CN" altLang="en-US" sz="1400" smtClean="0"/>
              <a:pPr/>
              <a:t>33</a:t>
            </a:fld>
            <a:endParaRPr lang="en-US" altLang="zh-CN" sz="1400"/>
          </a:p>
        </p:txBody>
      </p:sp>
      <p:pic>
        <p:nvPicPr>
          <p:cNvPr id="4" name="图片 3">
            <a:extLst>
              <a:ext uri="{FF2B5EF4-FFF2-40B4-BE49-F238E27FC236}">
                <a16:creationId xmlns:a16="http://schemas.microsoft.com/office/drawing/2014/main" id="{AC32CCE2-06AE-F204-CCE5-E81E0E46F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215566" y="1109034"/>
            <a:ext cx="1151268" cy="5486400"/>
          </a:xfrm>
          <a:prstGeom prst="rect">
            <a:avLst/>
          </a:prstGeom>
        </p:spPr>
      </p:pic>
      <p:pic>
        <p:nvPicPr>
          <p:cNvPr id="5" name="图片 4">
            <a:extLst>
              <a:ext uri="{FF2B5EF4-FFF2-40B4-BE49-F238E27FC236}">
                <a16:creationId xmlns:a16="http://schemas.microsoft.com/office/drawing/2014/main" id="{27A1B7B3-5CDB-EEF4-7D3C-0F6412D2CF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4461837" y="2785434"/>
            <a:ext cx="2353930" cy="5638799"/>
          </a:xfrm>
          <a:prstGeom prst="rect">
            <a:avLst/>
          </a:prstGeom>
        </p:spPr>
      </p:pic>
      <p:pic>
        <p:nvPicPr>
          <p:cNvPr id="6" name="图片 5">
            <a:extLst>
              <a:ext uri="{FF2B5EF4-FFF2-40B4-BE49-F238E27FC236}">
                <a16:creationId xmlns:a16="http://schemas.microsoft.com/office/drawing/2014/main" id="{86C6FA46-0EFD-B42B-BC77-82385FCCC744}"/>
              </a:ext>
            </a:extLst>
          </p:cNvPr>
          <p:cNvPicPr>
            <a:picLocks noChangeAspect="1"/>
          </p:cNvPicPr>
          <p:nvPr/>
        </p:nvPicPr>
        <p:blipFill>
          <a:blip r:embed="rId5"/>
          <a:stretch>
            <a:fillRect/>
          </a:stretch>
        </p:blipFill>
        <p:spPr>
          <a:xfrm>
            <a:off x="7362825" y="1287463"/>
            <a:ext cx="1323975" cy="304800"/>
          </a:xfrm>
          <a:prstGeom prst="rect">
            <a:avLst/>
          </a:prstGeom>
        </p:spPr>
      </p:pic>
    </p:spTree>
    <p:extLst>
      <p:ext uri="{BB962C8B-B14F-4D97-AF65-F5344CB8AC3E}">
        <p14:creationId xmlns:p14="http://schemas.microsoft.com/office/powerpoint/2010/main" val="587153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marL="457200" marR="0" lvl="1" indent="0" algn="ctr" defTabSz="914400" rtl="0" eaLnBrk="0" fontAlgn="base" latinLnBrk="0" hangingPunct="0">
              <a:lnSpc>
                <a:spcPct val="100000"/>
              </a:lnSpc>
              <a:spcBef>
                <a:spcPct val="2000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8.1.2.1 Multi-level Paging System(8/8)</a:t>
            </a:r>
          </a:p>
        </p:txBody>
      </p:sp>
      <p:sp>
        <p:nvSpPr>
          <p:cNvPr id="3" name="内容占位符 2"/>
          <p:cNvSpPr>
            <a:spLocks noGrp="1"/>
          </p:cNvSpPr>
          <p:nvPr>
            <p:ph idx="1"/>
          </p:nvPr>
        </p:nvSpPr>
        <p:spPr>
          <a:xfrm>
            <a:off x="76200" y="1143000"/>
            <a:ext cx="8229600" cy="4857750"/>
          </a:xfrm>
        </p:spPr>
        <p:txBody>
          <a:bodyPr/>
          <a:lstStyle/>
          <a:p>
            <a:r>
              <a:rPr lang="en-US" altLang="zh-CN" dirty="0" err="1">
                <a:ea typeface="宋体" pitchFamily="2" charset="-122"/>
              </a:rPr>
              <a:t>OpenEuler</a:t>
            </a:r>
            <a:r>
              <a:rPr lang="zh-CN" altLang="en-US" dirty="0">
                <a:ea typeface="宋体" pitchFamily="2" charset="-122"/>
              </a:rPr>
              <a:t>支持下的标准大页</a:t>
            </a:r>
            <a:endParaRPr lang="en-US" altLang="zh-CN" dirty="0">
              <a:ea typeface="宋体" pitchFamily="2" charset="-122"/>
            </a:endParaRPr>
          </a:p>
          <a:p>
            <a:pPr lvl="2"/>
            <a:r>
              <a:rPr lang="en-US" altLang="zh-CN" dirty="0">
                <a:ea typeface="宋体" pitchFamily="2" charset="-122"/>
              </a:rPr>
              <a:t>MMU </a:t>
            </a:r>
            <a:r>
              <a:rPr lang="zh-CN" altLang="en-US" dirty="0">
                <a:ea typeface="宋体" pitchFamily="2" charset="-122"/>
              </a:rPr>
              <a:t>支持大页机制下的块描述符</a:t>
            </a:r>
            <a:endParaRPr lang="en-US" altLang="zh-CN" dirty="0">
              <a:ea typeface="宋体" pitchFamily="2" charset="-122"/>
            </a:endParaRPr>
          </a:p>
          <a:p>
            <a:pPr lvl="2"/>
            <a:r>
              <a:rPr lang="en-US" altLang="zh-CN" dirty="0" err="1">
                <a:ea typeface="宋体" pitchFamily="2" charset="-122"/>
              </a:rPr>
              <a:t>openEuler</a:t>
            </a:r>
            <a:r>
              <a:rPr lang="zh-CN" altLang="en-US" dirty="0">
                <a:ea typeface="宋体" pitchFamily="2" charset="-122"/>
              </a:rPr>
              <a:t>用</a:t>
            </a:r>
            <a:r>
              <a:rPr lang="en-US" altLang="zh-CN" dirty="0" err="1">
                <a:ea typeface="宋体" pitchFamily="2" charset="-122"/>
              </a:rPr>
              <a:t>hstate</a:t>
            </a:r>
            <a:r>
              <a:rPr lang="zh-CN" altLang="en-US" dirty="0">
                <a:ea typeface="宋体" pitchFamily="2" charset="-122"/>
              </a:rPr>
              <a:t>记录大页信息</a:t>
            </a:r>
            <a:endParaRPr lang="en-US" altLang="zh-CN" dirty="0">
              <a:ea typeface="宋体" pitchFamily="2" charset="-122"/>
            </a:endParaRPr>
          </a:p>
          <a:p>
            <a:pPr lvl="2"/>
            <a:r>
              <a:rPr lang="en-US" altLang="zh-CN" dirty="0" err="1">
                <a:ea typeface="宋体" pitchFamily="2" charset="-122"/>
              </a:rPr>
              <a:t>openEuler</a:t>
            </a:r>
            <a:r>
              <a:rPr lang="zh-CN" altLang="en-US" dirty="0">
                <a:ea typeface="宋体" pitchFamily="2" charset="-122"/>
              </a:rPr>
              <a:t>采用标准大页池，用户申请空间时，操作系统在大页池寻找空闲大页</a:t>
            </a:r>
            <a:endParaRPr lang="en-US" altLang="zh-CN" dirty="0">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pPr lvl="1"/>
            <a:endParaRPr lang="zh-CN" altLang="en-US" b="1" dirty="0">
              <a:solidFill>
                <a:srgbClr val="0000FF"/>
              </a:solidFill>
              <a:ea typeface="宋体" pitchFamily="2" charset="-122"/>
            </a:endParaRPr>
          </a:p>
        </p:txBody>
      </p:sp>
      <p:sp>
        <p:nvSpPr>
          <p:cNvPr id="29700"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DE31FD-3190-4E4B-816B-B72A6D9C6BA4}" type="slidenum">
              <a:rPr lang="zh-CN" altLang="en-US" sz="1400" smtClean="0"/>
              <a:pPr/>
              <a:t>34</a:t>
            </a:fld>
            <a:endParaRPr lang="en-US" altLang="zh-CN" sz="1400"/>
          </a:p>
        </p:txBody>
      </p:sp>
      <p:pic>
        <p:nvPicPr>
          <p:cNvPr id="2" name="图片 1">
            <a:extLst>
              <a:ext uri="{FF2B5EF4-FFF2-40B4-BE49-F238E27FC236}">
                <a16:creationId xmlns:a16="http://schemas.microsoft.com/office/drawing/2014/main" id="{1BAF6E34-716D-2ADD-6522-3E91F8D2BB5A}"/>
              </a:ext>
            </a:extLst>
          </p:cNvPr>
          <p:cNvPicPr>
            <a:picLocks noChangeAspect="1"/>
          </p:cNvPicPr>
          <p:nvPr/>
        </p:nvPicPr>
        <p:blipFill>
          <a:blip r:embed="rId3"/>
          <a:stretch>
            <a:fillRect/>
          </a:stretch>
        </p:blipFill>
        <p:spPr>
          <a:xfrm>
            <a:off x="7362825" y="1287463"/>
            <a:ext cx="1323975" cy="304800"/>
          </a:xfrm>
          <a:prstGeom prst="rect">
            <a:avLst/>
          </a:prstGeom>
        </p:spPr>
      </p:pic>
    </p:spTree>
    <p:extLst>
      <p:ext uri="{BB962C8B-B14F-4D97-AF65-F5344CB8AC3E}">
        <p14:creationId xmlns:p14="http://schemas.microsoft.com/office/powerpoint/2010/main" val="2433706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19460" name="Rectangle 3"/>
          <p:cNvSpPr>
            <a:spLocks noGrp="1" noChangeArrowheads="1"/>
          </p:cNvSpPr>
          <p:nvPr>
            <p:ph idx="1"/>
          </p:nvPr>
        </p:nvSpPr>
        <p:spPr/>
        <p:txBody>
          <a:bodyPr/>
          <a:lstStyle/>
          <a:p>
            <a:pPr>
              <a:buFont typeface="Wingdings" pitchFamily="2" charset="2"/>
              <a:buChar char="§"/>
            </a:pPr>
            <a:r>
              <a:rPr lang="en-US" altLang="zh-CN" u="sng" dirty="0">
                <a:ea typeface="宋体" pitchFamily="2" charset="-122"/>
              </a:rPr>
              <a:t>8.1.2 Paging</a:t>
            </a:r>
            <a:r>
              <a:rPr lang="zh-CN" altLang="en-US" dirty="0">
                <a:ea typeface="宋体" pitchFamily="2" charset="-122"/>
              </a:rPr>
              <a:t>分页</a:t>
            </a:r>
            <a:endParaRPr lang="en-US" altLang="zh-CN" u="sng" dirty="0">
              <a:ea typeface="宋体" pitchFamily="2" charset="-122"/>
            </a:endParaRPr>
          </a:p>
          <a:p>
            <a:pPr lvl="1">
              <a:buFont typeface="Wingdings" pitchFamily="2" charset="2"/>
              <a:buChar char="§"/>
            </a:pPr>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a:t>
            </a:r>
          </a:p>
          <a:p>
            <a:pPr lvl="1">
              <a:buFont typeface="Wingdings" pitchFamily="2" charset="2"/>
              <a:buChar char="§"/>
            </a:pPr>
            <a:r>
              <a:rPr lang="en-US" altLang="zh-CN" dirty="0">
                <a:ea typeface="宋体" pitchFamily="2" charset="-122"/>
              </a:rPr>
              <a:t>8.1.2.1 Multi-level Paging System</a:t>
            </a:r>
            <a:r>
              <a:rPr lang="zh-CN" altLang="en-US" dirty="0">
                <a:ea typeface="宋体" pitchFamily="2" charset="-122"/>
              </a:rPr>
              <a:t>多级页表</a:t>
            </a:r>
            <a:endParaRPr lang="en-US" altLang="zh-CN" dirty="0">
              <a:ea typeface="宋体" pitchFamily="2" charset="-122"/>
            </a:endParaRPr>
          </a:p>
          <a:p>
            <a:pPr lvl="1">
              <a:buFont typeface="Wingdings" pitchFamily="2" charset="2"/>
              <a:buChar char="§"/>
            </a:pPr>
            <a:r>
              <a:rPr lang="en-US" altLang="zh-CN" u="sng" dirty="0">
                <a:ea typeface="宋体" pitchFamily="2" charset="-122"/>
              </a:rPr>
              <a:t>8.1.2.2 Inverted Page Table(</a:t>
            </a:r>
            <a:r>
              <a:rPr lang="zh-CN" altLang="en-US" u="sng" dirty="0">
                <a:ea typeface="宋体" pitchFamily="2" charset="-122"/>
              </a:rPr>
              <a:t>反向</a:t>
            </a:r>
            <a:r>
              <a:rPr lang="en-US" altLang="zh-CN" u="sng" dirty="0">
                <a:ea typeface="宋体" pitchFamily="2" charset="-122"/>
              </a:rPr>
              <a:t>/</a:t>
            </a:r>
            <a:r>
              <a:rPr lang="zh-CN" altLang="en-US" u="sng" dirty="0">
                <a:ea typeface="宋体" pitchFamily="2" charset="-122"/>
              </a:rPr>
              <a:t>倒排页表</a:t>
            </a:r>
            <a:r>
              <a:rPr lang="en-US" altLang="zh-CN" u="sng" dirty="0">
                <a:ea typeface="宋体" pitchFamily="2" charset="-122"/>
              </a:rPr>
              <a:t>)</a:t>
            </a:r>
          </a:p>
          <a:p>
            <a:pPr lvl="1">
              <a:buFont typeface="Wingdings" pitchFamily="2" charset="2"/>
              <a:buChar char="§"/>
            </a:pPr>
            <a:r>
              <a:rPr lang="en-US" altLang="zh-CN" dirty="0">
                <a:ea typeface="宋体" pitchFamily="2" charset="-122"/>
              </a:rPr>
              <a:t>8.1.2.3 Translation Lookaside Buffer(</a:t>
            </a:r>
            <a:r>
              <a:rPr lang="zh-CN" altLang="en-US" dirty="0">
                <a:ea typeface="宋体" pitchFamily="2" charset="-122"/>
              </a:rPr>
              <a:t>快表</a:t>
            </a:r>
            <a:r>
              <a:rPr lang="en-US" altLang="zh-CN" dirty="0">
                <a:ea typeface="宋体" pitchFamily="2" charset="-122"/>
              </a:rPr>
              <a:t>)</a:t>
            </a:r>
          </a:p>
          <a:p>
            <a:pPr lvl="1">
              <a:buFont typeface="Wingdings" pitchFamily="2" charset="2"/>
              <a:buChar char="§"/>
            </a:pPr>
            <a:r>
              <a:rPr lang="en-US" altLang="zh-CN" dirty="0">
                <a:ea typeface="宋体" pitchFamily="2" charset="-122"/>
              </a:rPr>
              <a:t>8.1.2.4 Page Size</a:t>
            </a:r>
          </a:p>
          <a:p>
            <a:pPr lvl="1">
              <a:buFont typeface="Wingdings" pitchFamily="2" charset="2"/>
              <a:buChar char="§"/>
            </a:pPr>
            <a:endParaRPr lang="en-US" altLang="zh-CN" dirty="0">
              <a:ea typeface="宋体" pitchFamily="2" charset="-122"/>
            </a:endParaRPr>
          </a:p>
        </p:txBody>
      </p:sp>
      <p:sp>
        <p:nvSpPr>
          <p:cNvPr id="1945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9AF13F0-0A55-4986-A96E-EEDAD3D85CD7}" type="slidenum">
              <a:rPr lang="zh-CN" altLang="en-US" sz="1400" smtClean="0"/>
              <a:pPr>
                <a:spcBef>
                  <a:spcPct val="0"/>
                </a:spcBef>
                <a:buClrTx/>
                <a:buFontTx/>
                <a:buNone/>
              </a:pPr>
              <a:t>35</a:t>
            </a:fld>
            <a:endParaRPr lang="en-US" altLang="zh-CN" sz="1400"/>
          </a:p>
        </p:txBody>
      </p:sp>
    </p:spTree>
    <p:extLst>
      <p:ext uri="{BB962C8B-B14F-4D97-AF65-F5344CB8AC3E}">
        <p14:creationId xmlns:p14="http://schemas.microsoft.com/office/powerpoint/2010/main" val="1124525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600" y="152400"/>
            <a:ext cx="8763000" cy="1143000"/>
          </a:xfrm>
        </p:spPr>
        <p:txBody>
          <a:bodyPr/>
          <a:lstStyle/>
          <a:p>
            <a:r>
              <a:rPr kumimoji="0" lang="en-US" altLang="zh-CN" sz="2800" b="0" i="0" u="none" strike="noStrike" kern="0" cap="none" spc="0" normalizeH="0" baseline="0" noProof="0" dirty="0">
                <a:ln>
                  <a:noFill/>
                </a:ln>
                <a:solidFill>
                  <a:srgbClr val="000000"/>
                </a:solidFill>
                <a:effectLst/>
                <a:uLnTx/>
                <a:uFillTx/>
                <a:latin typeface="Calibri"/>
                <a:ea typeface="宋体" pitchFamily="2" charset="-122"/>
                <a:cs typeface="+mn-cs"/>
              </a:rPr>
              <a:t>8.1.2.2 Inverted Page Table</a:t>
            </a:r>
            <a:r>
              <a:rPr lang="en-US" altLang="zh-CN" sz="2800" dirty="0">
                <a:solidFill>
                  <a:srgbClr val="000000"/>
                </a:solidFill>
                <a:latin typeface="Calibri"/>
                <a:ea typeface="宋体" pitchFamily="2" charset="-122"/>
                <a:cs typeface="+mn-cs"/>
              </a:rPr>
              <a:t>(1/8)</a:t>
            </a:r>
            <a:r>
              <a:rPr lang="en-US" altLang="zh-CN" sz="2800" dirty="0">
                <a:ea typeface="宋体" pitchFamily="2" charset="-122"/>
              </a:rPr>
              <a:t>(</a:t>
            </a:r>
            <a:r>
              <a:rPr lang="zh-CN" altLang="en-US" sz="2800" dirty="0">
                <a:ea typeface="宋体" pitchFamily="2" charset="-122"/>
              </a:rPr>
              <a:t>反向</a:t>
            </a:r>
            <a:r>
              <a:rPr lang="en-US" altLang="zh-CN" sz="2800" dirty="0">
                <a:ea typeface="宋体" pitchFamily="2" charset="-122"/>
              </a:rPr>
              <a:t>/</a:t>
            </a:r>
            <a:r>
              <a:rPr lang="zh-CN" altLang="en-US" sz="2800" dirty="0">
                <a:ea typeface="宋体" pitchFamily="2" charset="-122"/>
              </a:rPr>
              <a:t>倒排页表</a:t>
            </a:r>
            <a:r>
              <a:rPr lang="en-US" altLang="zh-CN" sz="2800" dirty="0">
                <a:ea typeface="宋体" pitchFamily="2" charset="-122"/>
              </a:rPr>
              <a:t>)</a:t>
            </a:r>
          </a:p>
        </p:txBody>
      </p:sp>
      <p:sp>
        <p:nvSpPr>
          <p:cNvPr id="30724" name="Rectangle 3"/>
          <p:cNvSpPr>
            <a:spLocks noGrp="1" noChangeArrowheads="1"/>
          </p:cNvSpPr>
          <p:nvPr>
            <p:ph idx="1"/>
          </p:nvPr>
        </p:nvSpPr>
        <p:spPr/>
        <p:txBody>
          <a:bodyPr/>
          <a:lstStyle/>
          <a:p>
            <a:r>
              <a:rPr lang="en-US" altLang="zh-CN" dirty="0">
                <a:ea typeface="宋体" pitchFamily="2" charset="-122"/>
              </a:rPr>
              <a:t>The page table’s structure is called </a:t>
            </a:r>
            <a:r>
              <a:rPr lang="en-US" altLang="zh-CN" i="1" dirty="0">
                <a:ea typeface="宋体" pitchFamily="2" charset="-122"/>
              </a:rPr>
              <a:t>inverted </a:t>
            </a:r>
            <a:r>
              <a:rPr lang="en-US" altLang="zh-CN" dirty="0">
                <a:ea typeface="宋体" pitchFamily="2" charset="-122"/>
              </a:rPr>
              <a:t>because it indexes page table entries by frame number rather than by virtual page number.</a:t>
            </a:r>
          </a:p>
        </p:txBody>
      </p:sp>
      <p:sp>
        <p:nvSpPr>
          <p:cNvPr id="3072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AB4D5B4-C9F1-4E85-A19B-588A320302E4}" type="slidenum">
              <a:rPr lang="zh-CN" altLang="en-US" sz="1400" smtClean="0"/>
              <a:pPr>
                <a:spcBef>
                  <a:spcPct val="0"/>
                </a:spcBef>
                <a:buClrTx/>
                <a:buFontTx/>
                <a:buNone/>
              </a:pPr>
              <a:t>36</a:t>
            </a:fld>
            <a:endParaRPr lang="en-US" altLang="zh-CN"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8600"/>
            <a:ext cx="9144000" cy="777875"/>
          </a:xfrm>
        </p:spPr>
        <p:txBody>
          <a:bodyPr/>
          <a:lstStyle/>
          <a:p>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8.1.2.2 Inverted Page Table</a:t>
            </a:r>
            <a:r>
              <a:rPr lang="en-US" altLang="zh-CN" sz="3200" dirty="0">
                <a:solidFill>
                  <a:srgbClr val="000000"/>
                </a:solidFill>
                <a:latin typeface="Calibri"/>
                <a:ea typeface="宋体" pitchFamily="2" charset="-122"/>
                <a:cs typeface="+mn-cs"/>
              </a:rPr>
              <a:t>(2/8)</a:t>
            </a:r>
            <a:endParaRPr lang="zh-CN" altLang="en-US" sz="3200" dirty="0"/>
          </a:p>
        </p:txBody>
      </p:sp>
      <p:sp>
        <p:nvSpPr>
          <p:cNvPr id="3" name="内容占位符 2"/>
          <p:cNvSpPr>
            <a:spLocks noGrp="1"/>
          </p:cNvSpPr>
          <p:nvPr>
            <p:ph idx="1"/>
          </p:nvPr>
        </p:nvSpPr>
        <p:spPr>
          <a:xfrm>
            <a:off x="457200" y="1268412"/>
            <a:ext cx="8229600" cy="5132387"/>
          </a:xfrm>
        </p:spPr>
        <p:txBody>
          <a:bodyPr/>
          <a:lstStyle/>
          <a:p>
            <a:r>
              <a:rPr lang="zh-CN" altLang="en-US" b="1" dirty="0"/>
              <a:t> 线性反向页表</a:t>
            </a:r>
          </a:p>
          <a:p>
            <a:pPr lvl="2"/>
            <a:r>
              <a:rPr lang="zh-CN" altLang="en-US" dirty="0"/>
              <a:t>线性倒排页表是倒排页表的基本形式，由于它是全局唯一的，并且每个进程有自己独立的地址空间，表项中必须包含进程</a:t>
            </a:r>
            <a:r>
              <a:rPr lang="en-US" altLang="zh-CN" dirty="0"/>
              <a:t>ID</a:t>
            </a:r>
            <a:r>
              <a:rPr lang="zh-CN" altLang="en-US" dirty="0"/>
              <a:t>。表项由三部分组成，进程</a:t>
            </a:r>
            <a:r>
              <a:rPr lang="en-US" altLang="zh-CN" dirty="0"/>
              <a:t>ID</a:t>
            </a:r>
            <a:r>
              <a:rPr lang="zh-CN" altLang="en-US" dirty="0"/>
              <a:t>（</a:t>
            </a:r>
            <a:r>
              <a:rPr lang="en-US" altLang="zh-CN" dirty="0"/>
              <a:t>PID</a:t>
            </a:r>
            <a:r>
              <a:rPr lang="zh-CN" altLang="en-US" dirty="0"/>
              <a:t>，</a:t>
            </a:r>
            <a:r>
              <a:rPr lang="en-US" altLang="zh-CN" dirty="0"/>
              <a:t>16</a:t>
            </a:r>
            <a:r>
              <a:rPr lang="zh-CN" altLang="en-US" dirty="0"/>
              <a:t>位），虚拟页号（</a:t>
            </a:r>
            <a:r>
              <a:rPr lang="en-US" altLang="zh-CN" dirty="0"/>
              <a:t>VPN</a:t>
            </a:r>
            <a:r>
              <a:rPr lang="zh-CN" altLang="en-US" dirty="0"/>
              <a:t>，</a:t>
            </a:r>
            <a:r>
              <a:rPr lang="en-US" altLang="zh-CN" dirty="0"/>
              <a:t>52</a:t>
            </a:r>
            <a:r>
              <a:rPr lang="zh-CN" altLang="en-US" dirty="0"/>
              <a:t>位），信息位（</a:t>
            </a:r>
            <a:r>
              <a:rPr lang="en-US" altLang="zh-CN" dirty="0"/>
              <a:t>INFO</a:t>
            </a:r>
            <a:r>
              <a:rPr lang="zh-CN" altLang="en-US" dirty="0"/>
              <a:t>，</a:t>
            </a:r>
            <a:r>
              <a:rPr lang="en-US" altLang="zh-CN" dirty="0"/>
              <a:t>12</a:t>
            </a:r>
            <a:r>
              <a:rPr lang="zh-CN" altLang="en-US" dirty="0"/>
              <a:t>位，包含该页的一些保护信息），共</a:t>
            </a:r>
            <a:r>
              <a:rPr lang="en-US" altLang="zh-CN" dirty="0"/>
              <a:t>80</a:t>
            </a:r>
            <a:r>
              <a:rPr lang="zh-CN" altLang="en-US" dirty="0"/>
              <a:t>位（</a:t>
            </a:r>
            <a:r>
              <a:rPr lang="en-US" altLang="zh-CN" dirty="0"/>
              <a:t>10Bytes</a:t>
            </a:r>
            <a:r>
              <a:rPr lang="zh-CN" altLang="en-US" dirty="0"/>
              <a:t>）。物理页框号由表项索引隐含表示。</a:t>
            </a:r>
            <a:endParaRPr lang="en-US" altLang="zh-CN" dirty="0"/>
          </a:p>
          <a:p>
            <a:pPr lvl="2"/>
            <a:r>
              <a:rPr lang="zh-CN" altLang="en-US" dirty="0"/>
              <a:t>设虚拟地址空间为</a:t>
            </a:r>
            <a:r>
              <a:rPr lang="en-US" altLang="zh-CN" dirty="0"/>
              <a:t>64</a:t>
            </a:r>
            <a:r>
              <a:rPr lang="zh-CN" altLang="en-US" dirty="0"/>
              <a:t>位，页面大小为</a:t>
            </a:r>
            <a:r>
              <a:rPr lang="en-US" altLang="zh-CN" dirty="0"/>
              <a:t>4KB</a:t>
            </a:r>
            <a:r>
              <a:rPr lang="zh-CN" altLang="en-US" dirty="0"/>
              <a:t>，页表项大小为</a:t>
            </a:r>
            <a:r>
              <a:rPr lang="en-US" altLang="zh-CN" dirty="0"/>
              <a:t>4Bytes</a:t>
            </a:r>
            <a:r>
              <a:rPr lang="zh-CN" altLang="en-US" dirty="0"/>
              <a:t>，物理内存大小为</a:t>
            </a:r>
            <a:r>
              <a:rPr lang="en-US" altLang="zh-CN" dirty="0"/>
              <a:t>512MB</a:t>
            </a:r>
            <a:r>
              <a:rPr lang="zh-CN" altLang="en-US" dirty="0"/>
              <a:t>，</a:t>
            </a:r>
            <a:endParaRPr lang="en-US" altLang="zh-CN" dirty="0"/>
          </a:p>
          <a:p>
            <a:pPr lvl="3"/>
            <a:r>
              <a:rPr lang="zh-CN" altLang="en-US" dirty="0"/>
              <a:t>所有表项占用的内存大小为</a:t>
            </a:r>
            <a:r>
              <a:rPr lang="en-US" altLang="zh-CN" dirty="0"/>
              <a:t>2^(64-12) </a:t>
            </a:r>
            <a:r>
              <a:rPr lang="zh-CN" altLang="en-US" dirty="0"/>
              <a:t>个</a:t>
            </a:r>
            <a:r>
              <a:rPr lang="en-US" altLang="zh-CN" dirty="0"/>
              <a:t>*4B </a:t>
            </a:r>
          </a:p>
          <a:p>
            <a:pPr lvl="3"/>
            <a:r>
              <a:rPr lang="zh-CN" altLang="en-US" dirty="0"/>
              <a:t>用反向页表的表项数目为：</a:t>
            </a:r>
            <a:r>
              <a:rPr lang="en-US" altLang="zh-CN" dirty="0"/>
              <a:t>2^(29-12) = 128K</a:t>
            </a:r>
            <a:r>
              <a:rPr lang="zh-CN" altLang="en-US" dirty="0"/>
              <a:t>个</a:t>
            </a:r>
          </a:p>
        </p:txBody>
      </p:sp>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37</a:t>
            </a:fld>
            <a:endParaRPr lang="en-US" altLang="zh-CN" dirty="0"/>
          </a:p>
        </p:txBody>
      </p:sp>
    </p:spTree>
    <p:extLst>
      <p:ext uri="{BB962C8B-B14F-4D97-AF65-F5344CB8AC3E}">
        <p14:creationId xmlns:p14="http://schemas.microsoft.com/office/powerpoint/2010/main" val="355908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8.1.2.2 Inverted Page Table</a:t>
            </a:r>
            <a:r>
              <a:rPr lang="en-US" altLang="zh-CN" sz="3200" dirty="0">
                <a:solidFill>
                  <a:srgbClr val="000000"/>
                </a:solidFill>
                <a:latin typeface="Calibri"/>
                <a:ea typeface="宋体" pitchFamily="2" charset="-122"/>
                <a:cs typeface="+mn-cs"/>
              </a:rPr>
              <a:t>(3/8)</a:t>
            </a:r>
            <a:endParaRPr lang="zh-CN" altLang="en-US" dirty="0"/>
          </a:p>
        </p:txBody>
      </p:sp>
      <p:sp>
        <p:nvSpPr>
          <p:cNvPr id="3" name="内容占位符 2"/>
          <p:cNvSpPr>
            <a:spLocks noGrp="1"/>
          </p:cNvSpPr>
          <p:nvPr>
            <p:ph idx="1"/>
          </p:nvPr>
        </p:nvSpPr>
        <p:spPr>
          <a:xfrm>
            <a:off x="228600" y="1219200"/>
            <a:ext cx="8534400" cy="1524000"/>
          </a:xfrm>
        </p:spPr>
        <p:txBody>
          <a:bodyPr/>
          <a:lstStyle/>
          <a:p>
            <a:r>
              <a:rPr lang="zh-CN" altLang="en-US" b="1" dirty="0"/>
              <a:t> 线性反向页表</a:t>
            </a:r>
          </a:p>
        </p:txBody>
      </p:sp>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38</a:t>
            </a:fld>
            <a:endParaRPr lang="en-US" altLang="zh-CN"/>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562" t="25670" r="33989" b="21428"/>
          <a:stretch/>
        </p:blipFill>
        <p:spPr bwMode="auto">
          <a:xfrm>
            <a:off x="457200" y="1752600"/>
            <a:ext cx="79248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371600" y="6324600"/>
            <a:ext cx="3352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Mov</a:t>
            </a:r>
            <a:r>
              <a:rPr lang="en-US" altLang="zh-CN" dirty="0">
                <a:solidFill>
                  <a:schemeClr val="tx1"/>
                </a:solidFill>
              </a:rPr>
              <a:t> ax,[0x000..1123]</a:t>
            </a:r>
            <a:endParaRPr lang="zh-CN" altLang="en-US" dirty="0">
              <a:solidFill>
                <a:schemeClr val="tx1"/>
              </a:solidFill>
            </a:endParaRPr>
          </a:p>
        </p:txBody>
      </p:sp>
    </p:spTree>
    <p:extLst>
      <p:ext uri="{BB962C8B-B14F-4D97-AF65-F5344CB8AC3E}">
        <p14:creationId xmlns:p14="http://schemas.microsoft.com/office/powerpoint/2010/main" val="1406492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8.1.2.2 Inverted Page Table</a:t>
            </a:r>
            <a:r>
              <a:rPr lang="en-US" altLang="zh-CN" sz="3200" dirty="0">
                <a:solidFill>
                  <a:srgbClr val="000000"/>
                </a:solidFill>
                <a:latin typeface="Calibri"/>
                <a:ea typeface="宋体" pitchFamily="2" charset="-122"/>
                <a:cs typeface="+mn-cs"/>
              </a:rPr>
              <a:t>(4/8)</a:t>
            </a:r>
            <a:endParaRPr lang="zh-CN" altLang="en-US" dirty="0"/>
          </a:p>
        </p:txBody>
      </p:sp>
      <p:sp>
        <p:nvSpPr>
          <p:cNvPr id="3" name="内容占位符 2"/>
          <p:cNvSpPr>
            <a:spLocks noGrp="1"/>
          </p:cNvSpPr>
          <p:nvPr>
            <p:ph idx="1"/>
          </p:nvPr>
        </p:nvSpPr>
        <p:spPr/>
        <p:txBody>
          <a:bodyPr/>
          <a:lstStyle/>
          <a:p>
            <a:r>
              <a:rPr lang="zh-CN" altLang="en-US" b="1" dirty="0"/>
              <a:t> 线性反向页表</a:t>
            </a:r>
          </a:p>
          <a:p>
            <a:pPr lvl="1"/>
            <a:r>
              <a:rPr lang="zh-CN" altLang="en-US" sz="2400" dirty="0"/>
              <a:t>为了加快地址转换速度，可以在线性转换表前增加一层散列表。散列表的输入是</a:t>
            </a:r>
            <a:r>
              <a:rPr lang="en-US" altLang="zh-CN" sz="2400" dirty="0">
                <a:solidFill>
                  <a:srgbClr val="0000FF"/>
                </a:solidFill>
              </a:rPr>
              <a:t>PID??</a:t>
            </a:r>
            <a:r>
              <a:rPr lang="zh-CN" altLang="en-US" sz="2400" dirty="0"/>
              <a:t>和</a:t>
            </a:r>
            <a:r>
              <a:rPr lang="en-US" altLang="zh-CN" sz="2400" dirty="0"/>
              <a:t>VPN</a:t>
            </a:r>
            <a:r>
              <a:rPr lang="zh-CN" altLang="en-US" sz="2400" dirty="0"/>
              <a:t>，输出是倒排页表的索引。利用散列表进行散列时可能发生冲突，可以利用链地址法解决冲突，我们通过在倒排页表项中增加</a:t>
            </a:r>
            <a:r>
              <a:rPr lang="en-US" altLang="zh-CN" sz="2400" dirty="0"/>
              <a:t>next</a:t>
            </a:r>
            <a:r>
              <a:rPr lang="zh-CN" altLang="en-US" sz="2400" dirty="0"/>
              <a:t>域使其能够构成链表（表头的索引位于散列表中）。</a:t>
            </a:r>
            <a:endParaRPr lang="en-US" altLang="zh-CN" sz="2400" dirty="0"/>
          </a:p>
          <a:p>
            <a:pPr lvl="1"/>
            <a:endParaRPr lang="en-US" altLang="zh-CN" sz="2400" dirty="0"/>
          </a:p>
          <a:p>
            <a:pPr lvl="1"/>
            <a:r>
              <a:rPr lang="en-US" altLang="zh-CN" sz="2400" dirty="0" err="1"/>
              <a:t>Vpn</a:t>
            </a:r>
            <a:r>
              <a:rPr lang="en-US" altLang="zh-CN" sz="2400" dirty="0"/>
              <a:t> </a:t>
            </a:r>
            <a:r>
              <a:rPr lang="zh-CN" altLang="en-US" sz="2400" dirty="0"/>
              <a:t>页号</a:t>
            </a:r>
            <a:endParaRPr lang="en-US" altLang="zh-CN" sz="2400" dirty="0"/>
          </a:p>
          <a:p>
            <a:pPr lvl="1"/>
            <a:r>
              <a:rPr lang="en-US" altLang="zh-CN" sz="2400" dirty="0"/>
              <a:t>PID </a:t>
            </a:r>
            <a:r>
              <a:rPr lang="zh-CN" altLang="en-US" sz="2400" dirty="0"/>
              <a:t>线程号</a:t>
            </a:r>
          </a:p>
        </p:txBody>
      </p:sp>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39</a:t>
            </a:fld>
            <a:endParaRPr lang="en-US" altLang="zh-CN"/>
          </a:p>
        </p:txBody>
      </p:sp>
    </p:spTree>
    <p:extLst>
      <p:ext uri="{BB962C8B-B14F-4D97-AF65-F5344CB8AC3E}">
        <p14:creationId xmlns:p14="http://schemas.microsoft.com/office/powerpoint/2010/main" val="87167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ea typeface="宋体" pitchFamily="2" charset="-122"/>
              </a:rPr>
              <a:t>A simple review (3/3)</a:t>
            </a:r>
            <a:endParaRPr lang="zh-CN" altLang="en-US" dirty="0">
              <a:ea typeface="宋体" pitchFamily="2" charset="-122"/>
            </a:endParaRPr>
          </a:p>
        </p:txBody>
      </p:sp>
      <p:sp>
        <p:nvSpPr>
          <p:cNvPr id="3" name="内容占位符 2"/>
          <p:cNvSpPr>
            <a:spLocks noGrp="1"/>
          </p:cNvSpPr>
          <p:nvPr>
            <p:ph idx="1"/>
          </p:nvPr>
        </p:nvSpPr>
        <p:spPr/>
        <p:txBody>
          <a:bodyPr/>
          <a:lstStyle/>
          <a:p>
            <a:r>
              <a:rPr lang="en-US" altLang="zh-CN">
                <a:ea typeface="宋体" pitchFamily="2" charset="-122"/>
              </a:rPr>
              <a:t>Problem unsolved:</a:t>
            </a:r>
          </a:p>
          <a:p>
            <a:pPr lvl="1"/>
            <a:r>
              <a:rPr lang="en-US" altLang="zh-CN">
                <a:ea typeface="宋体" pitchFamily="2" charset="-122"/>
              </a:rPr>
              <a:t>Paging: Page table need to be stored somewhere and accessed efficiently</a:t>
            </a:r>
          </a:p>
          <a:p>
            <a:pPr lvl="2"/>
            <a:r>
              <a:rPr lang="en-US" altLang="zh-CN">
                <a:ea typeface="宋体" pitchFamily="2" charset="-122"/>
              </a:rPr>
              <a:t>TLB, multi-level paging table, </a:t>
            </a:r>
            <a:r>
              <a:rPr lang="en-US" altLang="zh-CN">
                <a:solidFill>
                  <a:schemeClr val="tx2"/>
                </a:solidFill>
                <a:ea typeface="宋体" pitchFamily="2" charset="-122"/>
              </a:rPr>
              <a:t>Inverted Page Table </a:t>
            </a:r>
          </a:p>
          <a:p>
            <a:pPr lvl="2"/>
            <a:endParaRPr lang="zh-CN" altLang="en-US">
              <a:ea typeface="宋体" pitchFamily="2" charset="-122"/>
            </a:endParaRPr>
          </a:p>
          <a:p>
            <a:pPr lvl="1"/>
            <a:r>
              <a:rPr lang="en-US" altLang="zh-CN">
                <a:ea typeface="宋体" pitchFamily="2" charset="-122"/>
              </a:rPr>
              <a:t>Limited memory:  logic mem &lt;,=,&gt; physical mem</a:t>
            </a:r>
          </a:p>
          <a:p>
            <a:pPr lvl="2"/>
            <a:r>
              <a:rPr lang="en-US" altLang="zh-CN">
                <a:ea typeface="宋体" pitchFamily="2" charset="-122"/>
              </a:rPr>
              <a:t>Virtual memory, Replacement Policy, Resident Set Management, Clearing Policy</a:t>
            </a:r>
          </a:p>
          <a:p>
            <a:pPr lvl="2"/>
            <a:endParaRPr lang="en-US" altLang="zh-CN">
              <a:ea typeface="宋体" pitchFamily="2" charset="-122"/>
            </a:endParaRPr>
          </a:p>
          <a:p>
            <a:pPr lvl="1"/>
            <a:endParaRPr lang="en-US" altLang="zh-CN">
              <a:ea typeface="宋体" pitchFamily="2" charset="-122"/>
            </a:endParaRPr>
          </a:p>
        </p:txBody>
      </p:sp>
      <p:sp>
        <p:nvSpPr>
          <p:cNvPr id="5124"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A4E383-FAC3-4758-9DE8-AFF654B42FF2}" type="slidenum">
              <a:rPr lang="zh-CN" altLang="en-US" sz="1400" smtClean="0"/>
              <a:pPr/>
              <a:t>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p:cNvPicPr>
            <a:picLocks noGrp="1" noChangeAspect="1" noChangeArrowheads="1"/>
          </p:cNvPicPr>
          <p:nvPr>
            <p:ph/>
          </p:nvPr>
        </p:nvPicPr>
        <p:blipFill>
          <a:blip r:embed="rId3">
            <a:extLst>
              <a:ext uri="{28A0092B-C50C-407E-A947-70E740481C1C}">
                <a14:useLocalDpi xmlns:a14="http://schemas.microsoft.com/office/drawing/2010/main" val="0"/>
              </a:ext>
            </a:extLst>
          </a:blip>
          <a:stretch>
            <a:fillRect/>
          </a:stretch>
        </p:blipFill>
        <p:spPr>
          <a:xfrm>
            <a:off x="1447800" y="1600200"/>
            <a:ext cx="6114286" cy="4896533"/>
          </a:xfrm>
          <a:noFill/>
        </p:spPr>
      </p:pic>
      <p:sp>
        <p:nvSpPr>
          <p:cNvPr id="33794"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B4F8412-F671-4191-86BE-CDD23059072C}" type="slidenum">
              <a:rPr lang="zh-CN" altLang="en-US" sz="1400" smtClean="0"/>
              <a:pPr>
                <a:spcBef>
                  <a:spcPct val="0"/>
                </a:spcBef>
                <a:buClrTx/>
                <a:buFontTx/>
                <a:buNone/>
              </a:pPr>
              <a:t>40</a:t>
            </a:fld>
            <a:endParaRPr lang="en-US" altLang="zh-CN" sz="1400"/>
          </a:p>
        </p:txBody>
      </p:sp>
      <p:sp>
        <p:nvSpPr>
          <p:cNvPr id="5" name="Rectangle 2"/>
          <p:cNvSpPr txBox="1">
            <a:spLocks noChangeArrowheads="1"/>
          </p:cNvSpPr>
          <p:nvPr/>
        </p:nvSpPr>
        <p:spPr bwMode="auto">
          <a:xfrm>
            <a:off x="381000" y="1524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lnSpc>
                <a:spcPct val="80000"/>
              </a:lnSpc>
              <a:spcBef>
                <a:spcPct val="0"/>
              </a:spcBef>
              <a:spcAft>
                <a:spcPct val="0"/>
              </a:spcAft>
              <a:defRPr sz="4400">
                <a:solidFill>
                  <a:schemeClr val="tx2"/>
                </a:solidFill>
                <a:latin typeface="+mj-lt"/>
                <a:ea typeface="+mj-ea"/>
                <a:cs typeface="+mj-cs"/>
              </a:defRPr>
            </a:lvl1pPr>
            <a:lvl2pPr algn="l" rtl="0" eaLnBrk="0" fontAlgn="base" hangingPunct="0">
              <a:lnSpc>
                <a:spcPct val="80000"/>
              </a:lnSpc>
              <a:spcBef>
                <a:spcPct val="0"/>
              </a:spcBef>
              <a:spcAft>
                <a:spcPct val="0"/>
              </a:spcAft>
              <a:defRPr sz="4400">
                <a:solidFill>
                  <a:schemeClr val="tx2"/>
                </a:solidFill>
                <a:latin typeface="Times New Roman" pitchFamily="18" charset="0"/>
              </a:defRPr>
            </a:lvl2pPr>
            <a:lvl3pPr algn="l" rtl="0" eaLnBrk="0" fontAlgn="base" hangingPunct="0">
              <a:lnSpc>
                <a:spcPct val="80000"/>
              </a:lnSpc>
              <a:spcBef>
                <a:spcPct val="0"/>
              </a:spcBef>
              <a:spcAft>
                <a:spcPct val="0"/>
              </a:spcAft>
              <a:defRPr sz="4400">
                <a:solidFill>
                  <a:schemeClr val="tx2"/>
                </a:solidFill>
                <a:latin typeface="Times New Roman" pitchFamily="18" charset="0"/>
              </a:defRPr>
            </a:lvl3pPr>
            <a:lvl4pPr algn="l" rtl="0" eaLnBrk="0" fontAlgn="base" hangingPunct="0">
              <a:lnSpc>
                <a:spcPct val="80000"/>
              </a:lnSpc>
              <a:spcBef>
                <a:spcPct val="0"/>
              </a:spcBef>
              <a:spcAft>
                <a:spcPct val="0"/>
              </a:spcAft>
              <a:defRPr sz="4400">
                <a:solidFill>
                  <a:schemeClr val="tx2"/>
                </a:solidFill>
                <a:latin typeface="Times New Roman" pitchFamily="18" charset="0"/>
              </a:defRPr>
            </a:lvl4pPr>
            <a:lvl5pPr algn="l" rtl="0" eaLnBrk="0" fontAlgn="base" hangingPunct="0">
              <a:lnSpc>
                <a:spcPct val="80000"/>
              </a:lnSpc>
              <a:spcBef>
                <a:spcPct val="0"/>
              </a:spcBef>
              <a:spcAft>
                <a:spcPct val="0"/>
              </a:spcAft>
              <a:defRPr sz="4400">
                <a:solidFill>
                  <a:schemeClr val="tx2"/>
                </a:solidFill>
                <a:latin typeface="Times New Roman" pitchFamily="18" charset="0"/>
              </a:defRPr>
            </a:lvl5pPr>
            <a:lvl6pPr marL="457200" algn="l" rtl="0" eaLnBrk="0" fontAlgn="base" hangingPunct="0">
              <a:lnSpc>
                <a:spcPct val="80000"/>
              </a:lnSpc>
              <a:spcBef>
                <a:spcPct val="0"/>
              </a:spcBef>
              <a:spcAft>
                <a:spcPct val="0"/>
              </a:spcAft>
              <a:defRPr sz="4400">
                <a:solidFill>
                  <a:schemeClr val="tx2"/>
                </a:solidFill>
                <a:latin typeface="Times New Roman" pitchFamily="18" charset="0"/>
              </a:defRPr>
            </a:lvl6pPr>
            <a:lvl7pPr marL="914400" algn="l" rtl="0" eaLnBrk="0" fontAlgn="base" hangingPunct="0">
              <a:lnSpc>
                <a:spcPct val="80000"/>
              </a:lnSpc>
              <a:spcBef>
                <a:spcPct val="0"/>
              </a:spcBef>
              <a:spcAft>
                <a:spcPct val="0"/>
              </a:spcAft>
              <a:defRPr sz="4400">
                <a:solidFill>
                  <a:schemeClr val="tx2"/>
                </a:solidFill>
                <a:latin typeface="Times New Roman" pitchFamily="18" charset="0"/>
              </a:defRPr>
            </a:lvl7pPr>
            <a:lvl8pPr marL="1371600" algn="l" rtl="0" eaLnBrk="0" fontAlgn="base" hangingPunct="0">
              <a:lnSpc>
                <a:spcPct val="80000"/>
              </a:lnSpc>
              <a:spcBef>
                <a:spcPct val="0"/>
              </a:spcBef>
              <a:spcAft>
                <a:spcPct val="0"/>
              </a:spcAft>
              <a:defRPr sz="4400">
                <a:solidFill>
                  <a:schemeClr val="tx2"/>
                </a:solidFill>
                <a:latin typeface="Times New Roman" pitchFamily="18" charset="0"/>
              </a:defRPr>
            </a:lvl8pPr>
            <a:lvl9pPr marL="1828800" algn="l" rtl="0" eaLnBrk="0" fontAlgn="base" hangingPunct="0">
              <a:lnSpc>
                <a:spcPct val="80000"/>
              </a:lnSpc>
              <a:spcBef>
                <a:spcPct val="0"/>
              </a:spcBef>
              <a:spcAft>
                <a:spcPct val="0"/>
              </a:spcAft>
              <a:defRPr sz="4400">
                <a:solidFill>
                  <a:schemeClr val="tx2"/>
                </a:solidFill>
                <a:latin typeface="Times New Roman" pitchFamily="18" charset="0"/>
              </a:defRPr>
            </a:lvl9pPr>
          </a:lstStyle>
          <a:p>
            <a:pPr algn="ctr">
              <a:defRPr/>
            </a:pPr>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j-cs"/>
              </a:rPr>
              <a:t>8.1.2.2 Inverted Page Table(5/8)</a:t>
            </a:r>
            <a:endParaRPr lang="en-US" altLang="zh-CN" sz="3600" kern="0" dirty="0">
              <a:ea typeface="宋体"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en-US" altLang="zh-CN">
                <a:ea typeface="宋体" pitchFamily="2" charset="-122"/>
              </a:rPr>
              <a:t>Page table entry </a:t>
            </a:r>
          </a:p>
          <a:p>
            <a:pPr lvl="1"/>
            <a:r>
              <a:rPr lang="en-US" altLang="zh-CN">
                <a:ea typeface="宋体" pitchFamily="2" charset="-122"/>
              </a:rPr>
              <a:t>Page number(</a:t>
            </a:r>
            <a:r>
              <a:rPr lang="zh-CN" altLang="en-US">
                <a:ea typeface="宋体" pitchFamily="2" charset="-122"/>
              </a:rPr>
              <a:t>页号</a:t>
            </a:r>
            <a:r>
              <a:rPr lang="en-US" altLang="zh-CN">
                <a:ea typeface="宋体" pitchFamily="2" charset="-122"/>
              </a:rPr>
              <a:t>)</a:t>
            </a:r>
          </a:p>
          <a:p>
            <a:pPr lvl="1"/>
            <a:r>
              <a:rPr lang="en-US" altLang="zh-CN">
                <a:ea typeface="宋体" pitchFamily="2" charset="-122"/>
              </a:rPr>
              <a:t>Process identifier(</a:t>
            </a:r>
            <a:r>
              <a:rPr lang="zh-CN" altLang="en-US">
                <a:ea typeface="宋体" pitchFamily="2" charset="-122"/>
              </a:rPr>
              <a:t>进程标志符</a:t>
            </a:r>
            <a:r>
              <a:rPr lang="en-US" altLang="zh-CN">
                <a:ea typeface="宋体" pitchFamily="2" charset="-122"/>
              </a:rPr>
              <a:t>)</a:t>
            </a:r>
          </a:p>
          <a:p>
            <a:pPr lvl="1"/>
            <a:r>
              <a:rPr lang="en-US" altLang="zh-CN">
                <a:ea typeface="宋体" pitchFamily="2" charset="-122"/>
              </a:rPr>
              <a:t>Control bits(</a:t>
            </a:r>
            <a:r>
              <a:rPr lang="zh-CN" altLang="en-US">
                <a:ea typeface="宋体" pitchFamily="2" charset="-122"/>
              </a:rPr>
              <a:t>控制位</a:t>
            </a:r>
            <a:r>
              <a:rPr lang="en-US" altLang="zh-CN">
                <a:ea typeface="宋体" pitchFamily="2" charset="-122"/>
              </a:rPr>
              <a:t>)</a:t>
            </a:r>
          </a:p>
          <a:p>
            <a:pPr lvl="1"/>
            <a:r>
              <a:rPr lang="en-US" altLang="zh-CN">
                <a:ea typeface="宋体" pitchFamily="2" charset="-122"/>
              </a:rPr>
              <a:t>Chain pointer(</a:t>
            </a:r>
            <a:r>
              <a:rPr lang="zh-CN" altLang="en-US">
                <a:ea typeface="宋体" pitchFamily="2" charset="-122"/>
              </a:rPr>
              <a:t>链指针</a:t>
            </a:r>
            <a:r>
              <a:rPr lang="en-US" altLang="zh-CN">
                <a:ea typeface="宋体" pitchFamily="2" charset="-122"/>
              </a:rPr>
              <a:t>)</a:t>
            </a:r>
          </a:p>
          <a:p>
            <a:pPr lvl="1"/>
            <a:endParaRPr lang="en-US" altLang="zh-CN">
              <a:ea typeface="宋体" pitchFamily="2" charset="-122"/>
            </a:endParaRPr>
          </a:p>
          <a:p>
            <a:pPr lvl="1"/>
            <a:r>
              <a:rPr lang="en-US" altLang="zh-CN">
                <a:ea typeface="宋体" pitchFamily="2" charset="-122"/>
              </a:rPr>
              <a:t>Only one table for all processes </a:t>
            </a:r>
          </a:p>
          <a:p>
            <a:pPr marL="914400" lvl="2" indent="0">
              <a:buFontTx/>
              <a:buNone/>
            </a:pPr>
            <a:endParaRPr lang="zh-CN" altLang="en-US">
              <a:ea typeface="宋体" pitchFamily="2" charset="-122"/>
            </a:endParaRPr>
          </a:p>
        </p:txBody>
      </p:sp>
      <p:sp>
        <p:nvSpPr>
          <p:cNvPr id="3277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5D3CA37-51F3-46E4-85B3-09CE4D511E99}" type="slidenum">
              <a:rPr lang="zh-CN" altLang="en-US" sz="1400" smtClean="0"/>
              <a:pPr>
                <a:spcBef>
                  <a:spcPct val="0"/>
                </a:spcBef>
                <a:buClrTx/>
                <a:buFontTx/>
                <a:buNone/>
              </a:pPr>
              <a:t>41</a:t>
            </a:fld>
            <a:endParaRPr lang="en-US" altLang="zh-CN" sz="1400"/>
          </a:p>
        </p:txBody>
      </p:sp>
      <p:sp>
        <p:nvSpPr>
          <p:cNvPr id="6" name="Rectangle 2"/>
          <p:cNvSpPr txBox="1">
            <a:spLocks noChangeArrowheads="1"/>
          </p:cNvSpPr>
          <p:nvPr/>
        </p:nvSpPr>
        <p:spPr bwMode="auto">
          <a:xfrm>
            <a:off x="381000" y="1524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lnSpc>
                <a:spcPct val="80000"/>
              </a:lnSpc>
              <a:spcBef>
                <a:spcPct val="0"/>
              </a:spcBef>
              <a:spcAft>
                <a:spcPct val="0"/>
              </a:spcAft>
              <a:defRPr sz="4400">
                <a:solidFill>
                  <a:schemeClr val="tx2"/>
                </a:solidFill>
                <a:latin typeface="+mj-lt"/>
                <a:ea typeface="+mj-ea"/>
                <a:cs typeface="+mj-cs"/>
              </a:defRPr>
            </a:lvl1pPr>
            <a:lvl2pPr algn="l" rtl="0" eaLnBrk="0" fontAlgn="base" hangingPunct="0">
              <a:lnSpc>
                <a:spcPct val="80000"/>
              </a:lnSpc>
              <a:spcBef>
                <a:spcPct val="0"/>
              </a:spcBef>
              <a:spcAft>
                <a:spcPct val="0"/>
              </a:spcAft>
              <a:defRPr sz="4400">
                <a:solidFill>
                  <a:schemeClr val="tx2"/>
                </a:solidFill>
                <a:latin typeface="Times New Roman" pitchFamily="18" charset="0"/>
              </a:defRPr>
            </a:lvl2pPr>
            <a:lvl3pPr algn="l" rtl="0" eaLnBrk="0" fontAlgn="base" hangingPunct="0">
              <a:lnSpc>
                <a:spcPct val="80000"/>
              </a:lnSpc>
              <a:spcBef>
                <a:spcPct val="0"/>
              </a:spcBef>
              <a:spcAft>
                <a:spcPct val="0"/>
              </a:spcAft>
              <a:defRPr sz="4400">
                <a:solidFill>
                  <a:schemeClr val="tx2"/>
                </a:solidFill>
                <a:latin typeface="Times New Roman" pitchFamily="18" charset="0"/>
              </a:defRPr>
            </a:lvl3pPr>
            <a:lvl4pPr algn="l" rtl="0" eaLnBrk="0" fontAlgn="base" hangingPunct="0">
              <a:lnSpc>
                <a:spcPct val="80000"/>
              </a:lnSpc>
              <a:spcBef>
                <a:spcPct val="0"/>
              </a:spcBef>
              <a:spcAft>
                <a:spcPct val="0"/>
              </a:spcAft>
              <a:defRPr sz="4400">
                <a:solidFill>
                  <a:schemeClr val="tx2"/>
                </a:solidFill>
                <a:latin typeface="Times New Roman" pitchFamily="18" charset="0"/>
              </a:defRPr>
            </a:lvl4pPr>
            <a:lvl5pPr algn="l" rtl="0" eaLnBrk="0" fontAlgn="base" hangingPunct="0">
              <a:lnSpc>
                <a:spcPct val="80000"/>
              </a:lnSpc>
              <a:spcBef>
                <a:spcPct val="0"/>
              </a:spcBef>
              <a:spcAft>
                <a:spcPct val="0"/>
              </a:spcAft>
              <a:defRPr sz="4400">
                <a:solidFill>
                  <a:schemeClr val="tx2"/>
                </a:solidFill>
                <a:latin typeface="Times New Roman" pitchFamily="18" charset="0"/>
              </a:defRPr>
            </a:lvl5pPr>
            <a:lvl6pPr marL="457200" algn="l" rtl="0" eaLnBrk="0" fontAlgn="base" hangingPunct="0">
              <a:lnSpc>
                <a:spcPct val="80000"/>
              </a:lnSpc>
              <a:spcBef>
                <a:spcPct val="0"/>
              </a:spcBef>
              <a:spcAft>
                <a:spcPct val="0"/>
              </a:spcAft>
              <a:defRPr sz="4400">
                <a:solidFill>
                  <a:schemeClr val="tx2"/>
                </a:solidFill>
                <a:latin typeface="Times New Roman" pitchFamily="18" charset="0"/>
              </a:defRPr>
            </a:lvl6pPr>
            <a:lvl7pPr marL="914400" algn="l" rtl="0" eaLnBrk="0" fontAlgn="base" hangingPunct="0">
              <a:lnSpc>
                <a:spcPct val="80000"/>
              </a:lnSpc>
              <a:spcBef>
                <a:spcPct val="0"/>
              </a:spcBef>
              <a:spcAft>
                <a:spcPct val="0"/>
              </a:spcAft>
              <a:defRPr sz="4400">
                <a:solidFill>
                  <a:schemeClr val="tx2"/>
                </a:solidFill>
                <a:latin typeface="Times New Roman" pitchFamily="18" charset="0"/>
              </a:defRPr>
            </a:lvl7pPr>
            <a:lvl8pPr marL="1371600" algn="l" rtl="0" eaLnBrk="0" fontAlgn="base" hangingPunct="0">
              <a:lnSpc>
                <a:spcPct val="80000"/>
              </a:lnSpc>
              <a:spcBef>
                <a:spcPct val="0"/>
              </a:spcBef>
              <a:spcAft>
                <a:spcPct val="0"/>
              </a:spcAft>
              <a:defRPr sz="4400">
                <a:solidFill>
                  <a:schemeClr val="tx2"/>
                </a:solidFill>
                <a:latin typeface="Times New Roman" pitchFamily="18" charset="0"/>
              </a:defRPr>
            </a:lvl8pPr>
            <a:lvl9pPr marL="1828800" algn="l" rtl="0" eaLnBrk="0" fontAlgn="base" hangingPunct="0">
              <a:lnSpc>
                <a:spcPct val="80000"/>
              </a:lnSpc>
              <a:spcBef>
                <a:spcPct val="0"/>
              </a:spcBef>
              <a:spcAft>
                <a:spcPct val="0"/>
              </a:spcAft>
              <a:defRPr sz="4400">
                <a:solidFill>
                  <a:schemeClr val="tx2"/>
                </a:solidFill>
                <a:latin typeface="Times New Roman" pitchFamily="18" charset="0"/>
              </a:defRPr>
            </a:lvl9pPr>
          </a:lstStyle>
          <a:p>
            <a:pPr algn="ctr">
              <a:defRPr/>
            </a:pPr>
            <a:r>
              <a:rPr kumimoji="0" lang="en-US" altLang="zh-CN" sz="3600" b="0" i="0" u="none" strike="noStrike" kern="0" cap="none" spc="0" normalizeH="0" baseline="0" noProof="0" dirty="0">
                <a:ln>
                  <a:noFill/>
                </a:ln>
                <a:solidFill>
                  <a:srgbClr val="000000"/>
                </a:solidFill>
                <a:effectLst/>
                <a:uLnTx/>
                <a:uFillTx/>
                <a:latin typeface="Calibri"/>
                <a:ea typeface="宋体" pitchFamily="2" charset="-122"/>
                <a:cs typeface="+mn-cs"/>
              </a:rPr>
              <a:t>8.1.2.2 Inverted Page Table</a:t>
            </a:r>
            <a:r>
              <a:rPr lang="en-US" altLang="zh-CN" sz="3600" dirty="0">
                <a:solidFill>
                  <a:srgbClr val="000000"/>
                </a:solidFill>
                <a:latin typeface="Calibri"/>
                <a:ea typeface="宋体" pitchFamily="2" charset="-122"/>
                <a:cs typeface="+mn-cs"/>
              </a:rPr>
              <a:t>(6/8)</a:t>
            </a:r>
            <a:endParaRPr lang="en-US" altLang="zh-CN" sz="3600" kern="0" dirty="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39700"/>
            <a:ext cx="8534400" cy="914400"/>
          </a:xfrm>
        </p:spPr>
        <p:txBody>
          <a:bodyPr/>
          <a:lstStyle/>
          <a:p>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n-cs"/>
              </a:rPr>
              <a:t>8.1.2.2 Inverted Page Table</a:t>
            </a:r>
            <a:r>
              <a:rPr lang="en-US" altLang="zh-CN" sz="3200" dirty="0">
                <a:solidFill>
                  <a:srgbClr val="000000"/>
                </a:solidFill>
                <a:latin typeface="Calibri"/>
                <a:ea typeface="宋体" pitchFamily="2" charset="-122"/>
                <a:cs typeface="+mn-cs"/>
              </a:rPr>
              <a:t>(7/8)</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42</a:t>
            </a:fld>
            <a:endParaRPr lang="en-US" altLang="zh-CN"/>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189" t="27009" r="34240" b="18304"/>
          <a:stretch/>
        </p:blipFill>
        <p:spPr bwMode="auto">
          <a:xfrm>
            <a:off x="533400" y="1523999"/>
            <a:ext cx="8153400" cy="5057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371600" y="6324600"/>
            <a:ext cx="3352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Mov</a:t>
            </a:r>
            <a:r>
              <a:rPr lang="en-US" altLang="zh-CN" dirty="0">
                <a:solidFill>
                  <a:schemeClr val="tx1"/>
                </a:solidFill>
              </a:rPr>
              <a:t> ax,[0x000..1123]</a:t>
            </a:r>
            <a:endParaRPr lang="zh-CN" altLang="en-US" dirty="0">
              <a:solidFill>
                <a:schemeClr val="tx1"/>
              </a:solidFill>
            </a:endParaRPr>
          </a:p>
        </p:txBody>
      </p:sp>
    </p:spTree>
    <p:extLst>
      <p:ext uri="{BB962C8B-B14F-4D97-AF65-F5344CB8AC3E}">
        <p14:creationId xmlns:p14="http://schemas.microsoft.com/office/powerpoint/2010/main" val="4217100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altLang="zh-CN" dirty="0">
                <a:ea typeface="宋体" pitchFamily="2" charset="-122"/>
              </a:rPr>
              <a:t>Used on PowerPC, </a:t>
            </a:r>
            <a:r>
              <a:rPr lang="en-US" altLang="zh-CN" dirty="0" err="1">
                <a:ea typeface="宋体" pitchFamily="2" charset="-122"/>
              </a:rPr>
              <a:t>UltraSPARC</a:t>
            </a:r>
            <a:r>
              <a:rPr lang="en-US" altLang="zh-CN" dirty="0">
                <a:ea typeface="宋体" pitchFamily="2" charset="-122"/>
              </a:rPr>
              <a:t>, and IA-64 architecture</a:t>
            </a:r>
          </a:p>
          <a:p>
            <a:r>
              <a:rPr lang="en-US" altLang="zh-CN" dirty="0">
                <a:solidFill>
                  <a:srgbClr val="0000FF"/>
                </a:solidFill>
                <a:ea typeface="宋体" pitchFamily="2" charset="-122"/>
              </a:rPr>
              <a:t>Page number </a:t>
            </a:r>
            <a:r>
              <a:rPr lang="en-US" altLang="zh-CN" dirty="0">
                <a:ea typeface="宋体" pitchFamily="2" charset="-122"/>
              </a:rPr>
              <a:t>portion of a virtual address is mapped into a </a:t>
            </a:r>
            <a:r>
              <a:rPr lang="en-US" altLang="zh-CN" dirty="0">
                <a:solidFill>
                  <a:srgbClr val="0000FF"/>
                </a:solidFill>
                <a:ea typeface="宋体" pitchFamily="2" charset="-122"/>
              </a:rPr>
              <a:t>hash value</a:t>
            </a:r>
          </a:p>
          <a:p>
            <a:r>
              <a:rPr lang="en-US" altLang="zh-CN" dirty="0">
                <a:ea typeface="宋体" pitchFamily="2" charset="-122"/>
              </a:rPr>
              <a:t>Hash value points to inverted page table</a:t>
            </a:r>
          </a:p>
          <a:p>
            <a:r>
              <a:rPr lang="en-US" altLang="zh-CN" dirty="0">
                <a:solidFill>
                  <a:srgbClr val="0000FF"/>
                </a:solidFill>
                <a:ea typeface="宋体" pitchFamily="2" charset="-122"/>
              </a:rPr>
              <a:t>Fixed proportion of real memory </a:t>
            </a:r>
            <a:r>
              <a:rPr lang="en-US" altLang="zh-CN" dirty="0">
                <a:ea typeface="宋体" pitchFamily="2" charset="-122"/>
              </a:rPr>
              <a:t>is required for the tables regardless of the number of processes or virtual pages supported</a:t>
            </a:r>
          </a:p>
        </p:txBody>
      </p:sp>
      <p:sp>
        <p:nvSpPr>
          <p:cNvPr id="3174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4F612FE9-4C4B-40B9-BAE0-F85F3CAB7012}" type="slidenum">
              <a:rPr lang="zh-CN" altLang="en-US" sz="1400" smtClean="0"/>
              <a:pPr>
                <a:spcBef>
                  <a:spcPct val="0"/>
                </a:spcBef>
                <a:buClrTx/>
                <a:buFontTx/>
                <a:buNone/>
              </a:pPr>
              <a:t>43</a:t>
            </a:fld>
            <a:endParaRPr lang="en-US" altLang="zh-CN" sz="1400"/>
          </a:p>
        </p:txBody>
      </p:sp>
      <p:sp>
        <p:nvSpPr>
          <p:cNvPr id="6" name="Rectangle 2"/>
          <p:cNvSpPr txBox="1">
            <a:spLocks noChangeArrowheads="1"/>
          </p:cNvSpPr>
          <p:nvPr/>
        </p:nvSpPr>
        <p:spPr bwMode="auto">
          <a:xfrm>
            <a:off x="381000" y="1524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lnSpc>
                <a:spcPct val="80000"/>
              </a:lnSpc>
              <a:spcBef>
                <a:spcPct val="0"/>
              </a:spcBef>
              <a:spcAft>
                <a:spcPct val="0"/>
              </a:spcAft>
              <a:defRPr sz="4400">
                <a:solidFill>
                  <a:schemeClr val="tx2"/>
                </a:solidFill>
                <a:latin typeface="+mj-lt"/>
                <a:ea typeface="+mj-ea"/>
                <a:cs typeface="+mj-cs"/>
              </a:defRPr>
            </a:lvl1pPr>
            <a:lvl2pPr algn="l" rtl="0" eaLnBrk="0" fontAlgn="base" hangingPunct="0">
              <a:lnSpc>
                <a:spcPct val="80000"/>
              </a:lnSpc>
              <a:spcBef>
                <a:spcPct val="0"/>
              </a:spcBef>
              <a:spcAft>
                <a:spcPct val="0"/>
              </a:spcAft>
              <a:defRPr sz="4400">
                <a:solidFill>
                  <a:schemeClr val="tx2"/>
                </a:solidFill>
                <a:latin typeface="Times New Roman" pitchFamily="18" charset="0"/>
              </a:defRPr>
            </a:lvl2pPr>
            <a:lvl3pPr algn="l" rtl="0" eaLnBrk="0" fontAlgn="base" hangingPunct="0">
              <a:lnSpc>
                <a:spcPct val="80000"/>
              </a:lnSpc>
              <a:spcBef>
                <a:spcPct val="0"/>
              </a:spcBef>
              <a:spcAft>
                <a:spcPct val="0"/>
              </a:spcAft>
              <a:defRPr sz="4400">
                <a:solidFill>
                  <a:schemeClr val="tx2"/>
                </a:solidFill>
                <a:latin typeface="Times New Roman" pitchFamily="18" charset="0"/>
              </a:defRPr>
            </a:lvl3pPr>
            <a:lvl4pPr algn="l" rtl="0" eaLnBrk="0" fontAlgn="base" hangingPunct="0">
              <a:lnSpc>
                <a:spcPct val="80000"/>
              </a:lnSpc>
              <a:spcBef>
                <a:spcPct val="0"/>
              </a:spcBef>
              <a:spcAft>
                <a:spcPct val="0"/>
              </a:spcAft>
              <a:defRPr sz="4400">
                <a:solidFill>
                  <a:schemeClr val="tx2"/>
                </a:solidFill>
                <a:latin typeface="Times New Roman" pitchFamily="18" charset="0"/>
              </a:defRPr>
            </a:lvl4pPr>
            <a:lvl5pPr algn="l" rtl="0" eaLnBrk="0" fontAlgn="base" hangingPunct="0">
              <a:lnSpc>
                <a:spcPct val="80000"/>
              </a:lnSpc>
              <a:spcBef>
                <a:spcPct val="0"/>
              </a:spcBef>
              <a:spcAft>
                <a:spcPct val="0"/>
              </a:spcAft>
              <a:defRPr sz="4400">
                <a:solidFill>
                  <a:schemeClr val="tx2"/>
                </a:solidFill>
                <a:latin typeface="Times New Roman" pitchFamily="18" charset="0"/>
              </a:defRPr>
            </a:lvl5pPr>
            <a:lvl6pPr marL="457200" algn="l" rtl="0" eaLnBrk="0" fontAlgn="base" hangingPunct="0">
              <a:lnSpc>
                <a:spcPct val="80000"/>
              </a:lnSpc>
              <a:spcBef>
                <a:spcPct val="0"/>
              </a:spcBef>
              <a:spcAft>
                <a:spcPct val="0"/>
              </a:spcAft>
              <a:defRPr sz="4400">
                <a:solidFill>
                  <a:schemeClr val="tx2"/>
                </a:solidFill>
                <a:latin typeface="Times New Roman" pitchFamily="18" charset="0"/>
              </a:defRPr>
            </a:lvl6pPr>
            <a:lvl7pPr marL="914400" algn="l" rtl="0" eaLnBrk="0" fontAlgn="base" hangingPunct="0">
              <a:lnSpc>
                <a:spcPct val="80000"/>
              </a:lnSpc>
              <a:spcBef>
                <a:spcPct val="0"/>
              </a:spcBef>
              <a:spcAft>
                <a:spcPct val="0"/>
              </a:spcAft>
              <a:defRPr sz="4400">
                <a:solidFill>
                  <a:schemeClr val="tx2"/>
                </a:solidFill>
                <a:latin typeface="Times New Roman" pitchFamily="18" charset="0"/>
              </a:defRPr>
            </a:lvl7pPr>
            <a:lvl8pPr marL="1371600" algn="l" rtl="0" eaLnBrk="0" fontAlgn="base" hangingPunct="0">
              <a:lnSpc>
                <a:spcPct val="80000"/>
              </a:lnSpc>
              <a:spcBef>
                <a:spcPct val="0"/>
              </a:spcBef>
              <a:spcAft>
                <a:spcPct val="0"/>
              </a:spcAft>
              <a:defRPr sz="4400">
                <a:solidFill>
                  <a:schemeClr val="tx2"/>
                </a:solidFill>
                <a:latin typeface="Times New Roman" pitchFamily="18" charset="0"/>
              </a:defRPr>
            </a:lvl8pPr>
            <a:lvl9pPr marL="1828800" algn="l" rtl="0" eaLnBrk="0" fontAlgn="base" hangingPunct="0">
              <a:lnSpc>
                <a:spcPct val="80000"/>
              </a:lnSpc>
              <a:spcBef>
                <a:spcPct val="0"/>
              </a:spcBef>
              <a:spcAft>
                <a:spcPct val="0"/>
              </a:spcAft>
              <a:defRPr sz="4400">
                <a:solidFill>
                  <a:schemeClr val="tx2"/>
                </a:solidFill>
                <a:latin typeface="Times New Roman" pitchFamily="18" charset="0"/>
              </a:defRPr>
            </a:lvl9pPr>
          </a:lstStyle>
          <a:p>
            <a:pPr algn="ctr">
              <a:defRPr/>
            </a:pPr>
            <a:r>
              <a:rPr kumimoji="0" lang="en-US" altLang="zh-CN" sz="3600" b="0" i="0" u="none" strike="noStrike" kern="0" cap="none" spc="0" normalizeH="0" baseline="0" noProof="0" dirty="0">
                <a:ln>
                  <a:noFill/>
                </a:ln>
                <a:solidFill>
                  <a:srgbClr val="000000"/>
                </a:solidFill>
                <a:effectLst/>
                <a:uLnTx/>
                <a:uFillTx/>
                <a:latin typeface="Calibri"/>
                <a:ea typeface="宋体" pitchFamily="2" charset="-122"/>
                <a:cs typeface="+mn-cs"/>
              </a:rPr>
              <a:t>8.1.2.2 Inverted Page Table</a:t>
            </a:r>
            <a:r>
              <a:rPr lang="en-US" altLang="zh-CN" sz="3600" dirty="0">
                <a:solidFill>
                  <a:srgbClr val="000000"/>
                </a:solidFill>
                <a:latin typeface="Calibri"/>
                <a:ea typeface="宋体" pitchFamily="2" charset="-122"/>
                <a:cs typeface="+mn-cs"/>
              </a:rPr>
              <a:t>(8/8)</a:t>
            </a:r>
            <a:endParaRPr lang="en-US" altLang="zh-CN" sz="3600" kern="0" dirty="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19460" name="Rectangle 3"/>
          <p:cNvSpPr>
            <a:spLocks noGrp="1" noChangeArrowheads="1"/>
          </p:cNvSpPr>
          <p:nvPr>
            <p:ph idx="1"/>
          </p:nvPr>
        </p:nvSpPr>
        <p:spPr/>
        <p:txBody>
          <a:bodyPr/>
          <a:lstStyle/>
          <a:p>
            <a:pPr>
              <a:buFont typeface="Wingdings" pitchFamily="2" charset="2"/>
              <a:buChar char="§"/>
            </a:pPr>
            <a:r>
              <a:rPr lang="en-US" altLang="zh-CN" u="sng" dirty="0">
                <a:ea typeface="宋体" pitchFamily="2" charset="-122"/>
              </a:rPr>
              <a:t>8.1.2 Paging</a:t>
            </a:r>
            <a:r>
              <a:rPr lang="zh-CN" altLang="en-US" dirty="0">
                <a:ea typeface="宋体" pitchFamily="2" charset="-122"/>
              </a:rPr>
              <a:t>分页</a:t>
            </a:r>
            <a:endParaRPr lang="en-US" altLang="zh-CN" u="sng" dirty="0">
              <a:ea typeface="宋体" pitchFamily="2" charset="-122"/>
            </a:endParaRPr>
          </a:p>
          <a:p>
            <a:pPr lvl="1">
              <a:buFont typeface="Wingdings" pitchFamily="2" charset="2"/>
              <a:buChar char="§"/>
            </a:pPr>
            <a:r>
              <a:rPr lang="en-US" altLang="zh-CN" dirty="0">
                <a:ea typeface="宋体" pitchFamily="2" charset="-122"/>
              </a:rPr>
              <a:t>8.1.2.0 Introduction to</a:t>
            </a:r>
            <a:r>
              <a:rPr lang="zh-CN" altLang="en-US" dirty="0">
                <a:ea typeface="宋体" pitchFamily="2" charset="-122"/>
              </a:rPr>
              <a:t> </a:t>
            </a:r>
            <a:r>
              <a:rPr lang="en-US" altLang="zh-CN" dirty="0">
                <a:ea typeface="宋体" pitchFamily="2" charset="-122"/>
              </a:rPr>
              <a:t>Paging</a:t>
            </a:r>
          </a:p>
          <a:p>
            <a:pPr lvl="1">
              <a:buFont typeface="Wingdings" pitchFamily="2" charset="2"/>
              <a:buChar char="§"/>
            </a:pPr>
            <a:r>
              <a:rPr lang="en-US" altLang="zh-CN" dirty="0">
                <a:ea typeface="宋体" pitchFamily="2" charset="-122"/>
              </a:rPr>
              <a:t>8.1.2.1 Multi-level Paging System</a:t>
            </a:r>
            <a:r>
              <a:rPr lang="zh-CN" altLang="en-US" dirty="0">
                <a:ea typeface="宋体" pitchFamily="2" charset="-122"/>
              </a:rPr>
              <a:t>多级页表</a:t>
            </a:r>
            <a:endParaRPr lang="en-US" altLang="zh-CN" dirty="0">
              <a:ea typeface="宋体" pitchFamily="2" charset="-122"/>
            </a:endParaRPr>
          </a:p>
          <a:p>
            <a:pPr lvl="1">
              <a:buFont typeface="Wingdings" pitchFamily="2" charset="2"/>
              <a:buChar char="§"/>
            </a:pPr>
            <a:r>
              <a:rPr lang="en-US" altLang="zh-CN" dirty="0">
                <a:ea typeface="宋体" pitchFamily="2" charset="-122"/>
              </a:rPr>
              <a:t>8.1.2.2 Inverted Page Table(</a:t>
            </a:r>
            <a:r>
              <a:rPr lang="zh-CN" altLang="en-US" dirty="0">
                <a:ea typeface="宋体" pitchFamily="2" charset="-122"/>
              </a:rPr>
              <a:t>反向</a:t>
            </a:r>
            <a:r>
              <a:rPr lang="en-US" altLang="zh-CN" dirty="0">
                <a:ea typeface="宋体" pitchFamily="2" charset="-122"/>
              </a:rPr>
              <a:t>/</a:t>
            </a:r>
            <a:r>
              <a:rPr lang="zh-CN" altLang="en-US" dirty="0">
                <a:ea typeface="宋体" pitchFamily="2" charset="-122"/>
              </a:rPr>
              <a:t>倒排页表</a:t>
            </a:r>
            <a:r>
              <a:rPr lang="en-US" altLang="zh-CN" dirty="0">
                <a:ea typeface="宋体" pitchFamily="2" charset="-122"/>
              </a:rPr>
              <a:t>)</a:t>
            </a:r>
          </a:p>
          <a:p>
            <a:pPr lvl="1">
              <a:buFont typeface="Wingdings" pitchFamily="2" charset="2"/>
              <a:buChar char="§"/>
            </a:pPr>
            <a:r>
              <a:rPr lang="en-US" altLang="zh-CN" u="sng" dirty="0">
                <a:ea typeface="宋体" pitchFamily="2" charset="-122"/>
              </a:rPr>
              <a:t>8.1.2.3 Translation Lookaside Buffer(</a:t>
            </a:r>
            <a:r>
              <a:rPr lang="zh-CN" altLang="en-US" u="sng" dirty="0">
                <a:ea typeface="宋体" pitchFamily="2" charset="-122"/>
              </a:rPr>
              <a:t>快表</a:t>
            </a:r>
            <a:r>
              <a:rPr lang="en-US" altLang="zh-CN" u="sng" dirty="0">
                <a:ea typeface="宋体" pitchFamily="2" charset="-122"/>
              </a:rPr>
              <a:t>)</a:t>
            </a:r>
          </a:p>
          <a:p>
            <a:pPr lvl="1">
              <a:buFont typeface="Wingdings" pitchFamily="2" charset="2"/>
              <a:buChar char="§"/>
            </a:pPr>
            <a:r>
              <a:rPr lang="en-US" altLang="zh-CN" dirty="0">
                <a:ea typeface="宋体" pitchFamily="2" charset="-122"/>
              </a:rPr>
              <a:t>8.1.2.4 Page Size</a:t>
            </a:r>
          </a:p>
          <a:p>
            <a:pPr lvl="1">
              <a:buFont typeface="Wingdings" pitchFamily="2" charset="2"/>
              <a:buChar char="§"/>
            </a:pPr>
            <a:endParaRPr lang="en-US" altLang="zh-CN" dirty="0">
              <a:ea typeface="宋体" pitchFamily="2" charset="-122"/>
            </a:endParaRPr>
          </a:p>
        </p:txBody>
      </p:sp>
      <p:sp>
        <p:nvSpPr>
          <p:cNvPr id="1945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9AF13F0-0A55-4986-A96E-EEDAD3D85CD7}" type="slidenum">
              <a:rPr lang="zh-CN" altLang="en-US" sz="1400" smtClean="0"/>
              <a:pPr>
                <a:spcBef>
                  <a:spcPct val="0"/>
                </a:spcBef>
                <a:buClrTx/>
                <a:buFontTx/>
                <a:buNone/>
              </a:pPr>
              <a:t>44</a:t>
            </a:fld>
            <a:endParaRPr lang="en-US" altLang="zh-CN" sz="1400"/>
          </a:p>
        </p:txBody>
      </p:sp>
    </p:spTree>
    <p:extLst>
      <p:ext uri="{BB962C8B-B14F-4D97-AF65-F5344CB8AC3E}">
        <p14:creationId xmlns:p14="http://schemas.microsoft.com/office/powerpoint/2010/main" val="1574821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152400"/>
            <a:ext cx="9144000" cy="777875"/>
          </a:xfrm>
        </p:spPr>
        <p:txBody>
          <a:bodyPr/>
          <a:lstStyle/>
          <a:p>
            <a:pPr lvl="1"/>
            <a:r>
              <a:rPr lang="en-US" altLang="zh-CN" sz="3200" dirty="0">
                <a:ea typeface="宋体" pitchFamily="2" charset="-122"/>
              </a:rPr>
              <a:t>8.1.2.3 Translation Lookaside Buffer(1/7)(</a:t>
            </a:r>
            <a:r>
              <a:rPr lang="zh-CN" altLang="en-US" sz="3200" dirty="0">
                <a:ea typeface="宋体" pitchFamily="2" charset="-122"/>
              </a:rPr>
              <a:t>快表</a:t>
            </a:r>
            <a:r>
              <a:rPr lang="en-US" altLang="zh-CN" sz="3200" dirty="0">
                <a:ea typeface="宋体" pitchFamily="2" charset="-122"/>
              </a:rPr>
              <a:t>)</a:t>
            </a:r>
          </a:p>
        </p:txBody>
      </p:sp>
      <p:sp>
        <p:nvSpPr>
          <p:cNvPr id="34820" name="Rectangle 3"/>
          <p:cNvSpPr>
            <a:spLocks noGrp="1" noChangeArrowheads="1"/>
          </p:cNvSpPr>
          <p:nvPr>
            <p:ph idx="1"/>
          </p:nvPr>
        </p:nvSpPr>
        <p:spPr/>
        <p:txBody>
          <a:bodyPr/>
          <a:lstStyle/>
          <a:p>
            <a:r>
              <a:rPr lang="en-US" altLang="zh-CN" dirty="0">
                <a:ea typeface="宋体" pitchFamily="2" charset="-122"/>
              </a:rPr>
              <a:t>Each virtual memory reference can cause two physical memory accesses</a:t>
            </a:r>
          </a:p>
          <a:p>
            <a:pPr lvl="1"/>
            <a:r>
              <a:rPr lang="en-US" altLang="zh-CN" dirty="0">
                <a:ea typeface="宋体" pitchFamily="2" charset="-122"/>
              </a:rPr>
              <a:t>One to fetch the page table/One to fetch the data</a:t>
            </a:r>
          </a:p>
          <a:p>
            <a:pPr lvl="1"/>
            <a:endParaRPr lang="en-US" altLang="zh-CN" dirty="0">
              <a:ea typeface="宋体" pitchFamily="2" charset="-122"/>
            </a:endParaRPr>
          </a:p>
          <a:p>
            <a:r>
              <a:rPr lang="en-US" altLang="zh-CN" dirty="0">
                <a:ea typeface="宋体" pitchFamily="2" charset="-122"/>
              </a:rPr>
              <a:t>To overcome this problem a high-speed </a:t>
            </a:r>
            <a:r>
              <a:rPr lang="en-US" altLang="zh-CN" dirty="0">
                <a:solidFill>
                  <a:srgbClr val="FF0000"/>
                </a:solidFill>
                <a:ea typeface="宋体" pitchFamily="2" charset="-122"/>
              </a:rPr>
              <a:t>cache</a:t>
            </a:r>
            <a:r>
              <a:rPr lang="en-US" altLang="zh-CN" dirty="0">
                <a:ea typeface="宋体" pitchFamily="2" charset="-122"/>
              </a:rPr>
              <a:t> is set up for page table entries</a:t>
            </a:r>
            <a:r>
              <a:rPr lang="zh-CN" altLang="en-US" dirty="0">
                <a:ea typeface="宋体" pitchFamily="2" charset="-122"/>
              </a:rPr>
              <a:t>借鉴高速缓存设计</a:t>
            </a:r>
            <a:endParaRPr lang="en-US" altLang="zh-CN" dirty="0">
              <a:ea typeface="宋体" pitchFamily="2" charset="-122"/>
            </a:endParaRPr>
          </a:p>
          <a:p>
            <a:pPr lvl="1"/>
            <a:r>
              <a:rPr lang="en-US" altLang="zh-CN" dirty="0">
                <a:ea typeface="宋体" pitchFamily="2" charset="-122"/>
              </a:rPr>
              <a:t>Called a Translation Lookaside Buffer (TLB)</a:t>
            </a:r>
          </a:p>
          <a:p>
            <a:pPr lvl="1"/>
            <a:r>
              <a:rPr lang="en-US" altLang="zh-CN" dirty="0">
                <a:ea typeface="宋体" pitchFamily="2" charset="-122"/>
              </a:rPr>
              <a:t>Contains page table entries that have been </a:t>
            </a:r>
            <a:r>
              <a:rPr lang="en-US" altLang="zh-CN" dirty="0">
                <a:solidFill>
                  <a:srgbClr val="0000FF"/>
                </a:solidFill>
                <a:ea typeface="宋体" pitchFamily="2" charset="-122"/>
              </a:rPr>
              <a:t>most recently used</a:t>
            </a:r>
          </a:p>
          <a:p>
            <a:pPr lvl="1"/>
            <a:endParaRPr lang="en-US" altLang="zh-CN" dirty="0">
              <a:ea typeface="宋体" pitchFamily="2" charset="-122"/>
            </a:endParaRPr>
          </a:p>
        </p:txBody>
      </p:sp>
      <p:sp>
        <p:nvSpPr>
          <p:cNvPr id="3481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9135F553-D66C-44EC-B034-D652B132BDD3}" type="slidenum">
              <a:rPr lang="zh-CN" altLang="en-US" sz="1400" smtClean="0"/>
              <a:pPr>
                <a:spcBef>
                  <a:spcPct val="0"/>
                </a:spcBef>
                <a:buClrTx/>
                <a:buFontTx/>
                <a:buNone/>
              </a:pPr>
              <a:t>45</a:t>
            </a:fld>
            <a:endParaRPr lang="en-US" altLang="zh-CN"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2"/>
          <p:cNvPicPr>
            <a:picLocks noGrp="1" noChangeAspect="1" noChangeArrowheads="1"/>
          </p:cNvPicPr>
          <p:nvPr>
            <p:ph/>
          </p:nvPr>
        </p:nvPicPr>
        <p:blipFill>
          <a:blip r:embed="rId3">
            <a:extLst>
              <a:ext uri="{28A0092B-C50C-407E-A947-70E740481C1C}">
                <a14:useLocalDpi xmlns:a14="http://schemas.microsoft.com/office/drawing/2010/main" val="0"/>
              </a:ext>
            </a:extLst>
          </a:blip>
          <a:stretch>
            <a:fillRect/>
          </a:stretch>
        </p:blipFill>
        <p:spPr>
          <a:xfrm>
            <a:off x="1066800" y="1600200"/>
            <a:ext cx="6571429" cy="4963218"/>
          </a:xfrm>
          <a:noFill/>
        </p:spPr>
      </p:pic>
      <p:sp>
        <p:nvSpPr>
          <p:cNvPr id="35842"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B35E203-40E3-4C93-9D0A-EB93E655E022}" type="slidenum">
              <a:rPr lang="zh-CN" altLang="en-US" sz="1400" smtClean="0"/>
              <a:pPr>
                <a:spcBef>
                  <a:spcPct val="0"/>
                </a:spcBef>
                <a:buClrTx/>
                <a:buFontTx/>
                <a:buNone/>
              </a:pPr>
              <a:t>46</a:t>
            </a:fld>
            <a:endParaRPr lang="en-US" altLang="zh-CN" sz="1400"/>
          </a:p>
        </p:txBody>
      </p:sp>
      <p:sp>
        <p:nvSpPr>
          <p:cNvPr id="5" name="Rectangle 2"/>
          <p:cNvSpPr txBox="1">
            <a:spLocks noChangeArrowheads="1"/>
          </p:cNvSpPr>
          <p:nvPr/>
        </p:nvSpPr>
        <p:spPr bwMode="auto">
          <a:xfrm>
            <a:off x="152400" y="228600"/>
            <a:ext cx="853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a:lstStyle>
          <a:p>
            <a:pPr marL="0" indent="0" algn="ctr">
              <a:buNone/>
              <a:defRPr/>
            </a:pPr>
            <a:r>
              <a:rPr lang="en-US" altLang="zh-CN" sz="3600" dirty="0">
                <a:ea typeface="宋体" pitchFamily="2" charset="-122"/>
              </a:rPr>
              <a:t>8.1.2.3 Translation Lookaside Buffer(2/7)</a:t>
            </a:r>
            <a:endParaRPr lang="en-US" altLang="zh-CN" sz="3600" kern="0" dirty="0">
              <a:ea typeface="宋体"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1828800" y="1143000"/>
            <a:ext cx="5038095" cy="5458587"/>
          </a:xfrm>
          <a:noFill/>
        </p:spPr>
      </p:pic>
      <p:sp>
        <p:nvSpPr>
          <p:cNvPr id="36866"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99A9B93-4B40-4299-ADDF-972BAD97E093}" type="slidenum">
              <a:rPr lang="zh-CN" altLang="en-US" sz="1400" smtClean="0"/>
              <a:pPr>
                <a:spcBef>
                  <a:spcPct val="0"/>
                </a:spcBef>
                <a:buClrTx/>
                <a:buFontTx/>
                <a:buNone/>
              </a:pPr>
              <a:t>47</a:t>
            </a:fld>
            <a:endParaRPr lang="en-US" altLang="zh-CN" sz="1400"/>
          </a:p>
        </p:txBody>
      </p:sp>
      <p:sp>
        <p:nvSpPr>
          <p:cNvPr id="4" name="Rectangle 2"/>
          <p:cNvSpPr txBox="1">
            <a:spLocks noChangeArrowheads="1"/>
          </p:cNvSpPr>
          <p:nvPr/>
        </p:nvSpPr>
        <p:spPr bwMode="auto">
          <a:xfrm>
            <a:off x="304800" y="256413"/>
            <a:ext cx="853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a:lstStyle>
          <a:p>
            <a:pPr marL="0" indent="0">
              <a:buNone/>
              <a:defRPr/>
            </a:pPr>
            <a:r>
              <a:rPr lang="en-US" altLang="zh-CN" sz="3600" dirty="0">
                <a:ea typeface="宋体" pitchFamily="2" charset="-122"/>
              </a:rPr>
              <a:t>8.1.2.3 Translation Lookaside Buffer(3/7)</a:t>
            </a:r>
            <a:endParaRPr lang="en-US" altLang="zh-CN" sz="3600" kern="0" dirty="0">
              <a:ea typeface="宋体"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sz="3600" dirty="0">
                <a:ea typeface="宋体" pitchFamily="2" charset="-122"/>
              </a:rPr>
              <a:t>8.1.2.3 Translation Lookaside Buffer(4/7)</a:t>
            </a:r>
          </a:p>
        </p:txBody>
      </p:sp>
      <p:sp>
        <p:nvSpPr>
          <p:cNvPr id="37892" name="Rectangle 3"/>
          <p:cNvSpPr>
            <a:spLocks noGrp="1" noChangeArrowheads="1"/>
          </p:cNvSpPr>
          <p:nvPr>
            <p:ph idx="1"/>
          </p:nvPr>
        </p:nvSpPr>
        <p:spPr/>
        <p:txBody>
          <a:bodyPr/>
          <a:lstStyle/>
          <a:p>
            <a:pPr marL="0" indent="0">
              <a:buNone/>
            </a:pPr>
            <a:r>
              <a:rPr lang="en-US" altLang="zh-CN" dirty="0">
                <a:ea typeface="宋体" pitchFamily="2" charset="-122"/>
              </a:rPr>
              <a:t>Work Flow of Translation Lookaside Buffer</a:t>
            </a:r>
          </a:p>
          <a:p>
            <a:pPr marL="609600" indent="-609600">
              <a:buFontTx/>
              <a:buAutoNum type="arabicPeriod"/>
            </a:pPr>
            <a:r>
              <a:rPr lang="en-US" altLang="zh-CN" dirty="0">
                <a:ea typeface="宋体" pitchFamily="2" charset="-122"/>
              </a:rPr>
              <a:t>Given a virtual address, processor examines the TLB</a:t>
            </a:r>
          </a:p>
          <a:p>
            <a:pPr marL="609600" indent="-609600">
              <a:buFontTx/>
              <a:buAutoNum type="arabicPeriod"/>
            </a:pPr>
            <a:r>
              <a:rPr lang="en-US" altLang="zh-CN" dirty="0">
                <a:ea typeface="宋体" pitchFamily="2" charset="-122"/>
              </a:rPr>
              <a:t>If page table entry is present (TLB hit), the frame number is retrieved and the real address is formed</a:t>
            </a:r>
          </a:p>
          <a:p>
            <a:pPr marL="609600" indent="-609600">
              <a:buFontTx/>
              <a:buAutoNum type="arabicPeriod"/>
            </a:pPr>
            <a:r>
              <a:rPr lang="en-US" altLang="zh-CN" dirty="0">
                <a:ea typeface="宋体" pitchFamily="2" charset="-122"/>
              </a:rPr>
              <a:t>If page table entry is not found in the TLB (TLB miss), the page number is used to index the process page table</a:t>
            </a:r>
          </a:p>
        </p:txBody>
      </p:sp>
      <p:sp>
        <p:nvSpPr>
          <p:cNvPr id="3789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324A967E-10DC-4B96-AC39-5AF66DA46C32}" type="slidenum">
              <a:rPr lang="zh-CN" altLang="en-US" sz="1400" smtClean="0"/>
              <a:pPr>
                <a:spcBef>
                  <a:spcPct val="0"/>
                </a:spcBef>
                <a:buClrTx/>
                <a:buFontTx/>
                <a:buNone/>
              </a:pPr>
              <a:t>48</a:t>
            </a:fld>
            <a:endParaRPr lang="en-US" altLang="zh-CN"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600" dirty="0">
                <a:ea typeface="宋体" pitchFamily="2" charset="-122"/>
              </a:rPr>
              <a:t>8.1.2.3 Translation Lookaside Buffer(5/7)</a:t>
            </a:r>
          </a:p>
        </p:txBody>
      </p:sp>
      <p:sp>
        <p:nvSpPr>
          <p:cNvPr id="38916" name="Rectangle 3"/>
          <p:cNvSpPr>
            <a:spLocks noGrp="1" noChangeArrowheads="1"/>
          </p:cNvSpPr>
          <p:nvPr>
            <p:ph idx="1"/>
          </p:nvPr>
        </p:nvSpPr>
        <p:spPr/>
        <p:txBody>
          <a:bodyPr/>
          <a:lstStyle/>
          <a:p>
            <a:pPr marL="609600" indent="-609600">
              <a:buFontTx/>
              <a:buAutoNum type="arabicPeriod" startAt="4"/>
            </a:pPr>
            <a:r>
              <a:rPr lang="en-US" altLang="zh-CN">
                <a:ea typeface="宋体" pitchFamily="2" charset="-122"/>
              </a:rPr>
              <a:t>First checks if page is already in main memory </a:t>
            </a:r>
          </a:p>
          <a:p>
            <a:pPr marL="990600" lvl="1" indent="-533400"/>
            <a:r>
              <a:rPr lang="en-US" altLang="zh-CN">
                <a:ea typeface="宋体" pitchFamily="2" charset="-122"/>
              </a:rPr>
              <a:t>If not in main memory a page fault is issued</a:t>
            </a:r>
          </a:p>
          <a:p>
            <a:pPr marL="609600" indent="-609600">
              <a:buFontTx/>
              <a:buAutoNum type="arabicPeriod" startAt="4"/>
            </a:pPr>
            <a:r>
              <a:rPr lang="en-US" altLang="zh-CN">
                <a:ea typeface="宋体" pitchFamily="2" charset="-122"/>
              </a:rPr>
              <a:t>The TLB is updated to include the new page entry</a:t>
            </a:r>
          </a:p>
          <a:p>
            <a:pPr marL="609600" indent="-609600"/>
            <a:endParaRPr lang="zh-CN" altLang="en-US">
              <a:ea typeface="宋体" pitchFamily="2" charset="-122"/>
            </a:endParaRPr>
          </a:p>
        </p:txBody>
      </p:sp>
      <p:sp>
        <p:nvSpPr>
          <p:cNvPr id="3891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D19A5211-116D-44A5-A32E-A6CE6AA5A59B}" type="slidenum">
              <a:rPr lang="zh-CN" altLang="en-US" sz="1400" smtClean="0"/>
              <a:pPr>
                <a:spcBef>
                  <a:spcPct val="0"/>
                </a:spcBef>
                <a:buClrTx/>
                <a:buFontTx/>
                <a:buNone/>
              </a:pPr>
              <a:t>49</a:t>
            </a:fld>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algn="ctr"/>
            <a:r>
              <a:rPr lang="en-AU" altLang="zh-CN">
                <a:solidFill>
                  <a:srgbClr val="FF0000"/>
                </a:solidFill>
                <a:latin typeface="Arial" charset="0"/>
                <a:ea typeface="宋体" pitchFamily="2" charset="-122"/>
              </a:rPr>
              <a:t>Agenda</a:t>
            </a:r>
            <a:endParaRPr lang="en-US" altLang="zh-CN">
              <a:solidFill>
                <a:srgbClr val="FF0000"/>
              </a:solidFill>
              <a:latin typeface="Arial" charset="0"/>
              <a:ea typeface="宋体" pitchFamily="2" charset="-122"/>
            </a:endParaRPr>
          </a:p>
        </p:txBody>
      </p:sp>
      <p:sp>
        <p:nvSpPr>
          <p:cNvPr id="7172" name="Rectangle 3"/>
          <p:cNvSpPr>
            <a:spLocks noGrp="1" noChangeArrowheads="1"/>
          </p:cNvSpPr>
          <p:nvPr>
            <p:ph idx="1"/>
          </p:nvPr>
        </p:nvSpPr>
        <p:spPr/>
        <p:txBody>
          <a:bodyPr/>
          <a:lstStyle/>
          <a:p>
            <a:pPr>
              <a:buFont typeface="Wingdings" pitchFamily="2" charset="2"/>
              <a:buChar char="§"/>
            </a:pPr>
            <a:r>
              <a:rPr lang="en-US" altLang="zh-CN" u="sng">
                <a:ea typeface="宋体" pitchFamily="2" charset="-122"/>
              </a:rPr>
              <a:t>8.1 Hardware and Control Structure</a:t>
            </a:r>
          </a:p>
          <a:p>
            <a:pPr>
              <a:buFont typeface="Wingdings" pitchFamily="2" charset="2"/>
              <a:buChar char="§"/>
            </a:pPr>
            <a:r>
              <a:rPr lang="en-US" altLang="zh-CN">
                <a:ea typeface="宋体" pitchFamily="2" charset="-122"/>
              </a:rPr>
              <a:t>8.2 Operating System Software</a:t>
            </a:r>
          </a:p>
          <a:p>
            <a:pPr>
              <a:buFont typeface="Wingdings" pitchFamily="2" charset="2"/>
              <a:buChar char="§"/>
            </a:pPr>
            <a:r>
              <a:rPr lang="en-US" altLang="zh-CN">
                <a:ea typeface="宋体" pitchFamily="2" charset="-122"/>
              </a:rPr>
              <a:t>8.3 Summary</a:t>
            </a:r>
          </a:p>
        </p:txBody>
      </p:sp>
      <p:sp>
        <p:nvSpPr>
          <p:cNvPr id="717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507B394-73B4-4E56-ABCC-6BC6FDAF3825}" type="slidenum">
              <a:rPr lang="zh-CN" altLang="en-US" sz="1400" smtClean="0"/>
              <a:pPr>
                <a:spcBef>
                  <a:spcPct val="0"/>
                </a:spcBef>
                <a:buClrTx/>
                <a:buFontTx/>
                <a:buNone/>
              </a:pPr>
              <a:t>5</a:t>
            </a:fld>
            <a:endParaRPr lang="en-US" altLang="zh-CN"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1066800" y="1389972"/>
            <a:ext cx="6725589" cy="4858428"/>
          </a:xfrm>
          <a:noFill/>
        </p:spPr>
      </p:pic>
      <p:sp>
        <p:nvSpPr>
          <p:cNvPr id="39938"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48C631BB-7604-4896-B276-09B8D740308D}" type="slidenum">
              <a:rPr lang="zh-CN" altLang="en-US" sz="1400" smtClean="0"/>
              <a:pPr>
                <a:spcBef>
                  <a:spcPct val="0"/>
                </a:spcBef>
                <a:buClrTx/>
                <a:buFontTx/>
                <a:buNone/>
              </a:pPr>
              <a:t>50</a:t>
            </a:fld>
            <a:endParaRPr lang="en-US" altLang="zh-CN" sz="1400"/>
          </a:p>
        </p:txBody>
      </p:sp>
      <p:sp>
        <p:nvSpPr>
          <p:cNvPr id="39940" name="Text Box 3"/>
          <p:cNvSpPr txBox="1">
            <a:spLocks noChangeArrowheads="1"/>
          </p:cNvSpPr>
          <p:nvPr/>
        </p:nvSpPr>
        <p:spPr bwMode="auto">
          <a:xfrm>
            <a:off x="919843" y="6248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50000"/>
              </a:spcBef>
              <a:buClrTx/>
              <a:buFontTx/>
              <a:buNone/>
            </a:pPr>
            <a:r>
              <a:rPr lang="zh-CN" altLang="en-US" sz="2400" dirty="0">
                <a:solidFill>
                  <a:srgbClr val="0000FF"/>
                </a:solidFill>
                <a:ea typeface="宋体" pitchFamily="2" charset="-122"/>
              </a:rPr>
              <a:t>直接映射</a:t>
            </a:r>
          </a:p>
        </p:txBody>
      </p:sp>
      <p:sp>
        <p:nvSpPr>
          <p:cNvPr id="39941" name="Text Box 4"/>
          <p:cNvSpPr txBox="1">
            <a:spLocks noChangeArrowheads="1"/>
          </p:cNvSpPr>
          <p:nvPr/>
        </p:nvSpPr>
        <p:spPr bwMode="auto">
          <a:xfrm>
            <a:off x="5562600" y="6248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50000"/>
              </a:spcBef>
              <a:buClrTx/>
              <a:buFontTx/>
              <a:buNone/>
            </a:pPr>
            <a:r>
              <a:rPr lang="zh-CN" altLang="en-US" sz="2400" dirty="0">
                <a:solidFill>
                  <a:srgbClr val="0000FF"/>
                </a:solidFill>
                <a:ea typeface="宋体" pitchFamily="2" charset="-122"/>
              </a:rPr>
              <a:t>关联映射</a:t>
            </a:r>
          </a:p>
        </p:txBody>
      </p:sp>
      <p:sp>
        <p:nvSpPr>
          <p:cNvPr id="6" name="Rectangle 2"/>
          <p:cNvSpPr txBox="1">
            <a:spLocks noChangeArrowheads="1"/>
          </p:cNvSpPr>
          <p:nvPr/>
        </p:nvSpPr>
        <p:spPr bwMode="auto">
          <a:xfrm>
            <a:off x="228600" y="238125"/>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a:lstStyle>
          <a:p>
            <a:pPr marL="0" indent="0">
              <a:buNone/>
              <a:defRPr/>
            </a:pPr>
            <a:r>
              <a:rPr lang="en-US" altLang="zh-CN" sz="3600" dirty="0">
                <a:ea typeface="宋体" pitchFamily="2" charset="-122"/>
              </a:rPr>
              <a:t>8.1.2.3 Translation Lookaside Buffer(6/7)</a:t>
            </a:r>
            <a:endParaRPr lang="en-US" altLang="zh-CN" sz="3600" kern="0" dirty="0">
              <a:ea typeface="宋体"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1676400" y="1447800"/>
            <a:ext cx="5866667" cy="5210902"/>
          </a:xfrm>
          <a:noFill/>
        </p:spPr>
      </p:pic>
      <p:sp>
        <p:nvSpPr>
          <p:cNvPr id="40962"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33974F55-B922-49C1-BEBF-7E07ABC93A25}" type="slidenum">
              <a:rPr lang="zh-CN" altLang="en-US" sz="1400" smtClean="0"/>
              <a:pPr>
                <a:spcBef>
                  <a:spcPct val="0"/>
                </a:spcBef>
                <a:buClrTx/>
                <a:buFontTx/>
                <a:buNone/>
              </a:pPr>
              <a:t>51</a:t>
            </a:fld>
            <a:endParaRPr lang="en-US" altLang="zh-CN" sz="1400"/>
          </a:p>
        </p:txBody>
      </p:sp>
      <p:sp>
        <p:nvSpPr>
          <p:cNvPr id="4" name="Rectangle 2"/>
          <p:cNvSpPr txBox="1">
            <a:spLocks noChangeArrowheads="1"/>
          </p:cNvSpPr>
          <p:nvPr/>
        </p:nvSpPr>
        <p:spPr bwMode="auto">
          <a:xfrm>
            <a:off x="228600" y="199298"/>
            <a:ext cx="853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a:lstStyle>
          <a:p>
            <a:pPr marL="0" indent="0" algn="ctr">
              <a:buNone/>
              <a:defRPr/>
            </a:pPr>
            <a:r>
              <a:rPr lang="en-US" altLang="zh-CN" sz="3600" dirty="0">
                <a:ea typeface="宋体" pitchFamily="2" charset="-122"/>
              </a:rPr>
              <a:t>8.1.2.3 Translation Lookaside Buffer(7/7)</a:t>
            </a:r>
            <a:endParaRPr lang="en-US" altLang="zh-CN" sz="3600" kern="0" dirty="0">
              <a:ea typeface="宋体"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CN" dirty="0">
                <a:ea typeface="宋体" pitchFamily="2" charset="-122"/>
              </a:rPr>
              <a:t>8.1.2.4 Page Size(1/4)</a:t>
            </a:r>
            <a:r>
              <a:rPr lang="en-US" altLang="zh-CN" sz="3200" dirty="0">
                <a:ea typeface="宋体" pitchFamily="2" charset="-122"/>
              </a:rPr>
              <a:t>(</a:t>
            </a:r>
            <a:r>
              <a:rPr lang="zh-CN" altLang="en-US" sz="2800" dirty="0">
                <a:ea typeface="宋体" pitchFamily="2" charset="-122"/>
              </a:rPr>
              <a:t>页尺寸</a:t>
            </a:r>
            <a:r>
              <a:rPr lang="en-US" altLang="zh-CN" sz="2800" dirty="0">
                <a:ea typeface="宋体" pitchFamily="2" charset="-122"/>
              </a:rPr>
              <a:t>/</a:t>
            </a:r>
            <a:r>
              <a:rPr lang="zh-CN" altLang="en-US" sz="2800" dirty="0">
                <a:ea typeface="宋体" pitchFamily="2" charset="-122"/>
              </a:rPr>
              <a:t>页大小</a:t>
            </a:r>
            <a:r>
              <a:rPr lang="en-US" altLang="zh-CN" sz="3200" dirty="0">
                <a:ea typeface="宋体" pitchFamily="2" charset="-122"/>
              </a:rPr>
              <a:t>)</a:t>
            </a:r>
          </a:p>
        </p:txBody>
      </p:sp>
      <p:sp>
        <p:nvSpPr>
          <p:cNvPr id="41988" name="Rectangle 3"/>
          <p:cNvSpPr>
            <a:spLocks noGrp="1" noChangeArrowheads="1"/>
          </p:cNvSpPr>
          <p:nvPr>
            <p:ph idx="1"/>
          </p:nvPr>
        </p:nvSpPr>
        <p:spPr/>
        <p:txBody>
          <a:bodyPr/>
          <a:lstStyle/>
          <a:p>
            <a:r>
              <a:rPr lang="en-US" altLang="zh-CN" sz="2800" dirty="0">
                <a:ea typeface="宋体" pitchFamily="2" charset="-122"/>
              </a:rPr>
              <a:t>Smaller page size, less amount of internal fragmentation(</a:t>
            </a:r>
            <a:r>
              <a:rPr lang="zh-CN" altLang="en-US" sz="2800" dirty="0">
                <a:ea typeface="宋体" pitchFamily="2" charset="-122"/>
              </a:rPr>
              <a:t>页越小，内部碎片越少</a:t>
            </a:r>
            <a:r>
              <a:rPr lang="en-US" altLang="zh-CN" sz="2800" dirty="0">
                <a:ea typeface="宋体" pitchFamily="2" charset="-122"/>
              </a:rPr>
              <a:t>)</a:t>
            </a:r>
          </a:p>
          <a:p>
            <a:r>
              <a:rPr lang="en-US" altLang="zh-CN" sz="2800" dirty="0">
                <a:ea typeface="宋体" pitchFamily="2" charset="-122"/>
              </a:rPr>
              <a:t>Smaller page size, more pages required per process</a:t>
            </a:r>
            <a:r>
              <a:rPr lang="zh-CN" altLang="en-US" sz="2800" dirty="0">
                <a:ea typeface="宋体" pitchFamily="2" charset="-122"/>
              </a:rPr>
              <a:t>，</a:t>
            </a:r>
            <a:r>
              <a:rPr lang="en-US" altLang="zh-CN" sz="2800" dirty="0">
                <a:ea typeface="宋体" pitchFamily="2" charset="-122"/>
              </a:rPr>
              <a:t>larger page tables(</a:t>
            </a:r>
            <a:r>
              <a:rPr lang="zh-CN" altLang="en-US" sz="2800" dirty="0">
                <a:ea typeface="宋体" pitchFamily="2" charset="-122"/>
              </a:rPr>
              <a:t>页越小，每个进程需要的页越多，进程的页表就越大</a:t>
            </a:r>
            <a:r>
              <a:rPr lang="en-US" altLang="zh-CN" sz="2800" dirty="0">
                <a:ea typeface="宋体" pitchFamily="2" charset="-122"/>
              </a:rPr>
              <a:t>)</a:t>
            </a:r>
          </a:p>
          <a:p>
            <a:r>
              <a:rPr lang="en-US" altLang="zh-CN" sz="2800" dirty="0">
                <a:ea typeface="宋体" pitchFamily="2" charset="-122"/>
              </a:rPr>
              <a:t>Larger page tables means large portion of page tables in virtual memory (</a:t>
            </a:r>
            <a:r>
              <a:rPr lang="zh-CN" altLang="en-US" sz="2800" dirty="0">
                <a:ea typeface="宋体" pitchFamily="2" charset="-122"/>
              </a:rPr>
              <a:t>页表越大，占有用虚存越多</a:t>
            </a:r>
            <a:r>
              <a:rPr lang="en-US" altLang="zh-CN" sz="2800" dirty="0">
                <a:ea typeface="宋体" pitchFamily="2" charset="-122"/>
              </a:rPr>
              <a:t>)</a:t>
            </a:r>
            <a:endParaRPr lang="zh-CN" altLang="en-US" sz="2800" dirty="0">
              <a:ea typeface="宋体" pitchFamily="2" charset="-122"/>
            </a:endParaRPr>
          </a:p>
          <a:p>
            <a:r>
              <a:rPr lang="en-US" altLang="zh-CN" sz="2800" dirty="0">
                <a:ea typeface="宋体" pitchFamily="2" charset="-122"/>
              </a:rPr>
              <a:t>Secondary memory is designed to efficiently  </a:t>
            </a:r>
            <a:r>
              <a:rPr lang="en-US" altLang="zh-CN" sz="2800" dirty="0">
                <a:solidFill>
                  <a:srgbClr val="0000FF"/>
                </a:solidFill>
                <a:ea typeface="宋体" pitchFamily="2" charset="-122"/>
              </a:rPr>
              <a:t>transfer large blocks </a:t>
            </a:r>
            <a:r>
              <a:rPr lang="en-US" altLang="zh-CN" sz="2800" dirty="0">
                <a:ea typeface="宋体" pitchFamily="2" charset="-122"/>
              </a:rPr>
              <a:t>of data so a large page size is better(DMA</a:t>
            </a:r>
            <a:r>
              <a:rPr lang="zh-CN" altLang="en-US" sz="2800" dirty="0">
                <a:ea typeface="宋体" pitchFamily="2" charset="-122"/>
              </a:rPr>
              <a:t>传递大块效率高</a:t>
            </a:r>
            <a:r>
              <a:rPr lang="en-US" altLang="zh-CN" sz="2800" dirty="0">
                <a:ea typeface="宋体" pitchFamily="2" charset="-122"/>
              </a:rPr>
              <a:t>)</a:t>
            </a:r>
          </a:p>
          <a:p>
            <a:endParaRPr lang="en-US" altLang="zh-CN" sz="2800" dirty="0">
              <a:ea typeface="宋体" pitchFamily="2" charset="-122"/>
            </a:endParaRPr>
          </a:p>
        </p:txBody>
      </p:sp>
      <p:sp>
        <p:nvSpPr>
          <p:cNvPr id="4198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E4DF80B2-ABC3-4528-AC9E-47270D2D1525}" type="slidenum">
              <a:rPr lang="zh-CN" altLang="en-US" sz="1400" smtClean="0"/>
              <a:pPr>
                <a:spcBef>
                  <a:spcPct val="0"/>
                </a:spcBef>
                <a:buClrTx/>
                <a:buFontTx/>
                <a:buNone/>
              </a:pPr>
              <a:t>52</a:t>
            </a:fld>
            <a:endParaRPr lang="en-US" altLang="zh-CN"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0"/>
            <a:ext cx="9144000" cy="777875"/>
          </a:xfrm>
        </p:spPr>
        <p:txBody>
          <a:bodyPr/>
          <a:lstStyle/>
          <a:p>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j-cs"/>
              </a:rPr>
              <a:t>8.1.2.4 Page Size(2/4)</a:t>
            </a:r>
            <a:endParaRPr lang="en-US" altLang="zh-CN" sz="2800" dirty="0">
              <a:ea typeface="宋体" pitchFamily="2" charset="-122"/>
            </a:endParaRPr>
          </a:p>
        </p:txBody>
      </p:sp>
      <p:sp>
        <p:nvSpPr>
          <p:cNvPr id="43012" name="Rectangle 3"/>
          <p:cNvSpPr>
            <a:spLocks noGrp="1" noChangeArrowheads="1"/>
          </p:cNvSpPr>
          <p:nvPr>
            <p:ph idx="1"/>
          </p:nvPr>
        </p:nvSpPr>
        <p:spPr>
          <a:xfrm>
            <a:off x="228600" y="990600"/>
            <a:ext cx="8610600" cy="5181600"/>
          </a:xfrm>
        </p:spPr>
        <p:txBody>
          <a:bodyPr/>
          <a:lstStyle/>
          <a:p>
            <a:pPr>
              <a:lnSpc>
                <a:spcPct val="90000"/>
              </a:lnSpc>
            </a:pPr>
            <a:r>
              <a:rPr lang="en-US" altLang="zh-CN" sz="2800" dirty="0">
                <a:ea typeface="宋体" pitchFamily="2" charset="-122"/>
              </a:rPr>
              <a:t>Small page size, large number of pages will be found in main memory(</a:t>
            </a:r>
            <a:r>
              <a:rPr lang="zh-CN" altLang="en-US" sz="2800" dirty="0">
                <a:ea typeface="宋体" pitchFamily="2" charset="-122"/>
              </a:rPr>
              <a:t>页越小，进程在内存中的页越多</a:t>
            </a:r>
            <a:r>
              <a:rPr lang="en-US" altLang="zh-CN" sz="2800" dirty="0">
                <a:ea typeface="宋体" pitchFamily="2" charset="-122"/>
              </a:rPr>
              <a:t>)</a:t>
            </a:r>
          </a:p>
          <a:p>
            <a:pPr lvl="1">
              <a:lnSpc>
                <a:spcPct val="90000"/>
              </a:lnSpc>
            </a:pPr>
            <a:r>
              <a:rPr lang="en-US" altLang="zh-CN" sz="2400" dirty="0">
                <a:ea typeface="宋体" pitchFamily="2" charset="-122"/>
              </a:rPr>
              <a:t>As time goes on during execution, the pages in memory will all contain portions of the process near recent references.  </a:t>
            </a:r>
            <a:r>
              <a:rPr lang="en-US" altLang="zh-CN" sz="2400" dirty="0">
                <a:solidFill>
                  <a:srgbClr val="0000FF"/>
                </a:solidFill>
                <a:ea typeface="宋体" pitchFamily="2" charset="-122"/>
              </a:rPr>
              <a:t>Page faults low.</a:t>
            </a:r>
          </a:p>
          <a:p>
            <a:pPr>
              <a:lnSpc>
                <a:spcPct val="90000"/>
              </a:lnSpc>
            </a:pPr>
            <a:endParaRPr lang="en-US" altLang="zh-CN" sz="2800" dirty="0">
              <a:ea typeface="宋体" pitchFamily="2" charset="-122"/>
            </a:endParaRPr>
          </a:p>
          <a:p>
            <a:pPr>
              <a:lnSpc>
                <a:spcPct val="90000"/>
              </a:lnSpc>
            </a:pPr>
            <a:r>
              <a:rPr lang="en-US" altLang="zh-CN" sz="2800" dirty="0">
                <a:ea typeface="宋体" pitchFamily="2" charset="-122"/>
              </a:rPr>
              <a:t>Increased page size causes pages to contain locations further from any recent reference.  </a:t>
            </a:r>
            <a:r>
              <a:rPr lang="en-US" altLang="zh-CN" sz="2800" dirty="0">
                <a:solidFill>
                  <a:srgbClr val="0000FF"/>
                </a:solidFill>
                <a:ea typeface="宋体" pitchFamily="2" charset="-122"/>
              </a:rPr>
              <a:t>Page faults rise.</a:t>
            </a:r>
          </a:p>
          <a:p>
            <a:pPr>
              <a:lnSpc>
                <a:spcPct val="90000"/>
              </a:lnSpc>
            </a:pPr>
            <a:endParaRPr lang="en-US" altLang="zh-CN" sz="2800" dirty="0">
              <a:solidFill>
                <a:srgbClr val="0000FF"/>
              </a:solidFill>
              <a:ea typeface="宋体" pitchFamily="2" charset="-122"/>
            </a:endParaRPr>
          </a:p>
          <a:p>
            <a:pPr>
              <a:lnSpc>
                <a:spcPct val="90000"/>
              </a:lnSpc>
            </a:pPr>
            <a:r>
              <a:rPr lang="en-US" altLang="zh-CN" sz="2800" dirty="0">
                <a:ea typeface="宋体" pitchFamily="2" charset="-122"/>
              </a:rPr>
              <a:t>However the page fault rate will begin to fall as the size of page approaches a point.</a:t>
            </a:r>
          </a:p>
          <a:p>
            <a:pPr>
              <a:lnSpc>
                <a:spcPct val="90000"/>
              </a:lnSpc>
            </a:pPr>
            <a:endParaRPr lang="en-US" altLang="zh-CN" dirty="0">
              <a:ea typeface="宋体" pitchFamily="2" charset="-122"/>
            </a:endParaRPr>
          </a:p>
          <a:p>
            <a:pPr>
              <a:lnSpc>
                <a:spcPct val="90000"/>
              </a:lnSpc>
            </a:pPr>
            <a:r>
              <a:rPr lang="en-US" altLang="zh-CN" sz="2800" dirty="0">
                <a:ea typeface="宋体" pitchFamily="2" charset="-122"/>
              </a:rPr>
              <a:t>Huge Page </a:t>
            </a:r>
            <a:r>
              <a:rPr lang="zh-CN" altLang="en-US" sz="2800" dirty="0">
                <a:ea typeface="宋体" pitchFamily="2" charset="-122"/>
              </a:rPr>
              <a:t>大页模式  </a:t>
            </a:r>
            <a:r>
              <a:rPr lang="en-US" altLang="zh-CN" sz="2800" dirty="0">
                <a:ea typeface="宋体" pitchFamily="2" charset="-122"/>
              </a:rPr>
              <a:t>ppt page 32</a:t>
            </a:r>
          </a:p>
        </p:txBody>
      </p:sp>
      <p:sp>
        <p:nvSpPr>
          <p:cNvPr id="4301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32D75B08-3A87-427F-84FA-C7F7A0FA6156}" type="slidenum">
              <a:rPr lang="zh-CN" altLang="en-US" sz="1400" smtClean="0"/>
              <a:pPr>
                <a:spcBef>
                  <a:spcPct val="0"/>
                </a:spcBef>
                <a:buClrTx/>
                <a:buFontTx/>
                <a:buNone/>
              </a:pPr>
              <a:t>53</a:t>
            </a:fld>
            <a:endParaRPr lang="en-US" altLang="zh-CN"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1143000" y="2133600"/>
            <a:ext cx="6563641" cy="4200000"/>
          </a:xfrm>
          <a:noFill/>
        </p:spPr>
      </p:pic>
      <p:sp>
        <p:nvSpPr>
          <p:cNvPr id="44034"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13850D3B-9FC0-4F34-A4B6-91DD69A57582}" type="slidenum">
              <a:rPr lang="zh-CN" altLang="en-US" sz="1400" smtClean="0"/>
              <a:pPr>
                <a:spcBef>
                  <a:spcPct val="0"/>
                </a:spcBef>
                <a:buClrTx/>
                <a:buFontTx/>
                <a:buNone/>
              </a:pPr>
              <a:t>54</a:t>
            </a:fld>
            <a:endParaRPr lang="en-US" altLang="zh-CN" sz="1400"/>
          </a:p>
        </p:txBody>
      </p:sp>
      <p:sp>
        <p:nvSpPr>
          <p:cNvPr id="4" name="Rectangle 2"/>
          <p:cNvSpPr txBox="1">
            <a:spLocks noChangeArrowheads="1"/>
          </p:cNvSpPr>
          <p:nvPr/>
        </p:nvSpPr>
        <p:spPr bwMode="auto">
          <a:xfrm>
            <a:off x="0" y="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2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indent="0" algn="ctr">
              <a:buNone/>
            </a:pPr>
            <a:r>
              <a:rPr kumimoji="0" lang="en-US" altLang="zh-CN" sz="3200" b="0" i="0" u="none" strike="noStrike" kern="0" cap="none" spc="0" normalizeH="0" baseline="0" noProof="0" dirty="0">
                <a:ln>
                  <a:noFill/>
                </a:ln>
                <a:solidFill>
                  <a:srgbClr val="000000"/>
                </a:solidFill>
                <a:effectLst/>
                <a:uLnTx/>
                <a:uFillTx/>
                <a:latin typeface="Calibri"/>
                <a:ea typeface="宋体" pitchFamily="2" charset="-122"/>
                <a:cs typeface="+mj-cs"/>
              </a:rPr>
              <a:t>8.1.2.4 Page Size(3/4)</a:t>
            </a:r>
            <a:endParaRPr lang="en-US" altLang="zh-CN" kern="0" dirty="0">
              <a:ea typeface="宋体"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zh-CN" dirty="0">
                <a:ea typeface="宋体" pitchFamily="2" charset="-122"/>
              </a:rPr>
              <a:t>8.1.2.4 Page Size(4/4)</a:t>
            </a:r>
          </a:p>
        </p:txBody>
      </p:sp>
      <p:pic>
        <p:nvPicPr>
          <p:cNvPr id="4506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143000"/>
            <a:ext cx="7086600" cy="5029200"/>
          </a:xfrm>
          <a:noFill/>
        </p:spPr>
      </p:pic>
      <p:sp>
        <p:nvSpPr>
          <p:cNvPr id="4505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419300E4-3CE4-4DE0-B633-4336D5EA9B3A}" type="slidenum">
              <a:rPr lang="zh-CN" altLang="en-US" sz="1400" smtClean="0"/>
              <a:pPr>
                <a:spcBef>
                  <a:spcPct val="0"/>
                </a:spcBef>
                <a:buClrTx/>
                <a:buFontTx/>
                <a:buNone/>
              </a:pPr>
              <a:t>55</a:t>
            </a:fld>
            <a:endParaRPr lang="en-US" altLang="zh-CN"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46084" name="Rectangle 3"/>
          <p:cNvSpPr>
            <a:spLocks noGrp="1" noChangeArrowheads="1"/>
          </p:cNvSpPr>
          <p:nvPr>
            <p:ph idx="1"/>
          </p:nvPr>
        </p:nvSpPr>
        <p:spPr/>
        <p:txBody>
          <a:bodyPr/>
          <a:lstStyle/>
          <a:p>
            <a:pPr>
              <a:buFont typeface="Wingdings" pitchFamily="2" charset="2"/>
              <a:buChar char="§"/>
            </a:pPr>
            <a:r>
              <a:rPr lang="en-US" altLang="zh-CN" dirty="0">
                <a:ea typeface="宋体" pitchFamily="2" charset="-122"/>
              </a:rPr>
              <a:t>8.1.0 Overview</a:t>
            </a:r>
          </a:p>
          <a:p>
            <a:pPr>
              <a:buFont typeface="Wingdings" pitchFamily="2" charset="2"/>
              <a:buChar char="§"/>
            </a:pPr>
            <a:r>
              <a:rPr lang="en-US" altLang="zh-CN" dirty="0">
                <a:ea typeface="宋体" pitchFamily="2" charset="-122"/>
              </a:rPr>
              <a:t>8.1.1  Locality and Virtual Memory</a:t>
            </a:r>
          </a:p>
          <a:p>
            <a:pPr>
              <a:buFont typeface="Wingdings" pitchFamily="2" charset="2"/>
              <a:buChar char="§"/>
            </a:pPr>
            <a:r>
              <a:rPr lang="en-US" altLang="zh-CN" dirty="0">
                <a:ea typeface="宋体" pitchFamily="2" charset="-122"/>
              </a:rPr>
              <a:t>8.1.2 Paging</a:t>
            </a:r>
          </a:p>
          <a:p>
            <a:pPr>
              <a:buFont typeface="Wingdings" pitchFamily="2" charset="2"/>
              <a:buChar char="§"/>
            </a:pPr>
            <a:r>
              <a:rPr lang="en-US" altLang="zh-CN" u="sng" dirty="0">
                <a:ea typeface="宋体" pitchFamily="2" charset="-122"/>
              </a:rPr>
              <a:t>8.1.3 Segmentation</a:t>
            </a:r>
            <a:r>
              <a:rPr lang="en-US" altLang="zh-CN" dirty="0">
                <a:ea typeface="宋体" pitchFamily="2" charset="-122"/>
              </a:rPr>
              <a:t> (</a:t>
            </a:r>
            <a:r>
              <a:rPr lang="zh-CN" altLang="en-US" dirty="0">
                <a:ea typeface="宋体" pitchFamily="2" charset="-122"/>
              </a:rPr>
              <a:t>分段</a:t>
            </a:r>
            <a:r>
              <a:rPr lang="en-US" altLang="zh-CN" dirty="0">
                <a:ea typeface="宋体" pitchFamily="2" charset="-122"/>
              </a:rPr>
              <a:t>)</a:t>
            </a:r>
            <a:endParaRPr lang="en-US" altLang="zh-CN" u="sng" dirty="0">
              <a:ea typeface="宋体" pitchFamily="2" charset="-122"/>
            </a:endParaRPr>
          </a:p>
          <a:p>
            <a:pPr>
              <a:buFont typeface="Wingdings" pitchFamily="2" charset="2"/>
              <a:buChar char="§"/>
            </a:pPr>
            <a:r>
              <a:rPr lang="en-US" altLang="zh-CN" dirty="0">
                <a:ea typeface="宋体" pitchFamily="2" charset="-122"/>
              </a:rPr>
              <a:t>8.1.4 Combined Paging and Segmentation</a:t>
            </a:r>
          </a:p>
          <a:p>
            <a:pPr>
              <a:buFont typeface="Wingdings" pitchFamily="2" charset="2"/>
              <a:buChar char="§"/>
            </a:pPr>
            <a:r>
              <a:rPr lang="en-US" altLang="zh-CN" dirty="0">
                <a:ea typeface="宋体" pitchFamily="2" charset="-122"/>
              </a:rPr>
              <a:t>8.1.5 Protection and Sharing</a:t>
            </a:r>
          </a:p>
          <a:p>
            <a:pPr>
              <a:buFont typeface="Wingdings" pitchFamily="2" charset="2"/>
              <a:buChar char="§"/>
            </a:pPr>
            <a:endParaRPr lang="en-US" altLang="zh-CN" dirty="0">
              <a:ea typeface="宋体" pitchFamily="2" charset="-122"/>
            </a:endParaRPr>
          </a:p>
        </p:txBody>
      </p:sp>
      <p:sp>
        <p:nvSpPr>
          <p:cNvPr id="4608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64C5D8C3-2021-476A-AAE1-A052EA0D7111}" type="slidenum">
              <a:rPr lang="zh-CN" altLang="en-US" sz="1400" smtClean="0"/>
              <a:pPr>
                <a:spcBef>
                  <a:spcPct val="0"/>
                </a:spcBef>
                <a:buClrTx/>
                <a:buFontTx/>
                <a:buNone/>
              </a:pPr>
              <a:t>56</a:t>
            </a:fld>
            <a:endParaRPr lang="en-US" altLang="zh-CN"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a:ea typeface="宋体" pitchFamily="2" charset="-122"/>
              </a:rPr>
              <a:t>8.1.3 Segmentation(1/4)</a:t>
            </a:r>
          </a:p>
        </p:txBody>
      </p:sp>
      <p:sp>
        <p:nvSpPr>
          <p:cNvPr id="47108" name="Rectangle 3"/>
          <p:cNvSpPr>
            <a:spLocks noGrp="1" noChangeArrowheads="1"/>
          </p:cNvSpPr>
          <p:nvPr>
            <p:ph idx="1"/>
          </p:nvPr>
        </p:nvSpPr>
        <p:spPr/>
        <p:txBody>
          <a:bodyPr/>
          <a:lstStyle/>
          <a:p>
            <a:r>
              <a:rPr lang="en-US" altLang="zh-CN" dirty="0">
                <a:ea typeface="宋体" pitchFamily="2" charset="-122"/>
              </a:rPr>
              <a:t>May be unequal, dynamic size (</a:t>
            </a:r>
            <a:r>
              <a:rPr lang="zh-CN" altLang="en-US" dirty="0">
                <a:ea typeface="宋体" pitchFamily="2" charset="-122"/>
              </a:rPr>
              <a:t>大小不等</a:t>
            </a:r>
            <a:r>
              <a:rPr lang="en-US" altLang="zh-CN" dirty="0">
                <a:ea typeface="宋体" pitchFamily="2" charset="-122"/>
              </a:rPr>
              <a:t>), advantages:</a:t>
            </a:r>
          </a:p>
          <a:p>
            <a:pPr lvl="1"/>
            <a:r>
              <a:rPr lang="en-US" altLang="zh-CN" dirty="0">
                <a:ea typeface="宋体" pitchFamily="2" charset="-122"/>
              </a:rPr>
              <a:t>Simplifies handling of growing data structures(</a:t>
            </a:r>
            <a:r>
              <a:rPr lang="zh-CN" altLang="en-US" dirty="0">
                <a:ea typeface="宋体" pitchFamily="2" charset="-122"/>
              </a:rPr>
              <a:t>简化不断增长的数据结构的处理</a:t>
            </a:r>
            <a:r>
              <a:rPr lang="en-US" altLang="zh-CN" dirty="0">
                <a:ea typeface="宋体" pitchFamily="2" charset="-122"/>
              </a:rPr>
              <a:t>)</a:t>
            </a:r>
          </a:p>
          <a:p>
            <a:pPr lvl="1"/>
            <a:r>
              <a:rPr lang="en-US" altLang="zh-CN" dirty="0">
                <a:ea typeface="宋体" pitchFamily="2" charset="-122"/>
              </a:rPr>
              <a:t>Allows programs to be altered and recompiled independently (</a:t>
            </a:r>
            <a:r>
              <a:rPr lang="zh-CN" altLang="en-US" dirty="0">
                <a:ea typeface="宋体" pitchFamily="2" charset="-122"/>
              </a:rPr>
              <a:t>允许程序独立的修改和编译</a:t>
            </a:r>
            <a:r>
              <a:rPr lang="en-US" altLang="zh-CN" dirty="0">
                <a:ea typeface="宋体" pitchFamily="2" charset="-122"/>
              </a:rPr>
              <a:t>)</a:t>
            </a:r>
          </a:p>
          <a:p>
            <a:pPr lvl="1"/>
            <a:r>
              <a:rPr lang="en-US" altLang="zh-CN" dirty="0">
                <a:ea typeface="宋体" pitchFamily="2" charset="-122"/>
              </a:rPr>
              <a:t>Lends itself to sharing data among processes (</a:t>
            </a:r>
            <a:r>
              <a:rPr lang="zh-CN" altLang="en-US" dirty="0">
                <a:ea typeface="宋体" pitchFamily="2" charset="-122"/>
              </a:rPr>
              <a:t>有助于进程间共享</a:t>
            </a:r>
            <a:r>
              <a:rPr lang="en-US" altLang="zh-CN" dirty="0">
                <a:ea typeface="宋体" pitchFamily="2" charset="-122"/>
              </a:rPr>
              <a:t>)</a:t>
            </a:r>
          </a:p>
          <a:p>
            <a:pPr lvl="1"/>
            <a:r>
              <a:rPr lang="en-US" altLang="zh-CN" dirty="0">
                <a:ea typeface="宋体" pitchFamily="2" charset="-122"/>
              </a:rPr>
              <a:t>Lends itself to protection (</a:t>
            </a:r>
            <a:r>
              <a:rPr lang="zh-CN" altLang="en-US" dirty="0">
                <a:ea typeface="宋体" pitchFamily="2" charset="-122"/>
              </a:rPr>
              <a:t>有利于保护</a:t>
            </a:r>
            <a:r>
              <a:rPr lang="en-US" altLang="zh-CN" dirty="0">
                <a:ea typeface="宋体" pitchFamily="2" charset="-122"/>
              </a:rPr>
              <a:t>)</a:t>
            </a:r>
          </a:p>
          <a:p>
            <a:r>
              <a:rPr lang="en-US" altLang="zh-CN" dirty="0">
                <a:ea typeface="宋体" pitchFamily="2" charset="-122"/>
              </a:rPr>
              <a:t>Disadvantage? </a:t>
            </a:r>
          </a:p>
          <a:p>
            <a:pPr lvl="1"/>
            <a:r>
              <a:rPr lang="zh-CN" altLang="en-US" dirty="0">
                <a:ea typeface="宋体" pitchFamily="2" charset="-122"/>
              </a:rPr>
              <a:t>书上没有讨论从硬盘到内存加载时的单位问题</a:t>
            </a:r>
            <a:endParaRPr lang="en-US" altLang="zh-CN" dirty="0">
              <a:ea typeface="宋体" pitchFamily="2" charset="-122"/>
            </a:endParaRPr>
          </a:p>
          <a:p>
            <a:endParaRPr lang="zh-CN" altLang="en-US" dirty="0">
              <a:ea typeface="宋体" pitchFamily="2" charset="-122"/>
            </a:endParaRPr>
          </a:p>
        </p:txBody>
      </p:sp>
      <p:sp>
        <p:nvSpPr>
          <p:cNvPr id="4710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E0AED490-9522-4C5F-B392-E0B52324528F}" type="slidenum">
              <a:rPr lang="zh-CN" altLang="en-US" sz="1400" smtClean="0"/>
              <a:pPr>
                <a:spcBef>
                  <a:spcPct val="0"/>
                </a:spcBef>
                <a:buClrTx/>
                <a:buFontTx/>
                <a:buNone/>
              </a:pPr>
              <a:t>57</a:t>
            </a:fld>
            <a:endParaRPr lang="en-US" altLang="zh-CN"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dirty="0">
                <a:ea typeface="宋体" pitchFamily="2" charset="-122"/>
              </a:rPr>
              <a:t>8.1.3 Segmentation(2/4)</a:t>
            </a:r>
          </a:p>
        </p:txBody>
      </p:sp>
      <p:sp>
        <p:nvSpPr>
          <p:cNvPr id="48132" name="Rectangle 3"/>
          <p:cNvSpPr>
            <a:spLocks noGrp="1" noChangeArrowheads="1"/>
          </p:cNvSpPr>
          <p:nvPr>
            <p:ph idx="1"/>
          </p:nvPr>
        </p:nvSpPr>
        <p:spPr/>
        <p:txBody>
          <a:bodyPr/>
          <a:lstStyle/>
          <a:p>
            <a:r>
              <a:rPr lang="en-US" altLang="zh-CN" dirty="0">
                <a:ea typeface="宋体" pitchFamily="2" charset="-122"/>
              </a:rPr>
              <a:t>Segment Tables(</a:t>
            </a:r>
            <a:r>
              <a:rPr lang="zh-CN" altLang="en-US" dirty="0">
                <a:ea typeface="宋体" pitchFamily="2" charset="-122"/>
              </a:rPr>
              <a:t>段表</a:t>
            </a:r>
            <a:r>
              <a:rPr lang="en-US" altLang="zh-CN" dirty="0">
                <a:ea typeface="宋体" pitchFamily="2" charset="-122"/>
              </a:rPr>
              <a:t>)</a:t>
            </a:r>
          </a:p>
          <a:p>
            <a:pPr lvl="1"/>
            <a:r>
              <a:rPr lang="en-US" altLang="zh-CN" dirty="0">
                <a:ea typeface="宋体" pitchFamily="2" charset="-122"/>
              </a:rPr>
              <a:t>Corresponding segment in main memory(</a:t>
            </a:r>
            <a:r>
              <a:rPr lang="zh-CN" altLang="en-US" dirty="0">
                <a:ea typeface="宋体" pitchFamily="2" charset="-122"/>
              </a:rPr>
              <a:t>对应一个内存段</a:t>
            </a:r>
            <a:r>
              <a:rPr lang="en-US" altLang="zh-CN" dirty="0">
                <a:ea typeface="宋体" pitchFamily="2" charset="-122"/>
              </a:rPr>
              <a:t>)</a:t>
            </a:r>
          </a:p>
          <a:p>
            <a:pPr lvl="1"/>
            <a:r>
              <a:rPr lang="en-US" altLang="zh-CN" dirty="0">
                <a:ea typeface="宋体" pitchFamily="2" charset="-122"/>
              </a:rPr>
              <a:t>Each entry contains the length of the segment(</a:t>
            </a:r>
            <a:r>
              <a:rPr lang="zh-CN" altLang="en-US" dirty="0">
                <a:ea typeface="宋体" pitchFamily="2" charset="-122"/>
              </a:rPr>
              <a:t>段长</a:t>
            </a:r>
            <a:r>
              <a:rPr lang="en-US" altLang="zh-CN" dirty="0">
                <a:ea typeface="宋体" pitchFamily="2" charset="-122"/>
              </a:rPr>
              <a:t>) and segment base(</a:t>
            </a:r>
            <a:r>
              <a:rPr lang="zh-CN" altLang="en-US" dirty="0">
                <a:ea typeface="宋体" pitchFamily="2" charset="-122"/>
              </a:rPr>
              <a:t>段基址</a:t>
            </a:r>
            <a:r>
              <a:rPr lang="en-US" altLang="zh-CN" dirty="0">
                <a:ea typeface="宋体" pitchFamily="2" charset="-122"/>
              </a:rPr>
              <a:t>)</a:t>
            </a:r>
          </a:p>
          <a:p>
            <a:pPr lvl="1"/>
            <a:r>
              <a:rPr lang="en-US" altLang="zh-CN" dirty="0">
                <a:ea typeface="宋体" pitchFamily="2" charset="-122"/>
              </a:rPr>
              <a:t>A bit is needed to determine if segment is already in main memory(</a:t>
            </a:r>
            <a:r>
              <a:rPr lang="zh-CN" altLang="en-US" dirty="0">
                <a:ea typeface="宋体" pitchFamily="2" charset="-122"/>
              </a:rPr>
              <a:t>存在位</a:t>
            </a:r>
            <a:r>
              <a:rPr lang="en-US" altLang="zh-CN" dirty="0">
                <a:ea typeface="宋体" pitchFamily="2" charset="-122"/>
              </a:rPr>
              <a:t>)</a:t>
            </a:r>
          </a:p>
          <a:p>
            <a:pPr lvl="1"/>
            <a:r>
              <a:rPr lang="en-US" altLang="zh-CN" dirty="0">
                <a:ea typeface="宋体" pitchFamily="2" charset="-122"/>
              </a:rPr>
              <a:t>Another bit is needed to determine if the segment has been modified since it was loaded in main memory(</a:t>
            </a:r>
            <a:r>
              <a:rPr lang="zh-CN" altLang="en-US" dirty="0">
                <a:ea typeface="宋体" pitchFamily="2" charset="-122"/>
              </a:rPr>
              <a:t>修改位</a:t>
            </a:r>
            <a:r>
              <a:rPr lang="en-US" altLang="zh-CN" dirty="0">
                <a:ea typeface="宋体" pitchFamily="2" charset="-122"/>
              </a:rPr>
              <a:t>)</a:t>
            </a:r>
          </a:p>
        </p:txBody>
      </p:sp>
      <p:sp>
        <p:nvSpPr>
          <p:cNvPr id="4813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42084D58-F160-41F4-B1E1-CBD7A6ACC82A}" type="slidenum">
              <a:rPr lang="zh-CN" altLang="en-US" sz="1400" smtClean="0"/>
              <a:pPr>
                <a:spcBef>
                  <a:spcPct val="0"/>
                </a:spcBef>
                <a:buClrTx/>
                <a:buFontTx/>
                <a:buNone/>
              </a:pPr>
              <a:t>58</a:t>
            </a:fld>
            <a:endParaRPr lang="en-US" altLang="zh-CN"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zh-CN" dirty="0">
                <a:ea typeface="宋体" pitchFamily="2" charset="-122"/>
              </a:rPr>
              <a:t>8.1.3 Segmentation(3/4)</a:t>
            </a:r>
          </a:p>
        </p:txBody>
      </p:sp>
      <p:pic>
        <p:nvPicPr>
          <p:cNvPr id="4915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981200"/>
            <a:ext cx="8305800" cy="2752725"/>
          </a:xfrm>
          <a:noFill/>
        </p:spPr>
      </p:pic>
      <p:sp>
        <p:nvSpPr>
          <p:cNvPr id="4915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1E7C5864-174B-414E-A728-69CE8F5590D2}" type="slidenum">
              <a:rPr lang="zh-CN" altLang="en-US" sz="1400" smtClean="0"/>
              <a:pPr>
                <a:spcBef>
                  <a:spcPct val="0"/>
                </a:spcBef>
                <a:buClrTx/>
                <a:buFontTx/>
                <a:buNone/>
              </a:pPr>
              <a:t>59</a:t>
            </a:fld>
            <a:endParaRPr lang="en-US" altLang="zh-CN" sz="1400"/>
          </a:p>
        </p:txBody>
      </p:sp>
      <p:sp>
        <p:nvSpPr>
          <p:cNvPr id="49157" name="Text Box 4"/>
          <p:cNvSpPr txBox="1">
            <a:spLocks noChangeArrowheads="1"/>
          </p:cNvSpPr>
          <p:nvPr/>
        </p:nvSpPr>
        <p:spPr bwMode="auto">
          <a:xfrm>
            <a:off x="5562600" y="3962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50000"/>
              </a:spcBef>
              <a:buClrTx/>
              <a:buFontTx/>
              <a:buNone/>
            </a:pPr>
            <a:r>
              <a:rPr lang="zh-CN" altLang="en-US" sz="2400">
                <a:solidFill>
                  <a:srgbClr val="0000FF"/>
                </a:solidFill>
                <a:ea typeface="宋体" pitchFamily="2" charset="-122"/>
              </a:rPr>
              <a:t>段基址</a:t>
            </a:r>
          </a:p>
        </p:txBody>
      </p:sp>
      <p:sp>
        <p:nvSpPr>
          <p:cNvPr id="49158" name="Text Box 5"/>
          <p:cNvSpPr txBox="1">
            <a:spLocks noChangeArrowheads="1"/>
          </p:cNvSpPr>
          <p:nvPr/>
        </p:nvSpPr>
        <p:spPr bwMode="auto">
          <a:xfrm>
            <a:off x="3124200" y="3962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50000"/>
              </a:spcBef>
              <a:buClrTx/>
              <a:buFontTx/>
              <a:buNone/>
            </a:pPr>
            <a:r>
              <a:rPr lang="zh-CN" altLang="en-US" sz="2400">
                <a:solidFill>
                  <a:srgbClr val="0000FF"/>
                </a:solidFill>
                <a:ea typeface="宋体" pitchFamily="2" charset="-122"/>
              </a:rPr>
              <a:t>段长</a:t>
            </a:r>
          </a:p>
        </p:txBody>
      </p:sp>
      <p:sp>
        <p:nvSpPr>
          <p:cNvPr id="3" name="文本框 2">
            <a:extLst>
              <a:ext uri="{FF2B5EF4-FFF2-40B4-BE49-F238E27FC236}">
                <a16:creationId xmlns:a16="http://schemas.microsoft.com/office/drawing/2014/main" id="{8B94845F-4DCD-D940-AE25-562349107493}"/>
              </a:ext>
            </a:extLst>
          </p:cNvPr>
          <p:cNvSpPr txBox="1"/>
          <p:nvPr/>
        </p:nvSpPr>
        <p:spPr>
          <a:xfrm>
            <a:off x="609600" y="1487785"/>
            <a:ext cx="4581524" cy="461665"/>
          </a:xfrm>
          <a:prstGeom prst="rect">
            <a:avLst/>
          </a:prstGeom>
          <a:noFill/>
        </p:spPr>
        <p:txBody>
          <a:bodyPr wrap="square">
            <a:spAutoFit/>
          </a:bodyPr>
          <a:lstStyle/>
          <a:p>
            <a:r>
              <a:rPr lang="en-US" altLang="zh-CN" dirty="0">
                <a:ea typeface="宋体" pitchFamily="2" charset="-122"/>
              </a:rPr>
              <a:t>Segment Table Entries</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8196" name="Rectangle 3"/>
          <p:cNvSpPr>
            <a:spLocks noGrp="1" noChangeArrowheads="1"/>
          </p:cNvSpPr>
          <p:nvPr>
            <p:ph idx="1"/>
          </p:nvPr>
        </p:nvSpPr>
        <p:spPr/>
        <p:txBody>
          <a:bodyPr/>
          <a:lstStyle/>
          <a:p>
            <a:pPr>
              <a:buFont typeface="Wingdings" pitchFamily="2" charset="2"/>
              <a:buChar char="§"/>
            </a:pPr>
            <a:r>
              <a:rPr lang="en-US" altLang="zh-CN" u="sng">
                <a:ea typeface="宋体" pitchFamily="2" charset="-122"/>
              </a:rPr>
              <a:t>8.1.0 Overview</a:t>
            </a:r>
            <a:endParaRPr lang="en-US" altLang="zh-CN" u="sng" dirty="0">
              <a:ea typeface="宋体" pitchFamily="2" charset="-122"/>
            </a:endParaRPr>
          </a:p>
          <a:p>
            <a:pPr>
              <a:buFont typeface="Wingdings" pitchFamily="2" charset="2"/>
              <a:buChar char="§"/>
            </a:pPr>
            <a:r>
              <a:rPr lang="en-US" altLang="zh-CN" dirty="0">
                <a:ea typeface="宋体" pitchFamily="2" charset="-122"/>
              </a:rPr>
              <a:t>8.1.1  Locality and Virtual Memory</a:t>
            </a:r>
          </a:p>
          <a:p>
            <a:pPr>
              <a:buFont typeface="Wingdings" pitchFamily="2" charset="2"/>
              <a:buChar char="§"/>
            </a:pPr>
            <a:r>
              <a:rPr lang="en-US" altLang="zh-CN" dirty="0">
                <a:ea typeface="宋体" pitchFamily="2" charset="-122"/>
              </a:rPr>
              <a:t>8.1.2 Paging</a:t>
            </a:r>
          </a:p>
          <a:p>
            <a:pPr>
              <a:buFont typeface="Wingdings" pitchFamily="2" charset="2"/>
              <a:buChar char="§"/>
            </a:pPr>
            <a:r>
              <a:rPr lang="en-US" altLang="zh-CN" dirty="0">
                <a:ea typeface="宋体" pitchFamily="2" charset="-122"/>
              </a:rPr>
              <a:t>8.1.3 Segmentation</a:t>
            </a:r>
          </a:p>
          <a:p>
            <a:pPr>
              <a:buFont typeface="Wingdings" pitchFamily="2" charset="2"/>
              <a:buChar char="§"/>
            </a:pPr>
            <a:r>
              <a:rPr lang="en-US" altLang="zh-CN" dirty="0">
                <a:ea typeface="宋体" pitchFamily="2" charset="-122"/>
              </a:rPr>
              <a:t>8.1.4 Combined Paging and Segmentation</a:t>
            </a:r>
          </a:p>
          <a:p>
            <a:pPr>
              <a:buFont typeface="Wingdings" pitchFamily="2" charset="2"/>
              <a:buChar char="§"/>
            </a:pPr>
            <a:r>
              <a:rPr lang="en-US" altLang="zh-CN" dirty="0">
                <a:ea typeface="宋体" pitchFamily="2" charset="-122"/>
              </a:rPr>
              <a:t>8.1.5 Protection and Sharing</a:t>
            </a:r>
          </a:p>
          <a:p>
            <a:pPr>
              <a:buFont typeface="Wingdings" pitchFamily="2" charset="2"/>
              <a:buChar char="§"/>
            </a:pPr>
            <a:endParaRPr lang="en-US" altLang="zh-CN" dirty="0">
              <a:ea typeface="宋体" pitchFamily="2" charset="-122"/>
            </a:endParaRPr>
          </a:p>
        </p:txBody>
      </p:sp>
      <p:sp>
        <p:nvSpPr>
          <p:cNvPr id="819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2405B170-E41A-4524-B749-7314B0CE8154}" type="slidenum">
              <a:rPr lang="zh-CN" altLang="en-US" sz="1400" smtClean="0"/>
              <a:pPr>
                <a:spcBef>
                  <a:spcPct val="0"/>
                </a:spcBef>
                <a:buClrTx/>
                <a:buFontTx/>
                <a:buNone/>
              </a:pPr>
              <a:t>6</a:t>
            </a:fld>
            <a:endParaRPr lang="en-US" altLang="zh-CN"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990600" y="1752600"/>
            <a:ext cx="6897063" cy="4933333"/>
          </a:xfrm>
          <a:noFill/>
        </p:spPr>
      </p:pic>
      <p:sp>
        <p:nvSpPr>
          <p:cNvPr id="50178"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31509BA-6BDE-4074-A89C-5FD1E86AC544}" type="slidenum">
              <a:rPr lang="zh-CN" altLang="en-US" sz="1400" smtClean="0"/>
              <a:pPr>
                <a:spcBef>
                  <a:spcPct val="0"/>
                </a:spcBef>
                <a:buClrTx/>
                <a:buFontTx/>
                <a:buNone/>
              </a:pPr>
              <a:t>60</a:t>
            </a:fld>
            <a:endParaRPr lang="en-US" altLang="zh-CN" sz="1400"/>
          </a:p>
        </p:txBody>
      </p:sp>
      <p:sp>
        <p:nvSpPr>
          <p:cNvPr id="4" name="Rectangle 2"/>
          <p:cNvSpPr txBox="1">
            <a:spLocks noChangeArrowheads="1"/>
          </p:cNvSpPr>
          <p:nvPr/>
        </p:nvSpPr>
        <p:spPr bwMode="auto">
          <a:xfrm>
            <a:off x="0" y="274638"/>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2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indent="0" algn="ctr">
              <a:buNone/>
            </a:pPr>
            <a:r>
              <a:rPr lang="en-US" altLang="zh-CN" sz="3200" dirty="0">
                <a:ea typeface="宋体" pitchFamily="2" charset="-122"/>
              </a:rPr>
              <a:t>8.1.3 Segmentation(4/4)</a:t>
            </a:r>
            <a:endParaRPr lang="en-US" altLang="zh-CN" sz="3200" kern="0" dirty="0">
              <a:ea typeface="宋体"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51204" name="Rectangle 3"/>
          <p:cNvSpPr>
            <a:spLocks noGrp="1" noChangeArrowheads="1"/>
          </p:cNvSpPr>
          <p:nvPr>
            <p:ph idx="1"/>
          </p:nvPr>
        </p:nvSpPr>
        <p:spPr/>
        <p:txBody>
          <a:bodyPr/>
          <a:lstStyle/>
          <a:p>
            <a:pPr>
              <a:buFont typeface="Wingdings" pitchFamily="2" charset="2"/>
              <a:buChar char="§"/>
            </a:pPr>
            <a:r>
              <a:rPr lang="en-US" altLang="zh-CN">
                <a:ea typeface="宋体" pitchFamily="2" charset="-122"/>
              </a:rPr>
              <a:t>8.1.0 Overview</a:t>
            </a:r>
            <a:endParaRPr lang="en-US" altLang="zh-CN" dirty="0">
              <a:ea typeface="宋体" pitchFamily="2" charset="-122"/>
            </a:endParaRPr>
          </a:p>
          <a:p>
            <a:pPr>
              <a:buFont typeface="Wingdings" pitchFamily="2" charset="2"/>
              <a:buChar char="§"/>
            </a:pPr>
            <a:r>
              <a:rPr lang="en-US" altLang="zh-CN" dirty="0">
                <a:ea typeface="宋体" pitchFamily="2" charset="-122"/>
              </a:rPr>
              <a:t>8.1.1  Locality and Virtual Memory</a:t>
            </a:r>
          </a:p>
          <a:p>
            <a:pPr>
              <a:buFont typeface="Wingdings" pitchFamily="2" charset="2"/>
              <a:buChar char="§"/>
            </a:pPr>
            <a:r>
              <a:rPr lang="en-US" altLang="zh-CN" dirty="0">
                <a:ea typeface="宋体" pitchFamily="2" charset="-122"/>
              </a:rPr>
              <a:t>8.1.2 Paging</a:t>
            </a:r>
          </a:p>
          <a:p>
            <a:pPr>
              <a:buFont typeface="Wingdings" pitchFamily="2" charset="2"/>
              <a:buChar char="§"/>
            </a:pPr>
            <a:r>
              <a:rPr lang="en-US" altLang="zh-CN" dirty="0">
                <a:ea typeface="宋体" pitchFamily="2" charset="-122"/>
              </a:rPr>
              <a:t>8.1.3 Segmentation</a:t>
            </a:r>
          </a:p>
          <a:p>
            <a:pPr>
              <a:buFont typeface="Wingdings" pitchFamily="2" charset="2"/>
              <a:buChar char="§"/>
            </a:pPr>
            <a:r>
              <a:rPr lang="en-US" altLang="zh-CN" u="sng" dirty="0">
                <a:ea typeface="宋体" pitchFamily="2" charset="-122"/>
              </a:rPr>
              <a:t>8.1.4 Combined Paging and Segmentation</a:t>
            </a:r>
          </a:p>
          <a:p>
            <a:pPr>
              <a:buFont typeface="Wingdings" pitchFamily="2" charset="2"/>
              <a:buChar char="§"/>
            </a:pPr>
            <a:r>
              <a:rPr lang="en-US" altLang="zh-CN" dirty="0">
                <a:ea typeface="宋体" pitchFamily="2" charset="-122"/>
              </a:rPr>
              <a:t>8.1.5 Protection and Sharing</a:t>
            </a:r>
          </a:p>
          <a:p>
            <a:pPr>
              <a:buFont typeface="Wingdings" pitchFamily="2" charset="2"/>
              <a:buChar char="§"/>
            </a:pPr>
            <a:endParaRPr lang="en-US" altLang="zh-CN" dirty="0">
              <a:ea typeface="宋体" pitchFamily="2" charset="-122"/>
            </a:endParaRPr>
          </a:p>
        </p:txBody>
      </p:sp>
      <p:sp>
        <p:nvSpPr>
          <p:cNvPr id="5120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9AE36395-A82A-4C6F-AB7C-E06DC2C4409B}" type="slidenum">
              <a:rPr lang="zh-CN" altLang="en-US" sz="1400" smtClean="0"/>
              <a:pPr>
                <a:spcBef>
                  <a:spcPct val="0"/>
                </a:spcBef>
                <a:buClrTx/>
                <a:buFontTx/>
                <a:buNone/>
              </a:pPr>
              <a:t>61</a:t>
            </a:fld>
            <a:endParaRPr lang="en-US" altLang="zh-CN"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zh-CN" dirty="0">
                <a:ea typeface="宋体" pitchFamily="2" charset="-122"/>
              </a:rPr>
              <a:t>8.1.4 Combined Paging and Segmentation(1/3)</a:t>
            </a:r>
          </a:p>
        </p:txBody>
      </p:sp>
      <p:sp>
        <p:nvSpPr>
          <p:cNvPr id="52228" name="Rectangle 3"/>
          <p:cNvSpPr>
            <a:spLocks noGrp="1" noChangeArrowheads="1"/>
          </p:cNvSpPr>
          <p:nvPr>
            <p:ph idx="1"/>
          </p:nvPr>
        </p:nvSpPr>
        <p:spPr/>
        <p:txBody>
          <a:bodyPr/>
          <a:lstStyle/>
          <a:p>
            <a:r>
              <a:rPr lang="en-US" altLang="zh-CN">
                <a:ea typeface="宋体" pitchFamily="2" charset="-122"/>
              </a:rPr>
              <a:t>Paging is transparent to the programmer</a:t>
            </a:r>
          </a:p>
          <a:p>
            <a:r>
              <a:rPr lang="en-US" altLang="zh-CN">
                <a:ea typeface="宋体" pitchFamily="2" charset="-122"/>
              </a:rPr>
              <a:t>Segmentation is visible to the programmer</a:t>
            </a:r>
          </a:p>
          <a:p>
            <a:r>
              <a:rPr lang="en-US" altLang="zh-CN">
                <a:ea typeface="宋体" pitchFamily="2" charset="-122"/>
              </a:rPr>
              <a:t>Each segment is broken into fixed-size pages</a:t>
            </a:r>
          </a:p>
          <a:p>
            <a:r>
              <a:rPr lang="en-US" altLang="zh-CN">
                <a:ea typeface="宋体" pitchFamily="2" charset="-122"/>
              </a:rPr>
              <a:t>Each Process has a segment table and several segments </a:t>
            </a:r>
          </a:p>
          <a:p>
            <a:r>
              <a:rPr lang="en-US" altLang="zh-CN">
                <a:ea typeface="宋体" pitchFamily="2" charset="-122"/>
              </a:rPr>
              <a:t>Each segment has a page table </a:t>
            </a:r>
          </a:p>
        </p:txBody>
      </p:sp>
      <p:sp>
        <p:nvSpPr>
          <p:cNvPr id="5222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3D479CE5-43AE-4D34-A014-B5ED5AAE42EC}" type="slidenum">
              <a:rPr lang="zh-CN" altLang="en-US" sz="1400" smtClean="0"/>
              <a:pPr>
                <a:spcBef>
                  <a:spcPct val="0"/>
                </a:spcBef>
                <a:buClrTx/>
                <a:buFontTx/>
                <a:buNone/>
              </a:pPr>
              <a:t>62</a:t>
            </a:fld>
            <a:endParaRPr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4294967295"/>
          </p:nvPr>
        </p:nvSpPr>
        <p:spPr>
          <a:xfrm>
            <a:off x="6553200" y="6248400"/>
            <a:ext cx="1905000" cy="457200"/>
          </a:xfrm>
          <a:prstGeom prst="rect">
            <a:avLst/>
          </a:prstGeo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CE32E836-2B84-4E38-B3E2-9C7FF6EEC05C}" type="slidenum">
              <a:rPr lang="zh-CN" altLang="en-US" sz="1400" smtClean="0"/>
              <a:pPr>
                <a:spcBef>
                  <a:spcPct val="0"/>
                </a:spcBef>
                <a:buClrTx/>
                <a:buFontTx/>
                <a:buNone/>
              </a:pPr>
              <a:t>63</a:t>
            </a:fld>
            <a:endParaRPr lang="en-US" altLang="zh-CN" sz="1400"/>
          </a:p>
        </p:txBody>
      </p:sp>
      <p:sp>
        <p:nvSpPr>
          <p:cNvPr id="53251" name="Rectangle 2"/>
          <p:cNvSpPr>
            <a:spLocks noGrp="1" noChangeArrowheads="1"/>
          </p:cNvSpPr>
          <p:nvPr>
            <p:ph type="title"/>
          </p:nvPr>
        </p:nvSpPr>
        <p:spPr/>
        <p:txBody>
          <a:bodyPr/>
          <a:lstStyle/>
          <a:p>
            <a:r>
              <a:rPr lang="en-US" altLang="zh-CN" dirty="0">
                <a:ea typeface="宋体" pitchFamily="2" charset="-122"/>
              </a:rPr>
              <a:t>8.1.4 Combined Paging and Segmentation(2/3)</a:t>
            </a:r>
          </a:p>
        </p:txBody>
      </p:sp>
      <p:pic>
        <p:nvPicPr>
          <p:cNvPr id="5325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524000"/>
            <a:ext cx="8458200" cy="3810000"/>
          </a:xfrm>
          <a:noFill/>
        </p:spPr>
      </p:pic>
    </p:spTree>
    <p:extLst>
      <p:ext uri="{BB962C8B-B14F-4D97-AF65-F5344CB8AC3E}">
        <p14:creationId xmlns:p14="http://schemas.microsoft.com/office/powerpoint/2010/main" val="1806913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990600" y="1600200"/>
            <a:ext cx="7020905" cy="4933333"/>
          </a:xfrm>
          <a:noFill/>
        </p:spPr>
      </p:pic>
      <p:sp>
        <p:nvSpPr>
          <p:cNvPr id="54274"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791B77B7-FC7D-4984-A5AD-F7BC9FE0F64B}" type="slidenum">
              <a:rPr lang="zh-CN" altLang="en-US" sz="1400" smtClean="0"/>
              <a:pPr>
                <a:spcBef>
                  <a:spcPct val="0"/>
                </a:spcBef>
                <a:buClrTx/>
                <a:buFontTx/>
                <a:buNone/>
              </a:pPr>
              <a:t>64</a:t>
            </a:fld>
            <a:endParaRPr lang="en-US" altLang="zh-CN" sz="1400"/>
          </a:p>
        </p:txBody>
      </p:sp>
      <p:sp>
        <p:nvSpPr>
          <p:cNvPr id="7" name="Rectangle 2"/>
          <p:cNvSpPr txBox="1">
            <a:spLocks noChangeArrowheads="1"/>
          </p:cNvSpPr>
          <p:nvPr/>
        </p:nvSpPr>
        <p:spPr bwMode="auto">
          <a:xfrm>
            <a:off x="0" y="274638"/>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2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indent="0" algn="ctr">
              <a:buNone/>
            </a:pPr>
            <a:r>
              <a:rPr lang="en-US" altLang="zh-CN" dirty="0">
                <a:ea typeface="宋体" pitchFamily="2" charset="-122"/>
              </a:rPr>
              <a:t>8.1.4 Combined Paging and Segmentation(3/3)</a:t>
            </a:r>
            <a:endParaRPr lang="en-US" altLang="zh-CN" kern="0" dirty="0">
              <a:ea typeface="宋体"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algn="ctr"/>
            <a:r>
              <a:rPr lang="en-US" altLang="zh-CN">
                <a:ea typeface="宋体" pitchFamily="2" charset="-122"/>
              </a:rPr>
              <a:t>8.1 Hardware and Control Structure</a:t>
            </a:r>
          </a:p>
        </p:txBody>
      </p:sp>
      <p:sp>
        <p:nvSpPr>
          <p:cNvPr id="55300" name="Rectangle 3"/>
          <p:cNvSpPr>
            <a:spLocks noGrp="1" noChangeArrowheads="1"/>
          </p:cNvSpPr>
          <p:nvPr>
            <p:ph idx="1"/>
          </p:nvPr>
        </p:nvSpPr>
        <p:spPr/>
        <p:txBody>
          <a:bodyPr/>
          <a:lstStyle/>
          <a:p>
            <a:pPr>
              <a:buFont typeface="Wingdings" pitchFamily="2" charset="2"/>
              <a:buChar char="§"/>
            </a:pPr>
            <a:r>
              <a:rPr lang="en-US" altLang="zh-CN">
                <a:ea typeface="宋体" pitchFamily="2" charset="-122"/>
              </a:rPr>
              <a:t>8.1.0 Overview</a:t>
            </a:r>
            <a:endParaRPr lang="en-US" altLang="zh-CN" dirty="0">
              <a:ea typeface="宋体" pitchFamily="2" charset="-122"/>
            </a:endParaRPr>
          </a:p>
          <a:p>
            <a:pPr>
              <a:buFont typeface="Wingdings" pitchFamily="2" charset="2"/>
              <a:buChar char="§"/>
            </a:pPr>
            <a:r>
              <a:rPr lang="en-US" altLang="zh-CN" dirty="0">
                <a:ea typeface="宋体" pitchFamily="2" charset="-122"/>
              </a:rPr>
              <a:t>8.1.1  Locality and Virtual Memory</a:t>
            </a:r>
          </a:p>
          <a:p>
            <a:pPr>
              <a:buFont typeface="Wingdings" pitchFamily="2" charset="2"/>
              <a:buChar char="§"/>
            </a:pPr>
            <a:r>
              <a:rPr lang="en-US" altLang="zh-CN" dirty="0">
                <a:ea typeface="宋体" pitchFamily="2" charset="-122"/>
              </a:rPr>
              <a:t>8.1.2 Paging</a:t>
            </a:r>
          </a:p>
          <a:p>
            <a:pPr>
              <a:buFont typeface="Wingdings" pitchFamily="2" charset="2"/>
              <a:buChar char="§"/>
            </a:pPr>
            <a:r>
              <a:rPr lang="en-US" altLang="zh-CN" dirty="0">
                <a:ea typeface="宋体" pitchFamily="2" charset="-122"/>
              </a:rPr>
              <a:t>8.1.3 Segmentation</a:t>
            </a:r>
          </a:p>
          <a:p>
            <a:pPr>
              <a:buFont typeface="Wingdings" pitchFamily="2" charset="2"/>
              <a:buChar char="§"/>
            </a:pPr>
            <a:r>
              <a:rPr lang="en-US" altLang="zh-CN" dirty="0">
                <a:ea typeface="宋体" pitchFamily="2" charset="-122"/>
              </a:rPr>
              <a:t>8.1.4 Combined Paging and Segmentation</a:t>
            </a:r>
          </a:p>
          <a:p>
            <a:pPr>
              <a:buFont typeface="Wingdings" pitchFamily="2" charset="2"/>
              <a:buChar char="§"/>
            </a:pPr>
            <a:r>
              <a:rPr lang="en-US" altLang="zh-CN" u="sng" dirty="0">
                <a:ea typeface="宋体" pitchFamily="2" charset="-122"/>
              </a:rPr>
              <a:t>8.1.5 Protection and Sharing</a:t>
            </a:r>
          </a:p>
          <a:p>
            <a:pPr>
              <a:buFont typeface="Wingdings" pitchFamily="2" charset="2"/>
              <a:buChar char="§"/>
            </a:pPr>
            <a:endParaRPr lang="en-US" altLang="zh-CN" u="sng" dirty="0">
              <a:ea typeface="宋体" pitchFamily="2" charset="-122"/>
            </a:endParaRPr>
          </a:p>
        </p:txBody>
      </p:sp>
      <p:sp>
        <p:nvSpPr>
          <p:cNvPr id="5529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9289A01-E7CB-440C-83E4-1491C3023D09}" type="slidenum">
              <a:rPr lang="zh-CN" altLang="en-US" sz="1400" smtClean="0"/>
              <a:pPr>
                <a:spcBef>
                  <a:spcPct val="0"/>
                </a:spcBef>
                <a:buClrTx/>
                <a:buFontTx/>
                <a:buNone/>
              </a:pPr>
              <a:t>65</a:t>
            </a:fld>
            <a:endParaRPr lang="en-US" altLang="zh-CN"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8.1.5 Protection and Sharing(1/2)</a:t>
            </a:r>
            <a:endParaRPr lang="zh-CN" altLang="en-US" dirty="0"/>
          </a:p>
        </p:txBody>
      </p:sp>
      <p:sp>
        <p:nvSpPr>
          <p:cNvPr id="56322"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58BA485-CCDE-4E47-A9D2-98ADC011953B}" type="slidenum">
              <a:rPr lang="zh-CN" altLang="en-US" sz="1400" smtClean="0"/>
              <a:pPr>
                <a:spcBef>
                  <a:spcPct val="0"/>
                </a:spcBef>
                <a:buClrTx/>
                <a:buFontTx/>
                <a:buNone/>
              </a:pPr>
              <a:t>66</a:t>
            </a:fld>
            <a:endParaRPr lang="en-US" altLang="zh-CN" sz="1400"/>
          </a:p>
        </p:txBody>
      </p:sp>
      <p:pic>
        <p:nvPicPr>
          <p:cNvPr id="56323"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2133600" y="1371600"/>
            <a:ext cx="4581525" cy="5210175"/>
          </a:xfr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228600" y="304800"/>
            <a:ext cx="8534400" cy="609600"/>
          </a:xfrm>
        </p:spPr>
        <p:txBody>
          <a:bodyPr/>
          <a:lstStyle/>
          <a:p>
            <a:pPr marL="0" indent="0" algn="ctr">
              <a:buNone/>
            </a:pPr>
            <a:r>
              <a:rPr lang="en-US" altLang="zh-CN" dirty="0">
                <a:ea typeface="宋体" pitchFamily="2" charset="-122"/>
              </a:rPr>
              <a:t>8.1.5 Protection and Sharing (2/2)</a:t>
            </a:r>
          </a:p>
        </p:txBody>
      </p:sp>
      <p:sp>
        <p:nvSpPr>
          <p:cNvPr id="3" name="灯片编号占位符 2"/>
          <p:cNvSpPr>
            <a:spLocks noGrp="1"/>
          </p:cNvSpPr>
          <p:nvPr>
            <p:ph type="sldNum" sz="quarter" idx="12"/>
          </p:nvPr>
        </p:nvSpPr>
        <p:spPr/>
        <p:txBody>
          <a:bodyPr/>
          <a:lstStyle/>
          <a:p>
            <a:pPr>
              <a:defRPr/>
            </a:pPr>
            <a:fld id="{FC97D46A-D292-411E-8DD3-C1F512C210E6}" type="slidenum">
              <a:rPr lang="zh-CN" altLang="en-US" smtClean="0"/>
              <a:pPr>
                <a:defRPr/>
              </a:pPr>
              <a:t>67</a:t>
            </a:fld>
            <a:endParaRPr lang="en-US" altLang="zh-CN"/>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1133475"/>
            <a:ext cx="9086850"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95180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algn="ctr"/>
            <a:r>
              <a:rPr lang="en-AU" altLang="zh-CN">
                <a:solidFill>
                  <a:srgbClr val="FF0000"/>
                </a:solidFill>
                <a:latin typeface="Arial" charset="0"/>
                <a:ea typeface="宋体" pitchFamily="2" charset="-122"/>
              </a:rPr>
              <a:t>Agenda</a:t>
            </a:r>
            <a:endParaRPr lang="en-US" altLang="zh-CN">
              <a:solidFill>
                <a:srgbClr val="FF0000"/>
              </a:solidFill>
              <a:latin typeface="Arial" charset="0"/>
              <a:ea typeface="宋体" pitchFamily="2" charset="-122"/>
            </a:endParaRPr>
          </a:p>
        </p:txBody>
      </p:sp>
      <p:sp>
        <p:nvSpPr>
          <p:cNvPr id="57348" name="Rectangle 3"/>
          <p:cNvSpPr>
            <a:spLocks noGrp="1" noChangeArrowheads="1"/>
          </p:cNvSpPr>
          <p:nvPr>
            <p:ph idx="1"/>
          </p:nvPr>
        </p:nvSpPr>
        <p:spPr/>
        <p:txBody>
          <a:bodyPr/>
          <a:lstStyle/>
          <a:p>
            <a:pPr>
              <a:buFont typeface="Wingdings" pitchFamily="2" charset="2"/>
              <a:buChar char="§"/>
            </a:pPr>
            <a:r>
              <a:rPr lang="en-US" altLang="zh-CN">
                <a:ea typeface="宋体" pitchFamily="2" charset="-122"/>
              </a:rPr>
              <a:t>8.1 Hardware and Control Structure</a:t>
            </a:r>
          </a:p>
          <a:p>
            <a:pPr>
              <a:buFont typeface="Wingdings" pitchFamily="2" charset="2"/>
              <a:buChar char="§"/>
            </a:pPr>
            <a:r>
              <a:rPr lang="en-US" altLang="zh-CN" u="sng">
                <a:ea typeface="宋体" pitchFamily="2" charset="-122"/>
              </a:rPr>
              <a:t>8.2 Operating System Software</a:t>
            </a:r>
          </a:p>
          <a:p>
            <a:pPr>
              <a:buFont typeface="Wingdings" pitchFamily="2" charset="2"/>
              <a:buChar char="§"/>
            </a:pPr>
            <a:r>
              <a:rPr lang="en-US" altLang="zh-CN">
                <a:ea typeface="宋体" pitchFamily="2" charset="-122"/>
              </a:rPr>
              <a:t>8.3 Summary</a:t>
            </a:r>
          </a:p>
        </p:txBody>
      </p:sp>
      <p:sp>
        <p:nvSpPr>
          <p:cNvPr id="5734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1A170AB-0BA2-48B6-84C0-B1827010A66A}" type="slidenum">
              <a:rPr lang="zh-CN" altLang="en-US" sz="1400" smtClean="0"/>
              <a:pPr>
                <a:spcBef>
                  <a:spcPct val="0"/>
                </a:spcBef>
                <a:buClrTx/>
                <a:buFontTx/>
                <a:buNone/>
              </a:pPr>
              <a:t>68</a:t>
            </a:fld>
            <a:endParaRPr lang="en-US" altLang="zh-CN"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algn="ctr"/>
            <a:r>
              <a:rPr lang="en-US" altLang="zh-CN">
                <a:ea typeface="宋体" pitchFamily="2" charset="-122"/>
              </a:rPr>
              <a:t>8.2 Operating System Software</a:t>
            </a:r>
          </a:p>
        </p:txBody>
      </p:sp>
      <p:sp>
        <p:nvSpPr>
          <p:cNvPr id="58372" name="Rectangle 3"/>
          <p:cNvSpPr>
            <a:spLocks noGrp="1" noChangeArrowheads="1"/>
          </p:cNvSpPr>
          <p:nvPr>
            <p:ph idx="1"/>
          </p:nvPr>
        </p:nvSpPr>
        <p:spPr>
          <a:xfrm>
            <a:off x="0" y="1219200"/>
            <a:ext cx="8991600" cy="4876800"/>
          </a:xfrm>
        </p:spPr>
        <p:txBody>
          <a:bodyPr/>
          <a:lstStyle/>
          <a:p>
            <a:pPr>
              <a:buFont typeface="Wingdings" pitchFamily="2" charset="2"/>
              <a:buChar char="§"/>
            </a:pPr>
            <a:r>
              <a:rPr lang="en-US" altLang="zh-CN" u="sng" dirty="0">
                <a:solidFill>
                  <a:schemeClr val="accent4">
                    <a:lumMod val="65000"/>
                    <a:lumOff val="35000"/>
                  </a:schemeClr>
                </a:solidFill>
                <a:ea typeface="宋体" pitchFamily="2" charset="-122"/>
              </a:rPr>
              <a:t>8.2.1 Fetch Policy</a:t>
            </a:r>
            <a:r>
              <a:rPr lang="zh-CN" altLang="en-US" u="sng" dirty="0">
                <a:solidFill>
                  <a:schemeClr val="accent4">
                    <a:lumMod val="65000"/>
                    <a:lumOff val="35000"/>
                  </a:schemeClr>
                </a:solidFill>
                <a:ea typeface="宋体" pitchFamily="2" charset="-122"/>
              </a:rPr>
              <a:t>： 何时放</a:t>
            </a:r>
            <a:endParaRPr lang="en-US" altLang="zh-CN" u="sng" dirty="0">
              <a:solidFill>
                <a:schemeClr val="accent4">
                  <a:lumMod val="65000"/>
                  <a:lumOff val="35000"/>
                </a:schemeClr>
              </a:solidFill>
              <a:ea typeface="宋体" pitchFamily="2" charset="-122"/>
            </a:endParaRPr>
          </a:p>
          <a:p>
            <a:pPr>
              <a:buFont typeface="Wingdings" pitchFamily="2" charset="2"/>
              <a:buChar char="§"/>
            </a:pPr>
            <a:r>
              <a:rPr lang="en-US" altLang="zh-CN" dirty="0">
                <a:solidFill>
                  <a:schemeClr val="accent4">
                    <a:lumMod val="65000"/>
                    <a:lumOff val="35000"/>
                  </a:schemeClr>
                </a:solidFill>
                <a:ea typeface="宋体" pitchFamily="2" charset="-122"/>
              </a:rPr>
              <a:t>8.2.2 Placement Policy</a:t>
            </a:r>
            <a:r>
              <a:rPr lang="zh-CN" altLang="en-US" dirty="0">
                <a:solidFill>
                  <a:schemeClr val="accent4">
                    <a:lumMod val="65000"/>
                    <a:lumOff val="35000"/>
                  </a:schemeClr>
                </a:solidFill>
                <a:ea typeface="宋体" pitchFamily="2" charset="-122"/>
              </a:rPr>
              <a:t>：放物理内存哪</a:t>
            </a:r>
            <a:r>
              <a:rPr lang="en-US" altLang="zh-CN" dirty="0">
                <a:solidFill>
                  <a:schemeClr val="accent4">
                    <a:lumMod val="65000"/>
                    <a:lumOff val="35000"/>
                  </a:schemeClr>
                </a:solidFill>
                <a:ea typeface="宋体" pitchFamily="2" charset="-122"/>
              </a:rPr>
              <a:t>(NUMA)</a:t>
            </a:r>
          </a:p>
          <a:p>
            <a:pPr>
              <a:buFont typeface="Wingdings" pitchFamily="2" charset="2"/>
              <a:buChar char="§"/>
            </a:pPr>
            <a:r>
              <a:rPr lang="en-US" altLang="zh-CN" b="1" dirty="0">
                <a:ea typeface="宋体" pitchFamily="2" charset="-122"/>
              </a:rPr>
              <a:t>8.2.3 Replacement Policy</a:t>
            </a:r>
            <a:r>
              <a:rPr lang="zh-CN" altLang="en-US" b="1" dirty="0">
                <a:ea typeface="宋体" pitchFamily="2" charset="-122"/>
              </a:rPr>
              <a:t>：满了怎么替换</a:t>
            </a:r>
            <a:endParaRPr lang="en-US" altLang="zh-CN" b="1" dirty="0">
              <a:ea typeface="宋体" pitchFamily="2" charset="-122"/>
            </a:endParaRPr>
          </a:p>
          <a:p>
            <a:pPr>
              <a:buFont typeface="Wingdings" pitchFamily="2" charset="2"/>
              <a:buChar char="§"/>
            </a:pPr>
            <a:r>
              <a:rPr lang="en-US" altLang="zh-CN" b="1" dirty="0">
                <a:ea typeface="宋体" pitchFamily="2" charset="-122"/>
              </a:rPr>
              <a:t>8.2.4 Resident Set Management</a:t>
            </a:r>
            <a:r>
              <a:rPr lang="zh-CN" altLang="en-US" b="1" dirty="0">
                <a:ea typeface="宋体" pitchFamily="2" charset="-122"/>
              </a:rPr>
              <a:t>：推广至全局性</a:t>
            </a:r>
            <a:endParaRPr lang="en-US" altLang="zh-CN" b="1" dirty="0">
              <a:ea typeface="宋体" pitchFamily="2" charset="-122"/>
            </a:endParaRPr>
          </a:p>
          <a:p>
            <a:pPr>
              <a:buFont typeface="Wingdings" pitchFamily="2" charset="2"/>
              <a:buChar char="§"/>
            </a:pPr>
            <a:r>
              <a:rPr lang="en-US" altLang="zh-CN" dirty="0">
                <a:solidFill>
                  <a:schemeClr val="accent4">
                    <a:lumMod val="65000"/>
                    <a:lumOff val="35000"/>
                  </a:schemeClr>
                </a:solidFill>
                <a:ea typeface="宋体" pitchFamily="2" charset="-122"/>
              </a:rPr>
              <a:t>8.2.5 Clearing Policy</a:t>
            </a:r>
          </a:p>
          <a:p>
            <a:pPr>
              <a:buFont typeface="Wingdings" pitchFamily="2" charset="2"/>
              <a:buChar char="§"/>
            </a:pPr>
            <a:r>
              <a:rPr lang="en-US" altLang="zh-CN" dirty="0">
                <a:solidFill>
                  <a:schemeClr val="accent4">
                    <a:lumMod val="65000"/>
                    <a:lumOff val="35000"/>
                  </a:schemeClr>
                </a:solidFill>
                <a:ea typeface="宋体" pitchFamily="2" charset="-122"/>
              </a:rPr>
              <a:t>8.2.6 Load Control</a:t>
            </a:r>
          </a:p>
        </p:txBody>
      </p:sp>
      <p:sp>
        <p:nvSpPr>
          <p:cNvPr id="5837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600853D-6B31-407E-B7EA-E3C6E658BF01}" type="slidenum">
              <a:rPr lang="zh-CN" altLang="en-US" sz="1400" smtClean="0"/>
              <a:pPr>
                <a:spcBef>
                  <a:spcPct val="0"/>
                </a:spcBef>
                <a:buClrTx/>
                <a:buFontTx/>
                <a:buNone/>
              </a:pPr>
              <a:t>69</a:t>
            </a:fld>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a:ea typeface="宋体" pitchFamily="2" charset="-122"/>
              </a:rPr>
              <a:t>8.1.0 Overview</a:t>
            </a:r>
            <a:r>
              <a:rPr lang="en-US" altLang="zh-CN">
                <a:ea typeface="宋体" pitchFamily="2" charset="-122"/>
              </a:rPr>
              <a:t>(1/6)</a:t>
            </a:r>
            <a:endParaRPr lang="en-US" altLang="zh-CN" dirty="0">
              <a:ea typeface="宋体" pitchFamily="2" charset="-122"/>
            </a:endParaRPr>
          </a:p>
        </p:txBody>
      </p:sp>
      <p:sp>
        <p:nvSpPr>
          <p:cNvPr id="6148" name="Rectangle 3"/>
          <p:cNvSpPr>
            <a:spLocks noGrp="1" noChangeArrowheads="1"/>
          </p:cNvSpPr>
          <p:nvPr>
            <p:ph idx="1"/>
          </p:nvPr>
        </p:nvSpPr>
        <p:spPr/>
        <p:txBody>
          <a:bodyPr/>
          <a:lstStyle/>
          <a:p>
            <a:pPr marL="342900" lvl="1" indent="-342900">
              <a:buFontTx/>
              <a:buChar char="•"/>
            </a:pPr>
            <a:r>
              <a:rPr lang="en-US" altLang="zh-CN">
                <a:ea typeface="宋体" pitchFamily="2" charset="-122"/>
              </a:rPr>
              <a:t>Virtual memory definition: </a:t>
            </a:r>
            <a:r>
              <a:rPr lang="en-US" altLang="zh-CN" sz="2000">
                <a:ea typeface="宋体" pitchFamily="2" charset="-122"/>
              </a:rPr>
              <a:t>The memory to programmer’s view</a:t>
            </a:r>
          </a:p>
          <a:p>
            <a:pPr marL="342900" lvl="1" indent="-342900"/>
            <a:endParaRPr lang="en-US" altLang="zh-CN" sz="2000">
              <a:ea typeface="宋体" pitchFamily="2" charset="-122"/>
            </a:endParaRPr>
          </a:p>
          <a:p>
            <a:pPr marL="342900" lvl="1" indent="-342900"/>
            <a:r>
              <a:rPr lang="zh-CN" altLang="en-US" sz="2000">
                <a:ea typeface="宋体" pitchFamily="2" charset="-122"/>
              </a:rPr>
              <a:t>内存</a:t>
            </a:r>
            <a:r>
              <a:rPr lang="en-US" altLang="zh-CN" sz="2000">
                <a:ea typeface="宋体" pitchFamily="2" charset="-122"/>
              </a:rPr>
              <a:t>+</a:t>
            </a:r>
            <a:r>
              <a:rPr lang="zh-CN" altLang="en-US" sz="2000">
                <a:ea typeface="宋体" pitchFamily="2" charset="-122"/>
              </a:rPr>
              <a:t>部分辅存构成</a:t>
            </a:r>
            <a:r>
              <a:rPr lang="en-US" altLang="zh-CN" sz="2000">
                <a:ea typeface="宋体" pitchFamily="2" charset="-122"/>
              </a:rPr>
              <a:t>A storage allocation scheme in which secondary memory can be addressed as though it were part of main memory. </a:t>
            </a:r>
          </a:p>
          <a:p>
            <a:pPr marL="342900" lvl="1" indent="-342900"/>
            <a:r>
              <a:rPr lang="zh-CN" altLang="en-US" sz="2000">
                <a:ea typeface="宋体" pitchFamily="2" charset="-122"/>
              </a:rPr>
              <a:t>逻辑和物理地址自动转换</a:t>
            </a:r>
            <a:r>
              <a:rPr lang="en-US" altLang="zh-CN" sz="2000">
                <a:ea typeface="宋体" pitchFamily="2" charset="-122"/>
              </a:rPr>
              <a:t>The addresses a program may use to reference memory are distinguished from the addresses the memory system uses to identify physical storage sites, and program-generated addresses are translated automatically to the corresponding machine addresses. </a:t>
            </a:r>
          </a:p>
          <a:p>
            <a:pPr marL="342900" lvl="1" indent="-342900"/>
            <a:r>
              <a:rPr lang="zh-CN" altLang="en-US" sz="2000">
                <a:ea typeface="宋体" pitchFamily="2" charset="-122"/>
              </a:rPr>
              <a:t>尺寸不受内存限制，受计算机寻址和可用辅存限制</a:t>
            </a:r>
            <a:r>
              <a:rPr lang="en-US" altLang="zh-CN" sz="2000">
                <a:ea typeface="宋体" pitchFamily="2" charset="-122"/>
              </a:rPr>
              <a:t>The size of virtual storage is limited by the addressing scheme of the computer system and by the amount of secondary memory available and not by the actual number of main storage locations.</a:t>
            </a:r>
          </a:p>
        </p:txBody>
      </p:sp>
      <p:sp>
        <p:nvSpPr>
          <p:cNvPr id="921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782B2223-7E76-428A-A4E2-20E40936AF03}" type="slidenum">
              <a:rPr lang="zh-CN" altLang="en-US" sz="1400" smtClean="0"/>
              <a:pPr>
                <a:spcBef>
                  <a:spcPct val="0"/>
                </a:spcBef>
                <a:buClrTx/>
                <a:buFontTx/>
                <a:buNone/>
              </a:pPr>
              <a:t>7</a:t>
            </a:fld>
            <a:endParaRPr lang="en-US" altLang="zh-CN" sz="1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dirty="0">
                <a:ea typeface="宋体" pitchFamily="2" charset="-122"/>
              </a:rPr>
              <a:t>8.2.1 Fetch Policy(1/1)(</a:t>
            </a:r>
            <a:r>
              <a:rPr lang="zh-CN" altLang="en-US" dirty="0">
                <a:ea typeface="宋体" pitchFamily="2" charset="-122"/>
              </a:rPr>
              <a:t>读取策略</a:t>
            </a:r>
            <a:r>
              <a:rPr lang="en-US" altLang="zh-CN" dirty="0">
                <a:ea typeface="宋体" pitchFamily="2" charset="-122"/>
              </a:rPr>
              <a:t>)</a:t>
            </a:r>
            <a:endParaRPr lang="zh-CN" altLang="en-US" dirty="0">
              <a:ea typeface="宋体" pitchFamily="2" charset="-122"/>
            </a:endParaRPr>
          </a:p>
        </p:txBody>
      </p:sp>
      <p:sp>
        <p:nvSpPr>
          <p:cNvPr id="59396" name="Rectangle 3"/>
          <p:cNvSpPr>
            <a:spLocks noGrp="1" noChangeArrowheads="1"/>
          </p:cNvSpPr>
          <p:nvPr>
            <p:ph idx="1"/>
          </p:nvPr>
        </p:nvSpPr>
        <p:spPr/>
        <p:txBody>
          <a:bodyPr/>
          <a:lstStyle/>
          <a:p>
            <a:r>
              <a:rPr lang="en-US" altLang="zh-CN">
                <a:ea typeface="宋体" pitchFamily="2" charset="-122"/>
              </a:rPr>
              <a:t>Fetch Policy: Determines when a page should be brought into memory</a:t>
            </a:r>
          </a:p>
          <a:p>
            <a:pPr lvl="1"/>
            <a:r>
              <a:rPr lang="en-US" altLang="zh-CN" b="1" i="1">
                <a:ea typeface="宋体" pitchFamily="2" charset="-122"/>
              </a:rPr>
              <a:t>Demand paging</a:t>
            </a:r>
            <a:r>
              <a:rPr lang="en-US" altLang="zh-CN">
                <a:ea typeface="宋体" pitchFamily="2" charset="-122"/>
              </a:rPr>
              <a:t>(</a:t>
            </a:r>
            <a:r>
              <a:rPr lang="zh-CN" altLang="en-US">
                <a:ea typeface="宋体" pitchFamily="2" charset="-122"/>
              </a:rPr>
              <a:t>请求分页式</a:t>
            </a:r>
            <a:r>
              <a:rPr lang="en-US" altLang="zh-CN">
                <a:ea typeface="宋体" pitchFamily="2" charset="-122"/>
              </a:rPr>
              <a:t>) only brings pages into main memory when a reference is made to a location on the page</a:t>
            </a:r>
          </a:p>
          <a:p>
            <a:pPr lvl="2"/>
            <a:r>
              <a:rPr lang="en-US" altLang="zh-CN">
                <a:ea typeface="宋体" pitchFamily="2" charset="-122"/>
              </a:rPr>
              <a:t>Many page faults when process first started</a:t>
            </a:r>
          </a:p>
          <a:p>
            <a:pPr lvl="1"/>
            <a:r>
              <a:rPr lang="en-US" altLang="zh-CN" b="1" i="1">
                <a:ea typeface="宋体" pitchFamily="2" charset="-122"/>
              </a:rPr>
              <a:t>Prepaging</a:t>
            </a:r>
            <a:r>
              <a:rPr lang="en-US" altLang="zh-CN">
                <a:ea typeface="宋体" pitchFamily="2" charset="-122"/>
              </a:rPr>
              <a:t>(</a:t>
            </a:r>
            <a:r>
              <a:rPr lang="zh-CN" altLang="en-US">
                <a:ea typeface="宋体" pitchFamily="2" charset="-122"/>
              </a:rPr>
              <a:t>预约分页式</a:t>
            </a:r>
            <a:r>
              <a:rPr lang="en-US" altLang="zh-CN">
                <a:ea typeface="宋体" pitchFamily="2" charset="-122"/>
              </a:rPr>
              <a:t>)</a:t>
            </a:r>
            <a:r>
              <a:rPr lang="zh-CN" altLang="en-US">
                <a:ea typeface="宋体" pitchFamily="2" charset="-122"/>
              </a:rPr>
              <a:t> </a:t>
            </a:r>
            <a:r>
              <a:rPr lang="en-US" altLang="zh-CN">
                <a:ea typeface="宋体" pitchFamily="2" charset="-122"/>
              </a:rPr>
              <a:t>brings in more pages than needed</a:t>
            </a:r>
          </a:p>
          <a:p>
            <a:pPr lvl="2"/>
            <a:r>
              <a:rPr lang="en-US" altLang="zh-CN">
                <a:ea typeface="宋体" pitchFamily="2" charset="-122"/>
              </a:rPr>
              <a:t>More efficient to bring in pages that reside contiguously on the disk</a:t>
            </a:r>
          </a:p>
          <a:p>
            <a:endParaRPr lang="en-US" altLang="zh-CN">
              <a:ea typeface="宋体" pitchFamily="2" charset="-122"/>
            </a:endParaRPr>
          </a:p>
        </p:txBody>
      </p:sp>
      <p:sp>
        <p:nvSpPr>
          <p:cNvPr id="5939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F6B76A81-3FF3-4665-9A90-E619886116FC}" type="slidenum">
              <a:rPr lang="zh-CN" altLang="en-US" sz="1400" smtClean="0"/>
              <a:pPr>
                <a:spcBef>
                  <a:spcPct val="0"/>
                </a:spcBef>
                <a:buClrTx/>
                <a:buFontTx/>
                <a:buNone/>
              </a:pPr>
              <a:t>70</a:t>
            </a:fld>
            <a:endParaRPr lang="en-US" altLang="zh-CN"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zh-CN" dirty="0">
                <a:ea typeface="宋体" pitchFamily="2" charset="-122"/>
              </a:rPr>
              <a:t>8.2.2 Placement Policy(1/1)(</a:t>
            </a:r>
            <a:r>
              <a:rPr lang="zh-CN" altLang="en-US" dirty="0">
                <a:ea typeface="宋体" pitchFamily="2" charset="-122"/>
              </a:rPr>
              <a:t>放置策略</a:t>
            </a:r>
            <a:r>
              <a:rPr lang="en-US" altLang="zh-CN" dirty="0">
                <a:ea typeface="宋体" pitchFamily="2" charset="-122"/>
              </a:rPr>
              <a:t>)</a:t>
            </a:r>
          </a:p>
        </p:txBody>
      </p:sp>
      <p:sp>
        <p:nvSpPr>
          <p:cNvPr id="61444" name="Rectangle 3"/>
          <p:cNvSpPr>
            <a:spLocks noGrp="1" noChangeArrowheads="1"/>
          </p:cNvSpPr>
          <p:nvPr>
            <p:ph idx="1"/>
          </p:nvPr>
        </p:nvSpPr>
        <p:spPr/>
        <p:txBody>
          <a:bodyPr/>
          <a:lstStyle/>
          <a:p>
            <a:r>
              <a:rPr lang="en-US" altLang="zh-CN" dirty="0">
                <a:ea typeface="宋体" pitchFamily="2" charset="-122"/>
              </a:rPr>
              <a:t>Placement Policy: Determines where in real memory a process piece is to reside</a:t>
            </a:r>
          </a:p>
          <a:p>
            <a:pPr lvl="1"/>
            <a:r>
              <a:rPr lang="en-US" altLang="zh-CN" dirty="0">
                <a:ea typeface="宋体" pitchFamily="2" charset="-122"/>
              </a:rPr>
              <a:t>Important in a nonuniform memory access(NUMA, </a:t>
            </a:r>
            <a:r>
              <a:rPr lang="zh-CN" altLang="en-US" dirty="0">
                <a:ea typeface="宋体" pitchFamily="2" charset="-122"/>
              </a:rPr>
              <a:t>非一致存储器访问</a:t>
            </a:r>
            <a:r>
              <a:rPr lang="en-US" altLang="zh-CN" dirty="0">
                <a:ea typeface="宋体" pitchFamily="2" charset="-122"/>
              </a:rPr>
              <a:t>) system (</a:t>
            </a:r>
            <a:r>
              <a:rPr lang="zh-CN" altLang="en-US" dirty="0">
                <a:ea typeface="宋体" pitchFamily="2" charset="-122"/>
              </a:rPr>
              <a:t>放置策略对</a:t>
            </a:r>
            <a:r>
              <a:rPr lang="en-US" altLang="zh-CN" dirty="0">
                <a:ea typeface="宋体" pitchFamily="2" charset="-122"/>
              </a:rPr>
              <a:t>NUMA</a:t>
            </a:r>
            <a:r>
              <a:rPr lang="zh-CN" altLang="en-US" dirty="0">
                <a:ea typeface="宋体" pitchFamily="2" charset="-122"/>
              </a:rPr>
              <a:t> 处理器影响大</a:t>
            </a:r>
            <a:r>
              <a:rPr lang="en-US" altLang="zh-CN" dirty="0">
                <a:ea typeface="宋体" pitchFamily="2" charset="-122"/>
              </a:rPr>
              <a:t>)</a:t>
            </a:r>
          </a:p>
          <a:p>
            <a:pPr lvl="1"/>
            <a:r>
              <a:rPr lang="en-US" altLang="zh-CN" dirty="0">
                <a:ea typeface="宋体" pitchFamily="2" charset="-122"/>
              </a:rPr>
              <a:t>Not</a:t>
            </a:r>
            <a:r>
              <a:rPr lang="zh-CN" altLang="en-US" dirty="0">
                <a:ea typeface="宋体" pitchFamily="2" charset="-122"/>
              </a:rPr>
              <a:t> </a:t>
            </a:r>
            <a:r>
              <a:rPr lang="en-US" altLang="zh-CN" dirty="0">
                <a:ea typeface="宋体" pitchFamily="2" charset="-122"/>
              </a:rPr>
              <a:t>that</a:t>
            </a:r>
            <a:r>
              <a:rPr lang="zh-CN" altLang="en-US" dirty="0">
                <a:ea typeface="宋体" pitchFamily="2" charset="-122"/>
              </a:rPr>
              <a:t> </a:t>
            </a:r>
            <a:r>
              <a:rPr lang="en-US" altLang="zh-CN" dirty="0">
                <a:ea typeface="宋体" pitchFamily="2" charset="-122"/>
              </a:rPr>
              <a:t>important in segmentation system </a:t>
            </a:r>
          </a:p>
          <a:p>
            <a:pPr lvl="2"/>
            <a:r>
              <a:rPr lang="en-US" altLang="zh-CN" dirty="0">
                <a:ea typeface="宋体" pitchFamily="2" charset="-122"/>
              </a:rPr>
              <a:t>Can use first fit, best fit, etc.</a:t>
            </a:r>
          </a:p>
          <a:p>
            <a:pPr lvl="1"/>
            <a:r>
              <a:rPr lang="en-US" altLang="zh-CN" dirty="0">
                <a:ea typeface="宋体" pitchFamily="2" charset="-122"/>
              </a:rPr>
              <a:t>Paging or combined paging with segmentation hardware performs address translation and placement is usually irrelevant(</a:t>
            </a:r>
            <a:r>
              <a:rPr lang="zh-CN" altLang="en-US" dirty="0">
                <a:ea typeface="宋体" pitchFamily="2" charset="-122"/>
              </a:rPr>
              <a:t>放置策略对分页和段页式系统影响不大</a:t>
            </a:r>
            <a:r>
              <a:rPr lang="en-US" altLang="zh-CN" dirty="0">
                <a:ea typeface="宋体" pitchFamily="2" charset="-122"/>
              </a:rPr>
              <a:t>)</a:t>
            </a:r>
          </a:p>
        </p:txBody>
      </p:sp>
      <p:sp>
        <p:nvSpPr>
          <p:cNvPr id="6144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162CD96-08AF-4FD2-B84B-F419DFF70080}" type="slidenum">
              <a:rPr lang="zh-CN" altLang="en-US" sz="1400" smtClean="0"/>
              <a:pPr>
                <a:spcBef>
                  <a:spcPct val="0"/>
                </a:spcBef>
                <a:buClrTx/>
                <a:buFontTx/>
                <a:buNone/>
              </a:pPr>
              <a:t>71</a:t>
            </a:fld>
            <a:endParaRPr lang="en-US" altLang="zh-CN" sz="1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lgn="ctr"/>
            <a:r>
              <a:rPr lang="en-US" altLang="zh-CN">
                <a:ea typeface="宋体" pitchFamily="2" charset="-122"/>
              </a:rPr>
              <a:t>8.2 Operating System Software</a:t>
            </a:r>
          </a:p>
        </p:txBody>
      </p:sp>
      <p:sp>
        <p:nvSpPr>
          <p:cNvPr id="62468" name="Rectangle 3"/>
          <p:cNvSpPr>
            <a:spLocks noGrp="1" noChangeArrowheads="1"/>
          </p:cNvSpPr>
          <p:nvPr>
            <p:ph idx="1"/>
          </p:nvPr>
        </p:nvSpPr>
        <p:spPr/>
        <p:txBody>
          <a:bodyPr/>
          <a:lstStyle/>
          <a:p>
            <a:pPr>
              <a:buFont typeface="Wingdings" pitchFamily="2" charset="2"/>
              <a:buChar char="§"/>
            </a:pPr>
            <a:r>
              <a:rPr lang="en-US" altLang="zh-CN" dirty="0">
                <a:solidFill>
                  <a:schemeClr val="accent4">
                    <a:lumMod val="50000"/>
                    <a:lumOff val="50000"/>
                  </a:schemeClr>
                </a:solidFill>
                <a:ea typeface="宋体" pitchFamily="2" charset="-122"/>
              </a:rPr>
              <a:t>8.2.1 Fetch Policy</a:t>
            </a:r>
          </a:p>
          <a:p>
            <a:pPr>
              <a:buFont typeface="Wingdings" pitchFamily="2" charset="2"/>
              <a:buChar char="§"/>
            </a:pPr>
            <a:r>
              <a:rPr lang="en-US" altLang="zh-CN" dirty="0">
                <a:solidFill>
                  <a:schemeClr val="accent4">
                    <a:lumMod val="50000"/>
                    <a:lumOff val="50000"/>
                  </a:schemeClr>
                </a:solidFill>
                <a:ea typeface="宋体" pitchFamily="2" charset="-122"/>
              </a:rPr>
              <a:t>8.2.2 Placement Policy</a:t>
            </a:r>
          </a:p>
          <a:p>
            <a:pPr>
              <a:buFont typeface="Wingdings" pitchFamily="2" charset="2"/>
              <a:buChar char="§"/>
            </a:pPr>
            <a:r>
              <a:rPr lang="en-US" altLang="zh-CN" u="sng" dirty="0">
                <a:ea typeface="宋体" pitchFamily="2" charset="-122"/>
              </a:rPr>
              <a:t>8.2.3 Replacement Policy</a:t>
            </a:r>
          </a:p>
          <a:p>
            <a:pPr lvl="1"/>
            <a:r>
              <a:rPr lang="zh-CN" altLang="en-US" dirty="0">
                <a:ea typeface="宋体" pitchFamily="2" charset="-122"/>
              </a:rPr>
              <a:t>针对单个进程：重点讨论各种置换方法</a:t>
            </a:r>
            <a:endParaRPr lang="en-US" altLang="zh-CN" dirty="0">
              <a:ea typeface="宋体" pitchFamily="2" charset="-122"/>
            </a:endParaRPr>
          </a:p>
          <a:p>
            <a:pPr>
              <a:buFont typeface="Wingdings" pitchFamily="2" charset="2"/>
              <a:buChar char="§"/>
            </a:pPr>
            <a:r>
              <a:rPr lang="en-US" altLang="zh-CN" dirty="0">
                <a:ea typeface="宋体" pitchFamily="2" charset="-122"/>
              </a:rPr>
              <a:t>8.2.4 Resident Set Management</a:t>
            </a:r>
          </a:p>
          <a:p>
            <a:pPr lvl="1"/>
            <a:r>
              <a:rPr lang="zh-CN" altLang="en-US" dirty="0">
                <a:ea typeface="宋体" pitchFamily="2" charset="-122"/>
              </a:rPr>
              <a:t>针对所有进程</a:t>
            </a:r>
            <a:r>
              <a:rPr lang="en-US" altLang="zh-CN" dirty="0">
                <a:ea typeface="宋体" pitchFamily="2" charset="-122"/>
              </a:rPr>
              <a:t>: </a:t>
            </a:r>
            <a:r>
              <a:rPr lang="zh-CN" altLang="en-US" dirty="0">
                <a:ea typeface="宋体" pitchFamily="2" charset="-122"/>
              </a:rPr>
              <a:t>全局置换</a:t>
            </a:r>
            <a:endParaRPr lang="en-US" altLang="zh-CN" dirty="0">
              <a:ea typeface="宋体" pitchFamily="2" charset="-122"/>
            </a:endParaRPr>
          </a:p>
          <a:p>
            <a:pPr lvl="2"/>
            <a:r>
              <a:rPr lang="zh-CN" altLang="en-US" dirty="0">
                <a:ea typeface="宋体" pitchFamily="2" charset="-122"/>
              </a:rPr>
              <a:t>如何评估系统性能和各个进程分配的页帧数？</a:t>
            </a:r>
            <a:endParaRPr lang="en-US" altLang="zh-CN" dirty="0">
              <a:ea typeface="宋体" pitchFamily="2" charset="-122"/>
            </a:endParaRPr>
          </a:p>
          <a:p>
            <a:pPr>
              <a:buFont typeface="Wingdings" pitchFamily="2" charset="2"/>
              <a:buChar char="§"/>
            </a:pPr>
            <a:r>
              <a:rPr lang="en-US" altLang="zh-CN" dirty="0">
                <a:solidFill>
                  <a:schemeClr val="accent4">
                    <a:lumMod val="50000"/>
                    <a:lumOff val="50000"/>
                  </a:schemeClr>
                </a:solidFill>
                <a:ea typeface="宋体" pitchFamily="2" charset="-122"/>
              </a:rPr>
              <a:t>8.2.5 Clearing Policy</a:t>
            </a:r>
          </a:p>
          <a:p>
            <a:pPr>
              <a:buFont typeface="Wingdings" pitchFamily="2" charset="2"/>
              <a:buChar char="§"/>
            </a:pPr>
            <a:r>
              <a:rPr lang="en-US" altLang="zh-CN" dirty="0">
                <a:solidFill>
                  <a:schemeClr val="accent4">
                    <a:lumMod val="50000"/>
                    <a:lumOff val="50000"/>
                  </a:schemeClr>
                </a:solidFill>
                <a:ea typeface="宋体" pitchFamily="2" charset="-122"/>
              </a:rPr>
              <a:t>8.2.6 Load Control</a:t>
            </a:r>
          </a:p>
        </p:txBody>
      </p:sp>
      <p:sp>
        <p:nvSpPr>
          <p:cNvPr id="6246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00D80E1-E738-429A-A8FA-F3E6BE089033}" type="slidenum">
              <a:rPr lang="zh-CN" altLang="en-US" sz="1400" smtClean="0"/>
              <a:pPr>
                <a:spcBef>
                  <a:spcPct val="0"/>
                </a:spcBef>
                <a:buClrTx/>
                <a:buFontTx/>
                <a:buNone/>
              </a:pPr>
              <a:t>72</a:t>
            </a:fld>
            <a:endParaRPr lang="en-US" altLang="zh-CN" sz="1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a:ea typeface="宋体" pitchFamily="2" charset="-122"/>
              </a:rPr>
              <a:t>8.2.3 Replacement Policy(1/16)(</a:t>
            </a:r>
            <a:r>
              <a:rPr lang="zh-CN" altLang="en-US" dirty="0">
                <a:ea typeface="宋体" pitchFamily="2" charset="-122"/>
              </a:rPr>
              <a:t>置换策略</a:t>
            </a:r>
            <a:r>
              <a:rPr lang="en-US" altLang="zh-CN" dirty="0">
                <a:ea typeface="宋体" pitchFamily="2" charset="-122"/>
              </a:rPr>
              <a:t>)</a:t>
            </a:r>
          </a:p>
        </p:txBody>
      </p:sp>
      <p:sp>
        <p:nvSpPr>
          <p:cNvPr id="64516" name="Rectangle 3"/>
          <p:cNvSpPr>
            <a:spLocks noGrp="1" noChangeArrowheads="1"/>
          </p:cNvSpPr>
          <p:nvPr>
            <p:ph idx="1"/>
          </p:nvPr>
        </p:nvSpPr>
        <p:spPr/>
        <p:txBody>
          <a:bodyPr/>
          <a:lstStyle/>
          <a:p>
            <a:r>
              <a:rPr lang="en-US" altLang="zh-CN" dirty="0">
                <a:ea typeface="宋体" pitchFamily="2" charset="-122"/>
              </a:rPr>
              <a:t>Basic Rules of  Placement Policy</a:t>
            </a:r>
          </a:p>
          <a:p>
            <a:pPr lvl="1"/>
            <a:r>
              <a:rPr lang="en-US" altLang="zh-CN" sz="3200" dirty="0">
                <a:ea typeface="宋体" pitchFamily="2" charset="-122"/>
              </a:rPr>
              <a:t>Frame Locking</a:t>
            </a:r>
            <a:r>
              <a:rPr lang="zh-CN" altLang="en-US" sz="3200" dirty="0">
                <a:ea typeface="宋体" pitchFamily="2" charset="-122"/>
              </a:rPr>
              <a:t>帧锁定</a:t>
            </a:r>
            <a:endParaRPr lang="en-US" altLang="zh-CN" sz="3200" dirty="0">
              <a:ea typeface="宋体" pitchFamily="2" charset="-122"/>
            </a:endParaRPr>
          </a:p>
          <a:p>
            <a:pPr lvl="2"/>
            <a:r>
              <a:rPr lang="en-US" altLang="zh-CN" sz="2800" dirty="0">
                <a:ea typeface="宋体" pitchFamily="2" charset="-122"/>
              </a:rPr>
              <a:t>If frame is locked, it may not be replaced, some examples:</a:t>
            </a:r>
          </a:p>
          <a:p>
            <a:pPr lvl="3"/>
            <a:r>
              <a:rPr lang="en-US" altLang="zh-CN" sz="2400" dirty="0">
                <a:ea typeface="宋体" pitchFamily="2" charset="-122"/>
              </a:rPr>
              <a:t>Kernel of the OS</a:t>
            </a:r>
          </a:p>
          <a:p>
            <a:pPr lvl="3"/>
            <a:r>
              <a:rPr lang="en-US" altLang="zh-CN" sz="2400" dirty="0">
                <a:ea typeface="宋体" pitchFamily="2" charset="-122"/>
              </a:rPr>
              <a:t>Important Control structures of OS</a:t>
            </a:r>
          </a:p>
          <a:p>
            <a:pPr lvl="3"/>
            <a:r>
              <a:rPr lang="en-US" altLang="zh-CN" sz="2400" dirty="0">
                <a:ea typeface="宋体" pitchFamily="2" charset="-122"/>
              </a:rPr>
              <a:t>I/O buffers</a:t>
            </a:r>
          </a:p>
          <a:p>
            <a:pPr lvl="2"/>
            <a:r>
              <a:rPr lang="en-US" altLang="zh-CN" sz="2800" dirty="0">
                <a:ea typeface="宋体" pitchFamily="2" charset="-122"/>
              </a:rPr>
              <a:t>Associate a lock bit with each frame</a:t>
            </a:r>
          </a:p>
          <a:p>
            <a:endParaRPr lang="en-US" altLang="zh-CN" dirty="0">
              <a:ea typeface="宋体" pitchFamily="2" charset="-122"/>
            </a:endParaRPr>
          </a:p>
          <a:p>
            <a:endParaRPr lang="en-US" altLang="zh-CN" dirty="0">
              <a:ea typeface="宋体" pitchFamily="2" charset="-122"/>
            </a:endParaRPr>
          </a:p>
        </p:txBody>
      </p:sp>
      <p:sp>
        <p:nvSpPr>
          <p:cNvPr id="6451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DD89D2F3-AB0D-4FE6-904A-5158F0921040}" type="slidenum">
              <a:rPr lang="zh-CN" altLang="en-US" sz="1400" smtClean="0"/>
              <a:pPr>
                <a:spcBef>
                  <a:spcPct val="0"/>
                </a:spcBef>
                <a:buClrTx/>
                <a:buFontTx/>
                <a:buNone/>
              </a:pPr>
              <a:t>73</a:t>
            </a:fld>
            <a:endParaRPr lang="en-US" altLang="zh-CN" sz="1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228600" y="228600"/>
            <a:ext cx="8534400" cy="838200"/>
          </a:xfrm>
        </p:spPr>
        <p:txBody>
          <a:bodyPr/>
          <a:lstStyle/>
          <a:p>
            <a:r>
              <a:rPr lang="en-US" altLang="zh-CN" dirty="0">
                <a:ea typeface="宋体" pitchFamily="2" charset="-122"/>
              </a:rPr>
              <a:t>8.2.3 Replacement Policy(2/16)</a:t>
            </a:r>
          </a:p>
        </p:txBody>
      </p:sp>
      <p:sp>
        <p:nvSpPr>
          <p:cNvPr id="63492" name="Rectangle 3"/>
          <p:cNvSpPr>
            <a:spLocks noGrp="1" noChangeArrowheads="1"/>
          </p:cNvSpPr>
          <p:nvPr>
            <p:ph idx="1"/>
          </p:nvPr>
        </p:nvSpPr>
        <p:spPr/>
        <p:txBody>
          <a:bodyPr/>
          <a:lstStyle/>
          <a:p>
            <a:r>
              <a:rPr lang="en-US" altLang="zh-CN" dirty="0">
                <a:ea typeface="宋体" pitchFamily="2" charset="-122"/>
              </a:rPr>
              <a:t>Basic Rules of  Placement Policy</a:t>
            </a:r>
          </a:p>
          <a:p>
            <a:pPr lvl="1"/>
            <a:r>
              <a:rPr lang="en-US" altLang="zh-CN" dirty="0">
                <a:ea typeface="宋体" pitchFamily="2" charset="-122"/>
              </a:rPr>
              <a:t>Easy to implement and Efficient </a:t>
            </a:r>
            <a:r>
              <a:rPr lang="zh-CN" altLang="en-US" dirty="0">
                <a:ea typeface="宋体" pitchFamily="2" charset="-122"/>
              </a:rPr>
              <a:t>简单高效</a:t>
            </a:r>
            <a:endParaRPr lang="en-US" altLang="zh-CN" dirty="0">
              <a:ea typeface="宋体" pitchFamily="2" charset="-122"/>
            </a:endParaRPr>
          </a:p>
          <a:p>
            <a:pPr lvl="1"/>
            <a:endParaRPr lang="zh-CN" altLang="en-US" dirty="0">
              <a:ea typeface="宋体" pitchFamily="2" charset="-122"/>
            </a:endParaRPr>
          </a:p>
          <a:p>
            <a:pPr lvl="1"/>
            <a:r>
              <a:rPr lang="en-US" altLang="zh-CN" dirty="0">
                <a:ea typeface="宋体" pitchFamily="2" charset="-122"/>
              </a:rPr>
              <a:t>Page removed should be the page least likely to be referenced in the near future</a:t>
            </a:r>
            <a:r>
              <a:rPr lang="zh-CN" altLang="en-US" dirty="0">
                <a:ea typeface="宋体" pitchFamily="2" charset="-122"/>
              </a:rPr>
              <a:t>（最近访问可能性最小的页）</a:t>
            </a:r>
            <a:endParaRPr lang="en-US" altLang="zh-CN" dirty="0">
              <a:ea typeface="宋体" pitchFamily="2" charset="-122"/>
            </a:endParaRPr>
          </a:p>
          <a:p>
            <a:pPr lvl="1"/>
            <a:endParaRPr lang="zh-CN" altLang="en-US" dirty="0">
              <a:ea typeface="宋体" pitchFamily="2" charset="-122"/>
            </a:endParaRPr>
          </a:p>
          <a:p>
            <a:pPr lvl="1"/>
            <a:r>
              <a:rPr lang="en-US" altLang="zh-CN" dirty="0">
                <a:ea typeface="宋体" pitchFamily="2" charset="-122"/>
              </a:rPr>
              <a:t>Most policies predict the future behavior on the basis of past behavior</a:t>
            </a:r>
            <a:r>
              <a:rPr lang="zh-CN" altLang="en-US" dirty="0">
                <a:ea typeface="宋体" pitchFamily="2" charset="-122"/>
              </a:rPr>
              <a:t>（基于过去的行为预测未来的行为）</a:t>
            </a:r>
            <a:endParaRPr lang="en-US" altLang="zh-CN" dirty="0">
              <a:ea typeface="宋体" pitchFamily="2" charset="-122"/>
            </a:endParaRPr>
          </a:p>
        </p:txBody>
      </p:sp>
      <p:sp>
        <p:nvSpPr>
          <p:cNvPr id="6349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6F6B4DC3-AE5E-4AC0-A0A1-52CB5615354D}" type="slidenum">
              <a:rPr lang="zh-CN" altLang="en-US" sz="1400" smtClean="0"/>
              <a:pPr>
                <a:spcBef>
                  <a:spcPct val="0"/>
                </a:spcBef>
                <a:buClrTx/>
                <a:buFontTx/>
                <a:buNone/>
              </a:pPr>
              <a:t>74</a:t>
            </a:fld>
            <a:endParaRPr lang="en-US" altLang="zh-CN" sz="1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US" altLang="zh-CN" dirty="0">
                <a:ea typeface="宋体" pitchFamily="2" charset="-122"/>
              </a:rPr>
              <a:t>8.2.3 Replacement Policy(3/16)</a:t>
            </a:r>
          </a:p>
        </p:txBody>
      </p:sp>
      <p:sp>
        <p:nvSpPr>
          <p:cNvPr id="65540" name="Rectangle 3"/>
          <p:cNvSpPr>
            <a:spLocks noGrp="1" noChangeArrowheads="1"/>
          </p:cNvSpPr>
          <p:nvPr>
            <p:ph idx="1"/>
          </p:nvPr>
        </p:nvSpPr>
        <p:spPr/>
        <p:txBody>
          <a:bodyPr/>
          <a:lstStyle/>
          <a:p>
            <a:pPr>
              <a:buFontTx/>
              <a:buNone/>
            </a:pPr>
            <a:r>
              <a:rPr lang="en-US" altLang="zh-CN" dirty="0">
                <a:ea typeface="宋体" pitchFamily="2" charset="-122"/>
              </a:rPr>
              <a:t>1. Optimal policy( OPT, </a:t>
            </a:r>
            <a:r>
              <a:rPr lang="zh-CN" altLang="en-US" dirty="0">
                <a:ea typeface="宋体" pitchFamily="2" charset="-122"/>
              </a:rPr>
              <a:t>最佳 </a:t>
            </a:r>
            <a:r>
              <a:rPr lang="en-US" altLang="zh-CN" dirty="0">
                <a:ea typeface="宋体" pitchFamily="2" charset="-122"/>
              </a:rPr>
              <a:t>)</a:t>
            </a:r>
          </a:p>
          <a:p>
            <a:pPr lvl="1"/>
            <a:r>
              <a:rPr lang="en-US" altLang="zh-CN" dirty="0">
                <a:ea typeface="宋体" pitchFamily="2" charset="-122"/>
              </a:rPr>
              <a:t>Selects for replacement that page for which the time to the next reference is the longest(</a:t>
            </a:r>
            <a:r>
              <a:rPr lang="zh-CN" altLang="en-US" dirty="0">
                <a:ea typeface="宋体" pitchFamily="2" charset="-122"/>
              </a:rPr>
              <a:t>下次访问距当前时间最长的页</a:t>
            </a:r>
            <a:r>
              <a:rPr lang="en-US" altLang="zh-CN" dirty="0">
                <a:ea typeface="宋体" pitchFamily="2" charset="-122"/>
              </a:rPr>
              <a:t>)</a:t>
            </a:r>
          </a:p>
          <a:p>
            <a:pPr lvl="1"/>
            <a:r>
              <a:rPr lang="en-US" altLang="zh-CN" dirty="0">
                <a:solidFill>
                  <a:srgbClr val="0000FF"/>
                </a:solidFill>
                <a:ea typeface="宋体" pitchFamily="2" charset="-122"/>
              </a:rPr>
              <a:t>Impossible</a:t>
            </a:r>
            <a:r>
              <a:rPr lang="en-US" altLang="zh-CN" dirty="0">
                <a:ea typeface="宋体" pitchFamily="2" charset="-122"/>
              </a:rPr>
              <a:t> to have perfect knowledge of </a:t>
            </a:r>
            <a:r>
              <a:rPr lang="en-US" altLang="zh-CN" dirty="0">
                <a:solidFill>
                  <a:srgbClr val="0000FF"/>
                </a:solidFill>
                <a:ea typeface="宋体" pitchFamily="2" charset="-122"/>
              </a:rPr>
              <a:t>future</a:t>
            </a:r>
            <a:r>
              <a:rPr lang="en-US" altLang="zh-CN" dirty="0">
                <a:ea typeface="宋体" pitchFamily="2" charset="-122"/>
              </a:rPr>
              <a:t> events</a:t>
            </a:r>
          </a:p>
          <a:p>
            <a:pPr lvl="1"/>
            <a:endParaRPr lang="en-US" altLang="zh-CN" dirty="0">
              <a:ea typeface="宋体" pitchFamily="2" charset="-122"/>
            </a:endParaRPr>
          </a:p>
          <a:p>
            <a:pPr lvl="1"/>
            <a:r>
              <a:rPr lang="zh-CN" altLang="en-US" dirty="0">
                <a:ea typeface="宋体" pitchFamily="2" charset="-122"/>
              </a:rPr>
              <a:t>主要用于对比评估其它算法</a:t>
            </a:r>
            <a:endParaRPr lang="en-US" altLang="zh-CN" dirty="0">
              <a:ea typeface="宋体" pitchFamily="2" charset="-122"/>
            </a:endParaRPr>
          </a:p>
          <a:p>
            <a:pPr lvl="2"/>
            <a:r>
              <a:rPr lang="zh-CN" altLang="en-US" dirty="0">
                <a:ea typeface="宋体" pitchFamily="2" charset="-122"/>
              </a:rPr>
              <a:t>先跑一次得出数据，然后再运行第二次，以此数据和其它算法对比</a:t>
            </a:r>
            <a:endParaRPr lang="en-US" altLang="zh-CN" dirty="0">
              <a:ea typeface="宋体" pitchFamily="2" charset="-122"/>
            </a:endParaRPr>
          </a:p>
          <a:p>
            <a:endParaRPr lang="zh-CN" altLang="en-US" dirty="0">
              <a:ea typeface="宋体" pitchFamily="2" charset="-122"/>
            </a:endParaRPr>
          </a:p>
        </p:txBody>
      </p:sp>
      <p:sp>
        <p:nvSpPr>
          <p:cNvPr id="6553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BE15165-5493-4D02-9FFE-65A3EF280D99}" type="slidenum">
              <a:rPr lang="zh-CN" altLang="en-US" sz="1400" smtClean="0"/>
              <a:pPr>
                <a:spcBef>
                  <a:spcPct val="0"/>
                </a:spcBef>
                <a:buClrTx/>
                <a:buFontTx/>
                <a:buNone/>
              </a:pPr>
              <a:t>75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40">
                                            <p:txEl>
                                              <p:pRg st="4" end="4"/>
                                            </p:txEl>
                                          </p:spTgt>
                                        </p:tgtEl>
                                        <p:attrNameLst>
                                          <p:attrName>style.visibility</p:attrName>
                                        </p:attrNameLst>
                                      </p:cBhvr>
                                      <p:to>
                                        <p:strVal val="visible"/>
                                      </p:to>
                                    </p:set>
                                    <p:anim calcmode="lin" valueType="num">
                                      <p:cBhvr additive="base">
                                        <p:cTn id="7" dur="500" fill="hold"/>
                                        <p:tgtEl>
                                          <p:spTgt spid="6554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0">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40">
                                            <p:txEl>
                                              <p:pRg st="5" end="5"/>
                                            </p:txEl>
                                          </p:spTgt>
                                        </p:tgtEl>
                                        <p:attrNameLst>
                                          <p:attrName>style.visibility</p:attrName>
                                        </p:attrNameLst>
                                      </p:cBhvr>
                                      <p:to>
                                        <p:strVal val="visible"/>
                                      </p:to>
                                    </p:set>
                                    <p:anim calcmode="lin" valueType="num">
                                      <p:cBhvr additive="base">
                                        <p:cTn id="11" dur="500" fill="hold"/>
                                        <p:tgtEl>
                                          <p:spTgt spid="65540">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4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ltLang="zh-CN" dirty="0">
                <a:ea typeface="宋体" pitchFamily="2" charset="-122"/>
              </a:rPr>
              <a:t>8.2.3 Replacement Policy(4/16)</a:t>
            </a:r>
          </a:p>
        </p:txBody>
      </p:sp>
      <p:sp>
        <p:nvSpPr>
          <p:cNvPr id="66564" name="Rectangle 3"/>
          <p:cNvSpPr>
            <a:spLocks noGrp="1" noChangeArrowheads="1"/>
          </p:cNvSpPr>
          <p:nvPr>
            <p:ph idx="1"/>
          </p:nvPr>
        </p:nvSpPr>
        <p:spPr/>
        <p:txBody>
          <a:bodyPr/>
          <a:lstStyle/>
          <a:p>
            <a:pPr>
              <a:buFontTx/>
              <a:buNone/>
            </a:pPr>
            <a:r>
              <a:rPr lang="en-US" altLang="zh-CN" dirty="0">
                <a:ea typeface="宋体" pitchFamily="2" charset="-122"/>
              </a:rPr>
              <a:t>2. Least Recently Used (LRU, </a:t>
            </a:r>
            <a:r>
              <a:rPr lang="zh-CN" altLang="en-US" dirty="0">
                <a:ea typeface="宋体" pitchFamily="2" charset="-122"/>
              </a:rPr>
              <a:t>最近最少使用</a:t>
            </a:r>
            <a:r>
              <a:rPr lang="en-US" altLang="zh-CN" dirty="0">
                <a:ea typeface="宋体" pitchFamily="2" charset="-122"/>
              </a:rPr>
              <a:t>)</a:t>
            </a:r>
          </a:p>
          <a:p>
            <a:pPr lvl="1"/>
            <a:r>
              <a:rPr lang="en-US" altLang="zh-CN" dirty="0">
                <a:ea typeface="宋体" pitchFamily="2" charset="-122"/>
              </a:rPr>
              <a:t>Replaces the page that has not been referenced for the longest time(</a:t>
            </a:r>
            <a:r>
              <a:rPr lang="zh-CN" altLang="en-US" dirty="0">
                <a:ea typeface="宋体" pitchFamily="2" charset="-122"/>
              </a:rPr>
              <a:t>上次访问距当前时间最长的页</a:t>
            </a:r>
            <a:r>
              <a:rPr lang="en-US" altLang="zh-CN" dirty="0">
                <a:ea typeface="宋体" pitchFamily="2" charset="-122"/>
              </a:rPr>
              <a:t>)</a:t>
            </a:r>
          </a:p>
          <a:p>
            <a:pPr lvl="1"/>
            <a:r>
              <a:rPr lang="en-US" altLang="zh-CN" dirty="0">
                <a:ea typeface="宋体" pitchFamily="2" charset="-122"/>
              </a:rPr>
              <a:t>By the principle of locality, this should be the page least likely to be referenced in the near future</a:t>
            </a:r>
          </a:p>
          <a:p>
            <a:pPr lvl="1"/>
            <a:r>
              <a:rPr lang="en-US" altLang="zh-CN" dirty="0">
                <a:ea typeface="宋体" pitchFamily="2" charset="-122"/>
              </a:rPr>
              <a:t>Each page could be </a:t>
            </a:r>
            <a:r>
              <a:rPr lang="en-US" altLang="zh-CN" dirty="0">
                <a:solidFill>
                  <a:srgbClr val="0000FF"/>
                </a:solidFill>
                <a:ea typeface="宋体" pitchFamily="2" charset="-122"/>
              </a:rPr>
              <a:t>tagged with the time </a:t>
            </a:r>
            <a:r>
              <a:rPr lang="en-US" altLang="zh-CN" dirty="0">
                <a:ea typeface="宋体" pitchFamily="2" charset="-122"/>
              </a:rPr>
              <a:t>of last reference.  This would require a great deal of </a:t>
            </a:r>
            <a:r>
              <a:rPr lang="en-US" altLang="zh-CN" dirty="0">
                <a:solidFill>
                  <a:srgbClr val="0000FF"/>
                </a:solidFill>
                <a:ea typeface="宋体" pitchFamily="2" charset="-122"/>
              </a:rPr>
              <a:t>overhead</a:t>
            </a:r>
            <a:r>
              <a:rPr lang="en-US" altLang="zh-CN" dirty="0">
                <a:ea typeface="宋体" pitchFamily="2" charset="-122"/>
              </a:rPr>
              <a:t>.</a:t>
            </a:r>
          </a:p>
          <a:p>
            <a:pPr lvl="2"/>
            <a:r>
              <a:rPr lang="zh-CN" altLang="en-US" dirty="0">
                <a:ea typeface="宋体" pitchFamily="2" charset="-122"/>
              </a:rPr>
              <a:t>为什么这样说？请分组讨论从如何实现</a:t>
            </a:r>
            <a:r>
              <a:rPr lang="en-US" altLang="zh-CN" dirty="0">
                <a:ea typeface="宋体" pitchFamily="2" charset="-122"/>
              </a:rPr>
              <a:t>LRU</a:t>
            </a:r>
            <a:r>
              <a:rPr lang="zh-CN" altLang="en-US" dirty="0">
                <a:ea typeface="宋体" pitchFamily="2" charset="-122"/>
              </a:rPr>
              <a:t>的角度说明</a:t>
            </a:r>
            <a:endParaRPr lang="en-US" altLang="zh-CN" dirty="0">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endParaRPr lang="en-US" altLang="zh-CN" dirty="0">
              <a:ea typeface="宋体" pitchFamily="2" charset="-122"/>
            </a:endParaRPr>
          </a:p>
        </p:txBody>
      </p:sp>
      <p:sp>
        <p:nvSpPr>
          <p:cNvPr id="6656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38B0637D-C4F3-4B53-9A4D-AEF434B20B76}" type="slidenum">
              <a:rPr lang="zh-CN" altLang="en-US" sz="1400" smtClean="0"/>
              <a:pPr>
                <a:spcBef>
                  <a:spcPct val="0"/>
                </a:spcBef>
                <a:buClrTx/>
                <a:buFontTx/>
                <a:buNone/>
              </a:pPr>
              <a:t>76</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4" end="4"/>
                                            </p:txEl>
                                          </p:spTgt>
                                        </p:tgtEl>
                                        <p:attrNameLst>
                                          <p:attrName>style.visibility</p:attrName>
                                        </p:attrNameLst>
                                      </p:cBhvr>
                                      <p:to>
                                        <p:strVal val="visible"/>
                                      </p:to>
                                    </p:set>
                                    <p:anim calcmode="lin" valueType="num">
                                      <p:cBhvr additive="base">
                                        <p:cTn id="7"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FD353-F51B-8727-F03A-E46B49855212}"/>
              </a:ext>
            </a:extLst>
          </p:cNvPr>
          <p:cNvSpPr>
            <a:spLocks noGrp="1"/>
          </p:cNvSpPr>
          <p:nvPr>
            <p:ph type="title"/>
          </p:nvPr>
        </p:nvSpPr>
        <p:spPr/>
        <p:txBody>
          <a:bodyPr/>
          <a:lstStyle/>
          <a:p>
            <a:r>
              <a:rPr lang="en-US" altLang="zh-CN" dirty="0">
                <a:ea typeface="宋体" pitchFamily="2" charset="-122"/>
              </a:rPr>
              <a:t>8.2.3 Replacement Policy(5/16)</a:t>
            </a:r>
            <a:endParaRPr lang="zh-CN" altLang="en-US" dirty="0"/>
          </a:p>
        </p:txBody>
      </p:sp>
      <p:sp>
        <p:nvSpPr>
          <p:cNvPr id="3" name="内容占位符 2">
            <a:extLst>
              <a:ext uri="{FF2B5EF4-FFF2-40B4-BE49-F238E27FC236}">
                <a16:creationId xmlns:a16="http://schemas.microsoft.com/office/drawing/2014/main" id="{4A1E766E-E7C9-7526-B367-44B3D6793EF8}"/>
              </a:ext>
            </a:extLst>
          </p:cNvPr>
          <p:cNvSpPr>
            <a:spLocks noGrp="1"/>
          </p:cNvSpPr>
          <p:nvPr>
            <p:ph idx="1"/>
          </p:nvPr>
        </p:nvSpPr>
        <p:spPr>
          <a:xfrm>
            <a:off x="381000" y="1143000"/>
            <a:ext cx="8229600" cy="4857750"/>
          </a:xfrm>
        </p:spPr>
        <p:txBody>
          <a:bodyPr/>
          <a:lstStyle/>
          <a:p>
            <a:r>
              <a:rPr lang="en-US" altLang="zh-CN" sz="3200" dirty="0" err="1">
                <a:ea typeface="宋体" pitchFamily="2" charset="-122"/>
              </a:rPr>
              <a:t>openEuler</a:t>
            </a:r>
            <a:endParaRPr lang="en-US" altLang="zh-CN" sz="3200" dirty="0">
              <a:ea typeface="宋体" pitchFamily="2" charset="-122"/>
            </a:endParaRPr>
          </a:p>
          <a:p>
            <a:pPr lvl="1"/>
            <a:r>
              <a:rPr lang="zh-CN" altLang="en-US" sz="2400" dirty="0"/>
              <a:t>采用</a:t>
            </a:r>
            <a:r>
              <a:rPr lang="en-US" altLang="zh-CN" sz="2400" dirty="0"/>
              <a:t>LRU</a:t>
            </a:r>
            <a:r>
              <a:rPr lang="zh-CN" altLang="en-US" sz="2400" dirty="0"/>
              <a:t>策略</a:t>
            </a:r>
            <a:endParaRPr lang="en-US" altLang="zh-CN" sz="2400" dirty="0"/>
          </a:p>
          <a:p>
            <a:pPr lvl="1"/>
            <a:r>
              <a:rPr lang="en-US" altLang="zh-CN" sz="2400" dirty="0"/>
              <a:t>5</a:t>
            </a:r>
            <a:r>
              <a:rPr lang="zh-CN" altLang="en-US" sz="2400" dirty="0"/>
              <a:t>个链表记录不同的页类型</a:t>
            </a:r>
            <a:endParaRPr lang="en-US" altLang="zh-CN" sz="2400" dirty="0"/>
          </a:p>
          <a:p>
            <a:pPr lvl="2"/>
            <a:r>
              <a:rPr lang="zh-CN" altLang="en-US" sz="2000" dirty="0"/>
              <a:t>非活跃匿名页</a:t>
            </a:r>
            <a:r>
              <a:rPr lang="en-US" altLang="zh-CN" sz="2000" dirty="0"/>
              <a:t>LRU</a:t>
            </a:r>
            <a:r>
              <a:rPr lang="zh-CN" altLang="en-US" sz="2000" dirty="0"/>
              <a:t>链表</a:t>
            </a:r>
            <a:endParaRPr lang="en-US" altLang="zh-CN" sz="2000" dirty="0"/>
          </a:p>
          <a:p>
            <a:pPr lvl="2"/>
            <a:r>
              <a:rPr lang="zh-CN" altLang="en-US" sz="2000" dirty="0"/>
              <a:t>活跃匿名页</a:t>
            </a:r>
            <a:r>
              <a:rPr lang="en-US" altLang="zh-CN" sz="2000" dirty="0"/>
              <a:t>LRU</a:t>
            </a:r>
            <a:r>
              <a:rPr lang="zh-CN" altLang="en-US" sz="2000" dirty="0"/>
              <a:t>链表</a:t>
            </a:r>
            <a:endParaRPr lang="en-US" altLang="zh-CN" sz="2000" dirty="0"/>
          </a:p>
          <a:p>
            <a:pPr lvl="2"/>
            <a:r>
              <a:rPr lang="zh-CN" altLang="en-US" sz="2000" dirty="0"/>
              <a:t>非活跃文件页</a:t>
            </a:r>
            <a:r>
              <a:rPr lang="en-US" altLang="zh-CN" sz="2000" dirty="0"/>
              <a:t>LRU</a:t>
            </a:r>
            <a:r>
              <a:rPr lang="zh-CN" altLang="en-US" sz="2000" dirty="0"/>
              <a:t>链表</a:t>
            </a:r>
            <a:endParaRPr lang="en-US" altLang="zh-CN" sz="2000" dirty="0"/>
          </a:p>
          <a:p>
            <a:pPr lvl="2"/>
            <a:r>
              <a:rPr lang="zh-CN" altLang="en-US" sz="2000" dirty="0"/>
              <a:t>活跃文件页</a:t>
            </a:r>
            <a:r>
              <a:rPr lang="en-US" altLang="zh-CN" sz="2000" dirty="0"/>
              <a:t>LRU</a:t>
            </a:r>
            <a:r>
              <a:rPr lang="zh-CN" altLang="en-US" sz="2000" dirty="0"/>
              <a:t>链表</a:t>
            </a:r>
            <a:endParaRPr lang="en-US" altLang="zh-CN" sz="2000" dirty="0"/>
          </a:p>
          <a:p>
            <a:pPr lvl="2"/>
            <a:r>
              <a:rPr lang="zh-CN" altLang="en-US" sz="2000" dirty="0"/>
              <a:t>不可回收</a:t>
            </a:r>
            <a:r>
              <a:rPr lang="en-US" altLang="zh-CN" sz="2000" dirty="0"/>
              <a:t>LRU</a:t>
            </a:r>
            <a:r>
              <a:rPr lang="zh-CN" altLang="en-US" sz="2000" dirty="0"/>
              <a:t>链表</a:t>
            </a:r>
            <a:endParaRPr lang="en-US" altLang="zh-CN" sz="2000" dirty="0"/>
          </a:p>
          <a:p>
            <a:pPr lvl="1"/>
            <a:r>
              <a:rPr lang="en-US" altLang="zh-CN" sz="2400" dirty="0"/>
              <a:t>OS</a:t>
            </a:r>
            <a:r>
              <a:rPr lang="zh-CN" altLang="en-US" sz="2400" dirty="0"/>
              <a:t>从非活跃链表尾部开始回收记录</a:t>
            </a:r>
          </a:p>
        </p:txBody>
      </p:sp>
      <p:pic>
        <p:nvPicPr>
          <p:cNvPr id="5" name="图片 4">
            <a:extLst>
              <a:ext uri="{FF2B5EF4-FFF2-40B4-BE49-F238E27FC236}">
                <a16:creationId xmlns:a16="http://schemas.microsoft.com/office/drawing/2014/main" id="{D3D7C2A1-29BF-17AA-79C5-EDC193C62CB0}"/>
              </a:ext>
            </a:extLst>
          </p:cNvPr>
          <p:cNvPicPr>
            <a:picLocks noChangeAspect="1"/>
          </p:cNvPicPr>
          <p:nvPr/>
        </p:nvPicPr>
        <p:blipFill>
          <a:blip r:embed="rId3"/>
          <a:stretch>
            <a:fillRect/>
          </a:stretch>
        </p:blipFill>
        <p:spPr>
          <a:xfrm>
            <a:off x="7239000" y="1371600"/>
            <a:ext cx="1323975" cy="304800"/>
          </a:xfrm>
          <a:prstGeom prst="rect">
            <a:avLst/>
          </a:prstGeom>
        </p:spPr>
      </p:pic>
    </p:spTree>
    <p:extLst>
      <p:ext uri="{BB962C8B-B14F-4D97-AF65-F5344CB8AC3E}">
        <p14:creationId xmlns:p14="http://schemas.microsoft.com/office/powerpoint/2010/main" val="30847742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ea typeface="宋体" pitchFamily="2" charset="-122"/>
              </a:rPr>
              <a:t>8.2.3 Replacement Policy(6/16)</a:t>
            </a:r>
          </a:p>
        </p:txBody>
      </p:sp>
      <p:sp>
        <p:nvSpPr>
          <p:cNvPr id="67588" name="Rectangle 3"/>
          <p:cNvSpPr>
            <a:spLocks noGrp="1" noChangeArrowheads="1"/>
          </p:cNvSpPr>
          <p:nvPr>
            <p:ph idx="1"/>
          </p:nvPr>
        </p:nvSpPr>
        <p:spPr>
          <a:xfrm>
            <a:off x="228600" y="1219200"/>
            <a:ext cx="8534400" cy="5334000"/>
          </a:xfrm>
        </p:spPr>
        <p:txBody>
          <a:bodyPr/>
          <a:lstStyle/>
          <a:p>
            <a:pPr>
              <a:buFontTx/>
              <a:buNone/>
            </a:pPr>
            <a:r>
              <a:rPr lang="en-US" altLang="zh-CN" dirty="0">
                <a:ea typeface="宋体" pitchFamily="2" charset="-122"/>
              </a:rPr>
              <a:t>3. First-in, first-out (FIFO, </a:t>
            </a:r>
            <a:r>
              <a:rPr lang="zh-CN" altLang="en-US" dirty="0">
                <a:ea typeface="宋体" pitchFamily="2" charset="-122"/>
              </a:rPr>
              <a:t>先进先出</a:t>
            </a:r>
            <a:r>
              <a:rPr lang="en-US" altLang="zh-CN" dirty="0">
                <a:ea typeface="宋体" pitchFamily="2" charset="-122"/>
              </a:rPr>
              <a:t>)</a:t>
            </a:r>
          </a:p>
          <a:p>
            <a:pPr lvl="1"/>
            <a:r>
              <a:rPr lang="en-US" altLang="zh-CN" dirty="0">
                <a:ea typeface="宋体" pitchFamily="2" charset="-122"/>
              </a:rPr>
              <a:t>Treats page frames allocated to a process as a circular buffer(</a:t>
            </a:r>
            <a:r>
              <a:rPr lang="zh-CN" altLang="en-US" dirty="0">
                <a:ea typeface="宋体" pitchFamily="2" charset="-122"/>
              </a:rPr>
              <a:t>把分配给进程的页帧看做是一个循环缓冲区</a:t>
            </a:r>
            <a:r>
              <a:rPr lang="en-US" altLang="zh-CN" dirty="0">
                <a:ea typeface="宋体" pitchFamily="2" charset="-122"/>
              </a:rPr>
              <a:t>)</a:t>
            </a:r>
          </a:p>
          <a:p>
            <a:pPr lvl="1"/>
            <a:r>
              <a:rPr lang="en-US" altLang="zh-CN" dirty="0">
                <a:ea typeface="宋体" pitchFamily="2" charset="-122"/>
              </a:rPr>
              <a:t>Pages are removed </a:t>
            </a:r>
            <a:r>
              <a:rPr lang="en-US" altLang="zh-CN" dirty="0">
                <a:solidFill>
                  <a:srgbClr val="0000FF"/>
                </a:solidFill>
                <a:ea typeface="宋体" pitchFamily="2" charset="-122"/>
              </a:rPr>
              <a:t>in round-robin</a:t>
            </a:r>
            <a:r>
              <a:rPr lang="en-US" altLang="zh-CN" dirty="0">
                <a:ea typeface="宋体" pitchFamily="2" charset="-122"/>
              </a:rPr>
              <a:t>(</a:t>
            </a:r>
            <a:r>
              <a:rPr lang="zh-CN" altLang="en-US" dirty="0">
                <a:ea typeface="宋体" pitchFamily="2" charset="-122"/>
              </a:rPr>
              <a:t>循环</a:t>
            </a:r>
            <a:r>
              <a:rPr lang="en-US" altLang="zh-CN" dirty="0">
                <a:ea typeface="宋体" pitchFamily="2" charset="-122"/>
              </a:rPr>
              <a:t>) style</a:t>
            </a:r>
          </a:p>
          <a:p>
            <a:pPr lvl="1"/>
            <a:r>
              <a:rPr lang="en-US" altLang="zh-CN" dirty="0">
                <a:solidFill>
                  <a:srgbClr val="0000FF"/>
                </a:solidFill>
                <a:ea typeface="宋体" pitchFamily="2" charset="-122"/>
              </a:rPr>
              <a:t>Simplest</a:t>
            </a:r>
            <a:r>
              <a:rPr lang="en-US" altLang="zh-CN" dirty="0">
                <a:ea typeface="宋体" pitchFamily="2" charset="-122"/>
              </a:rPr>
              <a:t> replacement policy to </a:t>
            </a:r>
            <a:r>
              <a:rPr lang="en-US" altLang="zh-CN" dirty="0">
                <a:solidFill>
                  <a:srgbClr val="0000FF"/>
                </a:solidFill>
                <a:ea typeface="宋体" pitchFamily="2" charset="-122"/>
              </a:rPr>
              <a:t>implement</a:t>
            </a:r>
          </a:p>
          <a:p>
            <a:pPr lvl="1"/>
            <a:r>
              <a:rPr lang="en-US" altLang="zh-CN" dirty="0">
                <a:ea typeface="宋体" pitchFamily="2" charset="-122"/>
              </a:rPr>
              <a:t>Page that has been in memory the longest is replaced</a:t>
            </a:r>
          </a:p>
          <a:p>
            <a:pPr lvl="1"/>
            <a:r>
              <a:rPr lang="en-US" altLang="zh-CN" dirty="0">
                <a:ea typeface="宋体" pitchFamily="2" charset="-122"/>
              </a:rPr>
              <a:t>These pages may be needed again very soon</a:t>
            </a:r>
          </a:p>
          <a:p>
            <a:r>
              <a:rPr lang="zh-CN" altLang="en-US" dirty="0">
                <a:ea typeface="宋体" pitchFamily="2" charset="-122"/>
              </a:rPr>
              <a:t>实现：链表</a:t>
            </a:r>
            <a:endParaRPr lang="en-US" altLang="zh-CN" dirty="0">
              <a:ea typeface="宋体" pitchFamily="2" charset="-122"/>
            </a:endParaRPr>
          </a:p>
          <a:p>
            <a:r>
              <a:rPr lang="en-US" altLang="zh-CN" dirty="0" err="1">
                <a:ea typeface="宋体" pitchFamily="2" charset="-122"/>
              </a:rPr>
              <a:t>Belady</a:t>
            </a:r>
            <a:r>
              <a:rPr lang="zh-CN" altLang="en-US" dirty="0">
                <a:ea typeface="宋体" pitchFamily="2" charset="-122"/>
              </a:rPr>
              <a:t>现象：物理页帧越多，缺页可能增加</a:t>
            </a:r>
            <a:endParaRPr lang="en-US" altLang="zh-CN" dirty="0">
              <a:ea typeface="宋体" pitchFamily="2" charset="-122"/>
            </a:endParaRPr>
          </a:p>
        </p:txBody>
      </p:sp>
      <p:sp>
        <p:nvSpPr>
          <p:cNvPr id="6758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CAB40431-F24F-465C-B2A4-44912243612C}" type="slidenum">
              <a:rPr lang="zh-CN" altLang="en-US" sz="1400" smtClean="0"/>
              <a:pPr>
                <a:spcBef>
                  <a:spcPct val="0"/>
                </a:spcBef>
                <a:buClrTx/>
                <a:buFontTx/>
                <a:buNone/>
              </a:pPr>
              <a:t>78</a:t>
            </a:fld>
            <a:endParaRPr lang="en-US" altLang="zh-CN" sz="1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ea typeface="宋体" pitchFamily="2" charset="-122"/>
              </a:rPr>
              <a:t>8.2.3 Replacement Policy(7/16)</a:t>
            </a:r>
          </a:p>
        </p:txBody>
      </p:sp>
      <p:sp>
        <p:nvSpPr>
          <p:cNvPr id="67588" name="Rectangle 3"/>
          <p:cNvSpPr>
            <a:spLocks noGrp="1" noChangeArrowheads="1"/>
          </p:cNvSpPr>
          <p:nvPr>
            <p:ph idx="1"/>
          </p:nvPr>
        </p:nvSpPr>
        <p:spPr>
          <a:xfrm>
            <a:off x="228600" y="1219200"/>
            <a:ext cx="8534400" cy="1676400"/>
          </a:xfrm>
        </p:spPr>
        <p:txBody>
          <a:bodyPr/>
          <a:lstStyle/>
          <a:p>
            <a:pPr>
              <a:buFontTx/>
              <a:buNone/>
            </a:pPr>
            <a:r>
              <a:rPr lang="en-US" altLang="zh-CN" dirty="0">
                <a:ea typeface="宋体" pitchFamily="2" charset="-122"/>
              </a:rPr>
              <a:t>3. </a:t>
            </a:r>
            <a:r>
              <a:rPr lang="zh-CN" altLang="en-US" dirty="0">
                <a:ea typeface="宋体" pitchFamily="2" charset="-122"/>
              </a:rPr>
              <a:t>实现：链表</a:t>
            </a:r>
            <a:r>
              <a:rPr lang="en-US" altLang="zh-CN" dirty="0">
                <a:ea typeface="宋体" pitchFamily="2" charset="-122"/>
              </a:rPr>
              <a:t>/</a:t>
            </a:r>
            <a:r>
              <a:rPr lang="zh-CN" altLang="en-US" dirty="0">
                <a:ea typeface="宋体" pitchFamily="2" charset="-122"/>
              </a:rPr>
              <a:t>队列</a:t>
            </a:r>
            <a:r>
              <a:rPr lang="en-US" altLang="zh-CN" dirty="0">
                <a:ea typeface="宋体" pitchFamily="2" charset="-122"/>
              </a:rPr>
              <a:t>/</a:t>
            </a:r>
            <a:r>
              <a:rPr lang="zh-CN" altLang="en-US" dirty="0">
                <a:ea typeface="宋体" pitchFamily="2" charset="-122"/>
              </a:rPr>
              <a:t>堆栈？</a:t>
            </a:r>
            <a:endParaRPr lang="en-US" altLang="zh-CN" dirty="0">
              <a:ea typeface="宋体" pitchFamily="2" charset="-122"/>
            </a:endParaRPr>
          </a:p>
          <a:p>
            <a:pPr>
              <a:buFontTx/>
              <a:buNone/>
            </a:pPr>
            <a:r>
              <a:rPr lang="zh-CN" altLang="en-US" dirty="0">
                <a:ea typeface="宋体" pitchFamily="2" charset="-122"/>
              </a:rPr>
              <a:t>访问序列：</a:t>
            </a:r>
            <a:r>
              <a:rPr lang="en-US" altLang="zh-CN" dirty="0">
                <a:ea typeface="宋体" pitchFamily="2" charset="-122"/>
              </a:rPr>
              <a:t>1 3 4 5 2  </a:t>
            </a:r>
            <a:r>
              <a:rPr lang="en-US" altLang="zh-CN" dirty="0">
                <a:solidFill>
                  <a:srgbClr val="0000FF"/>
                </a:solidFill>
                <a:ea typeface="宋体" pitchFamily="2" charset="-122"/>
              </a:rPr>
              <a:t>4</a:t>
            </a:r>
            <a:r>
              <a:rPr lang="zh-CN" altLang="en-US" dirty="0">
                <a:solidFill>
                  <a:srgbClr val="0000FF"/>
                </a:solidFill>
                <a:ea typeface="宋体" pitchFamily="2" charset="-122"/>
              </a:rPr>
              <a:t>？</a:t>
            </a:r>
            <a:endParaRPr lang="en-US" altLang="zh-CN" dirty="0">
              <a:solidFill>
                <a:srgbClr val="0000FF"/>
              </a:solidFill>
              <a:ea typeface="宋体" pitchFamily="2" charset="-122"/>
            </a:endParaRPr>
          </a:p>
        </p:txBody>
      </p:sp>
      <p:sp>
        <p:nvSpPr>
          <p:cNvPr id="6758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CAB40431-F24F-465C-B2A4-44912243612C}" type="slidenum">
              <a:rPr lang="zh-CN" altLang="en-US" sz="1400" smtClean="0"/>
              <a:pPr>
                <a:spcBef>
                  <a:spcPct val="0"/>
                </a:spcBef>
                <a:buClrTx/>
                <a:buFontTx/>
                <a:buNone/>
              </a:pPr>
              <a:t>79</a:t>
            </a:fld>
            <a:endParaRPr lang="en-US" altLang="zh-CN" sz="1400"/>
          </a:p>
        </p:txBody>
      </p:sp>
      <p:graphicFrame>
        <p:nvGraphicFramePr>
          <p:cNvPr id="2" name="表格 1"/>
          <p:cNvGraphicFramePr>
            <a:graphicFrameLocks noGrp="1"/>
          </p:cNvGraphicFramePr>
          <p:nvPr/>
        </p:nvGraphicFramePr>
        <p:xfrm>
          <a:off x="762000" y="298196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6" name="直接箭头连接符 5"/>
          <p:cNvCxnSpPr/>
          <p:nvPr/>
        </p:nvCxnSpPr>
        <p:spPr>
          <a:xfrm flipV="1">
            <a:off x="990600" y="3362960"/>
            <a:ext cx="0" cy="266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762000" y="403860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14" name="直接箭头连接符 13"/>
          <p:cNvCxnSpPr/>
          <p:nvPr/>
        </p:nvCxnSpPr>
        <p:spPr>
          <a:xfrm flipV="1">
            <a:off x="1600200" y="4419600"/>
            <a:ext cx="0" cy="266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nvGraphicFramePr>
        <p:xfrm>
          <a:off x="762000" y="502920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16" name="直接箭头连接符 15"/>
          <p:cNvCxnSpPr/>
          <p:nvPr/>
        </p:nvCxnSpPr>
        <p:spPr>
          <a:xfrm flipV="1">
            <a:off x="2209800" y="5410200"/>
            <a:ext cx="0" cy="266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nvGraphicFramePr>
        <p:xfrm>
          <a:off x="4953000" y="2981234"/>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18" name="直接箭头连接符 17"/>
          <p:cNvCxnSpPr/>
          <p:nvPr/>
        </p:nvCxnSpPr>
        <p:spPr>
          <a:xfrm flipV="1">
            <a:off x="7010400" y="3362234"/>
            <a:ext cx="0" cy="266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nvGraphicFramePr>
        <p:xfrm>
          <a:off x="4953000" y="404876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0"/>
                  </a:ext>
                </a:extLst>
              </a:tr>
            </a:tbl>
          </a:graphicData>
        </a:graphic>
      </p:graphicFrame>
      <p:cxnSp>
        <p:nvCxnSpPr>
          <p:cNvPr id="20" name="直接箭头连接符 19"/>
          <p:cNvCxnSpPr/>
          <p:nvPr/>
        </p:nvCxnSpPr>
        <p:spPr>
          <a:xfrm flipV="1">
            <a:off x="5257800" y="4443367"/>
            <a:ext cx="0" cy="266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21" name="表格 20"/>
          <p:cNvGraphicFramePr>
            <a:graphicFrameLocks noGrp="1"/>
          </p:cNvGraphicFramePr>
          <p:nvPr/>
        </p:nvGraphicFramePr>
        <p:xfrm>
          <a:off x="4953000" y="499237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0"/>
                  </a:ext>
                </a:extLst>
              </a:tr>
            </a:tbl>
          </a:graphicData>
        </a:graphic>
      </p:graphicFrame>
      <p:cxnSp>
        <p:nvCxnSpPr>
          <p:cNvPr id="22" name="直接箭头连接符 21"/>
          <p:cNvCxnSpPr/>
          <p:nvPr/>
        </p:nvCxnSpPr>
        <p:spPr>
          <a:xfrm flipV="1">
            <a:off x="5791200" y="5386977"/>
            <a:ext cx="0" cy="266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400" y="3048000"/>
            <a:ext cx="304800" cy="461665"/>
          </a:xfrm>
          <a:prstGeom prst="rect">
            <a:avLst/>
          </a:prstGeom>
          <a:noFill/>
        </p:spPr>
        <p:txBody>
          <a:bodyPr wrap="square" rtlCol="0">
            <a:spAutoFit/>
          </a:bodyPr>
          <a:lstStyle/>
          <a:p>
            <a:r>
              <a:rPr lang="en-US" altLang="zh-CN" dirty="0"/>
              <a:t>0</a:t>
            </a:r>
            <a:endParaRPr lang="zh-CN" altLang="en-US" dirty="0"/>
          </a:p>
        </p:txBody>
      </p:sp>
      <p:sp>
        <p:nvSpPr>
          <p:cNvPr id="24" name="TextBox 23"/>
          <p:cNvSpPr txBox="1"/>
          <p:nvPr/>
        </p:nvSpPr>
        <p:spPr>
          <a:xfrm>
            <a:off x="152400" y="3957935"/>
            <a:ext cx="304800" cy="461665"/>
          </a:xfrm>
          <a:prstGeom prst="rect">
            <a:avLst/>
          </a:prstGeom>
          <a:noFill/>
        </p:spPr>
        <p:txBody>
          <a:bodyPr wrap="square" rtlCol="0">
            <a:spAutoFit/>
          </a:bodyPr>
          <a:lstStyle/>
          <a:p>
            <a:r>
              <a:rPr lang="en-US" altLang="zh-CN" dirty="0"/>
              <a:t>1</a:t>
            </a:r>
            <a:endParaRPr lang="zh-CN" altLang="en-US" dirty="0"/>
          </a:p>
        </p:txBody>
      </p:sp>
      <p:sp>
        <p:nvSpPr>
          <p:cNvPr id="25" name="TextBox 24"/>
          <p:cNvSpPr txBox="1"/>
          <p:nvPr/>
        </p:nvSpPr>
        <p:spPr>
          <a:xfrm>
            <a:off x="152400" y="4919869"/>
            <a:ext cx="304800" cy="461665"/>
          </a:xfrm>
          <a:prstGeom prst="rect">
            <a:avLst/>
          </a:prstGeom>
          <a:noFill/>
        </p:spPr>
        <p:txBody>
          <a:bodyPr wrap="square" rtlCol="0">
            <a:spAutoFit/>
          </a:bodyPr>
          <a:lstStyle/>
          <a:p>
            <a:r>
              <a:rPr lang="en-US" altLang="zh-CN" dirty="0"/>
              <a:t>2</a:t>
            </a:r>
            <a:endParaRPr lang="zh-CN" altLang="en-US" dirty="0"/>
          </a:p>
        </p:txBody>
      </p:sp>
      <p:sp>
        <p:nvSpPr>
          <p:cNvPr id="26" name="TextBox 25"/>
          <p:cNvSpPr txBox="1"/>
          <p:nvPr/>
        </p:nvSpPr>
        <p:spPr>
          <a:xfrm>
            <a:off x="4495800" y="2900569"/>
            <a:ext cx="304800" cy="461665"/>
          </a:xfrm>
          <a:prstGeom prst="rect">
            <a:avLst/>
          </a:prstGeom>
          <a:noFill/>
        </p:spPr>
        <p:txBody>
          <a:bodyPr wrap="square" rtlCol="0">
            <a:spAutoFit/>
          </a:bodyPr>
          <a:lstStyle/>
          <a:p>
            <a:r>
              <a:rPr lang="en-US" altLang="zh-CN" dirty="0"/>
              <a:t>3</a:t>
            </a:r>
            <a:endParaRPr lang="zh-CN" altLang="en-US" dirty="0"/>
          </a:p>
        </p:txBody>
      </p:sp>
      <p:sp>
        <p:nvSpPr>
          <p:cNvPr id="27" name="TextBox 26"/>
          <p:cNvSpPr txBox="1"/>
          <p:nvPr/>
        </p:nvSpPr>
        <p:spPr>
          <a:xfrm>
            <a:off x="4506686" y="3957934"/>
            <a:ext cx="304800" cy="461665"/>
          </a:xfrm>
          <a:prstGeom prst="rect">
            <a:avLst/>
          </a:prstGeom>
          <a:noFill/>
        </p:spPr>
        <p:txBody>
          <a:bodyPr wrap="square" rtlCol="0">
            <a:spAutoFit/>
          </a:bodyPr>
          <a:lstStyle/>
          <a:p>
            <a:r>
              <a:rPr lang="en-US" altLang="zh-CN" dirty="0"/>
              <a:t>4</a:t>
            </a:r>
            <a:endParaRPr lang="zh-CN" altLang="en-US" dirty="0"/>
          </a:p>
        </p:txBody>
      </p:sp>
      <p:sp>
        <p:nvSpPr>
          <p:cNvPr id="28" name="TextBox 27"/>
          <p:cNvSpPr txBox="1"/>
          <p:nvPr/>
        </p:nvSpPr>
        <p:spPr>
          <a:xfrm>
            <a:off x="4506686" y="4894650"/>
            <a:ext cx="304800" cy="461665"/>
          </a:xfrm>
          <a:prstGeom prst="rect">
            <a:avLst/>
          </a:prstGeom>
          <a:noFill/>
        </p:spPr>
        <p:txBody>
          <a:bodyPr wrap="square" rtlCol="0">
            <a:spAutoFit/>
          </a:bodyPr>
          <a:lstStyle/>
          <a:p>
            <a:r>
              <a:rPr lang="en-US" altLang="zh-CN" dirty="0"/>
              <a:t>5</a:t>
            </a:r>
            <a:endParaRPr lang="zh-CN" altLang="en-US" dirty="0"/>
          </a:p>
        </p:txBody>
      </p:sp>
    </p:spTree>
    <p:extLst>
      <p:ext uri="{BB962C8B-B14F-4D97-AF65-F5344CB8AC3E}">
        <p14:creationId xmlns:p14="http://schemas.microsoft.com/office/powerpoint/2010/main" val="204276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a:ea typeface="宋体" pitchFamily="2" charset="-122"/>
              </a:rPr>
              <a:t>8.1.0 Overview</a:t>
            </a:r>
            <a:r>
              <a:rPr lang="en-US" altLang="zh-CN">
                <a:ea typeface="宋体" pitchFamily="2" charset="-122"/>
              </a:rPr>
              <a:t>(2/6)</a:t>
            </a:r>
            <a:endParaRPr lang="zh-CN" altLang="en-US" dirty="0">
              <a:ea typeface="宋体" pitchFamily="2" charset="-122"/>
            </a:endParaRPr>
          </a:p>
        </p:txBody>
      </p:sp>
      <p:sp>
        <p:nvSpPr>
          <p:cNvPr id="3" name="内容占位符 2"/>
          <p:cNvSpPr>
            <a:spLocks noGrp="1"/>
          </p:cNvSpPr>
          <p:nvPr>
            <p:ph idx="1"/>
          </p:nvPr>
        </p:nvSpPr>
        <p:spPr>
          <a:xfrm>
            <a:off x="0" y="1219200"/>
            <a:ext cx="3429000" cy="4114800"/>
          </a:xfrm>
        </p:spPr>
        <p:txBody>
          <a:bodyPr/>
          <a:lstStyle/>
          <a:p>
            <a:pPr marL="609600" indent="-609600"/>
            <a:r>
              <a:rPr lang="en-US" altLang="zh-CN" sz="2400" dirty="0">
                <a:ea typeface="宋体" pitchFamily="2" charset="-122"/>
              </a:rPr>
              <a:t>Operating system brings into main memory a few pieces of the program</a:t>
            </a:r>
          </a:p>
          <a:p>
            <a:pPr marL="609600" indent="-609600"/>
            <a:endParaRPr lang="en-US" altLang="zh-CN" sz="2800" dirty="0">
              <a:ea typeface="宋体" pitchFamily="2" charset="-122"/>
            </a:endParaRPr>
          </a:p>
          <a:p>
            <a:pPr marL="609600" indent="-609600"/>
            <a:r>
              <a:rPr lang="en-US" altLang="zh-CN" sz="2400" dirty="0">
                <a:ea typeface="宋体" pitchFamily="2" charset="-122"/>
              </a:rPr>
              <a:t>Resident set(</a:t>
            </a:r>
            <a:r>
              <a:rPr lang="zh-CN" altLang="en-US" sz="2400" dirty="0">
                <a:ea typeface="宋体" pitchFamily="2" charset="-122"/>
              </a:rPr>
              <a:t>常驻集</a:t>
            </a:r>
            <a:r>
              <a:rPr lang="en-US" altLang="zh-CN" sz="2400" dirty="0">
                <a:ea typeface="宋体" pitchFamily="2" charset="-122"/>
              </a:rPr>
              <a:t>) - portion of process that is in main memory</a:t>
            </a:r>
          </a:p>
        </p:txBody>
      </p:sp>
      <p:sp>
        <p:nvSpPr>
          <p:cNvPr id="10244" name="灯片编号占位符 3"/>
          <p:cNvSpPr>
            <a:spLocks noGrp="1"/>
          </p:cNvSpPr>
          <p:nvPr>
            <p:ph type="sldNum" sz="quarter" idx="4294967295"/>
          </p:nvPr>
        </p:nvSpPr>
        <p:spPr>
          <a:xfrm>
            <a:off x="7239000" y="6248400"/>
            <a:ext cx="19050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816768-7FCA-4AC3-82D7-BFD1A2B84999}" type="slidenum">
              <a:rPr lang="zh-CN" altLang="en-US" sz="1400" smtClean="0"/>
              <a:pPr/>
              <a:t>8</a:t>
            </a:fld>
            <a:endParaRPr lang="en-US" altLang="zh-CN" sz="1400"/>
          </a:p>
        </p:txBody>
      </p:sp>
      <p:pic>
        <p:nvPicPr>
          <p:cNvPr id="102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143000"/>
            <a:ext cx="54102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ea typeface="宋体" pitchFamily="2" charset="-122"/>
              </a:rPr>
              <a:t>8.2.3 Replacement Policy(8/16)</a:t>
            </a:r>
          </a:p>
        </p:txBody>
      </p:sp>
      <p:sp>
        <p:nvSpPr>
          <p:cNvPr id="67588" name="Rectangle 3"/>
          <p:cNvSpPr>
            <a:spLocks noGrp="1" noChangeArrowheads="1"/>
          </p:cNvSpPr>
          <p:nvPr>
            <p:ph idx="1"/>
          </p:nvPr>
        </p:nvSpPr>
        <p:spPr>
          <a:xfrm>
            <a:off x="228600" y="1219200"/>
            <a:ext cx="8534400" cy="1524000"/>
          </a:xfrm>
        </p:spPr>
        <p:txBody>
          <a:bodyPr/>
          <a:lstStyle/>
          <a:p>
            <a:pPr>
              <a:buNone/>
            </a:pPr>
            <a:r>
              <a:rPr lang="en-US" altLang="zh-CN" dirty="0">
                <a:ea typeface="宋体" pitchFamily="2" charset="-122"/>
              </a:rPr>
              <a:t>3. </a:t>
            </a:r>
            <a:r>
              <a:rPr lang="zh-CN" altLang="en-US" dirty="0">
                <a:ea typeface="宋体" pitchFamily="2" charset="-122"/>
              </a:rPr>
              <a:t>实现：链表</a:t>
            </a:r>
            <a:r>
              <a:rPr lang="en-US" altLang="zh-CN" dirty="0">
                <a:ea typeface="宋体" pitchFamily="2" charset="-122"/>
              </a:rPr>
              <a:t>/</a:t>
            </a:r>
            <a:r>
              <a:rPr lang="zh-CN" altLang="en-US" dirty="0">
                <a:ea typeface="宋体" pitchFamily="2" charset="-122"/>
              </a:rPr>
              <a:t>堆栈</a:t>
            </a:r>
            <a:endParaRPr lang="en-US" altLang="zh-CN" dirty="0">
              <a:ea typeface="宋体" pitchFamily="2" charset="-122"/>
            </a:endParaRPr>
          </a:p>
          <a:p>
            <a:pPr>
              <a:buFontTx/>
              <a:buNone/>
            </a:pPr>
            <a:r>
              <a:rPr lang="zh-CN" altLang="en-US" dirty="0">
                <a:ea typeface="宋体" pitchFamily="2" charset="-122"/>
              </a:rPr>
              <a:t>队列</a:t>
            </a:r>
            <a:endParaRPr lang="en-US" altLang="zh-CN" dirty="0">
              <a:ea typeface="宋体" pitchFamily="2" charset="-122"/>
            </a:endParaRPr>
          </a:p>
          <a:p>
            <a:pPr>
              <a:buNone/>
            </a:pPr>
            <a:r>
              <a:rPr lang="en-US" altLang="zh-CN" dirty="0">
                <a:ea typeface="宋体" pitchFamily="2" charset="-122"/>
              </a:rPr>
              <a:t>1 3 4 5 2  </a:t>
            </a:r>
            <a:r>
              <a:rPr lang="en-US" altLang="zh-CN" dirty="0">
                <a:solidFill>
                  <a:srgbClr val="0000FF"/>
                </a:solidFill>
                <a:ea typeface="宋体" pitchFamily="2" charset="-122"/>
              </a:rPr>
              <a:t>4</a:t>
            </a:r>
          </a:p>
        </p:txBody>
      </p:sp>
      <p:sp>
        <p:nvSpPr>
          <p:cNvPr id="6758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CAB40431-F24F-465C-B2A4-44912243612C}" type="slidenum">
              <a:rPr lang="zh-CN" altLang="en-US" sz="1400" smtClean="0"/>
              <a:pPr>
                <a:spcBef>
                  <a:spcPct val="0"/>
                </a:spcBef>
                <a:buClrTx/>
                <a:buFontTx/>
                <a:buNone/>
              </a:pPr>
              <a:t>80</a:t>
            </a:fld>
            <a:endParaRPr lang="en-US" altLang="zh-CN" sz="1400"/>
          </a:p>
        </p:txBody>
      </p:sp>
      <p:graphicFrame>
        <p:nvGraphicFramePr>
          <p:cNvPr id="2" name="表格 1"/>
          <p:cNvGraphicFramePr>
            <a:graphicFrameLocks noGrp="1"/>
          </p:cNvGraphicFramePr>
          <p:nvPr/>
        </p:nvGraphicFramePr>
        <p:xfrm>
          <a:off x="762000" y="298196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762000" y="403860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762000" y="502920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endParaRPr lang="zh-CN" altLang="en-US" dirty="0"/>
                    </a:p>
                  </a:txBody>
                  <a:tcPr/>
                </a:tc>
                <a:tc>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4953000" y="2981234"/>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4953000" y="404876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4953000" y="499237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0"/>
                  </a:ext>
                </a:extLst>
              </a:tr>
            </a:tbl>
          </a:graphicData>
        </a:graphic>
      </p:graphicFrame>
      <p:sp>
        <p:nvSpPr>
          <p:cNvPr id="10" name="TextBox 9"/>
          <p:cNvSpPr txBox="1"/>
          <p:nvPr/>
        </p:nvSpPr>
        <p:spPr>
          <a:xfrm>
            <a:off x="152400" y="3048000"/>
            <a:ext cx="304800" cy="461665"/>
          </a:xfrm>
          <a:prstGeom prst="rect">
            <a:avLst/>
          </a:prstGeom>
          <a:noFill/>
        </p:spPr>
        <p:txBody>
          <a:bodyPr wrap="square" rtlCol="0">
            <a:spAutoFit/>
          </a:bodyPr>
          <a:lstStyle/>
          <a:p>
            <a:r>
              <a:rPr lang="en-US" altLang="zh-CN" dirty="0"/>
              <a:t>0</a:t>
            </a:r>
            <a:endParaRPr lang="zh-CN" altLang="en-US" dirty="0"/>
          </a:p>
        </p:txBody>
      </p:sp>
      <p:sp>
        <p:nvSpPr>
          <p:cNvPr id="24" name="TextBox 23"/>
          <p:cNvSpPr txBox="1"/>
          <p:nvPr/>
        </p:nvSpPr>
        <p:spPr>
          <a:xfrm>
            <a:off x="152400" y="3957935"/>
            <a:ext cx="304800" cy="461665"/>
          </a:xfrm>
          <a:prstGeom prst="rect">
            <a:avLst/>
          </a:prstGeom>
          <a:noFill/>
        </p:spPr>
        <p:txBody>
          <a:bodyPr wrap="square" rtlCol="0">
            <a:spAutoFit/>
          </a:bodyPr>
          <a:lstStyle/>
          <a:p>
            <a:r>
              <a:rPr lang="en-US" altLang="zh-CN" dirty="0"/>
              <a:t>1</a:t>
            </a:r>
            <a:endParaRPr lang="zh-CN" altLang="en-US" dirty="0"/>
          </a:p>
        </p:txBody>
      </p:sp>
      <p:sp>
        <p:nvSpPr>
          <p:cNvPr id="25" name="TextBox 24"/>
          <p:cNvSpPr txBox="1"/>
          <p:nvPr/>
        </p:nvSpPr>
        <p:spPr>
          <a:xfrm>
            <a:off x="152400" y="4919869"/>
            <a:ext cx="304800" cy="461665"/>
          </a:xfrm>
          <a:prstGeom prst="rect">
            <a:avLst/>
          </a:prstGeom>
          <a:noFill/>
        </p:spPr>
        <p:txBody>
          <a:bodyPr wrap="square" rtlCol="0">
            <a:spAutoFit/>
          </a:bodyPr>
          <a:lstStyle/>
          <a:p>
            <a:r>
              <a:rPr lang="en-US" altLang="zh-CN" dirty="0"/>
              <a:t>2</a:t>
            </a:r>
            <a:endParaRPr lang="zh-CN" altLang="en-US" dirty="0"/>
          </a:p>
        </p:txBody>
      </p:sp>
      <p:sp>
        <p:nvSpPr>
          <p:cNvPr id="26" name="TextBox 25"/>
          <p:cNvSpPr txBox="1"/>
          <p:nvPr/>
        </p:nvSpPr>
        <p:spPr>
          <a:xfrm>
            <a:off x="4495800" y="2900569"/>
            <a:ext cx="304800" cy="461665"/>
          </a:xfrm>
          <a:prstGeom prst="rect">
            <a:avLst/>
          </a:prstGeom>
          <a:noFill/>
        </p:spPr>
        <p:txBody>
          <a:bodyPr wrap="square" rtlCol="0">
            <a:spAutoFit/>
          </a:bodyPr>
          <a:lstStyle/>
          <a:p>
            <a:r>
              <a:rPr lang="en-US" altLang="zh-CN" dirty="0"/>
              <a:t>3</a:t>
            </a:r>
            <a:endParaRPr lang="zh-CN" altLang="en-US" dirty="0"/>
          </a:p>
        </p:txBody>
      </p:sp>
      <p:sp>
        <p:nvSpPr>
          <p:cNvPr id="27" name="TextBox 26"/>
          <p:cNvSpPr txBox="1"/>
          <p:nvPr/>
        </p:nvSpPr>
        <p:spPr>
          <a:xfrm>
            <a:off x="4506686" y="3957934"/>
            <a:ext cx="304800" cy="461665"/>
          </a:xfrm>
          <a:prstGeom prst="rect">
            <a:avLst/>
          </a:prstGeom>
          <a:noFill/>
        </p:spPr>
        <p:txBody>
          <a:bodyPr wrap="square" rtlCol="0">
            <a:spAutoFit/>
          </a:bodyPr>
          <a:lstStyle/>
          <a:p>
            <a:r>
              <a:rPr lang="en-US" altLang="zh-CN" dirty="0"/>
              <a:t>4</a:t>
            </a:r>
            <a:endParaRPr lang="zh-CN" altLang="en-US" dirty="0"/>
          </a:p>
        </p:txBody>
      </p:sp>
      <p:sp>
        <p:nvSpPr>
          <p:cNvPr id="28" name="TextBox 27"/>
          <p:cNvSpPr txBox="1"/>
          <p:nvPr/>
        </p:nvSpPr>
        <p:spPr>
          <a:xfrm>
            <a:off x="4506686" y="4894650"/>
            <a:ext cx="304800" cy="461665"/>
          </a:xfrm>
          <a:prstGeom prst="rect">
            <a:avLst/>
          </a:prstGeom>
          <a:noFill/>
        </p:spPr>
        <p:txBody>
          <a:bodyPr wrap="square" rtlCol="0">
            <a:spAutoFit/>
          </a:bodyPr>
          <a:lstStyle/>
          <a:p>
            <a:r>
              <a:rPr lang="en-US" altLang="zh-CN" dirty="0"/>
              <a:t>5</a:t>
            </a:r>
            <a:endParaRPr lang="zh-CN" altLang="en-US" dirty="0"/>
          </a:p>
        </p:txBody>
      </p:sp>
      <p:graphicFrame>
        <p:nvGraphicFramePr>
          <p:cNvPr id="18" name="表格 17"/>
          <p:cNvGraphicFramePr>
            <a:graphicFrameLocks noGrp="1"/>
          </p:cNvGraphicFramePr>
          <p:nvPr/>
        </p:nvGraphicFramePr>
        <p:xfrm>
          <a:off x="4953000" y="5867400"/>
          <a:ext cx="2362200" cy="370840"/>
        </p:xfrm>
        <a:graphic>
          <a:graphicData uri="http://schemas.openxmlformats.org/drawingml/2006/table">
            <a:tbl>
              <a:tblPr firstRow="1" bandRow="1">
                <a:tableStyleId>{5940675A-B579-460E-94D1-54222C63F5DA}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7084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0"/>
                  </a:ext>
                </a:extLst>
              </a:tr>
            </a:tbl>
          </a:graphicData>
        </a:graphic>
      </p:graphicFrame>
      <p:sp>
        <p:nvSpPr>
          <p:cNvPr id="20" name="TextBox 19"/>
          <p:cNvSpPr txBox="1"/>
          <p:nvPr/>
        </p:nvSpPr>
        <p:spPr>
          <a:xfrm>
            <a:off x="4506686" y="5769680"/>
            <a:ext cx="304800" cy="461665"/>
          </a:xfrm>
          <a:prstGeom prst="rect">
            <a:avLst/>
          </a:prstGeom>
          <a:noFill/>
        </p:spPr>
        <p:txBody>
          <a:bodyPr wrap="square" rtlCol="0">
            <a:spAutoFit/>
          </a:bodyPr>
          <a:lstStyle/>
          <a:p>
            <a:r>
              <a:rPr lang="en-US" altLang="zh-CN" dirty="0"/>
              <a:t>6</a:t>
            </a:r>
            <a:endParaRPr lang="zh-CN" altLang="en-US" dirty="0"/>
          </a:p>
        </p:txBody>
      </p:sp>
    </p:spTree>
    <p:extLst>
      <p:ext uri="{BB962C8B-B14F-4D97-AF65-F5344CB8AC3E}">
        <p14:creationId xmlns:p14="http://schemas.microsoft.com/office/powerpoint/2010/main" val="281800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en-US" altLang="zh-CN" dirty="0">
                <a:ea typeface="宋体" pitchFamily="2" charset="-122"/>
              </a:rPr>
              <a:t>8.2.3 Replacement Policy(9/16)</a:t>
            </a:r>
          </a:p>
        </p:txBody>
      </p:sp>
      <p:sp>
        <p:nvSpPr>
          <p:cNvPr id="68612" name="Rectangle 3"/>
          <p:cNvSpPr>
            <a:spLocks noGrp="1" noChangeArrowheads="1"/>
          </p:cNvSpPr>
          <p:nvPr>
            <p:ph idx="1"/>
          </p:nvPr>
        </p:nvSpPr>
        <p:spPr/>
        <p:txBody>
          <a:bodyPr/>
          <a:lstStyle/>
          <a:p>
            <a:pPr>
              <a:buFontTx/>
              <a:buNone/>
            </a:pPr>
            <a:r>
              <a:rPr lang="en-US" altLang="zh-CN" sz="2800" dirty="0">
                <a:ea typeface="宋体" pitchFamily="2" charset="-122"/>
              </a:rPr>
              <a:t>4. Clock Policy(</a:t>
            </a:r>
            <a:r>
              <a:rPr lang="zh-CN" altLang="en-US" sz="2800" dirty="0">
                <a:ea typeface="宋体" pitchFamily="2" charset="-122"/>
              </a:rPr>
              <a:t>时钟策略</a:t>
            </a:r>
            <a:r>
              <a:rPr lang="en-US" altLang="zh-CN" sz="2800" dirty="0">
                <a:ea typeface="宋体" pitchFamily="2" charset="-122"/>
              </a:rPr>
              <a:t>)</a:t>
            </a:r>
          </a:p>
          <a:p>
            <a:pPr lvl="1"/>
            <a:r>
              <a:rPr lang="en-US" altLang="zh-CN" sz="2400" dirty="0">
                <a:ea typeface="宋体" pitchFamily="2" charset="-122"/>
              </a:rPr>
              <a:t>Additional bit called a use bit(</a:t>
            </a:r>
            <a:r>
              <a:rPr lang="zh-CN" altLang="en-US" sz="2400" dirty="0">
                <a:ea typeface="宋体" pitchFamily="2" charset="-122"/>
              </a:rPr>
              <a:t>使用位</a:t>
            </a:r>
            <a:r>
              <a:rPr lang="en-US" altLang="zh-CN" sz="2400" dirty="0">
                <a:ea typeface="宋体" pitchFamily="2" charset="-122"/>
              </a:rPr>
              <a:t>)is association with every page</a:t>
            </a:r>
          </a:p>
          <a:p>
            <a:pPr lvl="1"/>
            <a:r>
              <a:rPr lang="en-US" altLang="zh-CN" sz="2400" dirty="0">
                <a:ea typeface="宋体" pitchFamily="2" charset="-122"/>
              </a:rPr>
              <a:t>When a page is first loaded in memory, the use bit is set to 1</a:t>
            </a:r>
          </a:p>
          <a:p>
            <a:pPr lvl="1"/>
            <a:r>
              <a:rPr lang="en-US" altLang="zh-CN" sz="2400" dirty="0">
                <a:ea typeface="宋体" pitchFamily="2" charset="-122"/>
              </a:rPr>
              <a:t>When the page is referenced, the use bit is set to 1</a:t>
            </a:r>
          </a:p>
          <a:p>
            <a:pPr lvl="1"/>
            <a:r>
              <a:rPr lang="en-US" altLang="zh-CN" sz="2400" dirty="0">
                <a:ea typeface="宋体" pitchFamily="2" charset="-122"/>
              </a:rPr>
              <a:t>When it is time to replace a page, the first frame encountered  with the use bit set to 0 is replaced</a:t>
            </a:r>
          </a:p>
          <a:p>
            <a:pPr lvl="1"/>
            <a:r>
              <a:rPr lang="en-US" altLang="zh-CN" sz="2400" dirty="0">
                <a:ea typeface="宋体" pitchFamily="2" charset="-122"/>
              </a:rPr>
              <a:t>During the search for replacement, each use bit set to 1 is changed to 0</a:t>
            </a:r>
          </a:p>
          <a:p>
            <a:pPr lvl="1"/>
            <a:r>
              <a:rPr lang="en-US" altLang="zh-CN" sz="2400" dirty="0">
                <a:solidFill>
                  <a:srgbClr val="0000FF"/>
                </a:solidFill>
                <a:ea typeface="宋体" pitchFamily="2" charset="-122"/>
              </a:rPr>
              <a:t>Once set use bit to 1 or 0, the pointer move to next position</a:t>
            </a:r>
          </a:p>
          <a:p>
            <a:pPr lvl="1"/>
            <a:endParaRPr lang="en-US" altLang="zh-CN" sz="2400" dirty="0">
              <a:ea typeface="宋体" pitchFamily="2" charset="-122"/>
            </a:endParaRPr>
          </a:p>
        </p:txBody>
      </p:sp>
      <p:sp>
        <p:nvSpPr>
          <p:cNvPr id="6861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330160CA-8BCB-40C5-9971-3FB429092E30}" type="slidenum">
              <a:rPr lang="zh-CN" altLang="en-US" sz="1400" smtClean="0"/>
              <a:pPr>
                <a:spcBef>
                  <a:spcPct val="0"/>
                </a:spcBef>
                <a:buClrTx/>
                <a:buFontTx/>
                <a:buNone/>
              </a:pPr>
              <a:t>81</a:t>
            </a:fld>
            <a:endParaRPr lang="en-US" altLang="zh-CN" sz="1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FB1E9E2A-E94F-4D41-B11B-43431F8EBD3E}" type="slidenum">
              <a:rPr lang="zh-CN" altLang="en-US" sz="1400" smtClean="0"/>
              <a:pPr>
                <a:spcBef>
                  <a:spcPct val="0"/>
                </a:spcBef>
                <a:buClrTx/>
                <a:buFontTx/>
                <a:buNone/>
              </a:pPr>
              <a:t>82</a:t>
            </a:fld>
            <a:endParaRPr lang="en-US" altLang="zh-CN" sz="1400"/>
          </a:p>
        </p:txBody>
      </p:sp>
      <p:pic>
        <p:nvPicPr>
          <p:cNvPr id="696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92213"/>
            <a:ext cx="45624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2213"/>
            <a:ext cx="452278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172200"/>
            <a:ext cx="6324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C5ECB6C3-E529-9B68-1A6B-7EA03EBCB0B1}"/>
              </a:ext>
            </a:extLst>
          </p:cNvPr>
          <p:cNvSpPr txBox="1">
            <a:spLocks noChangeArrowheads="1"/>
          </p:cNvSpPr>
          <p:nvPr/>
        </p:nvSpPr>
        <p:spPr bwMode="auto">
          <a:xfrm>
            <a:off x="0" y="274638"/>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2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indent="0" algn="ctr">
              <a:buNone/>
            </a:pPr>
            <a:r>
              <a:rPr lang="en-US" altLang="zh-CN" kern="0" dirty="0">
                <a:ea typeface="宋体" pitchFamily="2" charset="-122"/>
              </a:rPr>
              <a:t>8.2.3 Replacement Policy(10/16)</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2449405-94B9-4548-89AD-0834D5989B0B}" type="slidenum">
              <a:rPr lang="zh-CN" altLang="en-US" sz="1400" smtClean="0"/>
              <a:pPr>
                <a:spcBef>
                  <a:spcPct val="0"/>
                </a:spcBef>
                <a:buClrTx/>
                <a:buFontTx/>
                <a:buNone/>
              </a:pPr>
              <a:t>83</a:t>
            </a:fld>
            <a:endParaRPr lang="en-US" altLang="zh-CN" sz="1400"/>
          </a:p>
        </p:txBody>
      </p:sp>
      <p:pic>
        <p:nvPicPr>
          <p:cNvPr id="70659" name="Picture 2"/>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366712" y="1143000"/>
            <a:ext cx="8001000" cy="5715000"/>
          </a:xfrm>
          <a:noFill/>
        </p:spPr>
      </p:pic>
      <p:grpSp>
        <p:nvGrpSpPr>
          <p:cNvPr id="2" name="组合 1"/>
          <p:cNvGrpSpPr/>
          <p:nvPr/>
        </p:nvGrpSpPr>
        <p:grpSpPr>
          <a:xfrm>
            <a:off x="1676400" y="4114800"/>
            <a:ext cx="6067425" cy="260955"/>
            <a:chOff x="1524000" y="3581400"/>
            <a:chExt cx="6934200" cy="304800"/>
          </a:xfrm>
        </p:grpSpPr>
        <p:sp>
          <p:nvSpPr>
            <p:cNvPr id="70660" name="Line 3"/>
            <p:cNvSpPr>
              <a:spLocks noChangeShapeType="1"/>
            </p:cNvSpPr>
            <p:nvPr/>
          </p:nvSpPr>
          <p:spPr bwMode="auto">
            <a:xfrm>
              <a:off x="1524000" y="37338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1" name="Line 4"/>
            <p:cNvSpPr>
              <a:spLocks noChangeShapeType="1"/>
            </p:cNvSpPr>
            <p:nvPr/>
          </p:nvSpPr>
          <p:spPr bwMode="auto">
            <a:xfrm>
              <a:off x="2133600" y="3886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2" name="Line 5"/>
            <p:cNvSpPr>
              <a:spLocks noChangeShapeType="1"/>
            </p:cNvSpPr>
            <p:nvPr/>
          </p:nvSpPr>
          <p:spPr bwMode="auto">
            <a:xfrm>
              <a:off x="2743200" y="3886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3" name="Line 6"/>
            <p:cNvSpPr>
              <a:spLocks noChangeShapeType="1"/>
            </p:cNvSpPr>
            <p:nvPr/>
          </p:nvSpPr>
          <p:spPr bwMode="auto">
            <a:xfrm>
              <a:off x="3352800" y="35814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4" name="Line 7"/>
            <p:cNvSpPr>
              <a:spLocks noChangeShapeType="1"/>
            </p:cNvSpPr>
            <p:nvPr/>
          </p:nvSpPr>
          <p:spPr bwMode="auto">
            <a:xfrm>
              <a:off x="3962400" y="37338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5" name="Line 8"/>
            <p:cNvSpPr>
              <a:spLocks noChangeShapeType="1"/>
            </p:cNvSpPr>
            <p:nvPr/>
          </p:nvSpPr>
          <p:spPr bwMode="auto">
            <a:xfrm>
              <a:off x="4572000" y="3886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6" name="Line 9"/>
            <p:cNvSpPr>
              <a:spLocks noChangeShapeType="1"/>
            </p:cNvSpPr>
            <p:nvPr/>
          </p:nvSpPr>
          <p:spPr bwMode="auto">
            <a:xfrm>
              <a:off x="5181600" y="35814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7" name="Line 10"/>
            <p:cNvSpPr>
              <a:spLocks noChangeShapeType="1"/>
            </p:cNvSpPr>
            <p:nvPr/>
          </p:nvSpPr>
          <p:spPr bwMode="auto">
            <a:xfrm>
              <a:off x="6400800" y="37338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8" name="Line 11"/>
            <p:cNvSpPr>
              <a:spLocks noChangeShapeType="1"/>
            </p:cNvSpPr>
            <p:nvPr/>
          </p:nvSpPr>
          <p:spPr bwMode="auto">
            <a:xfrm>
              <a:off x="5791200" y="35814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9" name="Line 12"/>
            <p:cNvSpPr>
              <a:spLocks noChangeShapeType="1"/>
            </p:cNvSpPr>
            <p:nvPr/>
          </p:nvSpPr>
          <p:spPr bwMode="auto">
            <a:xfrm>
              <a:off x="7010400" y="37338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70" name="Line 13"/>
            <p:cNvSpPr>
              <a:spLocks noChangeShapeType="1"/>
            </p:cNvSpPr>
            <p:nvPr/>
          </p:nvSpPr>
          <p:spPr bwMode="auto">
            <a:xfrm>
              <a:off x="7620000" y="3886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71" name="Line 14"/>
            <p:cNvSpPr>
              <a:spLocks noChangeShapeType="1"/>
            </p:cNvSpPr>
            <p:nvPr/>
          </p:nvSpPr>
          <p:spPr bwMode="auto">
            <a:xfrm>
              <a:off x="8305800" y="35814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 name="Rectangle 2">
            <a:extLst>
              <a:ext uri="{FF2B5EF4-FFF2-40B4-BE49-F238E27FC236}">
                <a16:creationId xmlns:a16="http://schemas.microsoft.com/office/drawing/2014/main" id="{A55B1352-D052-06A5-FC32-FD67B322683B}"/>
              </a:ext>
            </a:extLst>
          </p:cNvPr>
          <p:cNvSpPr txBox="1">
            <a:spLocks noChangeArrowheads="1"/>
          </p:cNvSpPr>
          <p:nvPr/>
        </p:nvSpPr>
        <p:spPr bwMode="auto">
          <a:xfrm>
            <a:off x="0" y="274638"/>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2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a:lstStyle>
          <a:p>
            <a:pPr marL="0" indent="0" algn="ctr">
              <a:buNone/>
            </a:pPr>
            <a:r>
              <a:rPr lang="en-US" altLang="zh-CN" kern="0" dirty="0">
                <a:ea typeface="宋体" pitchFamily="2" charset="-122"/>
              </a:rPr>
              <a:t>8.2.3 Replacement Policy(11/16)</a:t>
            </a:r>
          </a:p>
        </p:txBody>
      </p:sp>
    </p:spTree>
    <p:extLst>
      <p:ext uri="{BB962C8B-B14F-4D97-AF65-F5344CB8AC3E}">
        <p14:creationId xmlns:p14="http://schemas.microsoft.com/office/powerpoint/2010/main" val="243987530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altLang="zh-CN" sz="3600" dirty="0">
                <a:ea typeface="宋体" pitchFamily="2" charset="-122"/>
              </a:rPr>
              <a:t>8.2.3 Replacement Policy(12/16)</a:t>
            </a:r>
          </a:p>
        </p:txBody>
      </p:sp>
      <p:pic>
        <p:nvPicPr>
          <p:cNvPr id="7168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143000"/>
            <a:ext cx="8458200" cy="4953000"/>
          </a:xfrm>
          <a:noFill/>
        </p:spPr>
      </p:pic>
      <p:sp>
        <p:nvSpPr>
          <p:cNvPr id="7168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5E1D0C8-8F3D-4506-81C1-15F1C8BE846C}" type="slidenum">
              <a:rPr lang="zh-CN" altLang="en-US" sz="1400" smtClean="0"/>
              <a:pPr>
                <a:spcBef>
                  <a:spcPct val="0"/>
                </a:spcBef>
                <a:buClrTx/>
                <a:buFontTx/>
                <a:buNone/>
              </a:pPr>
              <a:t>84</a:t>
            </a:fld>
            <a:endParaRPr lang="en-US" altLang="zh-CN" sz="1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2"/>
          </p:nvPr>
        </p:nvSpPr>
        <p:spPr>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2D4B108F-9351-4196-BB85-3FF8F5CA8C76}" type="slidenum">
              <a:rPr lang="zh-CN" altLang="en-US" sz="1400" smtClean="0"/>
              <a:pPr>
                <a:spcBef>
                  <a:spcPct val="0"/>
                </a:spcBef>
                <a:buClrTx/>
                <a:buFontTx/>
                <a:buNone/>
              </a:pPr>
              <a:t>85</a:t>
            </a:fld>
            <a:endParaRPr lang="en-US" altLang="zh-CN" sz="1400"/>
          </a:p>
        </p:txBody>
      </p:sp>
      <p:pic>
        <p:nvPicPr>
          <p:cNvPr id="7270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 r="926"/>
          <a:stretch/>
        </p:blipFill>
        <p:spPr bwMode="auto">
          <a:xfrm>
            <a:off x="3009900" y="2057400"/>
            <a:ext cx="6115050" cy="475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ectangle 7"/>
          <p:cNvSpPr>
            <a:spLocks noChangeArrowheads="1"/>
          </p:cNvSpPr>
          <p:nvPr/>
        </p:nvSpPr>
        <p:spPr bwMode="auto">
          <a:xfrm>
            <a:off x="56196" y="1219201"/>
            <a:ext cx="7487604" cy="457200"/>
          </a:xfrm>
          <a:prstGeom prst="rect">
            <a:avLst/>
          </a:prstGeom>
          <a:solidFill>
            <a:schemeClr val="accent1">
              <a:lumMod val="20000"/>
              <a:lumOff val="80000"/>
            </a:schemeClr>
          </a:solidFill>
          <a:ln>
            <a:noFill/>
          </a:ln>
          <a:effectLst/>
        </p:spPr>
        <p:txBody>
          <a:bodyPr anchor="ct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lnSpc>
                <a:spcPct val="80000"/>
              </a:lnSpc>
              <a:spcBef>
                <a:spcPct val="0"/>
              </a:spcBef>
              <a:buClrTx/>
              <a:buFontTx/>
              <a:buNone/>
            </a:pPr>
            <a:r>
              <a:rPr lang="en-US" altLang="zh-CN" sz="2000" b="1" dirty="0">
                <a:ea typeface="宋体" pitchFamily="2" charset="-122"/>
              </a:rPr>
              <a:t>Clock Policy Using Use Bit and Modified </a:t>
            </a:r>
            <a:r>
              <a:rPr lang="zh-CN" altLang="en-US" sz="2000" b="1" dirty="0">
                <a:ea typeface="宋体" pitchFamily="2" charset="-122"/>
              </a:rPr>
              <a:t> </a:t>
            </a:r>
            <a:r>
              <a:rPr lang="en-US" altLang="zh-CN" sz="2000" b="1" dirty="0">
                <a:ea typeface="宋体" pitchFamily="2" charset="-122"/>
              </a:rPr>
              <a:t>Bit</a:t>
            </a:r>
            <a:r>
              <a:rPr lang="zh-CN" altLang="en-US" sz="2000" b="1" dirty="0">
                <a:ea typeface="宋体" pitchFamily="2" charset="-122"/>
              </a:rPr>
              <a:t>增强二次机会法</a:t>
            </a:r>
            <a:endParaRPr lang="en-US" altLang="zh-CN" sz="2000" b="1" dirty="0">
              <a:ea typeface="宋体" pitchFamily="2" charset="-122"/>
            </a:endParaRPr>
          </a:p>
        </p:txBody>
      </p:sp>
      <p:sp>
        <p:nvSpPr>
          <p:cNvPr id="72707" name="Rectangle 3"/>
          <p:cNvSpPr>
            <a:spLocks noChangeArrowheads="1"/>
          </p:cNvSpPr>
          <p:nvPr/>
        </p:nvSpPr>
        <p:spPr bwMode="auto">
          <a:xfrm>
            <a:off x="228600" y="1670291"/>
            <a:ext cx="6324600" cy="472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r>
              <a:rPr lang="en-US" altLang="zh-CN" sz="2400" dirty="0">
                <a:ea typeface="宋体" pitchFamily="2" charset="-122"/>
              </a:rPr>
              <a:t>Not accessed recently, not modified (u=0;m=0)</a:t>
            </a:r>
          </a:p>
          <a:p>
            <a:r>
              <a:rPr lang="en-US" altLang="zh-CN" sz="2400" dirty="0">
                <a:ea typeface="宋体" pitchFamily="2" charset="-122"/>
              </a:rPr>
              <a:t>(u=1;m=1)</a:t>
            </a:r>
          </a:p>
          <a:p>
            <a:r>
              <a:rPr lang="en-US" altLang="zh-CN" sz="2400" dirty="0">
                <a:ea typeface="宋体" pitchFamily="2" charset="-122"/>
              </a:rPr>
              <a:t>(u=0;m=1)</a:t>
            </a:r>
          </a:p>
          <a:p>
            <a:r>
              <a:rPr lang="en-US" altLang="zh-CN" sz="2400" dirty="0">
                <a:ea typeface="宋体" pitchFamily="2" charset="-122"/>
              </a:rPr>
              <a:t>(u=1;m=0)</a:t>
            </a:r>
          </a:p>
        </p:txBody>
      </p:sp>
      <p:sp>
        <p:nvSpPr>
          <p:cNvPr id="3" name="文本框 2">
            <a:extLst>
              <a:ext uri="{FF2B5EF4-FFF2-40B4-BE49-F238E27FC236}">
                <a16:creationId xmlns:a16="http://schemas.microsoft.com/office/drawing/2014/main" id="{5CB7FD5C-2C61-9238-C8F3-FEE44B48A032}"/>
              </a:ext>
            </a:extLst>
          </p:cNvPr>
          <p:cNvSpPr txBox="1"/>
          <p:nvPr/>
        </p:nvSpPr>
        <p:spPr>
          <a:xfrm>
            <a:off x="457200" y="381000"/>
            <a:ext cx="7924800" cy="584775"/>
          </a:xfrm>
          <a:prstGeom prst="rect">
            <a:avLst/>
          </a:prstGeom>
          <a:noFill/>
        </p:spPr>
        <p:txBody>
          <a:bodyPr wrap="square">
            <a:spAutoFit/>
          </a:bodyPr>
          <a:lstStyle/>
          <a:p>
            <a:pPr algn="ctr"/>
            <a:r>
              <a:rPr lang="en-US" altLang="zh-CN" sz="3200" dirty="0">
                <a:latin typeface="+mj-lt"/>
                <a:ea typeface="宋体" pitchFamily="2" charset="-122"/>
              </a:rPr>
              <a:t>8.2.3 Replacement Policy(13/16)</a:t>
            </a:r>
            <a:endParaRPr lang="zh-CN" altLang="en-US" sz="3200" dirty="0">
              <a:latin typeface="+mj-lt"/>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idx="1"/>
          </p:nvPr>
        </p:nvSpPr>
        <p:spPr/>
        <p:txBody>
          <a:bodyPr/>
          <a:lstStyle/>
          <a:p>
            <a:pPr marL="0" indent="0">
              <a:lnSpc>
                <a:spcPct val="80000"/>
              </a:lnSpc>
              <a:buNone/>
            </a:pPr>
            <a:r>
              <a:rPr lang="en-US" altLang="zh-CN" sz="2400" b="1" dirty="0">
                <a:ea typeface="宋体" pitchFamily="2" charset="-122"/>
              </a:rPr>
              <a:t>Clock Policy Using Use Bit and Modified  Bit</a:t>
            </a:r>
            <a:r>
              <a:rPr lang="zh-CN" altLang="en-US" sz="2400" b="1" dirty="0">
                <a:solidFill>
                  <a:schemeClr val="tx2"/>
                </a:solidFill>
                <a:ea typeface="宋体" pitchFamily="2" charset="-122"/>
              </a:rPr>
              <a:t>增强</a:t>
            </a:r>
            <a:r>
              <a:rPr lang="zh-CN" altLang="en-US" sz="2400" b="1" dirty="0">
                <a:ea typeface="宋体" pitchFamily="2" charset="-122"/>
              </a:rPr>
              <a:t>二次机会法</a:t>
            </a:r>
            <a:endParaRPr lang="en-US" altLang="zh-CN" sz="2400" dirty="0">
              <a:ea typeface="宋体" pitchFamily="2" charset="-122"/>
            </a:endParaRPr>
          </a:p>
          <a:p>
            <a:pPr marL="533400" indent="-533400">
              <a:lnSpc>
                <a:spcPct val="80000"/>
              </a:lnSpc>
              <a:buFontTx/>
              <a:buAutoNum type="arabicPeriod"/>
            </a:pPr>
            <a:r>
              <a:rPr lang="en-US" altLang="zh-CN" sz="2800" dirty="0">
                <a:ea typeface="宋体" pitchFamily="2" charset="-122"/>
              </a:rPr>
              <a:t>Scan, if (0,0), replace; if not found jump to 2</a:t>
            </a:r>
          </a:p>
          <a:p>
            <a:pPr marL="533400" indent="-533400">
              <a:lnSpc>
                <a:spcPct val="80000"/>
              </a:lnSpc>
              <a:buFontTx/>
              <a:buAutoNum type="arabicPeriod"/>
            </a:pPr>
            <a:r>
              <a:rPr lang="en-US" altLang="zh-CN" sz="2800" dirty="0">
                <a:ea typeface="宋体" pitchFamily="2" charset="-122"/>
              </a:rPr>
              <a:t>Rescan, meet first  (0,1), replace; during scan, set all used bit to 0; if not found, jump to 3</a:t>
            </a:r>
          </a:p>
          <a:p>
            <a:pPr marL="533400" indent="-533400">
              <a:lnSpc>
                <a:spcPct val="80000"/>
              </a:lnSpc>
              <a:buFontTx/>
              <a:buAutoNum type="arabicPeriod"/>
            </a:pPr>
            <a:r>
              <a:rPr lang="en-US" altLang="zh-CN" sz="2800" dirty="0">
                <a:ea typeface="宋体" pitchFamily="2" charset="-122"/>
              </a:rPr>
              <a:t>Rescan, set all used bit to 0 and repeat 1 and 2</a:t>
            </a:r>
          </a:p>
          <a:p>
            <a:pPr marL="533400" indent="-533400">
              <a:lnSpc>
                <a:spcPct val="80000"/>
              </a:lnSpc>
              <a:buFontTx/>
              <a:buAutoNum type="arabicPeriod"/>
            </a:pPr>
            <a:endParaRPr lang="en-US" altLang="zh-CN" sz="2800" dirty="0">
              <a:ea typeface="宋体" pitchFamily="2" charset="-122"/>
            </a:endParaRPr>
          </a:p>
          <a:p>
            <a:pPr marL="533400" indent="-533400">
              <a:lnSpc>
                <a:spcPct val="80000"/>
              </a:lnSpc>
              <a:buFontTx/>
              <a:buAutoNum type="arabicPeriod"/>
            </a:pPr>
            <a:endParaRPr lang="zh-CN" altLang="en-US" sz="2800" dirty="0">
              <a:ea typeface="宋体" pitchFamily="2" charset="-122"/>
            </a:endParaRPr>
          </a:p>
        </p:txBody>
      </p:sp>
      <p:sp>
        <p:nvSpPr>
          <p:cNvPr id="7373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7EA6470-B237-4443-9AAA-549D716A34FD}" type="slidenum">
              <a:rPr lang="zh-CN" altLang="en-US" sz="1400" smtClean="0"/>
              <a:pPr>
                <a:spcBef>
                  <a:spcPct val="0"/>
                </a:spcBef>
                <a:buClrTx/>
                <a:buFontTx/>
                <a:buNone/>
              </a:pPr>
              <a:t>86</a:t>
            </a:fld>
            <a:endParaRPr lang="en-US" altLang="zh-CN" sz="1400"/>
          </a:p>
        </p:txBody>
      </p:sp>
      <p:graphicFrame>
        <p:nvGraphicFramePr>
          <p:cNvPr id="2" name="表格 1"/>
          <p:cNvGraphicFramePr>
            <a:graphicFrameLocks noGrp="1"/>
          </p:cNvGraphicFramePr>
          <p:nvPr>
            <p:extLst>
              <p:ext uri="{D42A27DB-BD31-4B8C-83A1-F6EECF244321}">
                <p14:modId xmlns:p14="http://schemas.microsoft.com/office/powerpoint/2010/main" val="2880282385"/>
              </p:ext>
            </p:extLst>
          </p:nvPr>
        </p:nvGraphicFramePr>
        <p:xfrm>
          <a:off x="4267200" y="3962400"/>
          <a:ext cx="2286000" cy="185420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70840">
                <a:tc>
                  <a:txBody>
                    <a:bodyPr/>
                    <a:lstStyle/>
                    <a:p>
                      <a:r>
                        <a:rPr lang="en-US" altLang="zh-CN" dirty="0"/>
                        <a:t>used</a:t>
                      </a:r>
                      <a:endParaRPr lang="zh-CN" altLang="en-US" dirty="0"/>
                    </a:p>
                  </a:txBody>
                  <a:tcPr>
                    <a:solidFill>
                      <a:schemeClr val="accent1">
                        <a:lumMod val="20000"/>
                        <a:lumOff val="80000"/>
                      </a:schemeClr>
                    </a:solidFill>
                  </a:tcPr>
                </a:tc>
                <a:tc>
                  <a:txBody>
                    <a:bodyPr/>
                    <a:lstStyle/>
                    <a:p>
                      <a:r>
                        <a:rPr lang="en-US" altLang="zh-CN" dirty="0"/>
                        <a:t>modified</a:t>
                      </a:r>
                      <a:endParaRPr lang="zh-CN" altLang="en-US" dirty="0"/>
                    </a:p>
                  </a:txBody>
                  <a:tcP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en-US" altLang="zh-CN" dirty="0"/>
                        <a:t>replaced</a:t>
                      </a:r>
                      <a:endParaRPr lang="zh-CN" altLang="en-US" dirty="0"/>
                    </a:p>
                  </a:txBody>
                  <a:tcPr/>
                </a:tc>
                <a:tc>
                  <a:txBody>
                    <a:bodyPr/>
                    <a:lstStyle/>
                    <a:p>
                      <a:r>
                        <a:rPr lang="en-US" altLang="zh-CN" dirty="0"/>
                        <a:t>replaced</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52976773"/>
              </p:ext>
            </p:extLst>
          </p:nvPr>
        </p:nvGraphicFramePr>
        <p:xfrm>
          <a:off x="1066800" y="3962400"/>
          <a:ext cx="1828800" cy="1854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a:txBody>
                    <a:bodyPr/>
                    <a:lstStyle/>
                    <a:p>
                      <a:r>
                        <a:rPr lang="en-US" altLang="zh-CN" dirty="0"/>
                        <a:t>used</a:t>
                      </a:r>
                      <a:endParaRPr lang="zh-CN" altLang="en-US" dirty="0"/>
                    </a:p>
                  </a:txBody>
                  <a:tcPr>
                    <a:solidFill>
                      <a:schemeClr val="accent1">
                        <a:lumMod val="20000"/>
                        <a:lumOff val="80000"/>
                      </a:schemeClr>
                    </a:solidFill>
                  </a:tcPr>
                </a:tc>
                <a:tc>
                  <a:txBody>
                    <a:bodyPr/>
                    <a:lstStyle/>
                    <a:p>
                      <a:r>
                        <a:rPr lang="en-US" altLang="zh-CN" dirty="0"/>
                        <a:t>modified</a:t>
                      </a:r>
                      <a:endParaRPr lang="zh-CN" altLang="en-US" dirty="0"/>
                    </a:p>
                  </a:txBody>
                  <a:tcP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4"/>
                  </a:ext>
                </a:extLst>
              </a:tr>
            </a:tbl>
          </a:graphicData>
        </a:graphic>
      </p:graphicFrame>
      <p:sp>
        <p:nvSpPr>
          <p:cNvPr id="3" name="右箭头 2"/>
          <p:cNvSpPr/>
          <p:nvPr/>
        </p:nvSpPr>
        <p:spPr bwMode="auto">
          <a:xfrm>
            <a:off x="3124200" y="4800600"/>
            <a:ext cx="990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4" name="文本框 3">
            <a:extLst>
              <a:ext uri="{FF2B5EF4-FFF2-40B4-BE49-F238E27FC236}">
                <a16:creationId xmlns:a16="http://schemas.microsoft.com/office/drawing/2014/main" id="{61846387-6400-28B8-7325-E0519C5846F9}"/>
              </a:ext>
            </a:extLst>
          </p:cNvPr>
          <p:cNvSpPr txBox="1"/>
          <p:nvPr/>
        </p:nvSpPr>
        <p:spPr>
          <a:xfrm>
            <a:off x="457200" y="381000"/>
            <a:ext cx="7924800" cy="584775"/>
          </a:xfrm>
          <a:prstGeom prst="rect">
            <a:avLst/>
          </a:prstGeom>
          <a:noFill/>
        </p:spPr>
        <p:txBody>
          <a:bodyPr wrap="square">
            <a:spAutoFit/>
          </a:bodyPr>
          <a:lstStyle/>
          <a:p>
            <a:pPr algn="ctr"/>
            <a:r>
              <a:rPr lang="en-US" altLang="zh-CN" sz="3200" dirty="0">
                <a:latin typeface="+mj-lt"/>
                <a:ea typeface="宋体" pitchFamily="2" charset="-122"/>
              </a:rPr>
              <a:t>8.2.3 Replacement Policy(14/16)</a:t>
            </a:r>
            <a:endParaRPr lang="zh-CN" altLang="en-US" sz="3200" dirty="0">
              <a:latin typeface="+mj-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6438901" y="1267410"/>
            <a:ext cx="2590798" cy="1061648"/>
          </a:xfrm>
        </p:spPr>
        <p:txBody>
          <a:bodyPr/>
          <a:lstStyle/>
          <a:p>
            <a:r>
              <a:rPr lang="en-US" altLang="zh-CN" sz="2000" b="1" dirty="0">
                <a:ea typeface="宋体" pitchFamily="2" charset="-122"/>
              </a:rPr>
              <a:t>Clock Policy Using Use Bit and Modified  Bit</a:t>
            </a:r>
            <a:r>
              <a:rPr lang="zh-CN" altLang="en-US" sz="2000" b="1" dirty="0">
                <a:solidFill>
                  <a:schemeClr val="tx2"/>
                </a:solidFill>
                <a:ea typeface="宋体" pitchFamily="2" charset="-122"/>
              </a:rPr>
              <a:t>增强</a:t>
            </a:r>
            <a:r>
              <a:rPr lang="zh-CN" altLang="en-US" sz="2000" b="1" dirty="0">
                <a:ea typeface="宋体" pitchFamily="2" charset="-122"/>
              </a:rPr>
              <a:t>二次机会法</a:t>
            </a:r>
            <a:endParaRPr lang="en-US" altLang="zh-CN" dirty="0">
              <a:ea typeface="宋体" pitchFamily="2" charset="-122"/>
            </a:endParaRPr>
          </a:p>
        </p:txBody>
      </p:sp>
      <p:sp>
        <p:nvSpPr>
          <p:cNvPr id="73730" name="灯片编号占位符 5"/>
          <p:cNvSpPr>
            <a:spLocks noGrp="1"/>
          </p:cNvSpPr>
          <p:nvPr>
            <p:ph type="sldNum" sz="quarter" idx="4294967295"/>
          </p:nvPr>
        </p:nvSpPr>
        <p:spPr>
          <a:xfrm>
            <a:off x="7239000" y="6319838"/>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7EA6470-B237-4443-9AAA-549D716A34FD}" type="slidenum">
              <a:rPr lang="zh-CN" altLang="en-US" sz="1400" smtClean="0"/>
              <a:pPr>
                <a:spcBef>
                  <a:spcPct val="0"/>
                </a:spcBef>
                <a:buClrTx/>
                <a:buFontTx/>
                <a:buNone/>
              </a:pPr>
              <a:t>87</a:t>
            </a:fld>
            <a:endParaRPr lang="en-US" altLang="zh-CN" sz="1400" dirty="0"/>
          </a:p>
        </p:txBody>
      </p:sp>
      <p:graphicFrame>
        <p:nvGraphicFramePr>
          <p:cNvPr id="4" name="表格 3"/>
          <p:cNvGraphicFramePr>
            <a:graphicFrameLocks noGrp="1"/>
          </p:cNvGraphicFramePr>
          <p:nvPr>
            <p:extLst>
              <p:ext uri="{D42A27DB-BD31-4B8C-83A1-F6EECF244321}">
                <p14:modId xmlns:p14="http://schemas.microsoft.com/office/powerpoint/2010/main" val="3066197083"/>
              </p:ext>
            </p:extLst>
          </p:nvPr>
        </p:nvGraphicFramePr>
        <p:xfrm>
          <a:off x="304800" y="1143000"/>
          <a:ext cx="5694220" cy="2225040"/>
        </p:xfrm>
        <a:graphic>
          <a:graphicData uri="http://schemas.openxmlformats.org/drawingml/2006/table">
            <a:tbl>
              <a:tblPr firstRow="1" bandRow="1">
                <a:tableStyleId>{5940675A-B579-460E-94D1-54222C63F5DA}</a:tableStyleId>
              </a:tblPr>
              <a:tblGrid>
                <a:gridCol w="7065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tblGrid>
              <a:tr h="370840">
                <a:tc>
                  <a:txBody>
                    <a:bodyPr/>
                    <a:lstStyle/>
                    <a:p>
                      <a:r>
                        <a:rPr lang="en-US" altLang="zh-CN" dirty="0" err="1"/>
                        <a:t>prev</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r>
                        <a:rPr lang="en-US" altLang="zh-CN" dirty="0"/>
                        <a:t>aw</a:t>
                      </a:r>
                      <a:endParaRPr lang="zh-CN" altLang="en-US" dirty="0"/>
                    </a:p>
                  </a:txBody>
                  <a:tcPr/>
                </a:tc>
                <a:tc>
                  <a:txBody>
                    <a:bodyPr/>
                    <a:lstStyle/>
                    <a:p>
                      <a:r>
                        <a:rPr lang="en-US" altLang="zh-CN" dirty="0"/>
                        <a:t>d</a:t>
                      </a:r>
                      <a:endParaRPr lang="zh-CN" altLang="en-US" dirty="0"/>
                    </a:p>
                  </a:txBody>
                  <a:tcPr/>
                </a:tc>
                <a:tc>
                  <a:txBody>
                    <a:bodyPr/>
                    <a:lstStyle/>
                    <a:p>
                      <a:r>
                        <a:rPr lang="en-US" altLang="zh-CN" dirty="0" err="1"/>
                        <a:t>bw</a:t>
                      </a:r>
                      <a:endParaRPr lang="zh-CN" altLang="en-US" dirty="0"/>
                    </a:p>
                  </a:txBody>
                  <a:tcPr/>
                </a:tc>
                <a:tc>
                  <a:txBody>
                    <a:bodyPr/>
                    <a:lstStyle/>
                    <a:p>
                      <a:r>
                        <a:rPr lang="en-US" altLang="zh-CN"/>
                        <a:t>e</a:t>
                      </a:r>
                      <a:endParaRPr lang="zh-CN" altLang="en-US" dirty="0"/>
                    </a:p>
                  </a:txBody>
                  <a:tcPr/>
                </a:tc>
                <a:tc>
                  <a:txBody>
                    <a:bodyPr/>
                    <a:lstStyle/>
                    <a:p>
                      <a:r>
                        <a:rPr lang="en-US" altLang="zh-CN" dirty="0"/>
                        <a:t>b</a:t>
                      </a:r>
                      <a:endParaRPr lang="zh-CN" altLang="en-US" dirty="0"/>
                    </a:p>
                  </a:txBody>
                  <a:tcPr/>
                </a:tc>
                <a:tc>
                  <a:txBody>
                    <a:bodyPr/>
                    <a:lstStyle/>
                    <a:p>
                      <a:r>
                        <a:rPr lang="en-US" altLang="zh-CN" dirty="0"/>
                        <a:t>aw</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r>
                        <a:rPr lang="en-US" altLang="zh-CN" dirty="0"/>
                        <a:t>e</a:t>
                      </a:r>
                      <a:endParaRPr lang="zh-CN" altLang="en-US" dirty="0"/>
                    </a:p>
                  </a:txBody>
                  <a:tcPr/>
                </a:tc>
                <a:tc>
                  <a:txBody>
                    <a:bodyPr/>
                    <a:lstStyle/>
                    <a:p>
                      <a:r>
                        <a:rPr lang="en-US" altLang="zh-CN" dirty="0"/>
                        <a:t>e</a:t>
                      </a:r>
                      <a:endParaRPr lang="zh-CN" altLang="en-US" dirty="0"/>
                    </a:p>
                  </a:txBody>
                  <a:tcPr/>
                </a:tc>
                <a:tc>
                  <a:txBody>
                    <a:bodyPr/>
                    <a:lstStyle/>
                    <a:p>
                      <a:r>
                        <a:rPr lang="en-US" altLang="zh-CN" dirty="0"/>
                        <a:t>e</a:t>
                      </a:r>
                      <a:endParaRPr lang="zh-CN" altLang="en-US" dirty="0"/>
                    </a:p>
                  </a:txBody>
                  <a:tcPr/>
                </a:tc>
                <a:tc>
                  <a:txBody>
                    <a:bodyPr/>
                    <a:lstStyle/>
                    <a:p>
                      <a:r>
                        <a:rPr lang="en-US" altLang="zh-CN" dirty="0"/>
                        <a:t>e</a:t>
                      </a:r>
                      <a:endParaRPr lang="zh-CN" altLang="en-US" dirty="0"/>
                    </a:p>
                  </a:txBody>
                  <a:tcPr/>
                </a:tc>
                <a:tc>
                  <a:txBody>
                    <a:bodyPr/>
                    <a:lstStyle/>
                    <a:p>
                      <a:r>
                        <a:rPr lang="en-US" altLang="zh-CN" dirty="0"/>
                        <a:t>e</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c</a:t>
                      </a:r>
                      <a:endParaRPr lang="zh-CN" altLang="en-US" dirty="0"/>
                    </a:p>
                  </a:txBody>
                  <a:tcPr/>
                </a:tc>
                <a:extLst>
                  <a:ext uri="{0D108BD9-81ED-4DB2-BD59-A6C34878D82A}">
                    <a16:rowId xmlns:a16="http://schemas.microsoft.com/office/drawing/2014/main" val="100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F</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F</a:t>
                      </a:r>
                      <a:endParaRPr lang="zh-CN" altLang="en-US" dirty="0"/>
                    </a:p>
                  </a:txBody>
                  <a:tcPr/>
                </a:tc>
                <a:extLst>
                  <a:ext uri="{0D108BD9-81ED-4DB2-BD59-A6C34878D82A}">
                    <a16:rowId xmlns:a16="http://schemas.microsoft.com/office/drawing/2014/main" val="10005"/>
                  </a:ext>
                </a:extLst>
              </a:tr>
            </a:tbl>
          </a:graphicData>
        </a:graphic>
      </p:graphicFrame>
      <p:cxnSp>
        <p:nvCxnSpPr>
          <p:cNvPr id="8" name="直接连接符 7"/>
          <p:cNvCxnSpPr/>
          <p:nvPr/>
        </p:nvCxnSpPr>
        <p:spPr bwMode="auto">
          <a:xfrm>
            <a:off x="3200400" y="1066800"/>
            <a:ext cx="0" cy="502920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9" name="表格 8"/>
          <p:cNvGraphicFramePr>
            <a:graphicFrameLocks noGrp="1"/>
          </p:cNvGraphicFramePr>
          <p:nvPr>
            <p:extLst>
              <p:ext uri="{D42A27DB-BD31-4B8C-83A1-F6EECF244321}">
                <p14:modId xmlns:p14="http://schemas.microsoft.com/office/powerpoint/2010/main" val="4231613083"/>
              </p:ext>
            </p:extLst>
          </p:nvPr>
        </p:nvGraphicFramePr>
        <p:xfrm>
          <a:off x="2438400" y="4191000"/>
          <a:ext cx="685800" cy="1483360"/>
        </p:xfrm>
        <a:graphic>
          <a:graphicData uri="http://schemas.openxmlformats.org/drawingml/2006/table">
            <a:tbl>
              <a:tblPr firstRow="1" bandRow="1">
                <a:tableStyleId>{5940675A-B579-460E-94D1-54222C63F5DA}</a:tableStyleId>
              </a:tblPr>
              <a:tblGrid>
                <a:gridCol w="272143">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tblGrid>
              <a:tr h="370840">
                <a:tc>
                  <a:txBody>
                    <a:bodyPr/>
                    <a:lstStyle/>
                    <a:p>
                      <a:r>
                        <a:rPr lang="en-US" altLang="zh-CN" sz="1600" dirty="0"/>
                        <a:t>a</a:t>
                      </a:r>
                      <a:endParaRPr lang="zh-CN" altLang="en-US" sz="1600" dirty="0"/>
                    </a:p>
                  </a:txBody>
                  <a:tcPr>
                    <a:solidFill>
                      <a:schemeClr val="accent5">
                        <a:lumMod val="40000"/>
                        <a:lumOff val="60000"/>
                      </a:schemeClr>
                    </a:solidFill>
                  </a:tcPr>
                </a:tc>
                <a:tc>
                  <a:txBody>
                    <a:bodyPr/>
                    <a:lstStyle/>
                    <a:p>
                      <a:r>
                        <a:rPr lang="en-US" altLang="zh-CN" sz="1600" dirty="0"/>
                        <a:t>11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r>
                        <a:rPr lang="en-US" altLang="zh-CN" sz="1600" dirty="0"/>
                        <a:t>b</a:t>
                      </a:r>
                      <a:endParaRPr lang="zh-CN" altLang="en-US" sz="1600" dirty="0"/>
                    </a:p>
                  </a:txBody>
                  <a:tcPr>
                    <a:solidFill>
                      <a:schemeClr val="accent5">
                        <a:lumMod val="40000"/>
                        <a:lumOff val="60000"/>
                      </a:schemeClr>
                    </a:solidFill>
                  </a:tcPr>
                </a:tc>
                <a:tc>
                  <a:txBody>
                    <a:bodyPr/>
                    <a:lstStyle/>
                    <a:p>
                      <a:r>
                        <a:rPr lang="en-US" altLang="zh-CN" sz="1600" dirty="0"/>
                        <a:t>11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600" dirty="0"/>
                        <a:t>c</a:t>
                      </a:r>
                      <a:endParaRPr lang="zh-CN" altLang="en-US" sz="1600" dirty="0"/>
                    </a:p>
                  </a:txBody>
                  <a:tcPr>
                    <a:solidFill>
                      <a:schemeClr val="accent5">
                        <a:lumMod val="40000"/>
                        <a:lumOff val="60000"/>
                      </a:schemeClr>
                    </a:solidFill>
                  </a:tcPr>
                </a:tc>
                <a:tc>
                  <a:txBody>
                    <a:bodyPr/>
                    <a:lstStyle/>
                    <a:p>
                      <a:r>
                        <a:rPr lang="en-US" altLang="zh-CN" sz="1600" dirty="0"/>
                        <a:t>10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US" altLang="zh-CN" sz="1600" dirty="0"/>
                        <a:t>d</a:t>
                      </a:r>
                      <a:endParaRPr lang="zh-CN" altLang="en-US" sz="1600" dirty="0"/>
                    </a:p>
                  </a:txBody>
                  <a:tcPr>
                    <a:solidFill>
                      <a:schemeClr val="accent5">
                        <a:lumMod val="40000"/>
                        <a:lumOff val="60000"/>
                      </a:schemeClr>
                    </a:solidFill>
                  </a:tcPr>
                </a:tc>
                <a:tc>
                  <a:txBody>
                    <a:bodyPr/>
                    <a:lstStyle/>
                    <a:p>
                      <a:r>
                        <a:rPr lang="en-US" altLang="zh-CN" sz="1600" dirty="0"/>
                        <a:t>10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cxnSp>
        <p:nvCxnSpPr>
          <p:cNvPr id="13" name="直接连接符 12"/>
          <p:cNvCxnSpPr/>
          <p:nvPr/>
        </p:nvCxnSpPr>
        <p:spPr bwMode="auto">
          <a:xfrm>
            <a:off x="990600" y="1066800"/>
            <a:ext cx="0" cy="502920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1981200" y="43434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0" name="表格 19"/>
          <p:cNvGraphicFramePr>
            <a:graphicFrameLocks noGrp="1"/>
          </p:cNvGraphicFramePr>
          <p:nvPr>
            <p:extLst>
              <p:ext uri="{D42A27DB-BD31-4B8C-83A1-F6EECF244321}">
                <p14:modId xmlns:p14="http://schemas.microsoft.com/office/powerpoint/2010/main" val="448572991"/>
              </p:ext>
            </p:extLst>
          </p:nvPr>
        </p:nvGraphicFramePr>
        <p:xfrm>
          <a:off x="3352800" y="3505200"/>
          <a:ext cx="685800" cy="1483360"/>
        </p:xfrm>
        <a:graphic>
          <a:graphicData uri="http://schemas.openxmlformats.org/drawingml/2006/table">
            <a:tbl>
              <a:tblPr firstRow="1" bandRow="1">
                <a:tableStyleId>{5940675A-B579-460E-94D1-54222C63F5DA}</a:tableStyleId>
              </a:tblPr>
              <a:tblGrid>
                <a:gridCol w="272143">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tblGrid>
              <a:tr h="370840">
                <a:tc>
                  <a:txBody>
                    <a:bodyPr/>
                    <a:lstStyle/>
                    <a:p>
                      <a:r>
                        <a:rPr lang="en-US" altLang="zh-CN" sz="1600" dirty="0"/>
                        <a:t>a</a:t>
                      </a:r>
                      <a:endParaRPr lang="zh-CN" altLang="en-US" sz="1600" dirty="0"/>
                    </a:p>
                  </a:txBody>
                  <a:tcPr>
                    <a:solidFill>
                      <a:schemeClr val="accent5">
                        <a:lumMod val="40000"/>
                        <a:lumOff val="60000"/>
                      </a:schemeClr>
                    </a:solidFill>
                  </a:tcPr>
                </a:tc>
                <a:tc>
                  <a:txBody>
                    <a:bodyPr/>
                    <a:lstStyle/>
                    <a:p>
                      <a:r>
                        <a:rPr lang="en-US" altLang="zh-CN" sz="1600" dirty="0"/>
                        <a:t>01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r>
                        <a:rPr lang="en-US" altLang="zh-CN" sz="1600" dirty="0"/>
                        <a:t>b</a:t>
                      </a:r>
                      <a:endParaRPr lang="zh-CN" altLang="en-US" sz="1600" dirty="0"/>
                    </a:p>
                  </a:txBody>
                  <a:tcPr>
                    <a:solidFill>
                      <a:schemeClr val="accent5">
                        <a:lumMod val="40000"/>
                        <a:lumOff val="60000"/>
                      </a:schemeClr>
                    </a:solidFill>
                  </a:tcPr>
                </a:tc>
                <a:tc>
                  <a:txBody>
                    <a:bodyPr/>
                    <a:lstStyle/>
                    <a:p>
                      <a:r>
                        <a:rPr lang="en-US" altLang="zh-CN" sz="1600" dirty="0"/>
                        <a:t>01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600" dirty="0"/>
                        <a:t>c</a:t>
                      </a:r>
                      <a:endParaRPr lang="zh-CN" altLang="en-US" sz="1600" dirty="0"/>
                    </a:p>
                  </a:txBody>
                  <a:tcPr>
                    <a:solidFill>
                      <a:schemeClr val="accent5">
                        <a:lumMod val="40000"/>
                        <a:lumOff val="60000"/>
                      </a:schemeClr>
                    </a:solidFill>
                  </a:tcPr>
                </a:tc>
                <a:tc>
                  <a:txBody>
                    <a:bodyPr/>
                    <a:lstStyle/>
                    <a:p>
                      <a:r>
                        <a:rPr lang="en-US" altLang="zh-CN" sz="1600" dirty="0"/>
                        <a:t>00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US" altLang="zh-CN" sz="1600" dirty="0"/>
                        <a:t>d</a:t>
                      </a:r>
                      <a:endParaRPr lang="zh-CN" altLang="en-US" sz="1600" dirty="0"/>
                    </a:p>
                  </a:txBody>
                  <a:tcPr>
                    <a:solidFill>
                      <a:schemeClr val="accent5">
                        <a:lumMod val="40000"/>
                        <a:lumOff val="60000"/>
                      </a:schemeClr>
                    </a:solidFill>
                  </a:tcPr>
                </a:tc>
                <a:tc>
                  <a:txBody>
                    <a:bodyPr/>
                    <a:lstStyle/>
                    <a:p>
                      <a:r>
                        <a:rPr lang="en-US" altLang="zh-CN" sz="1600" dirty="0"/>
                        <a:t>00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2427576886"/>
              </p:ext>
            </p:extLst>
          </p:nvPr>
        </p:nvGraphicFramePr>
        <p:xfrm>
          <a:off x="3962400" y="5257800"/>
          <a:ext cx="685800" cy="1483360"/>
        </p:xfrm>
        <a:graphic>
          <a:graphicData uri="http://schemas.openxmlformats.org/drawingml/2006/table">
            <a:tbl>
              <a:tblPr firstRow="1" bandRow="1">
                <a:tableStyleId>{5940675A-B579-460E-94D1-54222C63F5DA}</a:tableStyleId>
              </a:tblPr>
              <a:tblGrid>
                <a:gridCol w="272143">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tblGrid>
              <a:tr h="370840">
                <a:tc>
                  <a:txBody>
                    <a:bodyPr/>
                    <a:lstStyle/>
                    <a:p>
                      <a:r>
                        <a:rPr lang="en-US" altLang="zh-CN" sz="1600" dirty="0"/>
                        <a:t>a</a:t>
                      </a:r>
                      <a:endParaRPr lang="zh-CN" altLang="en-US" sz="1600" dirty="0"/>
                    </a:p>
                  </a:txBody>
                  <a:tcPr>
                    <a:solidFill>
                      <a:schemeClr val="accent5">
                        <a:lumMod val="40000"/>
                        <a:lumOff val="60000"/>
                      </a:schemeClr>
                    </a:solidFill>
                  </a:tcPr>
                </a:tc>
                <a:tc>
                  <a:txBody>
                    <a:bodyPr/>
                    <a:lstStyle/>
                    <a:p>
                      <a:r>
                        <a:rPr lang="en-US" altLang="zh-CN" sz="1600" dirty="0"/>
                        <a:t>01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r>
                        <a:rPr lang="en-US" altLang="zh-CN" sz="1600" dirty="0"/>
                        <a:t>b</a:t>
                      </a:r>
                      <a:endParaRPr lang="zh-CN" altLang="en-US" sz="1600" dirty="0"/>
                    </a:p>
                  </a:txBody>
                  <a:tcPr>
                    <a:solidFill>
                      <a:schemeClr val="accent5">
                        <a:lumMod val="40000"/>
                        <a:lumOff val="60000"/>
                      </a:schemeClr>
                    </a:solidFill>
                  </a:tcPr>
                </a:tc>
                <a:tc>
                  <a:txBody>
                    <a:bodyPr/>
                    <a:lstStyle/>
                    <a:p>
                      <a:r>
                        <a:rPr lang="en-US" altLang="zh-CN" sz="1600" dirty="0"/>
                        <a:t>01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600" dirty="0"/>
                        <a:t>c</a:t>
                      </a:r>
                      <a:endParaRPr lang="zh-CN" altLang="en-US" sz="1600" dirty="0"/>
                    </a:p>
                  </a:txBody>
                  <a:tcPr>
                    <a:solidFill>
                      <a:schemeClr val="accent5">
                        <a:lumMod val="40000"/>
                        <a:lumOff val="60000"/>
                      </a:schemeClr>
                    </a:solidFill>
                  </a:tcPr>
                </a:tc>
                <a:tc>
                  <a:txBody>
                    <a:bodyPr/>
                    <a:lstStyle/>
                    <a:p>
                      <a:r>
                        <a:rPr lang="en-US" altLang="zh-CN" sz="1600" dirty="0"/>
                        <a:t>00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US" altLang="zh-CN" sz="1600" dirty="0"/>
                        <a:t>d</a:t>
                      </a:r>
                      <a:endParaRPr lang="zh-CN" altLang="en-US" sz="1600" dirty="0"/>
                    </a:p>
                  </a:txBody>
                  <a:tcPr>
                    <a:solidFill>
                      <a:schemeClr val="accent5">
                        <a:lumMod val="40000"/>
                        <a:lumOff val="60000"/>
                      </a:schemeClr>
                    </a:solidFill>
                  </a:tcPr>
                </a:tc>
                <a:tc>
                  <a:txBody>
                    <a:bodyPr/>
                    <a:lstStyle/>
                    <a:p>
                      <a:r>
                        <a:rPr lang="en-US" altLang="zh-CN" sz="1600" dirty="0"/>
                        <a:t>00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3447647204"/>
              </p:ext>
            </p:extLst>
          </p:nvPr>
        </p:nvGraphicFramePr>
        <p:xfrm>
          <a:off x="4953000" y="5257800"/>
          <a:ext cx="685800" cy="1483360"/>
        </p:xfrm>
        <a:graphic>
          <a:graphicData uri="http://schemas.openxmlformats.org/drawingml/2006/table">
            <a:tbl>
              <a:tblPr firstRow="1" bandRow="1">
                <a:tableStyleId>{5940675A-B579-460E-94D1-54222C63F5DA}</a:tableStyleId>
              </a:tblPr>
              <a:tblGrid>
                <a:gridCol w="272143">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tblGrid>
              <a:tr h="370840">
                <a:tc>
                  <a:txBody>
                    <a:bodyPr/>
                    <a:lstStyle/>
                    <a:p>
                      <a:r>
                        <a:rPr lang="en-US" altLang="zh-CN" sz="1600" dirty="0"/>
                        <a:t>a</a:t>
                      </a:r>
                      <a:endParaRPr lang="zh-CN" altLang="en-US" sz="1600" dirty="0"/>
                    </a:p>
                  </a:txBody>
                  <a:tcPr>
                    <a:solidFill>
                      <a:schemeClr val="accent5">
                        <a:lumMod val="40000"/>
                        <a:lumOff val="60000"/>
                      </a:schemeClr>
                    </a:solidFill>
                  </a:tcPr>
                </a:tc>
                <a:tc>
                  <a:txBody>
                    <a:bodyPr/>
                    <a:lstStyle/>
                    <a:p>
                      <a:r>
                        <a:rPr lang="en-US" altLang="zh-CN" sz="1600" dirty="0"/>
                        <a:t>01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r>
                        <a:rPr lang="en-US" altLang="zh-CN" sz="1600" dirty="0"/>
                        <a:t>b</a:t>
                      </a:r>
                      <a:endParaRPr lang="zh-CN" altLang="en-US" sz="1600" dirty="0"/>
                    </a:p>
                  </a:txBody>
                  <a:tcPr>
                    <a:solidFill>
                      <a:schemeClr val="accent5">
                        <a:lumMod val="40000"/>
                        <a:lumOff val="60000"/>
                      </a:schemeClr>
                    </a:solidFill>
                  </a:tcPr>
                </a:tc>
                <a:tc>
                  <a:txBody>
                    <a:bodyPr/>
                    <a:lstStyle/>
                    <a:p>
                      <a:r>
                        <a:rPr lang="en-US" altLang="zh-CN" sz="1600" dirty="0"/>
                        <a:t>01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600" dirty="0"/>
                        <a:t>e</a:t>
                      </a:r>
                      <a:endParaRPr lang="zh-CN" altLang="en-US" sz="1600" dirty="0"/>
                    </a:p>
                  </a:txBody>
                  <a:tcPr>
                    <a:solidFill>
                      <a:schemeClr val="accent5">
                        <a:lumMod val="40000"/>
                        <a:lumOff val="60000"/>
                      </a:schemeClr>
                    </a:solidFill>
                  </a:tcPr>
                </a:tc>
                <a:tc>
                  <a:txBody>
                    <a:bodyPr/>
                    <a:lstStyle/>
                    <a:p>
                      <a:r>
                        <a:rPr lang="en-US" altLang="zh-CN" sz="1600" dirty="0"/>
                        <a:t>10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US" altLang="zh-CN" sz="1600" dirty="0"/>
                        <a:t>d</a:t>
                      </a:r>
                      <a:endParaRPr lang="zh-CN" altLang="en-US" sz="1600" dirty="0"/>
                    </a:p>
                  </a:txBody>
                  <a:tcPr>
                    <a:solidFill>
                      <a:schemeClr val="accent5">
                        <a:lumMod val="40000"/>
                        <a:lumOff val="60000"/>
                      </a:schemeClr>
                    </a:solidFill>
                  </a:tcPr>
                </a:tc>
                <a:tc>
                  <a:txBody>
                    <a:bodyPr/>
                    <a:lstStyle/>
                    <a:p>
                      <a:r>
                        <a:rPr lang="en-US" altLang="zh-CN" sz="1600" dirty="0"/>
                        <a:t>00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cxnSp>
        <p:nvCxnSpPr>
          <p:cNvPr id="23" name="直接箭头连接符 22"/>
          <p:cNvCxnSpPr/>
          <p:nvPr/>
        </p:nvCxnSpPr>
        <p:spPr bwMode="auto">
          <a:xfrm>
            <a:off x="3429000" y="62484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a:off x="4724400" y="662940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6" name="表格 25"/>
          <p:cNvGraphicFramePr>
            <a:graphicFrameLocks noGrp="1"/>
          </p:cNvGraphicFramePr>
          <p:nvPr>
            <p:extLst>
              <p:ext uri="{D42A27DB-BD31-4B8C-83A1-F6EECF244321}">
                <p14:modId xmlns:p14="http://schemas.microsoft.com/office/powerpoint/2010/main" val="515391028"/>
              </p:ext>
            </p:extLst>
          </p:nvPr>
        </p:nvGraphicFramePr>
        <p:xfrm>
          <a:off x="5867400" y="3962400"/>
          <a:ext cx="685800" cy="1483360"/>
        </p:xfrm>
        <a:graphic>
          <a:graphicData uri="http://schemas.openxmlformats.org/drawingml/2006/table">
            <a:tbl>
              <a:tblPr firstRow="1" bandRow="1">
                <a:tableStyleId>{5940675A-B579-460E-94D1-54222C63F5DA}</a:tableStyleId>
              </a:tblPr>
              <a:tblGrid>
                <a:gridCol w="272143">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tblGrid>
              <a:tr h="370840">
                <a:tc>
                  <a:txBody>
                    <a:bodyPr/>
                    <a:lstStyle/>
                    <a:p>
                      <a:r>
                        <a:rPr lang="en-US" altLang="zh-CN" sz="1600" dirty="0"/>
                        <a:t>a</a:t>
                      </a:r>
                      <a:endParaRPr lang="zh-CN" altLang="en-US" sz="1600" dirty="0"/>
                    </a:p>
                  </a:txBody>
                  <a:tcPr>
                    <a:solidFill>
                      <a:schemeClr val="accent5">
                        <a:lumMod val="40000"/>
                        <a:lumOff val="60000"/>
                      </a:schemeClr>
                    </a:solidFill>
                  </a:tcPr>
                </a:tc>
                <a:tc>
                  <a:txBody>
                    <a:bodyPr/>
                    <a:lstStyle/>
                    <a:p>
                      <a:r>
                        <a:rPr lang="en-US" altLang="zh-CN" sz="1600" dirty="0"/>
                        <a:t>01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r>
                        <a:rPr lang="en-US" altLang="zh-CN" sz="1600" dirty="0"/>
                        <a:t>b</a:t>
                      </a:r>
                      <a:endParaRPr lang="zh-CN" altLang="en-US" sz="1600" dirty="0"/>
                    </a:p>
                  </a:txBody>
                  <a:tcPr>
                    <a:solidFill>
                      <a:schemeClr val="accent5">
                        <a:lumMod val="40000"/>
                        <a:lumOff val="60000"/>
                      </a:schemeClr>
                    </a:solidFill>
                  </a:tcPr>
                </a:tc>
                <a:tc>
                  <a:txBody>
                    <a:bodyPr/>
                    <a:lstStyle/>
                    <a:p>
                      <a:r>
                        <a:rPr lang="en-US" altLang="zh-CN" sz="1600" dirty="0"/>
                        <a:t>11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600" dirty="0"/>
                        <a:t>e</a:t>
                      </a:r>
                      <a:endParaRPr lang="zh-CN" altLang="en-US" sz="1600" dirty="0"/>
                    </a:p>
                  </a:txBody>
                  <a:tcPr>
                    <a:solidFill>
                      <a:schemeClr val="accent5">
                        <a:lumMod val="40000"/>
                        <a:lumOff val="60000"/>
                      </a:schemeClr>
                    </a:solidFill>
                  </a:tcPr>
                </a:tc>
                <a:tc>
                  <a:txBody>
                    <a:bodyPr/>
                    <a:lstStyle/>
                    <a:p>
                      <a:r>
                        <a:rPr lang="en-US" altLang="zh-CN" sz="1600" dirty="0"/>
                        <a:t>10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US" altLang="zh-CN" sz="1600" dirty="0"/>
                        <a:t>d</a:t>
                      </a:r>
                      <a:endParaRPr lang="zh-CN" altLang="en-US" sz="1600" dirty="0"/>
                    </a:p>
                  </a:txBody>
                  <a:tcPr>
                    <a:solidFill>
                      <a:schemeClr val="accent5">
                        <a:lumMod val="40000"/>
                        <a:lumOff val="60000"/>
                      </a:schemeClr>
                    </a:solidFill>
                  </a:tcPr>
                </a:tc>
                <a:tc>
                  <a:txBody>
                    <a:bodyPr/>
                    <a:lstStyle/>
                    <a:p>
                      <a:r>
                        <a:rPr lang="en-US" altLang="zh-CN" sz="1600" dirty="0"/>
                        <a:t>00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3084593079"/>
              </p:ext>
            </p:extLst>
          </p:nvPr>
        </p:nvGraphicFramePr>
        <p:xfrm>
          <a:off x="6781800" y="3962400"/>
          <a:ext cx="685800" cy="1483360"/>
        </p:xfrm>
        <a:graphic>
          <a:graphicData uri="http://schemas.openxmlformats.org/drawingml/2006/table">
            <a:tbl>
              <a:tblPr firstRow="1" bandRow="1">
                <a:tableStyleId>{5940675A-B579-460E-94D1-54222C63F5DA}</a:tableStyleId>
              </a:tblPr>
              <a:tblGrid>
                <a:gridCol w="272143">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tblGrid>
              <a:tr h="370840">
                <a:tc>
                  <a:txBody>
                    <a:bodyPr/>
                    <a:lstStyle/>
                    <a:p>
                      <a:r>
                        <a:rPr lang="en-US" altLang="zh-CN" sz="1600" dirty="0"/>
                        <a:t>a</a:t>
                      </a:r>
                      <a:endParaRPr lang="zh-CN" altLang="en-US" sz="1600" dirty="0"/>
                    </a:p>
                  </a:txBody>
                  <a:tcPr>
                    <a:solidFill>
                      <a:schemeClr val="accent5">
                        <a:lumMod val="40000"/>
                        <a:lumOff val="60000"/>
                      </a:schemeClr>
                    </a:solidFill>
                  </a:tcPr>
                </a:tc>
                <a:tc>
                  <a:txBody>
                    <a:bodyPr/>
                    <a:lstStyle/>
                    <a:p>
                      <a:r>
                        <a:rPr lang="en-US" altLang="zh-CN" sz="1600" dirty="0"/>
                        <a:t>11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r>
                        <a:rPr lang="en-US" altLang="zh-CN" sz="1600" dirty="0"/>
                        <a:t>b</a:t>
                      </a:r>
                      <a:endParaRPr lang="zh-CN" altLang="en-US" sz="1600" dirty="0"/>
                    </a:p>
                  </a:txBody>
                  <a:tcPr>
                    <a:solidFill>
                      <a:schemeClr val="accent5">
                        <a:lumMod val="40000"/>
                        <a:lumOff val="60000"/>
                      </a:schemeClr>
                    </a:solidFill>
                  </a:tcPr>
                </a:tc>
                <a:tc>
                  <a:txBody>
                    <a:bodyPr/>
                    <a:lstStyle/>
                    <a:p>
                      <a:r>
                        <a:rPr lang="en-US" altLang="zh-CN" sz="1600" dirty="0"/>
                        <a:t>11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600" dirty="0"/>
                        <a:t>e</a:t>
                      </a:r>
                      <a:endParaRPr lang="zh-CN" altLang="en-US" sz="1600" dirty="0"/>
                    </a:p>
                  </a:txBody>
                  <a:tcPr>
                    <a:solidFill>
                      <a:schemeClr val="accent5">
                        <a:lumMod val="40000"/>
                        <a:lumOff val="60000"/>
                      </a:schemeClr>
                    </a:solidFill>
                  </a:tcPr>
                </a:tc>
                <a:tc>
                  <a:txBody>
                    <a:bodyPr/>
                    <a:lstStyle/>
                    <a:p>
                      <a:r>
                        <a:rPr lang="en-US" altLang="zh-CN" sz="1600" dirty="0"/>
                        <a:t>10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US" altLang="zh-CN" sz="1600" dirty="0"/>
                        <a:t>d</a:t>
                      </a:r>
                      <a:endParaRPr lang="zh-CN" altLang="en-US" sz="1600" dirty="0"/>
                    </a:p>
                  </a:txBody>
                  <a:tcPr>
                    <a:solidFill>
                      <a:schemeClr val="accent5">
                        <a:lumMod val="40000"/>
                        <a:lumOff val="60000"/>
                      </a:schemeClr>
                    </a:solidFill>
                  </a:tcPr>
                </a:tc>
                <a:tc>
                  <a:txBody>
                    <a:bodyPr/>
                    <a:lstStyle/>
                    <a:p>
                      <a:r>
                        <a:rPr lang="en-US" altLang="zh-CN" sz="1600" dirty="0"/>
                        <a:t>00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cxnSp>
        <p:nvCxnSpPr>
          <p:cNvPr id="28" name="直接箭头连接符 27"/>
          <p:cNvCxnSpPr/>
          <p:nvPr/>
        </p:nvCxnSpPr>
        <p:spPr bwMode="auto">
          <a:xfrm>
            <a:off x="5638800" y="533400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6553200" y="533400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1" name="表格 30"/>
          <p:cNvGraphicFramePr>
            <a:graphicFrameLocks noGrp="1"/>
          </p:cNvGraphicFramePr>
          <p:nvPr>
            <p:extLst>
              <p:ext uri="{D42A27DB-BD31-4B8C-83A1-F6EECF244321}">
                <p14:modId xmlns:p14="http://schemas.microsoft.com/office/powerpoint/2010/main" val="1235351063"/>
              </p:ext>
            </p:extLst>
          </p:nvPr>
        </p:nvGraphicFramePr>
        <p:xfrm>
          <a:off x="8001000" y="3962400"/>
          <a:ext cx="685800" cy="1483360"/>
        </p:xfrm>
        <a:graphic>
          <a:graphicData uri="http://schemas.openxmlformats.org/drawingml/2006/table">
            <a:tbl>
              <a:tblPr firstRow="1" bandRow="1">
                <a:tableStyleId>{5940675A-B579-460E-94D1-54222C63F5DA}</a:tableStyleId>
              </a:tblPr>
              <a:tblGrid>
                <a:gridCol w="272143">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tblGrid>
              <a:tr h="370840">
                <a:tc>
                  <a:txBody>
                    <a:bodyPr/>
                    <a:lstStyle/>
                    <a:p>
                      <a:r>
                        <a:rPr lang="en-US" altLang="zh-CN" sz="1600" dirty="0"/>
                        <a:t>a</a:t>
                      </a:r>
                      <a:endParaRPr lang="zh-CN" altLang="en-US" sz="1600" dirty="0"/>
                    </a:p>
                  </a:txBody>
                  <a:tcPr>
                    <a:solidFill>
                      <a:schemeClr val="accent5">
                        <a:lumMod val="40000"/>
                        <a:lumOff val="60000"/>
                      </a:schemeClr>
                    </a:solidFill>
                  </a:tcPr>
                </a:tc>
                <a:tc>
                  <a:txBody>
                    <a:bodyPr/>
                    <a:lstStyle/>
                    <a:p>
                      <a:r>
                        <a:rPr lang="en-US" altLang="zh-CN" sz="1600" dirty="0"/>
                        <a:t>11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r>
                        <a:rPr lang="en-US" altLang="zh-CN" sz="1600" dirty="0"/>
                        <a:t>b</a:t>
                      </a:r>
                      <a:endParaRPr lang="zh-CN" altLang="en-US" sz="1600" dirty="0"/>
                    </a:p>
                  </a:txBody>
                  <a:tcPr>
                    <a:solidFill>
                      <a:schemeClr val="accent5">
                        <a:lumMod val="40000"/>
                        <a:lumOff val="60000"/>
                      </a:schemeClr>
                    </a:solidFill>
                  </a:tcPr>
                </a:tc>
                <a:tc>
                  <a:txBody>
                    <a:bodyPr/>
                    <a:lstStyle/>
                    <a:p>
                      <a:r>
                        <a:rPr lang="en-US" altLang="zh-CN" sz="1600" dirty="0"/>
                        <a:t>11</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600" dirty="0"/>
                        <a:t>e</a:t>
                      </a:r>
                      <a:endParaRPr lang="zh-CN" altLang="en-US" sz="1600" dirty="0"/>
                    </a:p>
                  </a:txBody>
                  <a:tcPr>
                    <a:solidFill>
                      <a:schemeClr val="accent5">
                        <a:lumMod val="40000"/>
                        <a:lumOff val="60000"/>
                      </a:schemeClr>
                    </a:solidFill>
                  </a:tcPr>
                </a:tc>
                <a:tc>
                  <a:txBody>
                    <a:bodyPr/>
                    <a:lstStyle/>
                    <a:p>
                      <a:r>
                        <a:rPr lang="en-US" altLang="zh-CN" sz="1600" dirty="0"/>
                        <a:t>10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2"/>
                  </a:ext>
                </a:extLst>
              </a:tr>
              <a:tr h="370840">
                <a:tc>
                  <a:txBody>
                    <a:bodyPr/>
                    <a:lstStyle/>
                    <a:p>
                      <a:r>
                        <a:rPr lang="en-US" altLang="zh-CN" sz="1600" dirty="0"/>
                        <a:t>c</a:t>
                      </a:r>
                      <a:endParaRPr lang="zh-CN" altLang="en-US" sz="1600" dirty="0"/>
                    </a:p>
                  </a:txBody>
                  <a:tcPr>
                    <a:solidFill>
                      <a:schemeClr val="accent5">
                        <a:lumMod val="40000"/>
                        <a:lumOff val="60000"/>
                      </a:schemeClr>
                    </a:solidFill>
                  </a:tcPr>
                </a:tc>
                <a:tc>
                  <a:txBody>
                    <a:bodyPr/>
                    <a:lstStyle/>
                    <a:p>
                      <a:r>
                        <a:rPr lang="en-US" altLang="zh-CN" sz="1600" dirty="0"/>
                        <a:t>10</a:t>
                      </a:r>
                      <a:endParaRPr lang="zh-CN" altLang="en-US" sz="1600" dirty="0"/>
                    </a:p>
                  </a:txBody>
                  <a:tcPr>
                    <a:solidFill>
                      <a:schemeClr val="accent5">
                        <a:lumMod val="40000"/>
                        <a:lumOff val="60000"/>
                      </a:schemeClr>
                    </a:solidFill>
                  </a:tcPr>
                </a:tc>
                <a:extLst>
                  <a:ext uri="{0D108BD9-81ED-4DB2-BD59-A6C34878D82A}">
                    <a16:rowId xmlns:a16="http://schemas.microsoft.com/office/drawing/2014/main" val="10003"/>
                  </a:ext>
                </a:extLst>
              </a:tr>
            </a:tbl>
          </a:graphicData>
        </a:graphic>
      </p:graphicFrame>
      <p:cxnSp>
        <p:nvCxnSpPr>
          <p:cNvPr id="35" name="直接箭头连接符 34"/>
          <p:cNvCxnSpPr/>
          <p:nvPr/>
        </p:nvCxnSpPr>
        <p:spPr bwMode="auto">
          <a:xfrm>
            <a:off x="7543800" y="4114800"/>
            <a:ext cx="3810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5" name="直接箭头连接符 73734"/>
          <p:cNvCxnSpPr/>
          <p:nvPr/>
        </p:nvCxnSpPr>
        <p:spPr bwMode="auto">
          <a:xfrm>
            <a:off x="3657600" y="3200400"/>
            <a:ext cx="1524000" cy="1981200"/>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a:off x="4114800" y="3200400"/>
            <a:ext cx="1720970" cy="1752600"/>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a:off x="4572000" y="3048000"/>
            <a:ext cx="2362200" cy="876300"/>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a:off x="6019800" y="3039374"/>
            <a:ext cx="2362200" cy="876300"/>
          </a:xfrm>
          <a:prstGeom prst="straightConnector1">
            <a:avLst/>
          </a:prstGeom>
          <a:solidFill>
            <a:schemeClr val="accent1"/>
          </a:solidFill>
          <a:ln w="9525" cap="flat" cmpd="sng" algn="ctr">
            <a:solidFill>
              <a:schemeClr val="tx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a:extLst>
              <a:ext uri="{FF2B5EF4-FFF2-40B4-BE49-F238E27FC236}">
                <a16:creationId xmlns:a16="http://schemas.microsoft.com/office/drawing/2014/main" id="{A0E7CB87-6A78-1E6D-058B-84555A0AD745}"/>
              </a:ext>
            </a:extLst>
          </p:cNvPr>
          <p:cNvSpPr txBox="1"/>
          <p:nvPr/>
        </p:nvSpPr>
        <p:spPr>
          <a:xfrm>
            <a:off x="457200" y="381000"/>
            <a:ext cx="7924800" cy="584775"/>
          </a:xfrm>
          <a:prstGeom prst="rect">
            <a:avLst/>
          </a:prstGeom>
          <a:noFill/>
        </p:spPr>
        <p:txBody>
          <a:bodyPr wrap="square">
            <a:spAutoFit/>
          </a:bodyPr>
          <a:lstStyle/>
          <a:p>
            <a:pPr algn="ctr"/>
            <a:r>
              <a:rPr lang="en-US" altLang="zh-CN" sz="3200" dirty="0">
                <a:latin typeface="+mj-lt"/>
                <a:ea typeface="宋体" pitchFamily="2" charset="-122"/>
              </a:rPr>
              <a:t>8.2.3 Replacement Policy(15/16)</a:t>
            </a:r>
            <a:endParaRPr lang="zh-CN" altLang="en-US" sz="3200" dirty="0">
              <a:latin typeface="+mj-lt"/>
            </a:endParaRPr>
          </a:p>
        </p:txBody>
      </p:sp>
    </p:spTree>
    <p:extLst>
      <p:ext uri="{BB962C8B-B14F-4D97-AF65-F5344CB8AC3E}">
        <p14:creationId xmlns:p14="http://schemas.microsoft.com/office/powerpoint/2010/main" val="13065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3735"/>
                                        </p:tgtEl>
                                        <p:attrNameLst>
                                          <p:attrName>style.visibility</p:attrName>
                                        </p:attrNameLst>
                                      </p:cBhvr>
                                      <p:to>
                                        <p:strVal val="visible"/>
                                      </p:to>
                                    </p:set>
                                    <p:anim calcmode="lin" valueType="num">
                                      <p:cBhvr additive="base">
                                        <p:cTn id="33" dur="500" fill="hold"/>
                                        <p:tgtEl>
                                          <p:spTgt spid="73735"/>
                                        </p:tgtEl>
                                        <p:attrNameLst>
                                          <p:attrName>ppt_x</p:attrName>
                                        </p:attrNameLst>
                                      </p:cBhvr>
                                      <p:tavLst>
                                        <p:tav tm="0">
                                          <p:val>
                                            <p:strVal val="#ppt_x"/>
                                          </p:val>
                                        </p:tav>
                                        <p:tav tm="100000">
                                          <p:val>
                                            <p:strVal val="#ppt_x"/>
                                          </p:val>
                                        </p:tav>
                                      </p:tavLst>
                                    </p:anim>
                                    <p:anim calcmode="lin" valueType="num">
                                      <p:cBhvr additive="base">
                                        <p:cTn id="34" dur="500" fill="hold"/>
                                        <p:tgtEl>
                                          <p:spTgt spid="7373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500" fill="hold"/>
                                        <p:tgtEl>
                                          <p:spTgt spid="35"/>
                                        </p:tgtEl>
                                        <p:attrNameLst>
                                          <p:attrName>ppt_x</p:attrName>
                                        </p:attrNameLst>
                                      </p:cBhvr>
                                      <p:tavLst>
                                        <p:tav tm="0">
                                          <p:val>
                                            <p:strVal val="#ppt_x"/>
                                          </p:val>
                                        </p:tav>
                                        <p:tav tm="100000">
                                          <p:val>
                                            <p:strVal val="#ppt_x"/>
                                          </p:val>
                                        </p:tav>
                                      </p:tavLst>
                                    </p:anim>
                                    <p:anim calcmode="lin" valueType="num">
                                      <p:cBhvr additive="base">
                                        <p:cTn id="8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altLang="zh-CN" sz="3200" dirty="0">
                <a:latin typeface="+mj-lt"/>
                <a:ea typeface="宋体" pitchFamily="2" charset="-122"/>
              </a:rPr>
              <a:t>8.2.3 Replacement Policy(16/16)</a:t>
            </a:r>
            <a:endParaRPr lang="en-US" altLang="zh-CN" dirty="0">
              <a:ea typeface="宋体" pitchFamily="2" charset="-122"/>
            </a:endParaRPr>
          </a:p>
        </p:txBody>
      </p:sp>
      <p:sp>
        <p:nvSpPr>
          <p:cNvPr id="74756" name="Rectangle 3"/>
          <p:cNvSpPr>
            <a:spLocks noGrp="1" noChangeArrowheads="1"/>
          </p:cNvSpPr>
          <p:nvPr>
            <p:ph idx="1"/>
          </p:nvPr>
        </p:nvSpPr>
        <p:spPr/>
        <p:txBody>
          <a:bodyPr/>
          <a:lstStyle/>
          <a:p>
            <a:r>
              <a:rPr lang="en-US" altLang="zh-CN" dirty="0">
                <a:ea typeface="宋体" pitchFamily="2" charset="-122"/>
              </a:rPr>
              <a:t>Page Buffering(</a:t>
            </a:r>
            <a:r>
              <a:rPr lang="zh-CN" altLang="en-US" dirty="0">
                <a:ea typeface="宋体" pitchFamily="2" charset="-122"/>
              </a:rPr>
              <a:t>页缓冲</a:t>
            </a:r>
            <a:r>
              <a:rPr lang="en-US" altLang="zh-CN" dirty="0">
                <a:ea typeface="宋体" pitchFamily="2" charset="-122"/>
              </a:rPr>
              <a:t>)</a:t>
            </a:r>
          </a:p>
          <a:p>
            <a:r>
              <a:rPr lang="en-US" altLang="zh-CN" sz="2800" dirty="0">
                <a:ea typeface="宋体" pitchFamily="2" charset="-122"/>
              </a:rPr>
              <a:t>1. </a:t>
            </a:r>
            <a:r>
              <a:rPr lang="zh-CN" altLang="en-US" sz="2800" dirty="0">
                <a:ea typeface="宋体" pitchFamily="2" charset="-122"/>
              </a:rPr>
              <a:t>维护有一个空闲帧缓冲池：先回空闲帧缓冲，再选中牺牲者，减少时间开销</a:t>
            </a:r>
            <a:endParaRPr lang="en-US" altLang="zh-CN" sz="2800" dirty="0">
              <a:ea typeface="宋体" pitchFamily="2" charset="-122"/>
            </a:endParaRPr>
          </a:p>
          <a:p>
            <a:r>
              <a:rPr lang="en-US" altLang="zh-CN" dirty="0">
                <a:ea typeface="宋体" pitchFamily="2" charset="-122"/>
              </a:rPr>
              <a:t>2.Replaced page is added to one of two lists</a:t>
            </a:r>
          </a:p>
          <a:p>
            <a:pPr lvl="1"/>
            <a:r>
              <a:rPr lang="en-US" altLang="zh-CN" dirty="0">
                <a:ea typeface="宋体" pitchFamily="2" charset="-122"/>
              </a:rPr>
              <a:t>Free page list if page has not been modified (</a:t>
            </a:r>
            <a:r>
              <a:rPr lang="zh-CN" altLang="en-US" dirty="0">
                <a:ea typeface="宋体" pitchFamily="2" charset="-122"/>
              </a:rPr>
              <a:t>空闲页表</a:t>
            </a:r>
            <a:r>
              <a:rPr lang="en-US" altLang="zh-CN" dirty="0">
                <a:ea typeface="宋体" pitchFamily="2" charset="-122"/>
              </a:rPr>
              <a:t>) and Modified page list (</a:t>
            </a:r>
            <a:r>
              <a:rPr lang="zh-CN" altLang="en-US" dirty="0">
                <a:ea typeface="宋体" pitchFamily="2" charset="-122"/>
              </a:rPr>
              <a:t>修改页表</a:t>
            </a:r>
            <a:r>
              <a:rPr lang="en-US" altLang="zh-CN" dirty="0">
                <a:ea typeface="宋体" pitchFamily="2" charset="-122"/>
              </a:rPr>
              <a:t>)</a:t>
            </a:r>
          </a:p>
          <a:p>
            <a:pPr lvl="1"/>
            <a:r>
              <a:rPr lang="en-US" altLang="zh-CN" dirty="0">
                <a:ea typeface="宋体" pitchFamily="2" charset="-122"/>
              </a:rPr>
              <a:t>Modified pages are written out in clusters rather than one at a time</a:t>
            </a:r>
          </a:p>
          <a:p>
            <a:pPr lvl="1"/>
            <a:endParaRPr lang="zh-CN" altLang="en-US" dirty="0">
              <a:ea typeface="宋体" pitchFamily="2" charset="-122"/>
            </a:endParaRPr>
          </a:p>
        </p:txBody>
      </p:sp>
      <p:sp>
        <p:nvSpPr>
          <p:cNvPr id="7475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AC5C9176-9AF1-463B-9F49-975E072AE09B}" type="slidenum">
              <a:rPr lang="zh-CN" altLang="en-US" sz="1400" smtClean="0"/>
              <a:pPr>
                <a:spcBef>
                  <a:spcPct val="0"/>
                </a:spcBef>
                <a:buClrTx/>
                <a:buFontTx/>
                <a:buNone/>
              </a:pPr>
              <a:t>88</a:t>
            </a:fld>
            <a:endParaRPr lang="en-US" altLang="zh-CN" sz="1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algn="ctr"/>
            <a:r>
              <a:rPr lang="en-US" altLang="zh-CN">
                <a:ea typeface="宋体" pitchFamily="2" charset="-122"/>
              </a:rPr>
              <a:t>8.2 Operating System Software</a:t>
            </a:r>
          </a:p>
        </p:txBody>
      </p:sp>
      <p:sp>
        <p:nvSpPr>
          <p:cNvPr id="75780" name="Rectangle 3"/>
          <p:cNvSpPr>
            <a:spLocks noGrp="1" noChangeArrowheads="1"/>
          </p:cNvSpPr>
          <p:nvPr>
            <p:ph idx="1"/>
          </p:nvPr>
        </p:nvSpPr>
        <p:spPr/>
        <p:txBody>
          <a:bodyPr/>
          <a:lstStyle/>
          <a:p>
            <a:pPr>
              <a:buFont typeface="Wingdings" pitchFamily="2" charset="2"/>
              <a:buChar char="§"/>
            </a:pPr>
            <a:r>
              <a:rPr lang="en-US" altLang="zh-CN" dirty="0">
                <a:ea typeface="宋体" pitchFamily="2" charset="-122"/>
              </a:rPr>
              <a:t>8.2.1 Fetch Policy</a:t>
            </a:r>
          </a:p>
          <a:p>
            <a:pPr>
              <a:buFont typeface="Wingdings" pitchFamily="2" charset="2"/>
              <a:buChar char="§"/>
            </a:pPr>
            <a:r>
              <a:rPr lang="en-US" altLang="zh-CN" dirty="0">
                <a:ea typeface="宋体" pitchFamily="2" charset="-122"/>
              </a:rPr>
              <a:t>8.2.2 Placement Policy</a:t>
            </a:r>
          </a:p>
          <a:p>
            <a:pPr>
              <a:buFont typeface="Wingdings" pitchFamily="2" charset="2"/>
              <a:buChar char="§"/>
            </a:pPr>
            <a:r>
              <a:rPr lang="en-US" altLang="zh-CN" dirty="0">
                <a:ea typeface="宋体" pitchFamily="2" charset="-122"/>
              </a:rPr>
              <a:t>8.2.3 Replacement Policy</a:t>
            </a:r>
          </a:p>
          <a:p>
            <a:pPr>
              <a:buFont typeface="Wingdings" pitchFamily="2" charset="2"/>
              <a:buChar char="§"/>
            </a:pPr>
            <a:r>
              <a:rPr lang="en-US" altLang="zh-CN" u="sng" dirty="0">
                <a:ea typeface="宋体" pitchFamily="2" charset="-122"/>
              </a:rPr>
              <a:t>8.2.4 Resident Set Management</a:t>
            </a:r>
            <a:r>
              <a:rPr lang="zh-CN" altLang="en-US" u="sng" dirty="0">
                <a:ea typeface="宋体" pitchFamily="2" charset="-122"/>
              </a:rPr>
              <a:t>驻留集管理</a:t>
            </a:r>
            <a:endParaRPr lang="en-US" altLang="zh-CN" u="sng" dirty="0">
              <a:ea typeface="宋体" pitchFamily="2" charset="-122"/>
            </a:endParaRPr>
          </a:p>
          <a:p>
            <a:pPr>
              <a:buFont typeface="Wingdings" pitchFamily="2" charset="2"/>
              <a:buChar char="§"/>
            </a:pPr>
            <a:r>
              <a:rPr lang="en-US" altLang="zh-CN" dirty="0">
                <a:ea typeface="宋体" pitchFamily="2" charset="-122"/>
              </a:rPr>
              <a:t>8.2.5 Clearing Policy</a:t>
            </a:r>
          </a:p>
          <a:p>
            <a:pPr>
              <a:buFont typeface="Wingdings" pitchFamily="2" charset="2"/>
              <a:buChar char="§"/>
            </a:pPr>
            <a:r>
              <a:rPr lang="en-US" altLang="zh-CN" dirty="0">
                <a:ea typeface="宋体" pitchFamily="2" charset="-122"/>
              </a:rPr>
              <a:t>8.2.6 Load Control</a:t>
            </a:r>
          </a:p>
        </p:txBody>
      </p:sp>
      <p:sp>
        <p:nvSpPr>
          <p:cNvPr id="7577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B4094AC-555C-41DE-AC60-1ED666251B85}" type="slidenum">
              <a:rPr lang="zh-CN" altLang="en-US" sz="1400" smtClean="0"/>
              <a:pPr>
                <a:spcBef>
                  <a:spcPct val="0"/>
                </a:spcBef>
                <a:buClrTx/>
                <a:buFontTx/>
                <a:buNone/>
              </a:pPr>
              <a:t>89</a:t>
            </a:fld>
            <a:endParaRPr lang="en-US" altLang="zh-CN"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a:ea typeface="宋体" pitchFamily="2" charset="-122"/>
              </a:rPr>
              <a:t>8.1.0 Overview</a:t>
            </a:r>
            <a:r>
              <a:rPr lang="en-US" altLang="zh-CN">
                <a:ea typeface="宋体" pitchFamily="2" charset="-122"/>
              </a:rPr>
              <a:t>(3/6)</a:t>
            </a:r>
            <a:endParaRPr lang="en-US" altLang="zh-CN" dirty="0">
              <a:ea typeface="宋体" pitchFamily="2" charset="-122"/>
            </a:endParaRPr>
          </a:p>
        </p:txBody>
      </p:sp>
      <p:sp>
        <p:nvSpPr>
          <p:cNvPr id="11268" name="Rectangle 3"/>
          <p:cNvSpPr>
            <a:spLocks noGrp="1" noChangeArrowheads="1"/>
          </p:cNvSpPr>
          <p:nvPr>
            <p:ph idx="1"/>
          </p:nvPr>
        </p:nvSpPr>
        <p:spPr>
          <a:xfrm>
            <a:off x="228600" y="1219200"/>
            <a:ext cx="8686800" cy="3886200"/>
          </a:xfrm>
        </p:spPr>
        <p:txBody>
          <a:bodyPr/>
          <a:lstStyle/>
          <a:p>
            <a:pPr marL="609600" indent="-609600"/>
            <a:r>
              <a:rPr lang="en-US" altLang="zh-CN" dirty="0">
                <a:ea typeface="宋体" pitchFamily="2" charset="-122"/>
              </a:rPr>
              <a:t>When an address is needed that is not in main memory:</a:t>
            </a:r>
          </a:p>
          <a:p>
            <a:pPr marL="609600" indent="-609600"/>
            <a:endParaRPr lang="en-US" altLang="zh-CN" dirty="0">
              <a:ea typeface="宋体" pitchFamily="2" charset="-122"/>
            </a:endParaRPr>
          </a:p>
          <a:p>
            <a:pPr marL="990600" lvl="1" indent="-533400">
              <a:buFontTx/>
              <a:buNone/>
            </a:pPr>
            <a:r>
              <a:rPr lang="en-US" altLang="zh-CN" dirty="0">
                <a:ea typeface="宋体" pitchFamily="2" charset="-122"/>
              </a:rPr>
              <a:t>  1. An interrupt is generated, which is known as page fault interrupt(</a:t>
            </a:r>
            <a:r>
              <a:rPr lang="zh-CN" altLang="en-US" dirty="0">
                <a:ea typeface="宋体" pitchFamily="2" charset="-122"/>
              </a:rPr>
              <a:t>缺页中断</a:t>
            </a:r>
            <a:r>
              <a:rPr lang="en-US" altLang="zh-CN" dirty="0">
                <a:ea typeface="宋体" pitchFamily="2" charset="-122"/>
              </a:rPr>
              <a:t>)</a:t>
            </a:r>
          </a:p>
          <a:p>
            <a:pPr marL="990600" lvl="1" indent="-533400">
              <a:buFontTx/>
              <a:buNone/>
            </a:pPr>
            <a:endParaRPr lang="en-US" altLang="zh-CN" dirty="0">
              <a:ea typeface="宋体" pitchFamily="2" charset="-122"/>
            </a:endParaRPr>
          </a:p>
          <a:p>
            <a:pPr marL="990600" lvl="1" indent="-533400">
              <a:buFontTx/>
              <a:buNone/>
            </a:pPr>
            <a:r>
              <a:rPr lang="en-US" altLang="zh-CN" dirty="0">
                <a:ea typeface="宋体" pitchFamily="2" charset="-122"/>
              </a:rPr>
              <a:t>  2. Operating system places the process in a blocking state</a:t>
            </a:r>
          </a:p>
          <a:p>
            <a:pPr marL="609600" indent="-609600"/>
            <a:endParaRPr lang="en-US" altLang="zh-CN" dirty="0">
              <a:ea typeface="宋体" pitchFamily="2" charset="-122"/>
            </a:endParaRPr>
          </a:p>
        </p:txBody>
      </p:sp>
      <p:sp>
        <p:nvSpPr>
          <p:cNvPr id="1126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4944D43-952E-4D4D-A706-039D2296ABC4}" type="slidenum">
              <a:rPr lang="zh-CN" altLang="en-US" sz="1400" smtClean="0"/>
              <a:pPr>
                <a:spcBef>
                  <a:spcPct val="0"/>
                </a:spcBef>
                <a:buClrTx/>
                <a:buFontTx/>
                <a:buNone/>
              </a:pPr>
              <a:t>9</a:t>
            </a:fld>
            <a:endParaRPr lang="en-US" altLang="zh-CN" sz="1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243145853"/>
              </p:ext>
            </p:extLst>
          </p:nvPr>
        </p:nvGraphicFramePr>
        <p:xfrm>
          <a:off x="762000" y="3886200"/>
          <a:ext cx="7593600" cy="2468880"/>
        </p:xfrm>
        <a:graphic>
          <a:graphicData uri="http://schemas.openxmlformats.org/drawingml/2006/table">
            <a:tbl>
              <a:tblPr firstRow="1" bandRow="1">
                <a:tableStyleId>{5940675A-B579-460E-94D1-54222C63F5DA}</a:tableStyleId>
              </a:tblPr>
              <a:tblGrid>
                <a:gridCol w="824808">
                  <a:extLst>
                    <a:ext uri="{9D8B030D-6E8A-4147-A177-3AD203B41FA5}">
                      <a16:colId xmlns:a16="http://schemas.microsoft.com/office/drawing/2014/main" val="20000"/>
                    </a:ext>
                  </a:extLst>
                </a:gridCol>
                <a:gridCol w="564066">
                  <a:extLst>
                    <a:ext uri="{9D8B030D-6E8A-4147-A177-3AD203B41FA5}">
                      <a16:colId xmlns:a16="http://schemas.microsoft.com/office/drawing/2014/main" val="20001"/>
                    </a:ext>
                  </a:extLst>
                </a:gridCol>
                <a:gridCol w="564066">
                  <a:extLst>
                    <a:ext uri="{9D8B030D-6E8A-4147-A177-3AD203B41FA5}">
                      <a16:colId xmlns:a16="http://schemas.microsoft.com/office/drawing/2014/main" val="20002"/>
                    </a:ext>
                  </a:extLst>
                </a:gridCol>
                <a:gridCol w="564066">
                  <a:extLst>
                    <a:ext uri="{9D8B030D-6E8A-4147-A177-3AD203B41FA5}">
                      <a16:colId xmlns:a16="http://schemas.microsoft.com/office/drawing/2014/main" val="20003"/>
                    </a:ext>
                  </a:extLst>
                </a:gridCol>
                <a:gridCol w="564066">
                  <a:extLst>
                    <a:ext uri="{9D8B030D-6E8A-4147-A177-3AD203B41FA5}">
                      <a16:colId xmlns:a16="http://schemas.microsoft.com/office/drawing/2014/main" val="20004"/>
                    </a:ext>
                  </a:extLst>
                </a:gridCol>
                <a:gridCol w="564066">
                  <a:extLst>
                    <a:ext uri="{9D8B030D-6E8A-4147-A177-3AD203B41FA5}">
                      <a16:colId xmlns:a16="http://schemas.microsoft.com/office/drawing/2014/main" val="20005"/>
                    </a:ext>
                  </a:extLst>
                </a:gridCol>
                <a:gridCol w="564066">
                  <a:extLst>
                    <a:ext uri="{9D8B030D-6E8A-4147-A177-3AD203B41FA5}">
                      <a16:colId xmlns:a16="http://schemas.microsoft.com/office/drawing/2014/main" val="20006"/>
                    </a:ext>
                  </a:extLst>
                </a:gridCol>
                <a:gridCol w="564066">
                  <a:extLst>
                    <a:ext uri="{9D8B030D-6E8A-4147-A177-3AD203B41FA5}">
                      <a16:colId xmlns:a16="http://schemas.microsoft.com/office/drawing/2014/main" val="20007"/>
                    </a:ext>
                  </a:extLst>
                </a:gridCol>
                <a:gridCol w="564066">
                  <a:extLst>
                    <a:ext uri="{9D8B030D-6E8A-4147-A177-3AD203B41FA5}">
                      <a16:colId xmlns:a16="http://schemas.microsoft.com/office/drawing/2014/main" val="20008"/>
                    </a:ext>
                  </a:extLst>
                </a:gridCol>
                <a:gridCol w="564066">
                  <a:extLst>
                    <a:ext uri="{9D8B030D-6E8A-4147-A177-3AD203B41FA5}">
                      <a16:colId xmlns:a16="http://schemas.microsoft.com/office/drawing/2014/main" val="20009"/>
                    </a:ext>
                  </a:extLst>
                </a:gridCol>
                <a:gridCol w="564066">
                  <a:extLst>
                    <a:ext uri="{9D8B030D-6E8A-4147-A177-3AD203B41FA5}">
                      <a16:colId xmlns:a16="http://schemas.microsoft.com/office/drawing/2014/main" val="20010"/>
                    </a:ext>
                  </a:extLst>
                </a:gridCol>
                <a:gridCol w="564066">
                  <a:extLst>
                    <a:ext uri="{9D8B030D-6E8A-4147-A177-3AD203B41FA5}">
                      <a16:colId xmlns:a16="http://schemas.microsoft.com/office/drawing/2014/main" val="20011"/>
                    </a:ext>
                  </a:extLst>
                </a:gridCol>
                <a:gridCol w="564066">
                  <a:extLst>
                    <a:ext uri="{9D8B030D-6E8A-4147-A177-3AD203B41FA5}">
                      <a16:colId xmlns:a16="http://schemas.microsoft.com/office/drawing/2014/main" val="20012"/>
                    </a:ext>
                  </a:extLst>
                </a:gridCol>
              </a:tblGrid>
              <a:tr h="331893">
                <a:tc>
                  <a:txBody>
                    <a:bodyPr/>
                    <a:lstStyle/>
                    <a:p>
                      <a:r>
                        <a:rPr lang="en-US" altLang="zh-CN" dirty="0"/>
                        <a:t>time</a:t>
                      </a:r>
                      <a:endParaRPr lang="zh-CN" altLang="en-US" dirty="0"/>
                    </a:p>
                  </a:txBody>
                  <a:tcPr>
                    <a:solidFill>
                      <a:schemeClr val="accent5">
                        <a:lumMod val="40000"/>
                        <a:lumOff val="60000"/>
                      </a:schemeClr>
                    </a:solidFill>
                  </a:tcPr>
                </a:tc>
                <a:tc>
                  <a:txBody>
                    <a:bodyPr/>
                    <a:lstStyle/>
                    <a:p>
                      <a:r>
                        <a:rPr lang="en-US" altLang="zh-CN" dirty="0"/>
                        <a:t>0</a:t>
                      </a:r>
                      <a:endParaRPr lang="zh-CN" altLang="en-US" dirty="0"/>
                    </a:p>
                  </a:txBody>
                  <a:tcPr>
                    <a:solidFill>
                      <a:schemeClr val="accent5">
                        <a:lumMod val="40000"/>
                        <a:lumOff val="60000"/>
                      </a:schemeClr>
                    </a:solidFill>
                  </a:tcPr>
                </a:tc>
                <a:tc>
                  <a:txBody>
                    <a:bodyPr/>
                    <a:lstStyle/>
                    <a:p>
                      <a:r>
                        <a:rPr lang="en-US" altLang="zh-CN" dirty="0"/>
                        <a:t>1</a:t>
                      </a:r>
                      <a:endParaRPr lang="zh-CN" altLang="en-US" dirty="0"/>
                    </a:p>
                  </a:txBody>
                  <a:tcPr>
                    <a:solidFill>
                      <a:schemeClr val="accent5">
                        <a:lumMod val="40000"/>
                        <a:lumOff val="60000"/>
                      </a:schemeClr>
                    </a:solidFill>
                  </a:tcPr>
                </a:tc>
                <a:tc>
                  <a:txBody>
                    <a:bodyPr/>
                    <a:lstStyle/>
                    <a:p>
                      <a:r>
                        <a:rPr lang="en-US" altLang="zh-CN" dirty="0"/>
                        <a:t>2</a:t>
                      </a:r>
                      <a:endParaRPr lang="zh-CN" altLang="en-US" dirty="0"/>
                    </a:p>
                  </a:txBody>
                  <a:tcPr>
                    <a:solidFill>
                      <a:schemeClr val="accent5">
                        <a:lumMod val="40000"/>
                        <a:lumOff val="60000"/>
                      </a:schemeClr>
                    </a:solidFill>
                  </a:tcPr>
                </a:tc>
                <a:tc>
                  <a:txBody>
                    <a:bodyPr/>
                    <a:lstStyle/>
                    <a:p>
                      <a:r>
                        <a:rPr lang="en-US" altLang="zh-CN" dirty="0"/>
                        <a:t>3</a:t>
                      </a:r>
                      <a:endParaRPr lang="zh-CN" altLang="en-US" dirty="0"/>
                    </a:p>
                  </a:txBody>
                  <a:tcPr>
                    <a:solidFill>
                      <a:schemeClr val="accent5">
                        <a:lumMod val="40000"/>
                        <a:lumOff val="60000"/>
                      </a:schemeClr>
                    </a:solidFill>
                  </a:tcPr>
                </a:tc>
                <a:tc>
                  <a:txBody>
                    <a:bodyPr/>
                    <a:lstStyle/>
                    <a:p>
                      <a:r>
                        <a:rPr lang="en-US" altLang="zh-CN" dirty="0"/>
                        <a:t>4</a:t>
                      </a:r>
                      <a:endParaRPr lang="zh-CN" altLang="en-US" dirty="0"/>
                    </a:p>
                  </a:txBody>
                  <a:tcPr>
                    <a:solidFill>
                      <a:schemeClr val="accent5">
                        <a:lumMod val="40000"/>
                        <a:lumOff val="60000"/>
                      </a:schemeClr>
                    </a:solidFill>
                  </a:tcPr>
                </a:tc>
                <a:tc>
                  <a:txBody>
                    <a:bodyPr/>
                    <a:lstStyle/>
                    <a:p>
                      <a:r>
                        <a:rPr lang="en-US" altLang="zh-CN" dirty="0"/>
                        <a:t>5</a:t>
                      </a:r>
                      <a:endParaRPr lang="zh-CN" altLang="en-US" dirty="0"/>
                    </a:p>
                  </a:txBody>
                  <a:tcPr>
                    <a:solidFill>
                      <a:schemeClr val="accent5">
                        <a:lumMod val="40000"/>
                        <a:lumOff val="60000"/>
                      </a:schemeClr>
                    </a:solidFill>
                  </a:tcPr>
                </a:tc>
                <a:tc>
                  <a:txBody>
                    <a:bodyPr/>
                    <a:lstStyle/>
                    <a:p>
                      <a:r>
                        <a:rPr lang="en-US" altLang="zh-CN" dirty="0"/>
                        <a:t>6</a:t>
                      </a:r>
                      <a:endParaRPr lang="zh-CN" altLang="en-US" dirty="0"/>
                    </a:p>
                  </a:txBody>
                  <a:tcPr>
                    <a:solidFill>
                      <a:schemeClr val="accent5">
                        <a:lumMod val="40000"/>
                        <a:lumOff val="60000"/>
                      </a:schemeClr>
                    </a:solidFill>
                  </a:tcPr>
                </a:tc>
                <a:tc>
                  <a:txBody>
                    <a:bodyPr/>
                    <a:lstStyle/>
                    <a:p>
                      <a:r>
                        <a:rPr lang="en-US" altLang="zh-CN" dirty="0"/>
                        <a:t>7</a:t>
                      </a:r>
                      <a:endParaRPr lang="zh-CN" altLang="en-US" dirty="0"/>
                    </a:p>
                  </a:txBody>
                  <a:tcPr>
                    <a:solidFill>
                      <a:schemeClr val="accent5">
                        <a:lumMod val="40000"/>
                        <a:lumOff val="60000"/>
                      </a:schemeClr>
                    </a:solidFill>
                  </a:tcPr>
                </a:tc>
                <a:tc>
                  <a:txBody>
                    <a:bodyPr/>
                    <a:lstStyle/>
                    <a:p>
                      <a:r>
                        <a:rPr lang="en-US" altLang="zh-CN" dirty="0"/>
                        <a:t>8</a:t>
                      </a:r>
                      <a:endParaRPr lang="zh-CN" altLang="en-US" dirty="0"/>
                    </a:p>
                  </a:txBody>
                  <a:tcPr>
                    <a:solidFill>
                      <a:schemeClr val="accent5">
                        <a:lumMod val="40000"/>
                        <a:lumOff val="60000"/>
                      </a:schemeClr>
                    </a:solidFill>
                  </a:tcPr>
                </a:tc>
                <a:tc>
                  <a:txBody>
                    <a:bodyPr/>
                    <a:lstStyle/>
                    <a:p>
                      <a:r>
                        <a:rPr lang="en-US" altLang="zh-CN" dirty="0"/>
                        <a:t>9</a:t>
                      </a:r>
                      <a:endParaRPr lang="zh-CN" altLang="en-US" dirty="0"/>
                    </a:p>
                  </a:txBody>
                  <a:tcPr>
                    <a:solidFill>
                      <a:schemeClr val="accent5">
                        <a:lumMod val="40000"/>
                        <a:lumOff val="60000"/>
                      </a:schemeClr>
                    </a:solidFill>
                  </a:tcPr>
                </a:tc>
                <a:tc>
                  <a:txBody>
                    <a:bodyPr/>
                    <a:lstStyle/>
                    <a:p>
                      <a:r>
                        <a:rPr lang="en-US" altLang="zh-CN" dirty="0"/>
                        <a:t>10</a:t>
                      </a:r>
                      <a:endParaRPr lang="zh-CN" altLang="en-US" dirty="0"/>
                    </a:p>
                  </a:txBody>
                  <a:tcPr>
                    <a:solidFill>
                      <a:schemeClr val="accent5">
                        <a:lumMod val="40000"/>
                        <a:lumOff val="60000"/>
                      </a:schemeClr>
                    </a:solidFill>
                  </a:tcPr>
                </a:tc>
                <a:tc>
                  <a:txBody>
                    <a:bodyPr/>
                    <a:lstStyle/>
                    <a:p>
                      <a:r>
                        <a:rPr lang="en-US" altLang="zh-CN" dirty="0"/>
                        <a:t>11</a:t>
                      </a:r>
                      <a:endParaRPr lang="zh-CN" altLang="en-US" dirty="0"/>
                    </a:p>
                  </a:txBody>
                  <a:tcPr>
                    <a:solidFill>
                      <a:schemeClr val="accent5">
                        <a:lumMod val="40000"/>
                        <a:lumOff val="60000"/>
                      </a:schemeClr>
                    </a:solidFill>
                  </a:tcPr>
                </a:tc>
                <a:extLst>
                  <a:ext uri="{0D108BD9-81ED-4DB2-BD59-A6C34878D82A}">
                    <a16:rowId xmlns:a16="http://schemas.microsoft.com/office/drawing/2014/main" val="10000"/>
                  </a:ext>
                </a:extLst>
              </a:tr>
              <a:tr h="580813">
                <a:tc>
                  <a:txBody>
                    <a:bodyPr/>
                    <a:lstStyle/>
                    <a:p>
                      <a:r>
                        <a:rPr lang="en-US" altLang="zh-CN" dirty="0"/>
                        <a:t>Page tracks</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4</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extLst>
                  <a:ext uri="{0D108BD9-81ED-4DB2-BD59-A6C34878D82A}">
                    <a16:rowId xmlns:a16="http://schemas.microsoft.com/office/drawing/2014/main" val="10001"/>
                  </a:ext>
                </a:extLst>
              </a:tr>
              <a:tr h="331893">
                <a:tc rowSpan="3">
                  <a:txBody>
                    <a:bodyPr/>
                    <a:lstStyle/>
                    <a:p>
                      <a:r>
                        <a:rPr lang="en-US" altLang="zh-CN" dirty="0"/>
                        <a:t>Stack</a:t>
                      </a:r>
                    </a:p>
                    <a:p>
                      <a:r>
                        <a:rPr lang="en-US" altLang="zh-CN" dirty="0"/>
                        <a:t>LRU</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4</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extLst>
                  <a:ext uri="{0D108BD9-81ED-4DB2-BD59-A6C34878D82A}">
                    <a16:rowId xmlns:a16="http://schemas.microsoft.com/office/drawing/2014/main" val="10002"/>
                  </a:ext>
                </a:extLst>
              </a:tr>
              <a:tr h="331893">
                <a:tc vMerge="1">
                  <a:txBody>
                    <a:bodyPr/>
                    <a:lstStyle/>
                    <a:p>
                      <a:endParaRPr lang="zh-CN" altLang="en-US" dirty="0"/>
                    </a:p>
                  </a:txBody>
                  <a:tcPr/>
                </a:tc>
                <a:tc>
                  <a:txBody>
                    <a:bodyPr/>
                    <a:lstStyle/>
                    <a:p>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4</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extLst>
                  <a:ext uri="{0D108BD9-81ED-4DB2-BD59-A6C34878D82A}">
                    <a16:rowId xmlns:a16="http://schemas.microsoft.com/office/drawing/2014/main" val="10003"/>
                  </a:ext>
                </a:extLst>
              </a:tr>
              <a:tr h="331893">
                <a:tc vMerge="1">
                  <a:txBody>
                    <a:bodyPr/>
                    <a:lstStyle/>
                    <a:p>
                      <a:endParaRPr lang="zh-CN" altLang="en-US" dirty="0"/>
                    </a:p>
                  </a:txBody>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4</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extLst>
                  <a:ext uri="{0D108BD9-81ED-4DB2-BD59-A6C34878D82A}">
                    <a16:rowId xmlns:a16="http://schemas.microsoft.com/office/drawing/2014/main" val="10004"/>
                  </a:ext>
                </a:extLst>
              </a:tr>
              <a:tr h="331893">
                <a:tc>
                  <a:txBody>
                    <a:bodyPr/>
                    <a:lstStyle/>
                    <a:p>
                      <a:r>
                        <a:rPr lang="en-US" altLang="zh-CN" dirty="0"/>
                        <a:t>PF</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extLst>
                  <a:ext uri="{0D108BD9-81ED-4DB2-BD59-A6C34878D82A}">
                    <a16:rowId xmlns:a16="http://schemas.microsoft.com/office/drawing/2014/main" val="10005"/>
                  </a:ext>
                </a:extLst>
              </a:tr>
            </a:tbl>
          </a:graphicData>
        </a:graphic>
      </p:graphicFrame>
      <p:sp>
        <p:nvSpPr>
          <p:cNvPr id="76803" name="Rectangle 2"/>
          <p:cNvSpPr>
            <a:spLocks noGrp="1" noChangeArrowheads="1"/>
          </p:cNvSpPr>
          <p:nvPr>
            <p:ph type="title"/>
          </p:nvPr>
        </p:nvSpPr>
        <p:spPr/>
        <p:txBody>
          <a:bodyPr/>
          <a:lstStyle/>
          <a:p>
            <a:r>
              <a:rPr lang="en-US" altLang="zh-CN" sz="3200" dirty="0">
                <a:ea typeface="宋体" pitchFamily="2" charset="-122"/>
              </a:rPr>
              <a:t>8.2.4 Resident Set Management</a:t>
            </a:r>
            <a:r>
              <a:rPr lang="en-US" altLang="zh-CN" dirty="0">
                <a:ea typeface="宋体" pitchFamily="2" charset="-122"/>
              </a:rPr>
              <a:t>(1/10)</a:t>
            </a:r>
          </a:p>
        </p:txBody>
      </p:sp>
      <p:sp>
        <p:nvSpPr>
          <p:cNvPr id="76804" name="Rectangle 3"/>
          <p:cNvSpPr>
            <a:spLocks noGrp="1" noChangeArrowheads="1"/>
          </p:cNvSpPr>
          <p:nvPr>
            <p:ph idx="1"/>
          </p:nvPr>
        </p:nvSpPr>
        <p:spPr>
          <a:xfrm>
            <a:off x="0" y="1415315"/>
            <a:ext cx="8991600" cy="2362200"/>
          </a:xfrm>
        </p:spPr>
        <p:txBody>
          <a:bodyPr/>
          <a:lstStyle/>
          <a:p>
            <a:r>
              <a:rPr lang="en-US" altLang="zh-CN" sz="2400" dirty="0">
                <a:ea typeface="宋体" pitchFamily="2" charset="-122"/>
              </a:rPr>
              <a:t>Working Set</a:t>
            </a:r>
            <a:r>
              <a:rPr lang="zh-CN" altLang="en-US" sz="2400" dirty="0">
                <a:solidFill>
                  <a:srgbClr val="0000FF"/>
                </a:solidFill>
                <a:ea typeface="宋体" pitchFamily="2" charset="-122"/>
              </a:rPr>
              <a:t>工作集</a:t>
            </a:r>
            <a:endParaRPr lang="en-US" altLang="zh-CN" sz="2400" dirty="0">
              <a:solidFill>
                <a:srgbClr val="0000FF"/>
              </a:solidFill>
              <a:ea typeface="宋体" pitchFamily="2" charset="-122"/>
            </a:endParaRPr>
          </a:p>
          <a:p>
            <a:pPr lvl="1"/>
            <a:r>
              <a:rPr lang="zh-CN" altLang="en-US" sz="2000" dirty="0"/>
              <a:t>进程</a:t>
            </a:r>
            <a:r>
              <a:rPr lang="en-US" altLang="zh-CN" sz="2000" dirty="0"/>
              <a:t>P</a:t>
            </a:r>
            <a:r>
              <a:rPr lang="zh-CN" altLang="en-US" sz="2000" dirty="0"/>
              <a:t>正在访问的页面集合称为它的工作集</a:t>
            </a:r>
            <a:r>
              <a:rPr lang="en-US" altLang="zh-CN" sz="2000" dirty="0"/>
              <a:t>w(</a:t>
            </a:r>
            <a:r>
              <a:rPr lang="en-US" altLang="zh-CN" sz="2000" dirty="0" err="1"/>
              <a:t>k,t</a:t>
            </a:r>
            <a:r>
              <a:rPr lang="en-US" altLang="zh-CN" sz="2000" dirty="0"/>
              <a:t>):  </a:t>
            </a:r>
            <a:r>
              <a:rPr lang="zh-CN" altLang="en-US" sz="2000" dirty="0"/>
              <a:t>在任意时刻</a:t>
            </a:r>
            <a:r>
              <a:rPr lang="en-US" altLang="zh-CN" sz="2000" dirty="0"/>
              <a:t>t</a:t>
            </a:r>
            <a:r>
              <a:rPr lang="zh-CN" altLang="en-US" sz="2000" dirty="0"/>
              <a:t>，前</a:t>
            </a:r>
            <a:r>
              <a:rPr lang="en-US" altLang="zh-CN" sz="2000" dirty="0"/>
              <a:t>k</a:t>
            </a:r>
            <a:r>
              <a:rPr lang="zh-CN" altLang="en-US" sz="2000" dirty="0"/>
              <a:t>次访问内存的页面的集合。例如 </a:t>
            </a:r>
            <a:r>
              <a:rPr lang="en-US" altLang="zh-CN" sz="2000" dirty="0"/>
              <a:t>w(5,7)</a:t>
            </a:r>
            <a:r>
              <a:rPr lang="zh-CN" altLang="en-US" sz="2000" dirty="0"/>
              <a:t>即页面</a:t>
            </a:r>
            <a:r>
              <a:rPr lang="en-US" altLang="zh-CN" sz="2000" dirty="0">
                <a:solidFill>
                  <a:srgbClr val="0000FF"/>
                </a:solidFill>
              </a:rPr>
              <a:t>1,2,4,5</a:t>
            </a:r>
          </a:p>
          <a:p>
            <a:r>
              <a:rPr lang="en-US" altLang="zh-CN" sz="2400" dirty="0">
                <a:ea typeface="宋体" pitchFamily="2" charset="-122"/>
              </a:rPr>
              <a:t>Resident Set</a:t>
            </a:r>
            <a:r>
              <a:rPr lang="zh-CN" altLang="en-US" sz="2400" dirty="0">
                <a:solidFill>
                  <a:srgbClr val="0000FF"/>
                </a:solidFill>
                <a:ea typeface="宋体" pitchFamily="2" charset="-122"/>
              </a:rPr>
              <a:t>驻留集</a:t>
            </a:r>
            <a:endParaRPr lang="en-US" altLang="zh-CN" sz="2400" dirty="0">
              <a:solidFill>
                <a:srgbClr val="0000FF"/>
              </a:solidFill>
              <a:ea typeface="宋体" pitchFamily="2" charset="-122"/>
            </a:endParaRPr>
          </a:p>
          <a:p>
            <a:pPr lvl="1"/>
            <a:r>
              <a:rPr lang="zh-CN" altLang="en-US" sz="2000" dirty="0">
                <a:ea typeface="宋体" pitchFamily="2" charset="-122"/>
              </a:rPr>
              <a:t>目前进程</a:t>
            </a:r>
            <a:r>
              <a:rPr lang="en-US" altLang="zh-CN" sz="2000" dirty="0">
                <a:ea typeface="宋体" pitchFamily="2" charset="-122"/>
              </a:rPr>
              <a:t>P</a:t>
            </a:r>
            <a:r>
              <a:rPr lang="zh-CN" altLang="en-US" sz="2000" dirty="0">
                <a:ea typeface="宋体" pitchFamily="2" charset="-122"/>
              </a:rPr>
              <a:t>驻留在</a:t>
            </a:r>
            <a:r>
              <a:rPr lang="en-US" altLang="zh-CN" sz="2000" dirty="0">
                <a:ea typeface="宋体" pitchFamily="2" charset="-122"/>
              </a:rPr>
              <a:t>OS</a:t>
            </a:r>
            <a:r>
              <a:rPr lang="zh-CN" altLang="en-US" sz="2000" dirty="0">
                <a:ea typeface="宋体" pitchFamily="2" charset="-122"/>
              </a:rPr>
              <a:t>分配的</a:t>
            </a:r>
            <a:r>
              <a:rPr lang="en-US" altLang="zh-CN" sz="2000" dirty="0">
                <a:ea typeface="宋体" pitchFamily="2" charset="-122"/>
              </a:rPr>
              <a:t>N</a:t>
            </a:r>
            <a:r>
              <a:rPr lang="zh-CN" altLang="en-US" sz="2000" dirty="0">
                <a:ea typeface="宋体" pitchFamily="2" charset="-122"/>
              </a:rPr>
              <a:t>个页帧物理内存中的页</a:t>
            </a:r>
            <a:r>
              <a:rPr lang="en-US" altLang="zh-CN" sz="2000" dirty="0">
                <a:ea typeface="宋体" pitchFamily="2" charset="-122"/>
              </a:rPr>
              <a:t>,</a:t>
            </a:r>
            <a:r>
              <a:rPr lang="zh-CN" altLang="en-US" sz="2000" dirty="0">
                <a:ea typeface="宋体" pitchFamily="2" charset="-122"/>
              </a:rPr>
              <a:t>如下时刻</a:t>
            </a:r>
            <a:r>
              <a:rPr lang="en-US" altLang="zh-CN" sz="2000" dirty="0">
                <a:ea typeface="宋体" pitchFamily="2" charset="-122"/>
              </a:rPr>
              <a:t>7</a:t>
            </a:r>
            <a:r>
              <a:rPr lang="zh-CN" altLang="en-US" sz="2000" dirty="0">
                <a:ea typeface="宋体" pitchFamily="2" charset="-122"/>
              </a:rPr>
              <a:t>，驻留集</a:t>
            </a:r>
            <a:r>
              <a:rPr lang="en-US" altLang="zh-CN" sz="2000" dirty="0">
                <a:solidFill>
                  <a:srgbClr val="FF0000"/>
                </a:solidFill>
                <a:ea typeface="宋体" pitchFamily="2" charset="-122"/>
              </a:rPr>
              <a:t>2,4,5</a:t>
            </a:r>
            <a:r>
              <a:rPr lang="zh-CN" altLang="en-US" sz="2000" dirty="0">
                <a:ea typeface="宋体" pitchFamily="2" charset="-122"/>
              </a:rPr>
              <a:t>。</a:t>
            </a:r>
            <a:endParaRPr lang="zh-CN" altLang="en-US" sz="2400" dirty="0">
              <a:ea typeface="宋体" pitchFamily="2" charset="-122"/>
            </a:endParaRPr>
          </a:p>
        </p:txBody>
      </p:sp>
      <p:sp>
        <p:nvSpPr>
          <p:cNvPr id="7680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917B985B-410E-48A8-A59F-D9D425B1C3D1}" type="slidenum">
              <a:rPr lang="zh-CN" altLang="en-US" sz="1400" smtClean="0"/>
              <a:pPr>
                <a:spcBef>
                  <a:spcPct val="0"/>
                </a:spcBef>
                <a:buClrTx/>
                <a:buFontTx/>
                <a:buNone/>
              </a:pPr>
              <a:t>90</a:t>
            </a:fld>
            <a:endParaRPr lang="en-US" altLang="zh-CN" sz="1400"/>
          </a:p>
        </p:txBody>
      </p:sp>
      <p:sp>
        <p:nvSpPr>
          <p:cNvPr id="2" name="矩形 1"/>
          <p:cNvSpPr/>
          <p:nvPr/>
        </p:nvSpPr>
        <p:spPr bwMode="auto">
          <a:xfrm>
            <a:off x="3309582" y="4249002"/>
            <a:ext cx="2819400" cy="551597"/>
          </a:xfrm>
          <a:prstGeom prst="rect">
            <a:avLst/>
          </a:prstGeom>
          <a:noFill/>
          <a:ln w="38100" cap="flat" cmpd="sng" algn="ctr">
            <a:solidFill>
              <a:srgbClr val="0000FF"/>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9" name="矩形 8"/>
          <p:cNvSpPr/>
          <p:nvPr/>
        </p:nvSpPr>
        <p:spPr bwMode="auto">
          <a:xfrm>
            <a:off x="5562600" y="4953000"/>
            <a:ext cx="566382" cy="990600"/>
          </a:xfrm>
          <a:prstGeom prst="rect">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FF0000"/>
              </a:solidFill>
              <a:effectLst/>
              <a:latin typeface="Times New Roman" pitchFamily="18" charset="0"/>
            </a:endParaRPr>
          </a:p>
        </p:txBody>
      </p:sp>
      <p:sp>
        <p:nvSpPr>
          <p:cNvPr id="3" name="椭圆 2"/>
          <p:cNvSpPr/>
          <p:nvPr/>
        </p:nvSpPr>
        <p:spPr bwMode="auto">
          <a:xfrm>
            <a:off x="5334000" y="1161198"/>
            <a:ext cx="3276600" cy="591402"/>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rPr>
              <a:t>两者有关系吗？</a:t>
            </a:r>
          </a:p>
        </p:txBody>
      </p:sp>
    </p:spTree>
    <p:extLst>
      <p:ext uri="{BB962C8B-B14F-4D97-AF65-F5344CB8AC3E}">
        <p14:creationId xmlns:p14="http://schemas.microsoft.com/office/powerpoint/2010/main" val="135427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ea typeface="宋体" pitchFamily="2" charset="-122"/>
              </a:rPr>
              <a:t>8.2.4 Resident Set Management</a:t>
            </a:r>
            <a:r>
              <a:rPr lang="en-US" altLang="zh-CN" dirty="0">
                <a:ea typeface="宋体" pitchFamily="2" charset="-122"/>
              </a:rPr>
              <a:t>(2/10)</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294967295"/>
          </p:nvPr>
        </p:nvSpPr>
        <p:spPr>
          <a:xfrm>
            <a:off x="7239000" y="6248400"/>
            <a:ext cx="1905000" cy="457200"/>
          </a:xfrm>
        </p:spPr>
        <p:txBody>
          <a:bodyPr/>
          <a:lstStyle/>
          <a:p>
            <a:pPr>
              <a:defRPr/>
            </a:pPr>
            <a:fld id="{956FAF54-9729-49B7-BCA5-45C52C64337F}" type="slidenum">
              <a:rPr lang="zh-CN" altLang="en-US" smtClean="0"/>
              <a:pPr>
                <a:defRPr/>
              </a:pPr>
              <a:t>91</a:t>
            </a:fld>
            <a:endParaRPr lang="en-US" altLang="zh-CN"/>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8392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81007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n-US" altLang="zh-CN" dirty="0">
                <a:ea typeface="宋体" pitchFamily="2" charset="-122"/>
              </a:rPr>
              <a:t>8.2.4 Resident Set Management(3/10)</a:t>
            </a:r>
          </a:p>
        </p:txBody>
      </p:sp>
      <p:sp>
        <p:nvSpPr>
          <p:cNvPr id="76804" name="Rectangle 3"/>
          <p:cNvSpPr>
            <a:spLocks noGrp="1" noChangeArrowheads="1"/>
          </p:cNvSpPr>
          <p:nvPr>
            <p:ph idx="1"/>
          </p:nvPr>
        </p:nvSpPr>
        <p:spPr/>
        <p:txBody>
          <a:bodyPr/>
          <a:lstStyle/>
          <a:p>
            <a:r>
              <a:rPr lang="en-US" altLang="zh-CN" dirty="0">
                <a:ea typeface="宋体" pitchFamily="2" charset="-122"/>
              </a:rPr>
              <a:t>Resident Set Size(</a:t>
            </a:r>
            <a:r>
              <a:rPr lang="zh-CN" altLang="en-US" dirty="0">
                <a:ea typeface="宋体" pitchFamily="2" charset="-122"/>
              </a:rPr>
              <a:t>驻留集大小</a:t>
            </a:r>
            <a:r>
              <a:rPr lang="en-US" altLang="zh-CN" dirty="0">
                <a:ea typeface="宋体" pitchFamily="2" charset="-122"/>
              </a:rPr>
              <a:t>)</a:t>
            </a:r>
          </a:p>
          <a:p>
            <a:pPr lvl="1"/>
            <a:r>
              <a:rPr lang="zh-CN" altLang="en-US" dirty="0">
                <a:ea typeface="宋体" pitchFamily="2" charset="-122"/>
              </a:rPr>
              <a:t>这对单个进程意味着什么？对系统意味着什么？</a:t>
            </a:r>
            <a:endParaRPr lang="en-US" altLang="zh-CN" dirty="0">
              <a:ea typeface="宋体" pitchFamily="2" charset="-122"/>
            </a:endParaRPr>
          </a:p>
          <a:p>
            <a:pPr lvl="1"/>
            <a:r>
              <a:rPr lang="en-US" altLang="zh-CN" dirty="0">
                <a:ea typeface="宋体" pitchFamily="2" charset="-122"/>
              </a:rPr>
              <a:t>Fixed-allocation(</a:t>
            </a:r>
            <a:r>
              <a:rPr lang="zh-CN" altLang="en-US" dirty="0">
                <a:ea typeface="宋体" pitchFamily="2" charset="-122"/>
              </a:rPr>
              <a:t>固定分配</a:t>
            </a:r>
            <a:r>
              <a:rPr lang="en-US" altLang="zh-CN" dirty="0">
                <a:ea typeface="宋体" pitchFamily="2" charset="-122"/>
              </a:rPr>
              <a:t>)</a:t>
            </a:r>
          </a:p>
          <a:p>
            <a:pPr lvl="2"/>
            <a:r>
              <a:rPr lang="en-US" altLang="zh-CN" dirty="0">
                <a:ea typeface="宋体" pitchFamily="2" charset="-122"/>
              </a:rPr>
              <a:t>Gives a process a fixed number of pages within which to execute</a:t>
            </a:r>
          </a:p>
          <a:p>
            <a:pPr lvl="2"/>
            <a:r>
              <a:rPr lang="en-US" altLang="zh-CN" dirty="0">
                <a:ea typeface="宋体" pitchFamily="2" charset="-122"/>
              </a:rPr>
              <a:t>When a page fault occurs, one of the pages of that process must be replaced</a:t>
            </a:r>
          </a:p>
          <a:p>
            <a:pPr lvl="1"/>
            <a:r>
              <a:rPr lang="en-US" altLang="zh-CN" dirty="0">
                <a:ea typeface="宋体" pitchFamily="2" charset="-122"/>
              </a:rPr>
              <a:t>Variable-allocation(</a:t>
            </a:r>
            <a:r>
              <a:rPr lang="zh-CN" altLang="en-US" dirty="0">
                <a:ea typeface="宋体" pitchFamily="2" charset="-122"/>
              </a:rPr>
              <a:t>可变分配</a:t>
            </a:r>
            <a:r>
              <a:rPr lang="en-US" altLang="zh-CN" dirty="0">
                <a:ea typeface="宋体" pitchFamily="2" charset="-122"/>
              </a:rPr>
              <a:t>)</a:t>
            </a:r>
          </a:p>
          <a:p>
            <a:pPr lvl="2"/>
            <a:r>
              <a:rPr lang="en-US" altLang="zh-CN" dirty="0">
                <a:ea typeface="宋体" pitchFamily="2" charset="-122"/>
              </a:rPr>
              <a:t>Number of pages allocated to a process varies over the lifetime of the process</a:t>
            </a:r>
          </a:p>
          <a:p>
            <a:endParaRPr lang="zh-CN" altLang="en-US" dirty="0">
              <a:ea typeface="宋体" pitchFamily="2" charset="-122"/>
            </a:endParaRPr>
          </a:p>
        </p:txBody>
      </p:sp>
      <p:sp>
        <p:nvSpPr>
          <p:cNvPr id="76802"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917B985B-410E-48A8-A59F-D9D425B1C3D1}" type="slidenum">
              <a:rPr lang="zh-CN" altLang="en-US" sz="1400" smtClean="0"/>
              <a:pPr>
                <a:spcBef>
                  <a:spcPct val="0"/>
                </a:spcBef>
                <a:buClrTx/>
                <a:buFontTx/>
                <a:buNone/>
              </a:pPr>
              <a:t>92</a:t>
            </a:fld>
            <a:endParaRPr lang="en-US" altLang="zh-CN" sz="1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altLang="zh-CN" sz="3200" dirty="0">
                <a:ea typeface="宋体" pitchFamily="2" charset="-122"/>
              </a:rPr>
              <a:t>8.2.4 Resident Set Management</a:t>
            </a:r>
            <a:r>
              <a:rPr lang="en-US" altLang="zh-CN" dirty="0">
                <a:ea typeface="宋体" pitchFamily="2" charset="-122"/>
              </a:rPr>
              <a:t>(4/10)</a:t>
            </a:r>
          </a:p>
        </p:txBody>
      </p:sp>
      <p:sp>
        <p:nvSpPr>
          <p:cNvPr id="77828" name="Rectangle 3"/>
          <p:cNvSpPr>
            <a:spLocks noGrp="1" noChangeArrowheads="1"/>
          </p:cNvSpPr>
          <p:nvPr>
            <p:ph idx="1"/>
          </p:nvPr>
        </p:nvSpPr>
        <p:spPr/>
        <p:txBody>
          <a:bodyPr/>
          <a:lstStyle/>
          <a:p>
            <a:r>
              <a:rPr lang="en-US" altLang="zh-CN" dirty="0">
                <a:ea typeface="宋体" pitchFamily="2" charset="-122"/>
              </a:rPr>
              <a:t>Replace Scope(</a:t>
            </a:r>
            <a:r>
              <a:rPr lang="zh-CN" altLang="en-US" dirty="0">
                <a:ea typeface="宋体" pitchFamily="2" charset="-122"/>
              </a:rPr>
              <a:t>替换范围</a:t>
            </a:r>
            <a:r>
              <a:rPr lang="en-US" altLang="zh-CN" dirty="0">
                <a:ea typeface="宋体" pitchFamily="2" charset="-122"/>
              </a:rPr>
              <a:t>)</a:t>
            </a:r>
          </a:p>
          <a:p>
            <a:pPr lvl="1"/>
            <a:r>
              <a:rPr lang="en-US" altLang="zh-CN" dirty="0">
                <a:ea typeface="宋体" pitchFamily="2" charset="-122"/>
              </a:rPr>
              <a:t>Local Replace Policy(</a:t>
            </a:r>
            <a:r>
              <a:rPr lang="zh-CN" altLang="en-US" dirty="0">
                <a:ea typeface="宋体" pitchFamily="2" charset="-122"/>
              </a:rPr>
              <a:t>局部置换</a:t>
            </a:r>
            <a:r>
              <a:rPr lang="en-US" altLang="zh-CN" dirty="0">
                <a:ea typeface="宋体" pitchFamily="2" charset="-122"/>
              </a:rPr>
              <a:t>)</a:t>
            </a:r>
          </a:p>
          <a:p>
            <a:pPr lvl="2"/>
            <a:r>
              <a:rPr lang="en-US" altLang="zh-CN" dirty="0">
                <a:ea typeface="宋体" pitchFamily="2" charset="-122"/>
              </a:rPr>
              <a:t>Chooses only among the resident pages of the process that generated the page fault in selecting a page to replace</a:t>
            </a:r>
          </a:p>
          <a:p>
            <a:pPr lvl="1"/>
            <a:r>
              <a:rPr lang="en-US" altLang="zh-CN" dirty="0">
                <a:ea typeface="宋体" pitchFamily="2" charset="-122"/>
              </a:rPr>
              <a:t>Global Replace Policy(</a:t>
            </a:r>
            <a:r>
              <a:rPr lang="zh-CN" altLang="en-US" dirty="0">
                <a:ea typeface="宋体" pitchFamily="2" charset="-122"/>
              </a:rPr>
              <a:t>全局置换</a:t>
            </a:r>
            <a:r>
              <a:rPr lang="en-US" altLang="zh-CN" dirty="0">
                <a:ea typeface="宋体" pitchFamily="2" charset="-122"/>
              </a:rPr>
              <a:t>)</a:t>
            </a:r>
          </a:p>
          <a:p>
            <a:pPr lvl="2"/>
            <a:r>
              <a:rPr lang="en-US" altLang="zh-CN" dirty="0">
                <a:ea typeface="宋体" pitchFamily="2" charset="-122"/>
              </a:rPr>
              <a:t>Considers all unlocked pages in main memory as candidates for replacement, regardless of which process owns a particular page</a:t>
            </a:r>
          </a:p>
          <a:p>
            <a:pPr lvl="2"/>
            <a:r>
              <a:rPr lang="en-US" altLang="zh-CN" dirty="0">
                <a:ea typeface="宋体" pitchFamily="2" charset="-122"/>
              </a:rPr>
              <a:t>One process gets one more page indicates the other may lose one page if no more spare pages in system</a:t>
            </a:r>
            <a:endParaRPr lang="zh-CN" altLang="en-US" dirty="0">
              <a:ea typeface="宋体" pitchFamily="2" charset="-122"/>
            </a:endParaRPr>
          </a:p>
        </p:txBody>
      </p:sp>
      <p:sp>
        <p:nvSpPr>
          <p:cNvPr id="77826"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B1B2372F-465F-495A-BCFA-35D69505AC4B}" type="slidenum">
              <a:rPr lang="zh-CN" altLang="en-US" sz="1400" smtClean="0"/>
              <a:pPr>
                <a:spcBef>
                  <a:spcPct val="0"/>
                </a:spcBef>
                <a:buClrTx/>
                <a:buFontTx/>
                <a:buNone/>
              </a:pPr>
              <a:t>93</a:t>
            </a:fld>
            <a:endParaRPr lang="en-US" altLang="zh-CN" sz="1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altLang="zh-CN" dirty="0">
                <a:ea typeface="宋体" pitchFamily="2" charset="-122"/>
              </a:rPr>
              <a:t>8.2.4 Resident Set Management(5/10)</a:t>
            </a:r>
          </a:p>
        </p:txBody>
      </p:sp>
      <p:sp>
        <p:nvSpPr>
          <p:cNvPr id="78852" name="Rectangle 3"/>
          <p:cNvSpPr>
            <a:spLocks noGrp="1" noChangeArrowheads="1"/>
          </p:cNvSpPr>
          <p:nvPr>
            <p:ph idx="1"/>
          </p:nvPr>
        </p:nvSpPr>
        <p:spPr>
          <a:xfrm>
            <a:off x="228600" y="1371600"/>
            <a:ext cx="8610600" cy="3581400"/>
          </a:xfrm>
        </p:spPr>
        <p:txBody>
          <a:bodyPr/>
          <a:lstStyle/>
          <a:p>
            <a:r>
              <a:rPr lang="en-US" altLang="zh-CN" sz="2800" dirty="0">
                <a:ea typeface="宋体" pitchFamily="2" charset="-122"/>
              </a:rPr>
              <a:t>Fixed Allocation, Local Scope(</a:t>
            </a:r>
            <a:r>
              <a:rPr lang="zh-CN" altLang="en-US" sz="2800" dirty="0">
                <a:ea typeface="宋体" pitchFamily="2" charset="-122"/>
              </a:rPr>
              <a:t>固定分配，局部置换</a:t>
            </a:r>
            <a:r>
              <a:rPr lang="en-US" altLang="zh-CN" sz="2800" dirty="0">
                <a:ea typeface="宋体" pitchFamily="2" charset="-122"/>
              </a:rPr>
              <a:t>)</a:t>
            </a:r>
          </a:p>
          <a:p>
            <a:pPr lvl="1"/>
            <a:r>
              <a:rPr lang="en-US" altLang="zh-CN" dirty="0">
                <a:ea typeface="宋体" pitchFamily="2" charset="-122"/>
              </a:rPr>
              <a:t>Decide ahead of time the amount of allocation to give a process (</a:t>
            </a:r>
            <a:r>
              <a:rPr lang="zh-CN" altLang="en-US" dirty="0">
                <a:ea typeface="宋体" pitchFamily="2" charset="-122"/>
              </a:rPr>
              <a:t>事先确定给进程分配多少页</a:t>
            </a:r>
            <a:r>
              <a:rPr lang="en-US" altLang="zh-CN" dirty="0">
                <a:ea typeface="宋体" pitchFamily="2" charset="-122"/>
              </a:rPr>
              <a:t>)</a:t>
            </a:r>
          </a:p>
          <a:p>
            <a:pPr lvl="2"/>
            <a:r>
              <a:rPr lang="en-US" altLang="zh-CN" dirty="0">
                <a:ea typeface="宋体" pitchFamily="2" charset="-122"/>
              </a:rPr>
              <a:t>too small, high page fault rate (</a:t>
            </a:r>
            <a:r>
              <a:rPr lang="zh-CN" altLang="en-US" dirty="0">
                <a:ea typeface="宋体" pitchFamily="2" charset="-122"/>
              </a:rPr>
              <a:t>如果太少，导致高缺页率</a:t>
            </a:r>
            <a:r>
              <a:rPr lang="en-US" altLang="zh-CN" dirty="0">
                <a:ea typeface="宋体" pitchFamily="2" charset="-122"/>
              </a:rPr>
              <a:t>)</a:t>
            </a:r>
          </a:p>
          <a:p>
            <a:pPr lvl="2"/>
            <a:r>
              <a:rPr lang="en-US" altLang="zh-CN" dirty="0">
                <a:ea typeface="宋体" pitchFamily="2" charset="-122"/>
              </a:rPr>
              <a:t>too large</a:t>
            </a:r>
            <a:r>
              <a:rPr lang="zh-CN" altLang="en-US" dirty="0">
                <a:ea typeface="宋体" pitchFamily="2" charset="-122"/>
              </a:rPr>
              <a:t>，</a:t>
            </a:r>
            <a:r>
              <a:rPr lang="en-US" altLang="zh-CN" dirty="0">
                <a:ea typeface="宋体" pitchFamily="2" charset="-122"/>
              </a:rPr>
              <a:t>too few programs in main memory (</a:t>
            </a:r>
            <a:r>
              <a:rPr lang="zh-CN" altLang="en-US" dirty="0">
                <a:ea typeface="宋体" pitchFamily="2" charset="-122"/>
              </a:rPr>
              <a:t>如果分配太多，内存中驻留的程序会过少</a:t>
            </a:r>
            <a:r>
              <a:rPr lang="en-US" altLang="zh-CN" dirty="0">
                <a:ea typeface="宋体" pitchFamily="2" charset="-122"/>
              </a:rPr>
              <a:t>)</a:t>
            </a:r>
          </a:p>
        </p:txBody>
      </p:sp>
      <p:sp>
        <p:nvSpPr>
          <p:cNvPr id="78850"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085C9C96-DD52-4D74-A5A7-D4FAA0A4D858}" type="slidenum">
              <a:rPr lang="zh-CN" altLang="en-US" sz="1400" smtClean="0"/>
              <a:pPr>
                <a:spcBef>
                  <a:spcPct val="0"/>
                </a:spcBef>
                <a:buClrTx/>
                <a:buFontTx/>
                <a:buNone/>
              </a:pPr>
              <a:t>94</a:t>
            </a:fld>
            <a:endParaRPr lang="en-US" altLang="zh-CN" sz="1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152400" y="152400"/>
            <a:ext cx="8229600" cy="838200"/>
          </a:xfrm>
        </p:spPr>
        <p:txBody>
          <a:bodyPr/>
          <a:lstStyle/>
          <a:p>
            <a:r>
              <a:rPr lang="en-US" altLang="zh-CN" dirty="0">
                <a:ea typeface="宋体" pitchFamily="2" charset="-122"/>
              </a:rPr>
              <a:t>8.2.4 Resident Set Management(6/10)</a:t>
            </a:r>
          </a:p>
        </p:txBody>
      </p:sp>
      <p:sp>
        <p:nvSpPr>
          <p:cNvPr id="79876" name="Rectangle 3"/>
          <p:cNvSpPr>
            <a:spLocks noGrp="1" noChangeArrowheads="1"/>
          </p:cNvSpPr>
          <p:nvPr>
            <p:ph idx="1"/>
          </p:nvPr>
        </p:nvSpPr>
        <p:spPr/>
        <p:txBody>
          <a:bodyPr/>
          <a:lstStyle/>
          <a:p>
            <a:r>
              <a:rPr lang="en-US" altLang="zh-CN" dirty="0">
                <a:ea typeface="宋体" pitchFamily="2" charset="-122"/>
              </a:rPr>
              <a:t>Variable Allocation, Global Scope(</a:t>
            </a:r>
            <a:r>
              <a:rPr lang="zh-CN" altLang="en-US" dirty="0">
                <a:ea typeface="宋体" pitchFamily="2" charset="-122"/>
              </a:rPr>
              <a:t>可变分配，全局置换</a:t>
            </a:r>
            <a:r>
              <a:rPr lang="en-US" altLang="zh-CN" dirty="0">
                <a:ea typeface="宋体" pitchFamily="2" charset="-122"/>
              </a:rPr>
              <a:t>)</a:t>
            </a:r>
          </a:p>
          <a:p>
            <a:pPr lvl="1"/>
            <a:r>
              <a:rPr lang="en-US" altLang="zh-CN" dirty="0">
                <a:ea typeface="宋体" pitchFamily="2" charset="-122"/>
              </a:rPr>
              <a:t>Easiest to implement/Adopted by many operating systems</a:t>
            </a:r>
          </a:p>
          <a:p>
            <a:pPr lvl="1"/>
            <a:r>
              <a:rPr lang="en-US" altLang="zh-CN" dirty="0">
                <a:ea typeface="宋体" pitchFamily="2" charset="-122"/>
              </a:rPr>
              <a:t>OS keeps list of free frames</a:t>
            </a:r>
          </a:p>
          <a:p>
            <a:pPr lvl="2"/>
            <a:r>
              <a:rPr lang="en-US" altLang="zh-CN" dirty="0">
                <a:ea typeface="宋体" pitchFamily="2" charset="-122"/>
              </a:rPr>
              <a:t>Free frame is added to resident set of process when a page fault occurs</a:t>
            </a:r>
          </a:p>
          <a:p>
            <a:pPr lvl="2"/>
            <a:r>
              <a:rPr lang="en-US" altLang="zh-CN" dirty="0">
                <a:ea typeface="宋体" pitchFamily="2" charset="-122"/>
              </a:rPr>
              <a:t>If no free frame, replaces one from any of the resident processes</a:t>
            </a:r>
          </a:p>
          <a:p>
            <a:pPr lvl="2"/>
            <a:r>
              <a:rPr lang="en-US" altLang="zh-CN" dirty="0">
                <a:ea typeface="宋体" pitchFamily="2" charset="-122"/>
              </a:rPr>
              <a:t>No better policy for selecting a victim process, so page buffering is  </a:t>
            </a:r>
            <a:r>
              <a:rPr lang="en-US" altLang="zh-CN" dirty="0" err="1">
                <a:ea typeface="宋体" pitchFamily="2" charset="-122"/>
              </a:rPr>
              <a:t>prefered</a:t>
            </a:r>
            <a:r>
              <a:rPr lang="en-US" altLang="zh-CN" dirty="0">
                <a:ea typeface="宋体" pitchFamily="2" charset="-122"/>
              </a:rPr>
              <a:t> </a:t>
            </a:r>
          </a:p>
        </p:txBody>
      </p:sp>
      <p:sp>
        <p:nvSpPr>
          <p:cNvPr id="79874"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E683A99D-9017-4BB4-B1BD-E8BD00735561}" type="slidenum">
              <a:rPr lang="zh-CN" altLang="en-US" sz="1400" smtClean="0"/>
              <a:pPr>
                <a:spcBef>
                  <a:spcPct val="0"/>
                </a:spcBef>
                <a:buClrTx/>
                <a:buFontTx/>
                <a:buNone/>
              </a:pPr>
              <a:t>95</a:t>
            </a:fld>
            <a:endParaRPr lang="en-US" altLang="zh-CN" sz="1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228600" y="152400"/>
            <a:ext cx="8458200" cy="838200"/>
          </a:xfrm>
        </p:spPr>
        <p:txBody>
          <a:bodyPr/>
          <a:lstStyle/>
          <a:p>
            <a:r>
              <a:rPr lang="en-US" altLang="zh-CN" dirty="0">
                <a:ea typeface="宋体" pitchFamily="2" charset="-122"/>
              </a:rPr>
              <a:t>8.2.4 Resident Set Management(7/10)</a:t>
            </a:r>
          </a:p>
        </p:txBody>
      </p:sp>
      <p:sp>
        <p:nvSpPr>
          <p:cNvPr id="80900" name="Rectangle 3"/>
          <p:cNvSpPr>
            <a:spLocks noGrp="1" noChangeArrowheads="1"/>
          </p:cNvSpPr>
          <p:nvPr>
            <p:ph idx="1"/>
          </p:nvPr>
        </p:nvSpPr>
        <p:spPr>
          <a:xfrm>
            <a:off x="228600" y="1219200"/>
            <a:ext cx="8534400" cy="1066800"/>
          </a:xfrm>
        </p:spPr>
        <p:txBody>
          <a:bodyPr/>
          <a:lstStyle/>
          <a:p>
            <a:r>
              <a:rPr lang="zh-CN" altLang="en-US" sz="2200" dirty="0">
                <a:ea typeface="宋体" pitchFamily="2" charset="-122"/>
              </a:rPr>
              <a:t>基于工作集的全局置换算法   </a:t>
            </a:r>
            <a:r>
              <a:rPr lang="en-US" altLang="zh-CN" sz="2200" dirty="0">
                <a:ea typeface="宋体" pitchFamily="2" charset="-122"/>
              </a:rPr>
              <a:t>k=4(</a:t>
            </a:r>
            <a:r>
              <a:rPr lang="zh-CN" altLang="en-US" sz="2200" dirty="0">
                <a:ea typeface="宋体" pitchFamily="2" charset="-122"/>
              </a:rPr>
              <a:t>前</a:t>
            </a:r>
            <a:r>
              <a:rPr lang="en-US" altLang="zh-CN" sz="2200" dirty="0">
                <a:ea typeface="宋体" pitchFamily="2" charset="-122"/>
              </a:rPr>
              <a:t>k</a:t>
            </a:r>
            <a:r>
              <a:rPr lang="zh-CN" altLang="en-US" sz="2200" dirty="0">
                <a:ea typeface="宋体" pitchFamily="2" charset="-122"/>
              </a:rPr>
              <a:t>次</a:t>
            </a:r>
            <a:r>
              <a:rPr lang="en-US" altLang="zh-CN" sz="2200" dirty="0">
                <a:ea typeface="宋体" pitchFamily="2" charset="-122"/>
              </a:rPr>
              <a:t>)</a:t>
            </a:r>
            <a:endParaRPr lang="en-US" altLang="zh-CN" dirty="0">
              <a:ea typeface="宋体" pitchFamily="2" charset="-122"/>
            </a:endParaRPr>
          </a:p>
          <a:p>
            <a:pPr lvl="1"/>
            <a:r>
              <a:rPr lang="zh-CN" altLang="en-US" sz="2000" dirty="0">
                <a:ea typeface="宋体" pitchFamily="2" charset="-122"/>
              </a:rPr>
              <a:t>只要前</a:t>
            </a:r>
            <a:r>
              <a:rPr lang="en-US" altLang="zh-CN" sz="2000" dirty="0">
                <a:ea typeface="宋体" pitchFamily="2" charset="-122"/>
              </a:rPr>
              <a:t>K</a:t>
            </a:r>
            <a:r>
              <a:rPr lang="zh-CN" altLang="en-US" sz="2000" dirty="0">
                <a:ea typeface="宋体" pitchFamily="2" charset="-122"/>
              </a:rPr>
              <a:t>次不访问就换出，在</a:t>
            </a:r>
            <a:r>
              <a:rPr lang="en-US" altLang="zh-CN" sz="2000" dirty="0">
                <a:ea typeface="宋体" pitchFamily="2" charset="-122"/>
              </a:rPr>
              <a:t>K</a:t>
            </a:r>
            <a:r>
              <a:rPr lang="zh-CN" altLang="en-US" sz="2000" dirty="0">
                <a:ea typeface="宋体" pitchFamily="2" charset="-122"/>
              </a:rPr>
              <a:t>次内访问过的页驻留</a:t>
            </a:r>
            <a:endParaRPr lang="en-US" altLang="zh-CN" sz="2000" dirty="0">
              <a:ea typeface="宋体" pitchFamily="2" charset="-122"/>
            </a:endParaRPr>
          </a:p>
        </p:txBody>
      </p:sp>
      <p:sp>
        <p:nvSpPr>
          <p:cNvPr id="8089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DFC2BF9-CFFF-43F1-B353-57F708FC0069}" type="slidenum">
              <a:rPr lang="zh-CN" altLang="en-US" sz="1400" smtClean="0"/>
              <a:pPr>
                <a:spcBef>
                  <a:spcPct val="0"/>
                </a:spcBef>
                <a:buClrTx/>
                <a:buFontTx/>
                <a:buNone/>
              </a:pPr>
              <a:t>96</a:t>
            </a:fld>
            <a:endParaRPr lang="en-US" altLang="zh-CN" sz="1400"/>
          </a:p>
        </p:txBody>
      </p:sp>
      <p:graphicFrame>
        <p:nvGraphicFramePr>
          <p:cNvPr id="5" name="表格 4"/>
          <p:cNvGraphicFramePr>
            <a:graphicFrameLocks noGrp="1"/>
          </p:cNvGraphicFramePr>
          <p:nvPr/>
        </p:nvGraphicFramePr>
        <p:xfrm>
          <a:off x="381000" y="2362200"/>
          <a:ext cx="8355594" cy="3200400"/>
        </p:xfrm>
        <a:graphic>
          <a:graphicData uri="http://schemas.openxmlformats.org/drawingml/2006/table">
            <a:tbl>
              <a:tblPr firstRow="1" bandRow="1">
                <a:tableStyleId>{5940675A-B579-460E-94D1-54222C63F5DA}</a:tableStyleId>
              </a:tblPr>
              <a:tblGrid>
                <a:gridCol w="1089339">
                  <a:extLst>
                    <a:ext uri="{9D8B030D-6E8A-4147-A177-3AD203B41FA5}">
                      <a16:colId xmlns:a16="http://schemas.microsoft.com/office/drawing/2014/main" val="20000"/>
                    </a:ext>
                  </a:extLst>
                </a:gridCol>
                <a:gridCol w="484417">
                  <a:extLst>
                    <a:ext uri="{9D8B030D-6E8A-4147-A177-3AD203B41FA5}">
                      <a16:colId xmlns:a16="http://schemas.microsoft.com/office/drawing/2014/main" val="20001"/>
                    </a:ext>
                  </a:extLst>
                </a:gridCol>
                <a:gridCol w="484417">
                  <a:extLst>
                    <a:ext uri="{9D8B030D-6E8A-4147-A177-3AD203B41FA5}">
                      <a16:colId xmlns:a16="http://schemas.microsoft.com/office/drawing/2014/main" val="20002"/>
                    </a:ext>
                  </a:extLst>
                </a:gridCol>
                <a:gridCol w="484417">
                  <a:extLst>
                    <a:ext uri="{9D8B030D-6E8A-4147-A177-3AD203B41FA5}">
                      <a16:colId xmlns:a16="http://schemas.microsoft.com/office/drawing/2014/main" val="20003"/>
                    </a:ext>
                  </a:extLst>
                </a:gridCol>
                <a:gridCol w="484417">
                  <a:extLst>
                    <a:ext uri="{9D8B030D-6E8A-4147-A177-3AD203B41FA5}">
                      <a16:colId xmlns:a16="http://schemas.microsoft.com/office/drawing/2014/main" val="20004"/>
                    </a:ext>
                  </a:extLst>
                </a:gridCol>
                <a:gridCol w="484417">
                  <a:extLst>
                    <a:ext uri="{9D8B030D-6E8A-4147-A177-3AD203B41FA5}">
                      <a16:colId xmlns:a16="http://schemas.microsoft.com/office/drawing/2014/main" val="20005"/>
                    </a:ext>
                  </a:extLst>
                </a:gridCol>
                <a:gridCol w="484417">
                  <a:extLst>
                    <a:ext uri="{9D8B030D-6E8A-4147-A177-3AD203B41FA5}">
                      <a16:colId xmlns:a16="http://schemas.microsoft.com/office/drawing/2014/main" val="20006"/>
                    </a:ext>
                  </a:extLst>
                </a:gridCol>
                <a:gridCol w="484417">
                  <a:extLst>
                    <a:ext uri="{9D8B030D-6E8A-4147-A177-3AD203B41FA5}">
                      <a16:colId xmlns:a16="http://schemas.microsoft.com/office/drawing/2014/main" val="20007"/>
                    </a:ext>
                  </a:extLst>
                </a:gridCol>
                <a:gridCol w="484417">
                  <a:extLst>
                    <a:ext uri="{9D8B030D-6E8A-4147-A177-3AD203B41FA5}">
                      <a16:colId xmlns:a16="http://schemas.microsoft.com/office/drawing/2014/main" val="20008"/>
                    </a:ext>
                  </a:extLst>
                </a:gridCol>
                <a:gridCol w="484417">
                  <a:extLst>
                    <a:ext uri="{9D8B030D-6E8A-4147-A177-3AD203B41FA5}">
                      <a16:colId xmlns:a16="http://schemas.microsoft.com/office/drawing/2014/main" val="20009"/>
                    </a:ext>
                  </a:extLst>
                </a:gridCol>
                <a:gridCol w="484417">
                  <a:extLst>
                    <a:ext uri="{9D8B030D-6E8A-4147-A177-3AD203B41FA5}">
                      <a16:colId xmlns:a16="http://schemas.microsoft.com/office/drawing/2014/main" val="20010"/>
                    </a:ext>
                  </a:extLst>
                </a:gridCol>
                <a:gridCol w="484417">
                  <a:extLst>
                    <a:ext uri="{9D8B030D-6E8A-4147-A177-3AD203B41FA5}">
                      <a16:colId xmlns:a16="http://schemas.microsoft.com/office/drawing/2014/main" val="20011"/>
                    </a:ext>
                  </a:extLst>
                </a:gridCol>
                <a:gridCol w="484417">
                  <a:extLst>
                    <a:ext uri="{9D8B030D-6E8A-4147-A177-3AD203B41FA5}">
                      <a16:colId xmlns:a16="http://schemas.microsoft.com/office/drawing/2014/main" val="20012"/>
                    </a:ext>
                  </a:extLst>
                </a:gridCol>
                <a:gridCol w="484417">
                  <a:extLst>
                    <a:ext uri="{9D8B030D-6E8A-4147-A177-3AD203B41FA5}">
                      <a16:colId xmlns:a16="http://schemas.microsoft.com/office/drawing/2014/main" val="20013"/>
                    </a:ext>
                  </a:extLst>
                </a:gridCol>
                <a:gridCol w="484417">
                  <a:extLst>
                    <a:ext uri="{9D8B030D-6E8A-4147-A177-3AD203B41FA5}">
                      <a16:colId xmlns:a16="http://schemas.microsoft.com/office/drawing/2014/main" val="20014"/>
                    </a:ext>
                  </a:extLst>
                </a:gridCol>
                <a:gridCol w="484417">
                  <a:extLst>
                    <a:ext uri="{9D8B030D-6E8A-4147-A177-3AD203B41FA5}">
                      <a16:colId xmlns:a16="http://schemas.microsoft.com/office/drawing/2014/main" val="20015"/>
                    </a:ext>
                  </a:extLst>
                </a:gridCol>
              </a:tblGrid>
              <a:tr h="331893">
                <a:tc>
                  <a:txBody>
                    <a:bodyPr/>
                    <a:lstStyle/>
                    <a:p>
                      <a:r>
                        <a:rPr lang="en-US" altLang="zh-CN" dirty="0"/>
                        <a:t>time</a:t>
                      </a:r>
                      <a:endParaRPr lang="zh-CN" altLang="en-US" dirty="0"/>
                    </a:p>
                  </a:txBody>
                  <a:tcPr>
                    <a:solidFill>
                      <a:schemeClr val="accent5">
                        <a:lumMod val="40000"/>
                        <a:lumOff val="60000"/>
                      </a:schemeClr>
                    </a:solidFill>
                  </a:tcPr>
                </a:tc>
                <a:tc>
                  <a:txBody>
                    <a:bodyPr/>
                    <a:lstStyle/>
                    <a:p>
                      <a:r>
                        <a:rPr lang="en-US" altLang="zh-CN" dirty="0"/>
                        <a:t>-3</a:t>
                      </a:r>
                      <a:endParaRPr lang="zh-CN" altLang="en-US" dirty="0"/>
                    </a:p>
                  </a:txBody>
                  <a:tcPr>
                    <a:solidFill>
                      <a:schemeClr val="accent5">
                        <a:lumMod val="40000"/>
                        <a:lumOff val="60000"/>
                      </a:schemeClr>
                    </a:solidFill>
                  </a:tcPr>
                </a:tc>
                <a:tc>
                  <a:txBody>
                    <a:bodyPr/>
                    <a:lstStyle/>
                    <a:p>
                      <a:r>
                        <a:rPr lang="en-US" altLang="zh-CN" dirty="0"/>
                        <a:t>-2</a:t>
                      </a:r>
                      <a:endParaRPr lang="zh-CN" altLang="en-US" dirty="0"/>
                    </a:p>
                  </a:txBody>
                  <a:tcPr>
                    <a:solidFill>
                      <a:schemeClr val="accent5">
                        <a:lumMod val="40000"/>
                        <a:lumOff val="60000"/>
                      </a:schemeClr>
                    </a:solidFill>
                  </a:tcPr>
                </a:tc>
                <a:tc>
                  <a:txBody>
                    <a:bodyPr/>
                    <a:lstStyle/>
                    <a:p>
                      <a:r>
                        <a:rPr lang="en-US" altLang="zh-CN" dirty="0"/>
                        <a:t>-1</a:t>
                      </a:r>
                      <a:endParaRPr lang="zh-CN" altLang="en-US" dirty="0"/>
                    </a:p>
                  </a:txBody>
                  <a:tcPr>
                    <a:solidFill>
                      <a:schemeClr val="accent5">
                        <a:lumMod val="40000"/>
                        <a:lumOff val="60000"/>
                      </a:schemeClr>
                    </a:solidFill>
                  </a:tcPr>
                </a:tc>
                <a:tc>
                  <a:txBody>
                    <a:bodyPr/>
                    <a:lstStyle/>
                    <a:p>
                      <a:r>
                        <a:rPr lang="en-US" altLang="zh-CN" dirty="0"/>
                        <a:t>0</a:t>
                      </a:r>
                      <a:endParaRPr lang="zh-CN" altLang="en-US" dirty="0"/>
                    </a:p>
                  </a:txBody>
                  <a:tcPr>
                    <a:solidFill>
                      <a:schemeClr val="accent5">
                        <a:lumMod val="40000"/>
                        <a:lumOff val="60000"/>
                      </a:schemeClr>
                    </a:solidFill>
                  </a:tcPr>
                </a:tc>
                <a:tc>
                  <a:txBody>
                    <a:bodyPr/>
                    <a:lstStyle/>
                    <a:p>
                      <a:r>
                        <a:rPr lang="en-US" altLang="zh-CN" dirty="0"/>
                        <a:t>1</a:t>
                      </a:r>
                      <a:endParaRPr lang="zh-CN" altLang="en-US" dirty="0"/>
                    </a:p>
                  </a:txBody>
                  <a:tcPr>
                    <a:solidFill>
                      <a:schemeClr val="accent5">
                        <a:lumMod val="40000"/>
                        <a:lumOff val="60000"/>
                      </a:schemeClr>
                    </a:solidFill>
                  </a:tcPr>
                </a:tc>
                <a:tc>
                  <a:txBody>
                    <a:bodyPr/>
                    <a:lstStyle/>
                    <a:p>
                      <a:r>
                        <a:rPr lang="en-US" altLang="zh-CN" dirty="0"/>
                        <a:t>2</a:t>
                      </a:r>
                      <a:endParaRPr lang="zh-CN" altLang="en-US" dirty="0"/>
                    </a:p>
                  </a:txBody>
                  <a:tcPr>
                    <a:solidFill>
                      <a:schemeClr val="accent5">
                        <a:lumMod val="40000"/>
                        <a:lumOff val="60000"/>
                      </a:schemeClr>
                    </a:solidFill>
                  </a:tcPr>
                </a:tc>
                <a:tc>
                  <a:txBody>
                    <a:bodyPr/>
                    <a:lstStyle/>
                    <a:p>
                      <a:r>
                        <a:rPr lang="en-US" altLang="zh-CN" dirty="0"/>
                        <a:t>3</a:t>
                      </a:r>
                      <a:endParaRPr lang="zh-CN" altLang="en-US" dirty="0"/>
                    </a:p>
                  </a:txBody>
                  <a:tcPr>
                    <a:solidFill>
                      <a:schemeClr val="accent5">
                        <a:lumMod val="40000"/>
                        <a:lumOff val="60000"/>
                      </a:schemeClr>
                    </a:solidFill>
                  </a:tcPr>
                </a:tc>
                <a:tc>
                  <a:txBody>
                    <a:bodyPr/>
                    <a:lstStyle/>
                    <a:p>
                      <a:r>
                        <a:rPr lang="en-US" altLang="zh-CN" dirty="0"/>
                        <a:t>4</a:t>
                      </a:r>
                      <a:endParaRPr lang="zh-CN" altLang="en-US" dirty="0"/>
                    </a:p>
                  </a:txBody>
                  <a:tcPr>
                    <a:solidFill>
                      <a:schemeClr val="accent5">
                        <a:lumMod val="40000"/>
                        <a:lumOff val="60000"/>
                      </a:schemeClr>
                    </a:solidFill>
                  </a:tcPr>
                </a:tc>
                <a:tc>
                  <a:txBody>
                    <a:bodyPr/>
                    <a:lstStyle/>
                    <a:p>
                      <a:r>
                        <a:rPr lang="en-US" altLang="zh-CN" dirty="0"/>
                        <a:t>5</a:t>
                      </a:r>
                      <a:endParaRPr lang="zh-CN" altLang="en-US" dirty="0"/>
                    </a:p>
                  </a:txBody>
                  <a:tcPr>
                    <a:solidFill>
                      <a:schemeClr val="accent5">
                        <a:lumMod val="40000"/>
                        <a:lumOff val="60000"/>
                      </a:schemeClr>
                    </a:solidFill>
                  </a:tcPr>
                </a:tc>
                <a:tc>
                  <a:txBody>
                    <a:bodyPr/>
                    <a:lstStyle/>
                    <a:p>
                      <a:r>
                        <a:rPr lang="en-US" altLang="zh-CN" dirty="0"/>
                        <a:t>6</a:t>
                      </a:r>
                      <a:endParaRPr lang="zh-CN" altLang="en-US" dirty="0"/>
                    </a:p>
                  </a:txBody>
                  <a:tcPr>
                    <a:solidFill>
                      <a:schemeClr val="accent5">
                        <a:lumMod val="40000"/>
                        <a:lumOff val="60000"/>
                      </a:schemeClr>
                    </a:solidFill>
                  </a:tcPr>
                </a:tc>
                <a:tc>
                  <a:txBody>
                    <a:bodyPr/>
                    <a:lstStyle/>
                    <a:p>
                      <a:r>
                        <a:rPr lang="en-US" altLang="zh-CN" dirty="0"/>
                        <a:t>7</a:t>
                      </a:r>
                      <a:endParaRPr lang="zh-CN" altLang="en-US" dirty="0"/>
                    </a:p>
                  </a:txBody>
                  <a:tcPr>
                    <a:solidFill>
                      <a:schemeClr val="accent5">
                        <a:lumMod val="40000"/>
                        <a:lumOff val="60000"/>
                      </a:schemeClr>
                    </a:solidFill>
                  </a:tcPr>
                </a:tc>
                <a:tc>
                  <a:txBody>
                    <a:bodyPr/>
                    <a:lstStyle/>
                    <a:p>
                      <a:r>
                        <a:rPr lang="en-US" altLang="zh-CN" dirty="0"/>
                        <a:t>8</a:t>
                      </a:r>
                      <a:endParaRPr lang="zh-CN" altLang="en-US" dirty="0"/>
                    </a:p>
                  </a:txBody>
                  <a:tcPr>
                    <a:solidFill>
                      <a:schemeClr val="accent5">
                        <a:lumMod val="40000"/>
                        <a:lumOff val="60000"/>
                      </a:schemeClr>
                    </a:solidFill>
                  </a:tcPr>
                </a:tc>
                <a:tc>
                  <a:txBody>
                    <a:bodyPr/>
                    <a:lstStyle/>
                    <a:p>
                      <a:r>
                        <a:rPr lang="en-US" altLang="zh-CN" dirty="0"/>
                        <a:t>9</a:t>
                      </a:r>
                      <a:endParaRPr lang="zh-CN" altLang="en-US" dirty="0"/>
                    </a:p>
                  </a:txBody>
                  <a:tcPr>
                    <a:solidFill>
                      <a:schemeClr val="accent5">
                        <a:lumMod val="40000"/>
                        <a:lumOff val="60000"/>
                      </a:schemeClr>
                    </a:solidFill>
                  </a:tcPr>
                </a:tc>
                <a:tc>
                  <a:txBody>
                    <a:bodyPr/>
                    <a:lstStyle/>
                    <a:p>
                      <a:r>
                        <a:rPr lang="en-US" altLang="zh-CN" dirty="0"/>
                        <a:t>10</a:t>
                      </a:r>
                      <a:endParaRPr lang="zh-CN" altLang="en-US" dirty="0"/>
                    </a:p>
                  </a:txBody>
                  <a:tcPr>
                    <a:solidFill>
                      <a:schemeClr val="accent5">
                        <a:lumMod val="40000"/>
                        <a:lumOff val="60000"/>
                      </a:schemeClr>
                    </a:solidFill>
                  </a:tcPr>
                </a:tc>
                <a:tc>
                  <a:txBody>
                    <a:bodyPr/>
                    <a:lstStyle/>
                    <a:p>
                      <a:r>
                        <a:rPr lang="en-US" altLang="zh-CN" dirty="0"/>
                        <a:t>11</a:t>
                      </a:r>
                      <a:endParaRPr lang="zh-CN" altLang="en-US" dirty="0"/>
                    </a:p>
                  </a:txBody>
                  <a:tcPr>
                    <a:solidFill>
                      <a:schemeClr val="accent5">
                        <a:lumMod val="40000"/>
                        <a:lumOff val="60000"/>
                      </a:schemeClr>
                    </a:solidFill>
                  </a:tcPr>
                </a:tc>
                <a:extLst>
                  <a:ext uri="{0D108BD9-81ED-4DB2-BD59-A6C34878D82A}">
                    <a16:rowId xmlns:a16="http://schemas.microsoft.com/office/drawing/2014/main" val="10000"/>
                  </a:ext>
                </a:extLst>
              </a:tr>
              <a:tr h="580813">
                <a:tc>
                  <a:txBody>
                    <a:bodyPr/>
                    <a:lstStyle/>
                    <a:p>
                      <a:r>
                        <a:rPr lang="en-US" altLang="zh-CN" dirty="0"/>
                        <a:t>Page tracks</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4</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extLst>
                  <a:ext uri="{0D108BD9-81ED-4DB2-BD59-A6C34878D82A}">
                    <a16:rowId xmlns:a16="http://schemas.microsoft.com/office/drawing/2014/main" val="10001"/>
                  </a:ext>
                </a:extLst>
              </a:tr>
              <a:tr h="292608">
                <a:tc>
                  <a:txBody>
                    <a:bodyPr/>
                    <a:lstStyle/>
                    <a:p>
                      <a:r>
                        <a:rPr lang="en-US" altLang="zh-CN" dirty="0"/>
                        <a:t>page1</a:t>
                      </a:r>
                    </a:p>
                  </a:txBody>
                  <a:tcPr>
                    <a:solidFill>
                      <a:schemeClr val="bg1"/>
                    </a:solidFill>
                  </a:tcPr>
                </a:tc>
                <a:tc>
                  <a:txBody>
                    <a:bodyPr/>
                    <a:lstStyle/>
                    <a:p>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FF"/>
                          </a:solidFill>
                        </a:rPr>
                        <a:t>x</a:t>
                      </a:r>
                      <a:endParaRPr lang="zh-CN" altLang="en-US" dirty="0">
                        <a:solidFill>
                          <a:srgbClr val="0000FF"/>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extLst>
                  <a:ext uri="{0D108BD9-81ED-4DB2-BD59-A6C34878D82A}">
                    <a16:rowId xmlns:a16="http://schemas.microsoft.com/office/drawing/2014/main" val="10002"/>
                  </a:ext>
                </a:extLst>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page2</a:t>
                      </a:r>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extLst>
                  <a:ext uri="{0D108BD9-81ED-4DB2-BD59-A6C34878D82A}">
                    <a16:rowId xmlns:a16="http://schemas.microsoft.com/office/drawing/2014/main" val="10003"/>
                  </a:ext>
                </a:extLst>
              </a:tr>
              <a:tr h="146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page3</a:t>
                      </a:r>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extLst>
                  <a:ext uri="{0D108BD9-81ED-4DB2-BD59-A6C34878D82A}">
                    <a16:rowId xmlns:a16="http://schemas.microsoft.com/office/drawing/2014/main" val="10004"/>
                  </a:ext>
                </a:extLst>
              </a:tr>
              <a:tr h="219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page4</a:t>
                      </a:r>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extLst>
                  <a:ext uri="{0D108BD9-81ED-4DB2-BD59-A6C34878D82A}">
                    <a16:rowId xmlns:a16="http://schemas.microsoft.com/office/drawing/2014/main" val="10005"/>
                  </a:ext>
                </a:extLst>
              </a:tr>
              <a:tr h="2926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page5</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r>
                        <a:rPr lang="en-US" altLang="zh-CN" dirty="0">
                          <a:solidFill>
                            <a:srgbClr val="0000FF"/>
                          </a:solidFill>
                        </a:rPr>
                        <a:t>×</a:t>
                      </a:r>
                      <a:endParaRPr lang="zh-CN" altLang="en-US" dirty="0">
                        <a:solidFill>
                          <a:srgbClr val="0000FF"/>
                        </a:solidFill>
                      </a:endParaRPr>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solidFill>
                      <a:schemeClr val="bg1"/>
                    </a:solidFill>
                  </a:tcPr>
                </a:tc>
                <a:extLst>
                  <a:ext uri="{0D108BD9-81ED-4DB2-BD59-A6C34878D82A}">
                    <a16:rowId xmlns:a16="http://schemas.microsoft.com/office/drawing/2014/main" val="10006"/>
                  </a:ext>
                </a:extLst>
              </a:tr>
              <a:tr h="331893">
                <a:tc>
                  <a:txBody>
                    <a:bodyPr/>
                    <a:lstStyle/>
                    <a:p>
                      <a:r>
                        <a:rPr lang="en-US" altLang="zh-CN" dirty="0"/>
                        <a:t>PF</a:t>
                      </a:r>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solidFill>
                          <a:srgbClr val="0000FF"/>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FF"/>
                          </a:solidFill>
                        </a:rPr>
                        <a:t>F</a:t>
                      </a:r>
                      <a:endParaRPr lang="zh-CN" altLang="en-US" dirty="0">
                        <a:solidFill>
                          <a:srgbClr val="0000FF"/>
                        </a:solidFill>
                      </a:endParaRPr>
                    </a:p>
                  </a:txBody>
                  <a:tcPr>
                    <a:solidFill>
                      <a:schemeClr val="bg1"/>
                    </a:solidFill>
                  </a:tcPr>
                </a:tc>
                <a:tc>
                  <a:txBody>
                    <a:bodyPr/>
                    <a:lstStyle/>
                    <a:p>
                      <a:r>
                        <a:rPr lang="en-US" altLang="zh-CN" dirty="0">
                          <a:solidFill>
                            <a:srgbClr val="0000FF"/>
                          </a:solidFill>
                        </a:rPr>
                        <a:t>F</a:t>
                      </a:r>
                      <a:endParaRPr lang="zh-CN" altLang="en-US" dirty="0">
                        <a:solidFill>
                          <a:srgbClr val="0000FF"/>
                        </a:solidFill>
                      </a:endParaRPr>
                    </a:p>
                  </a:txBody>
                  <a:tcPr>
                    <a:solidFill>
                      <a:schemeClr val="bg1"/>
                    </a:solidFill>
                  </a:tcPr>
                </a:tc>
                <a:tc>
                  <a:txBody>
                    <a:bodyPr/>
                    <a:lstStyle/>
                    <a:p>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extLst>
                  <a:ext uri="{0D108BD9-81ED-4DB2-BD59-A6C34878D82A}">
                    <a16:rowId xmlns:a16="http://schemas.microsoft.com/office/drawing/2014/main" val="10007"/>
                  </a:ext>
                </a:extLst>
              </a:tr>
            </a:tbl>
          </a:graphicData>
        </a:graphic>
      </p:graphicFrame>
      <p:sp>
        <p:nvSpPr>
          <p:cNvPr id="6" name="Rectangle 3"/>
          <p:cNvSpPr txBox="1">
            <a:spLocks noChangeArrowheads="1"/>
          </p:cNvSpPr>
          <p:nvPr/>
        </p:nvSpPr>
        <p:spPr bwMode="auto">
          <a:xfrm>
            <a:off x="381000" y="5638800"/>
            <a:ext cx="853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B5B5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B5B5B"/>
              </a:buClr>
              <a:buChar char="–"/>
              <a:defRPr sz="2800">
                <a:solidFill>
                  <a:schemeClr val="tx1"/>
                </a:solidFill>
                <a:latin typeface="+mn-lt"/>
              </a:defRPr>
            </a:lvl2pPr>
            <a:lvl3pPr marL="1143000" indent="-228600" algn="l" rtl="0" eaLnBrk="0" fontAlgn="base" hangingPunct="0">
              <a:spcBef>
                <a:spcPct val="20000"/>
              </a:spcBef>
              <a:spcAft>
                <a:spcPct val="0"/>
              </a:spcAft>
              <a:buClr>
                <a:srgbClr val="FB5B5B"/>
              </a:buClr>
              <a:buChar char="•"/>
              <a:defRPr sz="2400">
                <a:solidFill>
                  <a:schemeClr val="tx1"/>
                </a:solidFill>
                <a:latin typeface="+mn-lt"/>
              </a:defRPr>
            </a:lvl3pPr>
            <a:lvl4pPr marL="1600200" indent="-228600" algn="l" rtl="0" eaLnBrk="0" fontAlgn="base" hangingPunct="0">
              <a:spcBef>
                <a:spcPct val="20000"/>
              </a:spcBef>
              <a:spcAft>
                <a:spcPct val="0"/>
              </a:spcAft>
              <a:buClr>
                <a:srgbClr val="FB5B5B"/>
              </a:buClr>
              <a:buChar char="–"/>
              <a:defRPr sz="2000">
                <a:solidFill>
                  <a:schemeClr val="tx1"/>
                </a:solidFill>
                <a:latin typeface="+mn-lt"/>
              </a:defRPr>
            </a:lvl4pPr>
            <a:lvl5pPr marL="2057400" indent="-228600" algn="l" rtl="0" eaLnBrk="0" fontAlgn="base" hangingPunct="0">
              <a:spcBef>
                <a:spcPct val="20000"/>
              </a:spcBef>
              <a:spcAft>
                <a:spcPct val="0"/>
              </a:spcAft>
              <a:buClr>
                <a:srgbClr val="FB5B5B"/>
              </a:buClr>
              <a:buChar char="»"/>
              <a:defRPr sz="2000">
                <a:solidFill>
                  <a:schemeClr val="tx1"/>
                </a:solidFill>
                <a:latin typeface="+mn-lt"/>
              </a:defRPr>
            </a:lvl5pPr>
            <a:lvl6pPr marL="2514600" indent="-228600" algn="l" rtl="0" eaLnBrk="0" fontAlgn="base" hangingPunct="0">
              <a:spcBef>
                <a:spcPct val="20000"/>
              </a:spcBef>
              <a:spcAft>
                <a:spcPct val="0"/>
              </a:spcAft>
              <a:buClr>
                <a:srgbClr val="FB5B5B"/>
              </a:buClr>
              <a:buChar char="»"/>
              <a:defRPr sz="2000">
                <a:solidFill>
                  <a:schemeClr val="tx1"/>
                </a:solidFill>
                <a:latin typeface="+mn-lt"/>
              </a:defRPr>
            </a:lvl6pPr>
            <a:lvl7pPr marL="2971800" indent="-228600" algn="l" rtl="0" eaLnBrk="0" fontAlgn="base" hangingPunct="0">
              <a:spcBef>
                <a:spcPct val="20000"/>
              </a:spcBef>
              <a:spcAft>
                <a:spcPct val="0"/>
              </a:spcAft>
              <a:buClr>
                <a:srgbClr val="FB5B5B"/>
              </a:buClr>
              <a:buChar char="»"/>
              <a:defRPr sz="2000">
                <a:solidFill>
                  <a:schemeClr val="tx1"/>
                </a:solidFill>
                <a:latin typeface="+mn-lt"/>
              </a:defRPr>
            </a:lvl7pPr>
            <a:lvl8pPr marL="3429000" indent="-228600" algn="l" rtl="0" eaLnBrk="0" fontAlgn="base" hangingPunct="0">
              <a:spcBef>
                <a:spcPct val="20000"/>
              </a:spcBef>
              <a:spcAft>
                <a:spcPct val="0"/>
              </a:spcAft>
              <a:buClr>
                <a:srgbClr val="FB5B5B"/>
              </a:buClr>
              <a:buChar char="»"/>
              <a:defRPr sz="2000">
                <a:solidFill>
                  <a:schemeClr val="tx1"/>
                </a:solidFill>
                <a:latin typeface="+mn-lt"/>
              </a:defRPr>
            </a:lvl8pPr>
            <a:lvl9pPr marL="3886200" indent="-228600" algn="l" rtl="0" eaLnBrk="0" fontAlgn="base" hangingPunct="0">
              <a:spcBef>
                <a:spcPct val="20000"/>
              </a:spcBef>
              <a:spcAft>
                <a:spcPct val="0"/>
              </a:spcAft>
              <a:buClr>
                <a:srgbClr val="FB5B5B"/>
              </a:buClr>
              <a:buChar char="»"/>
              <a:defRPr sz="2000">
                <a:solidFill>
                  <a:schemeClr val="tx1"/>
                </a:solidFill>
                <a:latin typeface="+mn-lt"/>
              </a:defRPr>
            </a:lvl9pPr>
          </a:lstStyle>
          <a:p>
            <a:r>
              <a:rPr lang="en-US" altLang="zh-CN" kern="0" dirty="0">
                <a:ea typeface="宋体" pitchFamily="2" charset="-122"/>
              </a:rPr>
              <a:t>k</a:t>
            </a:r>
            <a:r>
              <a:rPr lang="zh-CN" altLang="en-US" kern="0" dirty="0">
                <a:ea typeface="宋体" pitchFamily="2" charset="-122"/>
              </a:rPr>
              <a:t>变化？动态驻留集</a:t>
            </a:r>
            <a:r>
              <a:rPr lang="en-US" altLang="zh-CN" kern="0" dirty="0">
                <a:ea typeface="宋体" pitchFamily="2" charset="-122"/>
              </a:rPr>
              <a:t> </a:t>
            </a:r>
          </a:p>
          <a:p>
            <a:endParaRPr lang="en-US" altLang="zh-CN" kern="0" dirty="0">
              <a:ea typeface="宋体" pitchFamily="2" charset="-122"/>
            </a:endParaRPr>
          </a:p>
        </p:txBody>
      </p:sp>
    </p:spTree>
    <p:extLst>
      <p:ext uri="{BB962C8B-B14F-4D97-AF65-F5344CB8AC3E}">
        <p14:creationId xmlns:p14="http://schemas.microsoft.com/office/powerpoint/2010/main" val="349348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 calcmode="lin" valueType="num">
                                      <p:cBhvr additive="base">
                                        <p:cTn id="7" dur="500" fill="hold"/>
                                        <p:tgtEl>
                                          <p:spTgt spid="809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00">
                                            <p:txEl>
                                              <p:pRg st="1" end="1"/>
                                            </p:txEl>
                                          </p:spTgt>
                                        </p:tgtEl>
                                        <p:attrNameLst>
                                          <p:attrName>style.visibility</p:attrName>
                                        </p:attrNameLst>
                                      </p:cBhvr>
                                      <p:to>
                                        <p:strVal val="visible"/>
                                      </p:to>
                                    </p:set>
                                    <p:anim calcmode="lin" valueType="num">
                                      <p:cBhvr additive="base">
                                        <p:cTn id="13" dur="500" fill="hold"/>
                                        <p:tgtEl>
                                          <p:spTgt spid="809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228600" y="152400"/>
            <a:ext cx="8458200" cy="838200"/>
          </a:xfrm>
        </p:spPr>
        <p:txBody>
          <a:bodyPr/>
          <a:lstStyle/>
          <a:p>
            <a:r>
              <a:rPr lang="en-US" altLang="zh-CN" dirty="0">
                <a:ea typeface="宋体" pitchFamily="2" charset="-122"/>
              </a:rPr>
              <a:t>8.2.4 Resident Set Management(8/10)</a:t>
            </a:r>
          </a:p>
        </p:txBody>
      </p:sp>
      <p:sp>
        <p:nvSpPr>
          <p:cNvPr id="80900" name="Rectangle 3"/>
          <p:cNvSpPr>
            <a:spLocks noGrp="1" noChangeArrowheads="1"/>
          </p:cNvSpPr>
          <p:nvPr>
            <p:ph idx="1"/>
          </p:nvPr>
        </p:nvSpPr>
        <p:spPr/>
        <p:txBody>
          <a:bodyPr/>
          <a:lstStyle/>
          <a:p>
            <a:r>
              <a:rPr lang="en-US" altLang="zh-CN" dirty="0">
                <a:ea typeface="宋体" pitchFamily="2" charset="-122"/>
              </a:rPr>
              <a:t>Variable Allocation, Local Scope(</a:t>
            </a:r>
            <a:r>
              <a:rPr lang="zh-CN" altLang="en-US" dirty="0">
                <a:ea typeface="宋体" pitchFamily="2" charset="-122"/>
              </a:rPr>
              <a:t>可变分配，局部置换</a:t>
            </a:r>
            <a:r>
              <a:rPr lang="en-US" altLang="zh-CN" dirty="0">
                <a:ea typeface="宋体" pitchFamily="2" charset="-122"/>
              </a:rPr>
              <a:t>)</a:t>
            </a:r>
          </a:p>
          <a:p>
            <a:pPr lvl="1"/>
            <a:r>
              <a:rPr lang="en-US" altLang="zh-CN" dirty="0">
                <a:ea typeface="宋体" pitchFamily="2" charset="-122"/>
              </a:rPr>
              <a:t>When </a:t>
            </a:r>
            <a:r>
              <a:rPr lang="en-US" altLang="zh-CN" dirty="0">
                <a:solidFill>
                  <a:srgbClr val="0000FF"/>
                </a:solidFill>
                <a:ea typeface="宋体" pitchFamily="2" charset="-122"/>
              </a:rPr>
              <a:t>new process </a:t>
            </a:r>
            <a:r>
              <a:rPr lang="en-US" altLang="zh-CN" dirty="0">
                <a:ea typeface="宋体" pitchFamily="2" charset="-122"/>
              </a:rPr>
              <a:t>added, allocate number of page frames </a:t>
            </a:r>
            <a:r>
              <a:rPr lang="en-US" altLang="zh-CN" dirty="0">
                <a:solidFill>
                  <a:srgbClr val="0000FF"/>
                </a:solidFill>
                <a:ea typeface="宋体" pitchFamily="2" charset="-122"/>
              </a:rPr>
              <a:t>based on application type</a:t>
            </a:r>
            <a:r>
              <a:rPr lang="en-US" altLang="zh-CN" dirty="0">
                <a:ea typeface="宋体" pitchFamily="2" charset="-122"/>
              </a:rPr>
              <a:t>, program request, or other criteria</a:t>
            </a:r>
          </a:p>
          <a:p>
            <a:pPr lvl="1"/>
            <a:r>
              <a:rPr lang="en-US" altLang="zh-CN" dirty="0">
                <a:ea typeface="宋体" pitchFamily="2" charset="-122"/>
              </a:rPr>
              <a:t>When page fault occurs, </a:t>
            </a:r>
            <a:r>
              <a:rPr lang="en-US" altLang="zh-CN" dirty="0">
                <a:solidFill>
                  <a:srgbClr val="0000FF"/>
                </a:solidFill>
                <a:ea typeface="宋体" pitchFamily="2" charset="-122"/>
              </a:rPr>
              <a:t>select</a:t>
            </a:r>
            <a:r>
              <a:rPr lang="en-US" altLang="zh-CN" dirty="0">
                <a:ea typeface="宋体" pitchFamily="2" charset="-122"/>
              </a:rPr>
              <a:t> page from among the </a:t>
            </a:r>
            <a:r>
              <a:rPr lang="en-US" altLang="zh-CN" dirty="0">
                <a:solidFill>
                  <a:srgbClr val="0000FF"/>
                </a:solidFill>
                <a:ea typeface="宋体" pitchFamily="2" charset="-122"/>
              </a:rPr>
              <a:t>resident set </a:t>
            </a:r>
            <a:r>
              <a:rPr lang="en-US" altLang="zh-CN" dirty="0">
                <a:ea typeface="宋体" pitchFamily="2" charset="-122"/>
              </a:rPr>
              <a:t>of the process that suffers the fault</a:t>
            </a:r>
          </a:p>
          <a:p>
            <a:pPr lvl="1"/>
            <a:r>
              <a:rPr lang="en-US" altLang="zh-CN" dirty="0">
                <a:solidFill>
                  <a:srgbClr val="0000FF"/>
                </a:solidFill>
                <a:ea typeface="宋体" pitchFamily="2" charset="-122"/>
              </a:rPr>
              <a:t>Reevaluate</a:t>
            </a:r>
            <a:r>
              <a:rPr lang="en-US" altLang="zh-CN" dirty="0">
                <a:ea typeface="宋体" pitchFamily="2" charset="-122"/>
              </a:rPr>
              <a:t>(</a:t>
            </a:r>
            <a:r>
              <a:rPr lang="zh-CN" altLang="en-US" dirty="0">
                <a:ea typeface="宋体" pitchFamily="2" charset="-122"/>
              </a:rPr>
              <a:t>重新评估</a:t>
            </a:r>
            <a:r>
              <a:rPr lang="en-US" altLang="zh-CN" dirty="0">
                <a:ea typeface="宋体" pitchFamily="2" charset="-122"/>
              </a:rPr>
              <a:t>) allocation of processes from time to time and </a:t>
            </a:r>
            <a:r>
              <a:rPr lang="en-US" altLang="zh-CN" dirty="0">
                <a:solidFill>
                  <a:srgbClr val="0000FF"/>
                </a:solidFill>
                <a:ea typeface="宋体" pitchFamily="2" charset="-122"/>
              </a:rPr>
              <a:t>increase or decrease </a:t>
            </a:r>
            <a:r>
              <a:rPr lang="en-US" altLang="zh-CN" dirty="0">
                <a:ea typeface="宋体" pitchFamily="2" charset="-122"/>
              </a:rPr>
              <a:t>allocation to improve overall performance</a:t>
            </a:r>
          </a:p>
        </p:txBody>
      </p:sp>
      <p:sp>
        <p:nvSpPr>
          <p:cNvPr id="8089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DFC2BF9-CFFF-43F1-B353-57F708FC0069}" type="slidenum">
              <a:rPr lang="zh-CN" altLang="en-US" sz="1400" smtClean="0"/>
              <a:pPr>
                <a:spcBef>
                  <a:spcPct val="0"/>
                </a:spcBef>
                <a:buClrTx/>
                <a:buFontTx/>
                <a:buNone/>
              </a:pPr>
              <a:t>97</a:t>
            </a:fld>
            <a:endParaRPr lang="en-US" altLang="zh-CN" sz="1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228600" y="152400"/>
            <a:ext cx="8458200" cy="838200"/>
          </a:xfrm>
        </p:spPr>
        <p:txBody>
          <a:bodyPr/>
          <a:lstStyle/>
          <a:p>
            <a:r>
              <a:rPr lang="en-US" altLang="zh-CN" sz="3600" dirty="0">
                <a:ea typeface="宋体" pitchFamily="2" charset="-122"/>
              </a:rPr>
              <a:t>8.2.4 Resident Set Management(9/10)</a:t>
            </a:r>
          </a:p>
        </p:txBody>
      </p:sp>
      <p:sp>
        <p:nvSpPr>
          <p:cNvPr id="80900" name="Rectangle 3"/>
          <p:cNvSpPr>
            <a:spLocks noGrp="1" noChangeArrowheads="1"/>
          </p:cNvSpPr>
          <p:nvPr>
            <p:ph idx="1"/>
          </p:nvPr>
        </p:nvSpPr>
        <p:spPr>
          <a:xfrm>
            <a:off x="228600" y="1219200"/>
            <a:ext cx="8534400" cy="5334000"/>
          </a:xfrm>
        </p:spPr>
        <p:txBody>
          <a:bodyPr/>
          <a:lstStyle/>
          <a:p>
            <a:r>
              <a:rPr lang="en-US" altLang="zh-CN" dirty="0">
                <a:solidFill>
                  <a:srgbClr val="0000FF"/>
                </a:solidFill>
                <a:ea typeface="宋体" pitchFamily="2" charset="-122"/>
              </a:rPr>
              <a:t>Reevaluate: </a:t>
            </a:r>
            <a:r>
              <a:rPr lang="en-US" altLang="zh-CN" dirty="0">
                <a:ea typeface="宋体" pitchFamily="2" charset="-122"/>
              </a:rPr>
              <a:t>How?</a:t>
            </a:r>
          </a:p>
          <a:p>
            <a:pPr lvl="1"/>
            <a:r>
              <a:rPr lang="en-US" altLang="zh-CN" sz="2400" dirty="0">
                <a:ea typeface="宋体" pitchFamily="2" charset="-122"/>
              </a:rPr>
              <a:t>Clue</a:t>
            </a:r>
            <a:r>
              <a:rPr lang="zh-CN" altLang="en-US" sz="2400" dirty="0">
                <a:ea typeface="宋体" pitchFamily="2" charset="-122"/>
              </a:rPr>
              <a:t>：</a:t>
            </a:r>
            <a:r>
              <a:rPr lang="en-US" altLang="zh-CN" sz="2400" dirty="0">
                <a:ea typeface="宋体" pitchFamily="2" charset="-122"/>
              </a:rPr>
              <a:t>Page Fault is very low/high that indicates ? </a:t>
            </a:r>
          </a:p>
          <a:p>
            <a:pPr lvl="1"/>
            <a:r>
              <a:rPr lang="en-US" altLang="zh-CN" sz="2400" dirty="0">
                <a:solidFill>
                  <a:srgbClr val="FF0000"/>
                </a:solidFill>
              </a:rPr>
              <a:t>Page fault frequency  PFF</a:t>
            </a:r>
            <a:r>
              <a:rPr lang="zh-CN" altLang="en-US" sz="2400" dirty="0">
                <a:solidFill>
                  <a:srgbClr val="FF0000"/>
                </a:solidFill>
              </a:rPr>
              <a:t>缺页频率</a:t>
            </a:r>
            <a:endParaRPr lang="en-US" altLang="zh-CN" sz="2400" dirty="0">
              <a:solidFill>
                <a:srgbClr val="FF0000"/>
              </a:solidFill>
            </a:endParaRPr>
          </a:p>
          <a:p>
            <a:pPr lvl="1"/>
            <a:endParaRPr lang="en-US" altLang="zh-CN" dirty="0"/>
          </a:p>
          <a:p>
            <a:pPr lvl="1"/>
            <a:r>
              <a:rPr lang="en-US" altLang="zh-CN" dirty="0"/>
              <a:t>PFF</a:t>
            </a:r>
            <a:r>
              <a:rPr lang="zh-CN" altLang="en-US" dirty="0"/>
              <a:t>受以下因素影响：</a:t>
            </a:r>
            <a:endParaRPr lang="en-US" altLang="zh-CN" dirty="0"/>
          </a:p>
          <a:p>
            <a:pPr lvl="2"/>
            <a:r>
              <a:rPr lang="zh-CN" altLang="en-US" sz="2000" dirty="0"/>
              <a:t>置换算法</a:t>
            </a:r>
            <a:endParaRPr lang="en-US" altLang="zh-CN" sz="2000" dirty="0"/>
          </a:p>
          <a:p>
            <a:pPr lvl="2"/>
            <a:r>
              <a:rPr lang="zh-CN" altLang="en-US" sz="2000" dirty="0"/>
              <a:t>程序局部性</a:t>
            </a:r>
            <a:endParaRPr lang="en-US" altLang="zh-CN" sz="2000" dirty="0"/>
          </a:p>
          <a:p>
            <a:pPr lvl="2"/>
            <a:r>
              <a:rPr lang="en-US" altLang="zh-CN" sz="2000" dirty="0"/>
              <a:t>Page size</a:t>
            </a:r>
          </a:p>
          <a:p>
            <a:pPr lvl="2"/>
            <a:r>
              <a:rPr lang="zh-CN" altLang="en-US" sz="2000" dirty="0"/>
              <a:t>分配给进程的</a:t>
            </a:r>
            <a:r>
              <a:rPr lang="en-US" altLang="zh-CN" sz="2000" dirty="0"/>
              <a:t>Frame</a:t>
            </a:r>
            <a:r>
              <a:rPr lang="zh-CN" altLang="en-US" sz="2000" dirty="0"/>
              <a:t>数量</a:t>
            </a:r>
            <a:endParaRPr lang="en-US" altLang="zh-CN" sz="2000" dirty="0"/>
          </a:p>
          <a:p>
            <a:r>
              <a:rPr lang="zh-CN" altLang="en-US" sz="2400" dirty="0"/>
              <a:t>缺页率的高低如何定义？</a:t>
            </a:r>
            <a:endParaRPr lang="en-US" altLang="zh-CN" sz="2400" dirty="0"/>
          </a:p>
          <a:p>
            <a:pPr lvl="1"/>
            <a:r>
              <a:rPr lang="zh-CN" altLang="en-US" sz="1800" dirty="0"/>
              <a:t>缺页发生的间隔等于一个缺页中断</a:t>
            </a:r>
            <a:r>
              <a:rPr lang="zh-CN" altLang="en-US" sz="2000" dirty="0"/>
              <a:t>服务的时间时，系统响应效率较好，否则会明显感觉程序运行缓慢</a:t>
            </a:r>
            <a:endParaRPr lang="en-US" altLang="zh-CN" sz="2000" dirty="0"/>
          </a:p>
          <a:p>
            <a:pPr lvl="1"/>
            <a:r>
              <a:rPr lang="zh-CN" altLang="en-US" sz="2000" dirty="0"/>
              <a:t>避免频繁变化</a:t>
            </a:r>
            <a:r>
              <a:rPr lang="en-US" altLang="zh-CN" sz="2000" dirty="0"/>
              <a:t>(</a:t>
            </a:r>
            <a:r>
              <a:rPr lang="zh-CN" altLang="en-US" sz="2000" dirty="0"/>
              <a:t>程序有过渡期和稳定期图</a:t>
            </a:r>
            <a:r>
              <a:rPr lang="en-US" altLang="zh-CN" sz="2000" dirty="0"/>
              <a:t>8.18)</a:t>
            </a:r>
            <a:endParaRPr lang="zh-CN" altLang="en-US" sz="2000" dirty="0"/>
          </a:p>
          <a:p>
            <a:pPr lvl="1"/>
            <a:endParaRPr lang="zh-CN" altLang="en-US" sz="2000" dirty="0"/>
          </a:p>
          <a:p>
            <a:pPr lvl="1"/>
            <a:endParaRPr lang="zh-CN" altLang="en-US" dirty="0"/>
          </a:p>
          <a:p>
            <a:pPr lvl="1"/>
            <a:endParaRPr lang="en-US" altLang="zh-CN" dirty="0">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endParaRPr lang="en-US" altLang="zh-CN" dirty="0">
              <a:ea typeface="宋体" pitchFamily="2" charset="-122"/>
            </a:endParaRPr>
          </a:p>
        </p:txBody>
      </p:sp>
      <p:sp>
        <p:nvSpPr>
          <p:cNvPr id="8089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DFC2BF9-CFFF-43F1-B353-57F708FC0069}" type="slidenum">
              <a:rPr lang="zh-CN" altLang="en-US" sz="1400" smtClean="0"/>
              <a:pPr>
                <a:spcBef>
                  <a:spcPct val="0"/>
                </a:spcBef>
                <a:buClrTx/>
                <a:buFontTx/>
                <a:buNone/>
              </a:pPr>
              <a:t>98</a:t>
            </a:fld>
            <a:endParaRPr lang="en-US" altLang="zh-CN" sz="1400"/>
          </a:p>
        </p:txBody>
      </p:sp>
    </p:spTree>
    <p:extLst>
      <p:ext uri="{BB962C8B-B14F-4D97-AF65-F5344CB8AC3E}">
        <p14:creationId xmlns:p14="http://schemas.microsoft.com/office/powerpoint/2010/main" val="39114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00">
                                            <p:txEl>
                                              <p:pRg st="1" end="1"/>
                                            </p:txEl>
                                          </p:spTgt>
                                        </p:tgtEl>
                                        <p:attrNameLst>
                                          <p:attrName>style.visibility</p:attrName>
                                        </p:attrNameLst>
                                      </p:cBhvr>
                                      <p:to>
                                        <p:strVal val="visible"/>
                                      </p:to>
                                    </p:set>
                                    <p:anim calcmode="lin" valueType="num">
                                      <p:cBhvr additive="base">
                                        <p:cTn id="7" dur="500" fill="hold"/>
                                        <p:tgtEl>
                                          <p:spTgt spid="809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00">
                                            <p:txEl>
                                              <p:pRg st="2" end="2"/>
                                            </p:txEl>
                                          </p:spTgt>
                                        </p:tgtEl>
                                        <p:attrNameLst>
                                          <p:attrName>style.visibility</p:attrName>
                                        </p:attrNameLst>
                                      </p:cBhvr>
                                      <p:to>
                                        <p:strVal val="visible"/>
                                      </p:to>
                                    </p:set>
                                    <p:anim calcmode="lin" valueType="num">
                                      <p:cBhvr additive="base">
                                        <p:cTn id="13" dur="500" fill="hold"/>
                                        <p:tgtEl>
                                          <p:spTgt spid="809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900">
                                            <p:txEl>
                                              <p:pRg st="4" end="4"/>
                                            </p:txEl>
                                          </p:spTgt>
                                        </p:tgtEl>
                                        <p:attrNameLst>
                                          <p:attrName>style.visibility</p:attrName>
                                        </p:attrNameLst>
                                      </p:cBhvr>
                                      <p:to>
                                        <p:strVal val="visible"/>
                                      </p:to>
                                    </p:set>
                                    <p:anim calcmode="lin" valueType="num">
                                      <p:cBhvr additive="base">
                                        <p:cTn id="19" dur="500" fill="hold"/>
                                        <p:tgtEl>
                                          <p:spTgt spid="8090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9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900">
                                            <p:txEl>
                                              <p:pRg st="5" end="5"/>
                                            </p:txEl>
                                          </p:spTgt>
                                        </p:tgtEl>
                                        <p:attrNameLst>
                                          <p:attrName>style.visibility</p:attrName>
                                        </p:attrNameLst>
                                      </p:cBhvr>
                                      <p:to>
                                        <p:strVal val="visible"/>
                                      </p:to>
                                    </p:set>
                                    <p:anim calcmode="lin" valueType="num">
                                      <p:cBhvr additive="base">
                                        <p:cTn id="25" dur="500" fill="hold"/>
                                        <p:tgtEl>
                                          <p:spTgt spid="8090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90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0900">
                                            <p:txEl>
                                              <p:pRg st="6" end="6"/>
                                            </p:txEl>
                                          </p:spTgt>
                                        </p:tgtEl>
                                        <p:attrNameLst>
                                          <p:attrName>style.visibility</p:attrName>
                                        </p:attrNameLst>
                                      </p:cBhvr>
                                      <p:to>
                                        <p:strVal val="visible"/>
                                      </p:to>
                                    </p:set>
                                    <p:anim calcmode="lin" valueType="num">
                                      <p:cBhvr additive="base">
                                        <p:cTn id="29" dur="500" fill="hold"/>
                                        <p:tgtEl>
                                          <p:spTgt spid="8090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0900">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0900">
                                            <p:txEl>
                                              <p:pRg st="7" end="7"/>
                                            </p:txEl>
                                          </p:spTgt>
                                        </p:tgtEl>
                                        <p:attrNameLst>
                                          <p:attrName>style.visibility</p:attrName>
                                        </p:attrNameLst>
                                      </p:cBhvr>
                                      <p:to>
                                        <p:strVal val="visible"/>
                                      </p:to>
                                    </p:set>
                                    <p:anim calcmode="lin" valueType="num">
                                      <p:cBhvr additive="base">
                                        <p:cTn id="33" dur="500" fill="hold"/>
                                        <p:tgtEl>
                                          <p:spTgt spid="8090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0900">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0900">
                                            <p:txEl>
                                              <p:pRg st="8" end="8"/>
                                            </p:txEl>
                                          </p:spTgt>
                                        </p:tgtEl>
                                        <p:attrNameLst>
                                          <p:attrName>style.visibility</p:attrName>
                                        </p:attrNameLst>
                                      </p:cBhvr>
                                      <p:to>
                                        <p:strVal val="visible"/>
                                      </p:to>
                                    </p:set>
                                    <p:anim calcmode="lin" valueType="num">
                                      <p:cBhvr additive="base">
                                        <p:cTn id="37" dur="500" fill="hold"/>
                                        <p:tgtEl>
                                          <p:spTgt spid="8090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90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0900">
                                            <p:txEl>
                                              <p:pRg st="9" end="9"/>
                                            </p:txEl>
                                          </p:spTgt>
                                        </p:tgtEl>
                                        <p:attrNameLst>
                                          <p:attrName>style.visibility</p:attrName>
                                        </p:attrNameLst>
                                      </p:cBhvr>
                                      <p:to>
                                        <p:strVal val="visible"/>
                                      </p:to>
                                    </p:set>
                                    <p:anim calcmode="lin" valueType="num">
                                      <p:cBhvr additive="base">
                                        <p:cTn id="43" dur="500" fill="hold"/>
                                        <p:tgtEl>
                                          <p:spTgt spid="8090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090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0900">
                                            <p:txEl>
                                              <p:pRg st="10" end="10"/>
                                            </p:txEl>
                                          </p:spTgt>
                                        </p:tgtEl>
                                        <p:attrNameLst>
                                          <p:attrName>style.visibility</p:attrName>
                                        </p:attrNameLst>
                                      </p:cBhvr>
                                      <p:to>
                                        <p:strVal val="visible"/>
                                      </p:to>
                                    </p:set>
                                    <p:anim calcmode="lin" valueType="num">
                                      <p:cBhvr additive="base">
                                        <p:cTn id="49" dur="500" fill="hold"/>
                                        <p:tgtEl>
                                          <p:spTgt spid="80900">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090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0900">
                                            <p:txEl>
                                              <p:pRg st="11" end="11"/>
                                            </p:txEl>
                                          </p:spTgt>
                                        </p:tgtEl>
                                        <p:attrNameLst>
                                          <p:attrName>style.visibility</p:attrName>
                                        </p:attrNameLst>
                                      </p:cBhvr>
                                      <p:to>
                                        <p:strVal val="visible"/>
                                      </p:to>
                                    </p:set>
                                    <p:anim calcmode="lin" valueType="num">
                                      <p:cBhvr additive="base">
                                        <p:cTn id="55" dur="500" fill="hold"/>
                                        <p:tgtEl>
                                          <p:spTgt spid="80900">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090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228600" y="152400"/>
            <a:ext cx="8458200" cy="838200"/>
          </a:xfrm>
        </p:spPr>
        <p:txBody>
          <a:bodyPr/>
          <a:lstStyle/>
          <a:p>
            <a:r>
              <a:rPr lang="en-US" altLang="zh-CN" sz="3600" dirty="0">
                <a:ea typeface="宋体" pitchFamily="2" charset="-122"/>
              </a:rPr>
              <a:t>8.2.4 Resident Set Management(10/10)</a:t>
            </a:r>
          </a:p>
        </p:txBody>
      </p:sp>
      <p:sp>
        <p:nvSpPr>
          <p:cNvPr id="80900" name="Rectangle 3"/>
          <p:cNvSpPr>
            <a:spLocks noGrp="1" noChangeArrowheads="1"/>
          </p:cNvSpPr>
          <p:nvPr>
            <p:ph idx="1"/>
          </p:nvPr>
        </p:nvSpPr>
        <p:spPr>
          <a:xfrm>
            <a:off x="228600" y="1066800"/>
            <a:ext cx="8534400" cy="5334000"/>
          </a:xfrm>
        </p:spPr>
        <p:txBody>
          <a:bodyPr/>
          <a:lstStyle/>
          <a:p>
            <a:r>
              <a:rPr lang="en-US" altLang="zh-CN" dirty="0">
                <a:ea typeface="宋体" pitchFamily="2" charset="-122"/>
              </a:rPr>
              <a:t>1. window size = 2</a:t>
            </a:r>
          </a:p>
          <a:p>
            <a:pPr lvl="2"/>
            <a:r>
              <a:rPr lang="en-US" altLang="zh-CN" sz="1400" dirty="0">
                <a:solidFill>
                  <a:srgbClr val="000000"/>
                </a:solidFill>
                <a:ea typeface="宋体" pitchFamily="2" charset="-122"/>
              </a:rPr>
              <a:t>1. </a:t>
            </a:r>
            <a:r>
              <a:rPr lang="zh-CN" altLang="en-US" sz="1400" dirty="0">
                <a:solidFill>
                  <a:srgbClr val="000000"/>
                </a:solidFill>
                <a:ea typeface="宋体" pitchFamily="2" charset="-122"/>
              </a:rPr>
              <a:t>发生</a:t>
            </a:r>
            <a:r>
              <a:rPr lang="en-US" altLang="zh-CN" sz="1400" dirty="0">
                <a:solidFill>
                  <a:srgbClr val="000000"/>
                </a:solidFill>
                <a:ea typeface="宋体" pitchFamily="2" charset="-122"/>
              </a:rPr>
              <a:t>PF</a:t>
            </a:r>
            <a:r>
              <a:rPr lang="zh-CN" altLang="en-US" sz="1400" dirty="0">
                <a:solidFill>
                  <a:srgbClr val="000000"/>
                </a:solidFill>
                <a:ea typeface="宋体" pitchFamily="2" charset="-122"/>
              </a:rPr>
              <a:t>则添加该页到工作集</a:t>
            </a:r>
            <a:endParaRPr lang="en-US" altLang="zh-CN" sz="1400" dirty="0">
              <a:solidFill>
                <a:srgbClr val="000000"/>
              </a:solidFill>
              <a:ea typeface="宋体" pitchFamily="2" charset="-122"/>
            </a:endParaRPr>
          </a:p>
          <a:p>
            <a:pPr lvl="2"/>
            <a:r>
              <a:rPr lang="en-US" altLang="zh-CN" sz="1400" dirty="0">
                <a:solidFill>
                  <a:srgbClr val="000000"/>
                </a:solidFill>
                <a:ea typeface="宋体" pitchFamily="2" charset="-122"/>
              </a:rPr>
              <a:t>2. </a:t>
            </a:r>
            <a:r>
              <a:rPr lang="zh-CN" altLang="en-US" sz="1400" dirty="0">
                <a:solidFill>
                  <a:srgbClr val="000000"/>
                </a:solidFill>
                <a:ea typeface="宋体" pitchFamily="2" charset="-122"/>
              </a:rPr>
              <a:t>评估：如果当前</a:t>
            </a:r>
            <a:r>
              <a:rPr lang="en-US" altLang="zh-CN" sz="1400" dirty="0">
                <a:solidFill>
                  <a:srgbClr val="000000"/>
                </a:solidFill>
                <a:ea typeface="宋体" pitchFamily="2" charset="-122"/>
              </a:rPr>
              <a:t>PF</a:t>
            </a:r>
            <a:r>
              <a:rPr lang="zh-CN" altLang="en-US" sz="1400" dirty="0">
                <a:solidFill>
                  <a:srgbClr val="000000"/>
                </a:solidFill>
                <a:ea typeface="宋体" pitchFamily="2" charset="-122"/>
              </a:rPr>
              <a:t>距上次</a:t>
            </a:r>
            <a:r>
              <a:rPr lang="en-US" altLang="zh-CN" sz="1400" dirty="0">
                <a:solidFill>
                  <a:srgbClr val="000000"/>
                </a:solidFill>
                <a:ea typeface="宋体" pitchFamily="2" charset="-122"/>
              </a:rPr>
              <a:t>PF</a:t>
            </a:r>
            <a:r>
              <a:rPr lang="zh-CN" altLang="en-US" sz="1400" dirty="0">
                <a:solidFill>
                  <a:srgbClr val="000000"/>
                </a:solidFill>
                <a:ea typeface="宋体" pitchFamily="2" charset="-122"/>
              </a:rPr>
              <a:t>的两次</a:t>
            </a:r>
            <a:r>
              <a:rPr lang="en-US" altLang="zh-CN" sz="1400" dirty="0">
                <a:solidFill>
                  <a:srgbClr val="000000"/>
                </a:solidFill>
                <a:ea typeface="宋体" pitchFamily="2" charset="-122"/>
              </a:rPr>
              <a:t>PF</a:t>
            </a:r>
            <a:r>
              <a:rPr lang="zh-CN" altLang="en-US" sz="1400" dirty="0">
                <a:solidFill>
                  <a:srgbClr val="000000"/>
                </a:solidFill>
                <a:ea typeface="宋体" pitchFamily="2" charset="-122"/>
              </a:rPr>
              <a:t>间隔</a:t>
            </a:r>
            <a:r>
              <a:rPr lang="en-US" altLang="zh-CN" sz="1400" dirty="0">
                <a:solidFill>
                  <a:srgbClr val="000000"/>
                </a:solidFill>
                <a:ea typeface="宋体" pitchFamily="2" charset="-122"/>
              </a:rPr>
              <a:t>&gt;</a:t>
            </a:r>
            <a:r>
              <a:rPr lang="zh-CN" altLang="en-US" sz="1400" dirty="0">
                <a:solidFill>
                  <a:srgbClr val="000000"/>
                </a:solidFill>
                <a:ea typeface="宋体" pitchFamily="2" charset="-122"/>
              </a:rPr>
              <a:t>时间窗口</a:t>
            </a:r>
            <a:r>
              <a:rPr lang="en-US" altLang="zh-CN" sz="1400" dirty="0">
                <a:solidFill>
                  <a:srgbClr val="0000FF"/>
                </a:solidFill>
                <a:ea typeface="宋体" pitchFamily="2" charset="-122"/>
              </a:rPr>
              <a:t>2</a:t>
            </a:r>
            <a:r>
              <a:rPr lang="en-US" altLang="zh-CN" sz="1400" dirty="0">
                <a:solidFill>
                  <a:srgbClr val="000000"/>
                </a:solidFill>
                <a:ea typeface="宋体" pitchFamily="2" charset="-122"/>
              </a:rPr>
              <a:t>,</a:t>
            </a:r>
            <a:r>
              <a:rPr lang="zh-CN" altLang="en-US" sz="1400" dirty="0">
                <a:solidFill>
                  <a:srgbClr val="000000"/>
                </a:solidFill>
                <a:ea typeface="宋体" pitchFamily="2" charset="-122"/>
              </a:rPr>
              <a:t>则在第二次</a:t>
            </a:r>
            <a:r>
              <a:rPr lang="en-US" altLang="zh-CN" sz="1400" dirty="0">
                <a:solidFill>
                  <a:srgbClr val="000000"/>
                </a:solidFill>
                <a:ea typeface="宋体" pitchFamily="2" charset="-122"/>
              </a:rPr>
              <a:t>PF</a:t>
            </a:r>
            <a:r>
              <a:rPr lang="zh-CN" altLang="en-US" sz="1400" dirty="0">
                <a:solidFill>
                  <a:srgbClr val="000000"/>
                </a:solidFill>
                <a:ea typeface="宋体" pitchFamily="2" charset="-122"/>
              </a:rPr>
              <a:t>发生时，将两次</a:t>
            </a:r>
            <a:r>
              <a:rPr lang="en-US" altLang="zh-CN" sz="1400" dirty="0">
                <a:solidFill>
                  <a:srgbClr val="000000"/>
                </a:solidFill>
                <a:ea typeface="宋体" pitchFamily="2" charset="-122"/>
              </a:rPr>
              <a:t>PF</a:t>
            </a:r>
            <a:r>
              <a:rPr lang="zh-CN" altLang="en-US" sz="1400" dirty="0">
                <a:solidFill>
                  <a:srgbClr val="000000"/>
                </a:solidFill>
                <a:ea typeface="宋体" pitchFamily="2" charset="-122"/>
              </a:rPr>
              <a:t>间隔内没有访问的页移出工作集；如果间隔</a:t>
            </a:r>
            <a:r>
              <a:rPr lang="en-US" altLang="zh-CN" sz="1400" dirty="0">
                <a:solidFill>
                  <a:srgbClr val="000000"/>
                </a:solidFill>
                <a:ea typeface="宋体" pitchFamily="2" charset="-122"/>
              </a:rPr>
              <a:t>&lt;=</a:t>
            </a:r>
            <a:r>
              <a:rPr lang="en-US" altLang="zh-CN" sz="1400" dirty="0">
                <a:solidFill>
                  <a:srgbClr val="0000FF"/>
                </a:solidFill>
                <a:ea typeface="宋体" pitchFamily="2" charset="-122"/>
              </a:rPr>
              <a:t>2</a:t>
            </a:r>
            <a:r>
              <a:rPr lang="zh-CN" altLang="en-US" sz="1400" dirty="0">
                <a:solidFill>
                  <a:srgbClr val="000000"/>
                </a:solidFill>
                <a:ea typeface="宋体" pitchFamily="2" charset="-122"/>
              </a:rPr>
              <a:t>，仅增加当前缺失页到工作集，不移除</a:t>
            </a:r>
            <a:endParaRPr lang="en-US" altLang="zh-CN" sz="1400" dirty="0">
              <a:solidFill>
                <a:srgbClr val="000000"/>
              </a:solidFill>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2. VSWS</a:t>
            </a:r>
            <a:r>
              <a:rPr lang="zh-CN" altLang="en-US" dirty="0">
                <a:ea typeface="宋体" pitchFamily="2" charset="-122"/>
              </a:rPr>
              <a:t> </a:t>
            </a:r>
            <a:r>
              <a:rPr lang="en-US" altLang="zh-CN" dirty="0">
                <a:ea typeface="宋体" pitchFamily="2" charset="-122"/>
              </a:rPr>
              <a:t>on textbook</a:t>
            </a:r>
          </a:p>
          <a:p>
            <a:endParaRPr lang="en-US" altLang="zh-CN" dirty="0">
              <a:ea typeface="宋体" pitchFamily="2" charset="-122"/>
            </a:endParaRPr>
          </a:p>
        </p:txBody>
      </p:sp>
      <p:sp>
        <p:nvSpPr>
          <p:cNvPr id="80898" name="灯片编号占位符 5"/>
          <p:cNvSpPr>
            <a:spLocks noGrp="1"/>
          </p:cNvSpPr>
          <p:nvPr>
            <p:ph type="sldNum" sz="quarter" idx="4294967295"/>
          </p:nvPr>
        </p:nvSpPr>
        <p:spPr>
          <a:xfrm>
            <a:off x="7239000" y="6248400"/>
            <a:ext cx="1905000" cy="457200"/>
          </a:xfrm>
          <a:noFill/>
        </p:spPr>
        <p:txBody>
          <a:bodyPr/>
          <a:lstStyle>
            <a:lvl1pPr>
              <a:spcBef>
                <a:spcPct val="20000"/>
              </a:spcBef>
              <a:buClr>
                <a:srgbClr val="FB5B5B"/>
              </a:buClr>
              <a:buChar char="•"/>
              <a:defRPr sz="3200">
                <a:solidFill>
                  <a:schemeClr val="tx1"/>
                </a:solidFill>
                <a:latin typeface="Times New Roman" pitchFamily="18" charset="0"/>
              </a:defRPr>
            </a:lvl1pPr>
            <a:lvl2pPr marL="742950" indent="-285750">
              <a:spcBef>
                <a:spcPct val="20000"/>
              </a:spcBef>
              <a:buClr>
                <a:srgbClr val="FB5B5B"/>
              </a:buClr>
              <a:buChar char="–"/>
              <a:defRPr sz="2800">
                <a:solidFill>
                  <a:schemeClr val="tx1"/>
                </a:solidFill>
                <a:latin typeface="Times New Roman" pitchFamily="18" charset="0"/>
              </a:defRPr>
            </a:lvl2pPr>
            <a:lvl3pPr marL="1143000" indent="-228600">
              <a:spcBef>
                <a:spcPct val="20000"/>
              </a:spcBef>
              <a:buClr>
                <a:srgbClr val="FB5B5B"/>
              </a:buClr>
              <a:buChar char="•"/>
              <a:defRPr sz="2400">
                <a:solidFill>
                  <a:schemeClr val="tx1"/>
                </a:solidFill>
                <a:latin typeface="Times New Roman" pitchFamily="18" charset="0"/>
              </a:defRPr>
            </a:lvl3pPr>
            <a:lvl4pPr marL="1600200" indent="-228600">
              <a:spcBef>
                <a:spcPct val="20000"/>
              </a:spcBef>
              <a:buClr>
                <a:srgbClr val="FB5B5B"/>
              </a:buClr>
              <a:buChar char="–"/>
              <a:defRPr sz="2000">
                <a:solidFill>
                  <a:schemeClr val="tx1"/>
                </a:solidFill>
                <a:latin typeface="Times New Roman" pitchFamily="18" charset="0"/>
              </a:defRPr>
            </a:lvl4pPr>
            <a:lvl5pPr marL="2057400" indent="-228600">
              <a:spcBef>
                <a:spcPct val="20000"/>
              </a:spcBef>
              <a:buClr>
                <a:srgbClr val="FB5B5B"/>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itchFamily="18" charset="0"/>
              </a:defRPr>
            </a:lvl9pPr>
          </a:lstStyle>
          <a:p>
            <a:pPr>
              <a:spcBef>
                <a:spcPct val="0"/>
              </a:spcBef>
              <a:buClrTx/>
              <a:buFontTx/>
              <a:buNone/>
            </a:pPr>
            <a:fld id="{8DFC2BF9-CFFF-43F1-B353-57F708FC0069}" type="slidenum">
              <a:rPr lang="zh-CN" altLang="en-US" sz="1400" smtClean="0"/>
              <a:pPr>
                <a:spcBef>
                  <a:spcPct val="0"/>
                </a:spcBef>
                <a:buClrTx/>
                <a:buFontTx/>
                <a:buNone/>
              </a:pPr>
              <a:t>99</a:t>
            </a:fld>
            <a:endParaRPr lang="en-US" altLang="zh-CN" sz="1400"/>
          </a:p>
        </p:txBody>
      </p:sp>
      <p:graphicFrame>
        <p:nvGraphicFramePr>
          <p:cNvPr id="5" name="表格 4"/>
          <p:cNvGraphicFramePr>
            <a:graphicFrameLocks noGrp="1"/>
          </p:cNvGraphicFramePr>
          <p:nvPr>
            <p:extLst>
              <p:ext uri="{D42A27DB-BD31-4B8C-83A1-F6EECF244321}">
                <p14:modId xmlns:p14="http://schemas.microsoft.com/office/powerpoint/2010/main" val="3622954010"/>
              </p:ext>
            </p:extLst>
          </p:nvPr>
        </p:nvGraphicFramePr>
        <p:xfrm>
          <a:off x="1403462" y="2590800"/>
          <a:ext cx="6902338" cy="3200400"/>
        </p:xfrm>
        <a:graphic>
          <a:graphicData uri="http://schemas.openxmlformats.org/drawingml/2006/table">
            <a:tbl>
              <a:tblPr firstRow="1" bandRow="1">
                <a:tableStyleId>{5940675A-B579-460E-94D1-54222C63F5DA}</a:tableStyleId>
              </a:tblPr>
              <a:tblGrid>
                <a:gridCol w="1017901">
                  <a:extLst>
                    <a:ext uri="{9D8B030D-6E8A-4147-A177-3AD203B41FA5}">
                      <a16:colId xmlns:a16="http://schemas.microsoft.com/office/drawing/2014/main" val="20000"/>
                    </a:ext>
                  </a:extLst>
                </a:gridCol>
                <a:gridCol w="452649">
                  <a:extLst>
                    <a:ext uri="{9D8B030D-6E8A-4147-A177-3AD203B41FA5}">
                      <a16:colId xmlns:a16="http://schemas.microsoft.com/office/drawing/2014/main" val="20001"/>
                    </a:ext>
                  </a:extLst>
                </a:gridCol>
                <a:gridCol w="452649">
                  <a:extLst>
                    <a:ext uri="{9D8B030D-6E8A-4147-A177-3AD203B41FA5}">
                      <a16:colId xmlns:a16="http://schemas.microsoft.com/office/drawing/2014/main" val="20002"/>
                    </a:ext>
                  </a:extLst>
                </a:gridCol>
                <a:gridCol w="452649">
                  <a:extLst>
                    <a:ext uri="{9D8B030D-6E8A-4147-A177-3AD203B41FA5}">
                      <a16:colId xmlns:a16="http://schemas.microsoft.com/office/drawing/2014/main" val="20003"/>
                    </a:ext>
                  </a:extLst>
                </a:gridCol>
                <a:gridCol w="452649">
                  <a:extLst>
                    <a:ext uri="{9D8B030D-6E8A-4147-A177-3AD203B41FA5}">
                      <a16:colId xmlns:a16="http://schemas.microsoft.com/office/drawing/2014/main" val="20004"/>
                    </a:ext>
                  </a:extLst>
                </a:gridCol>
                <a:gridCol w="452649">
                  <a:extLst>
                    <a:ext uri="{9D8B030D-6E8A-4147-A177-3AD203B41FA5}">
                      <a16:colId xmlns:a16="http://schemas.microsoft.com/office/drawing/2014/main" val="20005"/>
                    </a:ext>
                  </a:extLst>
                </a:gridCol>
                <a:gridCol w="452649">
                  <a:extLst>
                    <a:ext uri="{9D8B030D-6E8A-4147-A177-3AD203B41FA5}">
                      <a16:colId xmlns:a16="http://schemas.microsoft.com/office/drawing/2014/main" val="20006"/>
                    </a:ext>
                  </a:extLst>
                </a:gridCol>
                <a:gridCol w="452649">
                  <a:extLst>
                    <a:ext uri="{9D8B030D-6E8A-4147-A177-3AD203B41FA5}">
                      <a16:colId xmlns:a16="http://schemas.microsoft.com/office/drawing/2014/main" val="20007"/>
                    </a:ext>
                  </a:extLst>
                </a:gridCol>
                <a:gridCol w="452649">
                  <a:extLst>
                    <a:ext uri="{9D8B030D-6E8A-4147-A177-3AD203B41FA5}">
                      <a16:colId xmlns:a16="http://schemas.microsoft.com/office/drawing/2014/main" val="20008"/>
                    </a:ext>
                  </a:extLst>
                </a:gridCol>
                <a:gridCol w="452649">
                  <a:extLst>
                    <a:ext uri="{9D8B030D-6E8A-4147-A177-3AD203B41FA5}">
                      <a16:colId xmlns:a16="http://schemas.microsoft.com/office/drawing/2014/main" val="20009"/>
                    </a:ext>
                  </a:extLst>
                </a:gridCol>
                <a:gridCol w="452649">
                  <a:extLst>
                    <a:ext uri="{9D8B030D-6E8A-4147-A177-3AD203B41FA5}">
                      <a16:colId xmlns:a16="http://schemas.microsoft.com/office/drawing/2014/main" val="20010"/>
                    </a:ext>
                  </a:extLst>
                </a:gridCol>
                <a:gridCol w="452649">
                  <a:extLst>
                    <a:ext uri="{9D8B030D-6E8A-4147-A177-3AD203B41FA5}">
                      <a16:colId xmlns:a16="http://schemas.microsoft.com/office/drawing/2014/main" val="20011"/>
                    </a:ext>
                  </a:extLst>
                </a:gridCol>
                <a:gridCol w="452649">
                  <a:extLst>
                    <a:ext uri="{9D8B030D-6E8A-4147-A177-3AD203B41FA5}">
                      <a16:colId xmlns:a16="http://schemas.microsoft.com/office/drawing/2014/main" val="20012"/>
                    </a:ext>
                  </a:extLst>
                </a:gridCol>
                <a:gridCol w="452649">
                  <a:extLst>
                    <a:ext uri="{9D8B030D-6E8A-4147-A177-3AD203B41FA5}">
                      <a16:colId xmlns:a16="http://schemas.microsoft.com/office/drawing/2014/main" val="20013"/>
                    </a:ext>
                  </a:extLst>
                </a:gridCol>
              </a:tblGrid>
              <a:tr h="331893">
                <a:tc>
                  <a:txBody>
                    <a:bodyPr/>
                    <a:lstStyle/>
                    <a:p>
                      <a:r>
                        <a:rPr lang="en-US" altLang="zh-CN" dirty="0"/>
                        <a:t>time</a:t>
                      </a:r>
                      <a:endParaRPr lang="zh-CN" altLang="en-US" dirty="0"/>
                    </a:p>
                  </a:txBody>
                  <a:tcPr>
                    <a:solidFill>
                      <a:schemeClr val="accent5">
                        <a:lumMod val="40000"/>
                        <a:lumOff val="60000"/>
                      </a:schemeClr>
                    </a:solidFill>
                  </a:tcPr>
                </a:tc>
                <a:tc>
                  <a:txBody>
                    <a:bodyPr/>
                    <a:lstStyle/>
                    <a:p>
                      <a:r>
                        <a:rPr lang="en-US" altLang="zh-CN" dirty="0"/>
                        <a:t>0</a:t>
                      </a:r>
                      <a:endParaRPr lang="zh-CN" altLang="en-US" dirty="0"/>
                    </a:p>
                  </a:txBody>
                  <a:tcPr>
                    <a:solidFill>
                      <a:schemeClr val="accent5">
                        <a:lumMod val="40000"/>
                        <a:lumOff val="60000"/>
                      </a:schemeClr>
                    </a:solidFill>
                  </a:tcPr>
                </a:tc>
                <a:tc>
                  <a:txBody>
                    <a:bodyPr/>
                    <a:lstStyle/>
                    <a:p>
                      <a:r>
                        <a:rPr lang="en-US" altLang="zh-CN" dirty="0"/>
                        <a:t>1</a:t>
                      </a:r>
                      <a:endParaRPr lang="zh-CN" altLang="en-US" dirty="0"/>
                    </a:p>
                  </a:txBody>
                  <a:tcPr>
                    <a:solidFill>
                      <a:schemeClr val="accent5">
                        <a:lumMod val="40000"/>
                        <a:lumOff val="60000"/>
                      </a:schemeClr>
                    </a:solidFill>
                  </a:tcPr>
                </a:tc>
                <a:tc>
                  <a:txBody>
                    <a:bodyPr/>
                    <a:lstStyle/>
                    <a:p>
                      <a:r>
                        <a:rPr lang="en-US" altLang="zh-CN" dirty="0"/>
                        <a:t>2</a:t>
                      </a:r>
                      <a:endParaRPr lang="zh-CN" altLang="en-US" dirty="0"/>
                    </a:p>
                  </a:txBody>
                  <a:tcPr>
                    <a:solidFill>
                      <a:schemeClr val="accent5">
                        <a:lumMod val="40000"/>
                        <a:lumOff val="60000"/>
                      </a:schemeClr>
                    </a:solidFill>
                  </a:tcPr>
                </a:tc>
                <a:tc>
                  <a:txBody>
                    <a:bodyPr/>
                    <a:lstStyle/>
                    <a:p>
                      <a:r>
                        <a:rPr lang="en-US" altLang="zh-CN" dirty="0"/>
                        <a:t>3</a:t>
                      </a:r>
                      <a:endParaRPr lang="zh-CN" altLang="en-US" dirty="0"/>
                    </a:p>
                  </a:txBody>
                  <a:tcPr>
                    <a:solidFill>
                      <a:schemeClr val="accent5">
                        <a:lumMod val="40000"/>
                        <a:lumOff val="60000"/>
                      </a:schemeClr>
                    </a:solidFill>
                  </a:tcPr>
                </a:tc>
                <a:tc>
                  <a:txBody>
                    <a:bodyPr/>
                    <a:lstStyle/>
                    <a:p>
                      <a:r>
                        <a:rPr lang="en-US" altLang="zh-CN" dirty="0"/>
                        <a:t>4</a:t>
                      </a:r>
                      <a:endParaRPr lang="zh-CN" altLang="en-US" dirty="0"/>
                    </a:p>
                  </a:txBody>
                  <a:tcPr>
                    <a:solidFill>
                      <a:schemeClr val="accent5">
                        <a:lumMod val="40000"/>
                        <a:lumOff val="60000"/>
                      </a:schemeClr>
                    </a:solidFill>
                  </a:tcPr>
                </a:tc>
                <a:tc>
                  <a:txBody>
                    <a:bodyPr/>
                    <a:lstStyle/>
                    <a:p>
                      <a:r>
                        <a:rPr lang="en-US" altLang="zh-CN" dirty="0"/>
                        <a:t>5</a:t>
                      </a:r>
                      <a:endParaRPr lang="zh-CN" altLang="en-US" dirty="0"/>
                    </a:p>
                  </a:txBody>
                  <a:tcPr>
                    <a:solidFill>
                      <a:schemeClr val="accent5">
                        <a:lumMod val="40000"/>
                        <a:lumOff val="60000"/>
                      </a:schemeClr>
                    </a:solidFill>
                  </a:tcPr>
                </a:tc>
                <a:tc>
                  <a:txBody>
                    <a:bodyPr/>
                    <a:lstStyle/>
                    <a:p>
                      <a:r>
                        <a:rPr lang="en-US" altLang="zh-CN" dirty="0"/>
                        <a:t>6</a:t>
                      </a:r>
                      <a:endParaRPr lang="zh-CN" altLang="en-US" dirty="0"/>
                    </a:p>
                  </a:txBody>
                  <a:tcPr>
                    <a:solidFill>
                      <a:schemeClr val="accent5">
                        <a:lumMod val="40000"/>
                        <a:lumOff val="60000"/>
                      </a:schemeClr>
                    </a:solidFill>
                  </a:tcPr>
                </a:tc>
                <a:tc>
                  <a:txBody>
                    <a:bodyPr/>
                    <a:lstStyle/>
                    <a:p>
                      <a:r>
                        <a:rPr lang="en-US" altLang="zh-CN" dirty="0"/>
                        <a:t>7</a:t>
                      </a:r>
                      <a:endParaRPr lang="zh-CN" altLang="en-US" dirty="0"/>
                    </a:p>
                  </a:txBody>
                  <a:tcPr>
                    <a:solidFill>
                      <a:schemeClr val="accent5">
                        <a:lumMod val="40000"/>
                        <a:lumOff val="60000"/>
                      </a:schemeClr>
                    </a:solidFill>
                  </a:tcPr>
                </a:tc>
                <a:tc>
                  <a:txBody>
                    <a:bodyPr/>
                    <a:lstStyle/>
                    <a:p>
                      <a:r>
                        <a:rPr lang="en-US" altLang="zh-CN" dirty="0"/>
                        <a:t>8</a:t>
                      </a:r>
                      <a:endParaRPr lang="zh-CN" altLang="en-US" dirty="0"/>
                    </a:p>
                  </a:txBody>
                  <a:tcPr>
                    <a:solidFill>
                      <a:schemeClr val="accent5">
                        <a:lumMod val="40000"/>
                        <a:lumOff val="60000"/>
                      </a:schemeClr>
                    </a:solidFill>
                  </a:tcPr>
                </a:tc>
                <a:tc>
                  <a:txBody>
                    <a:bodyPr/>
                    <a:lstStyle/>
                    <a:p>
                      <a:r>
                        <a:rPr lang="en-US" altLang="zh-CN" dirty="0"/>
                        <a:t>9</a:t>
                      </a:r>
                      <a:endParaRPr lang="zh-CN" altLang="en-US" dirty="0"/>
                    </a:p>
                  </a:txBody>
                  <a:tcPr>
                    <a:solidFill>
                      <a:schemeClr val="accent5">
                        <a:lumMod val="40000"/>
                        <a:lumOff val="60000"/>
                      </a:schemeClr>
                    </a:solidFill>
                  </a:tcPr>
                </a:tc>
                <a:tc>
                  <a:txBody>
                    <a:bodyPr/>
                    <a:lstStyle/>
                    <a:p>
                      <a:endParaRPr lang="zh-CN" altLang="en-US" dirty="0"/>
                    </a:p>
                  </a:txBody>
                  <a:tcPr>
                    <a:solidFill>
                      <a:schemeClr val="accent5">
                        <a:lumMod val="40000"/>
                        <a:lumOff val="60000"/>
                      </a:schemeClr>
                    </a:solidFill>
                  </a:tcPr>
                </a:tc>
                <a:tc>
                  <a:txBody>
                    <a:bodyPr/>
                    <a:lstStyle/>
                    <a:p>
                      <a:r>
                        <a:rPr lang="en-US" altLang="zh-CN" dirty="0"/>
                        <a:t>10</a:t>
                      </a:r>
                      <a:endParaRPr lang="zh-CN" altLang="en-US" dirty="0"/>
                    </a:p>
                  </a:txBody>
                  <a:tcPr>
                    <a:solidFill>
                      <a:schemeClr val="accent5">
                        <a:lumMod val="40000"/>
                        <a:lumOff val="60000"/>
                      </a:schemeClr>
                    </a:solidFill>
                  </a:tcPr>
                </a:tc>
                <a:tc>
                  <a:txBody>
                    <a:bodyPr/>
                    <a:lstStyle/>
                    <a:p>
                      <a:r>
                        <a:rPr lang="en-US" altLang="zh-CN" dirty="0"/>
                        <a:t>11</a:t>
                      </a:r>
                      <a:endParaRPr lang="zh-CN" altLang="en-US" dirty="0"/>
                    </a:p>
                  </a:txBody>
                  <a:tcPr>
                    <a:solidFill>
                      <a:schemeClr val="accent5">
                        <a:lumMod val="40000"/>
                        <a:lumOff val="60000"/>
                      </a:schemeClr>
                    </a:solidFill>
                  </a:tcPr>
                </a:tc>
                <a:extLst>
                  <a:ext uri="{0D108BD9-81ED-4DB2-BD59-A6C34878D82A}">
                    <a16:rowId xmlns:a16="http://schemas.microsoft.com/office/drawing/2014/main" val="10000"/>
                  </a:ext>
                </a:extLst>
              </a:tr>
              <a:tr h="580813">
                <a:tc>
                  <a:txBody>
                    <a:bodyPr/>
                    <a:lstStyle/>
                    <a:p>
                      <a:r>
                        <a:rPr lang="en-US" altLang="zh-CN" dirty="0"/>
                        <a:t>Page tracks</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4</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1</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5</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tc>
                  <a:txBody>
                    <a:bodyPr/>
                    <a:lstStyle/>
                    <a:p>
                      <a:r>
                        <a:rPr lang="en-US" altLang="zh-CN" dirty="0"/>
                        <a:t>3</a:t>
                      </a:r>
                      <a:endParaRPr lang="zh-CN" altLang="en-US" dirty="0"/>
                    </a:p>
                  </a:txBody>
                  <a:tcPr>
                    <a:solidFill>
                      <a:schemeClr val="bg1"/>
                    </a:solidFill>
                  </a:tcPr>
                </a:tc>
                <a:tc>
                  <a:txBody>
                    <a:bodyPr/>
                    <a:lstStyle/>
                    <a:p>
                      <a:r>
                        <a:rPr lang="en-US" altLang="zh-CN" dirty="0"/>
                        <a:t>2</a:t>
                      </a:r>
                      <a:endParaRPr lang="zh-CN" altLang="en-US" dirty="0"/>
                    </a:p>
                  </a:txBody>
                  <a:tcPr>
                    <a:solidFill>
                      <a:schemeClr val="bg1"/>
                    </a:solidFill>
                  </a:tcPr>
                </a:tc>
                <a:extLst>
                  <a:ext uri="{0D108BD9-81ED-4DB2-BD59-A6C34878D82A}">
                    <a16:rowId xmlns:a16="http://schemas.microsoft.com/office/drawing/2014/main" val="10001"/>
                  </a:ext>
                </a:extLst>
              </a:tr>
              <a:tr h="292608">
                <a:tc>
                  <a:txBody>
                    <a:bodyPr/>
                    <a:lstStyle/>
                    <a:p>
                      <a:r>
                        <a:rPr lang="en-US" altLang="zh-CN" dirty="0"/>
                        <a:t>page1</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extLst>
                  <a:ext uri="{0D108BD9-81ED-4DB2-BD59-A6C34878D82A}">
                    <a16:rowId xmlns:a16="http://schemas.microsoft.com/office/drawing/2014/main" val="10002"/>
                  </a:ext>
                </a:extLst>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page2</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extLst>
                  <a:ext uri="{0D108BD9-81ED-4DB2-BD59-A6C34878D82A}">
                    <a16:rowId xmlns:a16="http://schemas.microsoft.com/office/drawing/2014/main" val="10003"/>
                  </a:ext>
                </a:extLst>
              </a:tr>
              <a:tr h="146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page3</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extLst>
                  <a:ext uri="{0D108BD9-81ED-4DB2-BD59-A6C34878D82A}">
                    <a16:rowId xmlns:a16="http://schemas.microsoft.com/office/drawing/2014/main" val="10004"/>
                  </a:ext>
                </a:extLst>
              </a:tr>
              <a:tr h="219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page4</a:t>
                      </a:r>
                    </a:p>
                  </a:txBody>
                  <a:tcPr>
                    <a:solidFill>
                      <a:schemeClr val="bg1"/>
                    </a:solidFill>
                  </a:tcPr>
                </a:tc>
                <a:tc>
                  <a:txBody>
                    <a:bodyPr/>
                    <a:lstStyle/>
                    <a:p>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bg1"/>
                    </a:solidFill>
                  </a:tcPr>
                </a:tc>
                <a:extLst>
                  <a:ext uri="{0D108BD9-81ED-4DB2-BD59-A6C34878D82A}">
                    <a16:rowId xmlns:a16="http://schemas.microsoft.com/office/drawing/2014/main" val="10005"/>
                  </a:ext>
                </a:extLst>
              </a:tr>
              <a:tr h="2926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page5</a:t>
                      </a:r>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solidFill>
                      <a:schemeClr val="bg1"/>
                    </a:solidFill>
                  </a:tcPr>
                </a:tc>
                <a:extLst>
                  <a:ext uri="{0D108BD9-81ED-4DB2-BD59-A6C34878D82A}">
                    <a16:rowId xmlns:a16="http://schemas.microsoft.com/office/drawing/2014/main" val="10006"/>
                  </a:ext>
                </a:extLst>
              </a:tr>
              <a:tr h="331893">
                <a:tc>
                  <a:txBody>
                    <a:bodyPr/>
                    <a:lstStyle/>
                    <a:p>
                      <a:r>
                        <a:rPr lang="en-US" altLang="zh-CN" dirty="0"/>
                        <a:t>PF</a:t>
                      </a:r>
                      <a:endParaRPr lang="zh-CN" altLang="en-US" dirty="0"/>
                    </a:p>
                  </a:txBody>
                  <a:tcPr>
                    <a:solidFill>
                      <a:schemeClr val="bg1"/>
                    </a:solidFill>
                  </a:tcPr>
                </a:tc>
                <a:tc>
                  <a:txBody>
                    <a:bodyPr/>
                    <a:lstStyle/>
                    <a:p>
                      <a:r>
                        <a:rPr lang="en-US" altLang="zh-CN" dirty="0"/>
                        <a:t>F</a:t>
                      </a:r>
                      <a:endParaRPr lang="zh-CN" altLang="en-US" dirty="0"/>
                    </a:p>
                  </a:txBody>
                  <a:tcPr>
                    <a:solidFill>
                      <a:schemeClr val="bg1"/>
                    </a:solidFill>
                  </a:tcPr>
                </a:tc>
                <a:tc>
                  <a:txBody>
                    <a:bodyPr/>
                    <a:lstStyle/>
                    <a:p>
                      <a:r>
                        <a:rPr lang="en-US" altLang="zh-CN" b="1" dirty="0">
                          <a:solidFill>
                            <a:srgbClr val="FF0000"/>
                          </a:solidFill>
                        </a:rPr>
                        <a:t>F</a:t>
                      </a:r>
                      <a:endParaRPr lang="zh-CN" altLang="en-US" b="1" dirty="0">
                        <a:solidFill>
                          <a:srgbClr val="FF0000"/>
                        </a:solidFill>
                      </a:endParaRPr>
                    </a:p>
                  </a:txBody>
                  <a:tcPr>
                    <a:solidFill>
                      <a:schemeClr val="bg1"/>
                    </a:solidFill>
                  </a:tcPr>
                </a:tc>
                <a:tc>
                  <a:txBody>
                    <a:bodyPr/>
                    <a:lstStyle/>
                    <a:p>
                      <a:endParaRPr lang="zh-CN" alt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rPr>
                        <a:t>F</a:t>
                      </a:r>
                      <a:endParaRPr lang="zh-CN" altLang="en-US" b="1" dirty="0">
                        <a:solidFill>
                          <a:srgbClr val="FF0000"/>
                        </a:solidFill>
                      </a:endParaRPr>
                    </a:p>
                  </a:txBody>
                  <a:tcPr>
                    <a:solidFill>
                      <a:schemeClr val="bg1"/>
                    </a:solidFill>
                  </a:tcPr>
                </a:tc>
                <a:tc>
                  <a:txBody>
                    <a:bodyPr/>
                    <a:lstStyle/>
                    <a:p>
                      <a:endParaRPr lang="zh-CN" altLang="en-US" dirty="0">
                        <a:solidFill>
                          <a:srgbClr val="FF0000"/>
                        </a:solidFill>
                      </a:endParaRPr>
                    </a:p>
                  </a:txBody>
                  <a:tcPr>
                    <a:solidFill>
                      <a:schemeClr val="bg1"/>
                    </a:solidFill>
                  </a:tcPr>
                </a:tc>
                <a:tc>
                  <a:txBody>
                    <a:bodyPr/>
                    <a:lstStyle/>
                    <a:p>
                      <a:endParaRPr lang="zh-CN" altLang="en-US" dirty="0"/>
                    </a:p>
                  </a:txBody>
                  <a:tcPr>
                    <a:solidFill>
                      <a:schemeClr val="bg1"/>
                    </a:solidFill>
                  </a:tcPr>
                </a:tc>
                <a:tc>
                  <a:txBody>
                    <a:bodyPr/>
                    <a:lstStyle/>
                    <a:p>
                      <a:endParaRPr lang="zh-CN" altLang="en-US" b="1" dirty="0">
                        <a:solidFill>
                          <a:srgbClr val="FF0000"/>
                        </a:solidFill>
                      </a:endParaRPr>
                    </a:p>
                  </a:txBody>
                  <a:tcPr>
                    <a:solidFill>
                      <a:schemeClr val="bg1"/>
                    </a:solidFill>
                  </a:tcPr>
                </a:tc>
                <a:tc>
                  <a:txBody>
                    <a:bodyPr/>
                    <a:lstStyle/>
                    <a:p>
                      <a:r>
                        <a:rPr lang="en-US" altLang="zh-CN" b="1" dirty="0">
                          <a:solidFill>
                            <a:srgbClr val="FF0000"/>
                          </a:solidFill>
                        </a:rPr>
                        <a:t>F</a:t>
                      </a:r>
                      <a:endParaRPr lang="zh-CN" altLang="en-US" b="1" dirty="0">
                        <a:solidFill>
                          <a:srgbClr val="FF0000"/>
                        </a:solidFill>
                      </a:endParaRPr>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extLst>
                  <a:ext uri="{0D108BD9-81ED-4DB2-BD59-A6C34878D82A}">
                    <a16:rowId xmlns:a16="http://schemas.microsoft.com/office/drawing/2014/main" val="10007"/>
                  </a:ext>
                </a:extLst>
              </a:tr>
            </a:tbl>
          </a:graphicData>
        </a:graphic>
      </p:graphicFrame>
      <p:cxnSp>
        <p:nvCxnSpPr>
          <p:cNvPr id="3" name="直接连接符 2"/>
          <p:cNvCxnSpPr/>
          <p:nvPr/>
        </p:nvCxnSpPr>
        <p:spPr bwMode="auto">
          <a:xfrm>
            <a:off x="2851262" y="2438400"/>
            <a:ext cx="0" cy="342900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43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00">
                                            <p:txEl>
                                              <p:pRg st="10" end="10"/>
                                            </p:txEl>
                                          </p:spTgt>
                                        </p:tgtEl>
                                        <p:attrNameLst>
                                          <p:attrName>style.visibility</p:attrName>
                                        </p:attrNameLst>
                                      </p:cBhvr>
                                      <p:to>
                                        <p:strVal val="visible"/>
                                      </p:to>
                                    </p:set>
                                    <p:anim calcmode="lin" valueType="num">
                                      <p:cBhvr additive="base">
                                        <p:cTn id="13" dur="500" fill="hold"/>
                                        <p:tgtEl>
                                          <p:spTgt spid="80900">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ZK">
  <a:themeElements>
    <a:clrScheme name="Z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Z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Z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38">
  <a:themeElements>
    <a:clrScheme name="13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8">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Settings\Administrator.CC24259-A\Application Data\Microsoft\Templates\Stallings.pot</Template>
  <TotalTime>6033</TotalTime>
  <Words>7637</Words>
  <Application>Microsoft Office PowerPoint</Application>
  <PresentationFormat>全屏显示(4:3)</PresentationFormat>
  <Paragraphs>1298</Paragraphs>
  <Slides>108</Slides>
  <Notes>40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108</vt:i4>
      </vt:variant>
    </vt:vector>
  </HeadingPairs>
  <TitlesOfParts>
    <vt:vector size="116" baseType="lpstr">
      <vt:lpstr>-apple-system</vt:lpstr>
      <vt:lpstr>Arial</vt:lpstr>
      <vt:lpstr>Calibri</vt:lpstr>
      <vt:lpstr>Times New Roman</vt:lpstr>
      <vt:lpstr>Wingdings</vt:lpstr>
      <vt:lpstr>ZK</vt:lpstr>
      <vt:lpstr>1_自定义设计方案</vt:lpstr>
      <vt:lpstr>138</vt:lpstr>
      <vt:lpstr>PowerPoint 演示文稿</vt:lpstr>
      <vt:lpstr>A simple review(1/3)</vt:lpstr>
      <vt:lpstr>A simple review (2/3)</vt:lpstr>
      <vt:lpstr>A simple review (3/3)</vt:lpstr>
      <vt:lpstr>Agenda</vt:lpstr>
      <vt:lpstr>8.1 Hardware and Control Structure</vt:lpstr>
      <vt:lpstr>8.1.0 Overview(1/6)</vt:lpstr>
      <vt:lpstr>8.1.0 Overview(2/6)</vt:lpstr>
      <vt:lpstr>8.1.0 Overview(3/6)</vt:lpstr>
      <vt:lpstr>8.1.0 Overview(4/6)</vt:lpstr>
      <vt:lpstr>8.1.0 Overview(5/6)</vt:lpstr>
      <vt:lpstr>8.1.0 Overview(6/6)</vt:lpstr>
      <vt:lpstr>8.1 Hardware and Control Structure</vt:lpstr>
      <vt:lpstr>8.1.1  Locality and Virtual Memory(1/3)</vt:lpstr>
      <vt:lpstr>8.1.1  Locality and Virtual Memory (2/3)</vt:lpstr>
      <vt:lpstr>8.1.1  Locality and Virtual Memory (3/3)    ---Support Needed for Virtual Memory</vt:lpstr>
      <vt:lpstr>8.1 Hardware and Control Structure</vt:lpstr>
      <vt:lpstr>8.1 Hardware and Control Structure</vt:lpstr>
      <vt:lpstr>8.1.2.0 Introduction to Paging(1/7)</vt:lpstr>
      <vt:lpstr>8.1.2.0 Introduction to Paging(2/7)</vt:lpstr>
      <vt:lpstr>Page Table Structure</vt:lpstr>
      <vt:lpstr>8.1.2.0 Introduction to Paging (4/7)</vt:lpstr>
      <vt:lpstr>PowerPoint 演示文稿</vt:lpstr>
      <vt:lpstr>8.1.2.0 Introduction to Paging (6/7)</vt:lpstr>
      <vt:lpstr>8.1.2.0 Introduction to Paging (7/7)</vt:lpstr>
      <vt:lpstr>8.1 Hardware and Control Structure</vt:lpstr>
      <vt:lpstr>PowerPoint 演示文稿</vt:lpstr>
      <vt:lpstr>PowerPoint 演示文稿</vt:lpstr>
      <vt:lpstr>8.1.2.1 Multi-level Paging System(3/8)</vt:lpstr>
      <vt:lpstr>8.1.2.1 Multi-level Paging System(4/8)</vt:lpstr>
      <vt:lpstr>8.1.2.1 Multi-level Paging System(5/8)</vt:lpstr>
      <vt:lpstr>8.1.2.1 Multi-level Paging System(6/8)</vt:lpstr>
      <vt:lpstr>8.1.2.1 Multi-level Paging System(7/8)</vt:lpstr>
      <vt:lpstr>8.1.2.1 Multi-level Paging System(8/8)</vt:lpstr>
      <vt:lpstr>8.1 Hardware and Control Structure</vt:lpstr>
      <vt:lpstr>8.1.2.2 Inverted Page Table(1/8)(反向/倒排页表)</vt:lpstr>
      <vt:lpstr>8.1.2.2 Inverted Page Table(2/8)</vt:lpstr>
      <vt:lpstr>8.1.2.2 Inverted Page Table(3/8)</vt:lpstr>
      <vt:lpstr>8.1.2.2 Inverted Page Table(4/8)</vt:lpstr>
      <vt:lpstr>PowerPoint 演示文稿</vt:lpstr>
      <vt:lpstr>PowerPoint 演示文稿</vt:lpstr>
      <vt:lpstr>8.1.2.2 Inverted Page Table(7/8)</vt:lpstr>
      <vt:lpstr>PowerPoint 演示文稿</vt:lpstr>
      <vt:lpstr>8.1 Hardware and Control Structure</vt:lpstr>
      <vt:lpstr>8.1.2.3 Translation Lookaside Buffer(1/7)(快表)</vt:lpstr>
      <vt:lpstr>PowerPoint 演示文稿</vt:lpstr>
      <vt:lpstr>PowerPoint 演示文稿</vt:lpstr>
      <vt:lpstr>8.1.2.3 Translation Lookaside Buffer(4/7)</vt:lpstr>
      <vt:lpstr>8.1.2.3 Translation Lookaside Buffer(5/7)</vt:lpstr>
      <vt:lpstr>PowerPoint 演示文稿</vt:lpstr>
      <vt:lpstr>PowerPoint 演示文稿</vt:lpstr>
      <vt:lpstr>8.1.2.4 Page Size(1/4)(页尺寸/页大小)</vt:lpstr>
      <vt:lpstr>8.1.2.4 Page Size(2/4)</vt:lpstr>
      <vt:lpstr>PowerPoint 演示文稿</vt:lpstr>
      <vt:lpstr>8.1.2.4 Page Size(4/4)</vt:lpstr>
      <vt:lpstr>8.1 Hardware and Control Structure</vt:lpstr>
      <vt:lpstr>8.1.3 Segmentation(1/4)</vt:lpstr>
      <vt:lpstr>8.1.3 Segmentation(2/4)</vt:lpstr>
      <vt:lpstr>8.1.3 Segmentation(3/4)</vt:lpstr>
      <vt:lpstr>PowerPoint 演示文稿</vt:lpstr>
      <vt:lpstr>8.1 Hardware and Control Structure</vt:lpstr>
      <vt:lpstr>8.1.4 Combined Paging and Segmentation(1/3)</vt:lpstr>
      <vt:lpstr>8.1.4 Combined Paging and Segmentation(2/3)</vt:lpstr>
      <vt:lpstr>PowerPoint 演示文稿</vt:lpstr>
      <vt:lpstr>8.1 Hardware and Control Structure</vt:lpstr>
      <vt:lpstr>8.1.5 Protection and Sharing(1/2)</vt:lpstr>
      <vt:lpstr>PowerPoint 演示文稿</vt:lpstr>
      <vt:lpstr>Agenda</vt:lpstr>
      <vt:lpstr>8.2 Operating System Software</vt:lpstr>
      <vt:lpstr>8.2.1 Fetch Policy(1/1)(读取策略)</vt:lpstr>
      <vt:lpstr>8.2.2 Placement Policy(1/1)(放置策略)</vt:lpstr>
      <vt:lpstr>8.2 Operating System Software</vt:lpstr>
      <vt:lpstr>8.2.3 Replacement Policy(1/16)(置换策略)</vt:lpstr>
      <vt:lpstr>8.2.3 Replacement Policy(2/16)</vt:lpstr>
      <vt:lpstr>8.2.3 Replacement Policy(3/16)</vt:lpstr>
      <vt:lpstr>8.2.3 Replacement Policy(4/16)</vt:lpstr>
      <vt:lpstr>8.2.3 Replacement Policy(5/16)</vt:lpstr>
      <vt:lpstr>8.2.3 Replacement Policy(6/16)</vt:lpstr>
      <vt:lpstr>8.2.3 Replacement Policy(7/16)</vt:lpstr>
      <vt:lpstr>8.2.3 Replacement Policy(8/16)</vt:lpstr>
      <vt:lpstr>8.2.3 Replacement Policy(9/16)</vt:lpstr>
      <vt:lpstr>PowerPoint 演示文稿</vt:lpstr>
      <vt:lpstr>PowerPoint 演示文稿</vt:lpstr>
      <vt:lpstr>8.2.3 Replacement Policy(12/16)</vt:lpstr>
      <vt:lpstr>PowerPoint 演示文稿</vt:lpstr>
      <vt:lpstr>PowerPoint 演示文稿</vt:lpstr>
      <vt:lpstr>Clock Policy Using Use Bit and Modified  Bit增强二次机会法</vt:lpstr>
      <vt:lpstr>8.2.3 Replacement Policy(16/16)</vt:lpstr>
      <vt:lpstr>8.2 Operating System Software</vt:lpstr>
      <vt:lpstr>8.2.4 Resident Set Management(1/10)</vt:lpstr>
      <vt:lpstr>8.2.4 Resident Set Management(2/10)</vt:lpstr>
      <vt:lpstr>8.2.4 Resident Set Management(3/10)</vt:lpstr>
      <vt:lpstr>8.2.4 Resident Set Management(4/10)</vt:lpstr>
      <vt:lpstr>8.2.4 Resident Set Management(5/10)</vt:lpstr>
      <vt:lpstr>8.2.4 Resident Set Management(6/10)</vt:lpstr>
      <vt:lpstr>8.2.4 Resident Set Management(7/10)</vt:lpstr>
      <vt:lpstr>8.2.4 Resident Set Management(8/10)</vt:lpstr>
      <vt:lpstr>8.2.4 Resident Set Management(9/10)</vt:lpstr>
      <vt:lpstr>8.2.4 Resident Set Management(10/10)</vt:lpstr>
      <vt:lpstr>8.2 Operating System Software</vt:lpstr>
      <vt:lpstr>8.2.5 Cleaning Policy(1/2)(清除策略)</vt:lpstr>
      <vt:lpstr>8.2.5 Cleaning Policy(2/2)</vt:lpstr>
      <vt:lpstr>8.2 Operating System Software</vt:lpstr>
      <vt:lpstr>8.2.6 Load Control(1/4)(加载控制)</vt:lpstr>
      <vt:lpstr>8.2.6 Load Control(2/4)</vt:lpstr>
      <vt:lpstr>8.2.6 Load Control(3/4)</vt:lpstr>
      <vt:lpstr>8.2.6 Load Control(4/4)</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Overview</dc:title>
  <dc:creator>Patricia Roy</dc:creator>
  <cp:lastModifiedBy>z h</cp:lastModifiedBy>
  <cp:revision>405</cp:revision>
  <dcterms:created xsi:type="dcterms:W3CDTF">1999-06-26T21:48:38Z</dcterms:created>
  <dcterms:modified xsi:type="dcterms:W3CDTF">2022-11-16T15:36:43Z</dcterms:modified>
</cp:coreProperties>
</file>