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9" r:id="rId2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77D50-816F-4E71-93A2-F2C7974CF991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1263F-DCDB-4660-B728-DE2F911A2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3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蓝色和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处理不同，也就是开销大的原因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1263F-DCDB-4660-B728-DE2F911A22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10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 flipV="1">
            <a:off x="762000" y="3505200"/>
            <a:ext cx="7620000" cy="7620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C96B1-07EA-4902-8E47-9285A02D0CE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2116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6F9C1-AFB3-4DE6-97CF-73F35CCC192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44557"/>
      </p:ext>
    </p:extLst>
  </p:cSld>
  <p:clrMapOvr>
    <a:masterClrMapping/>
  </p:clrMapOvr>
  <p:transition spd="med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133600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2484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49C6-CF95-4299-8128-EC2F845831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2603"/>
      </p:ext>
    </p:extLst>
  </p:cSld>
  <p:clrMapOvr>
    <a:masterClrMapping/>
  </p:clrMapOvr>
  <p:transition spd="med">
    <p:cover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28600" y="152400"/>
            <a:ext cx="85344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7D46A-D292-411E-8DD3-C1F512C2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421807"/>
      </p:ext>
    </p:extLst>
  </p:cSld>
  <p:clrMapOvr>
    <a:masterClrMapping/>
  </p:clrMapOvr>
  <p:transition spd="med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C96B1-07EA-4902-8E47-9285A02D0CE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 flipV="1">
            <a:off x="762000" y="3505200"/>
            <a:ext cx="7620000" cy="7620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557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AF54-9729-49B7-BCA5-45C52C64337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87162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57EE3-3454-4ACC-AEE9-E9C8EB9D477C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9703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2EEEDB-4B85-4031-AABD-BEDDE0FF24FC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50853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A4FD0-910B-4E3D-905E-5BD4967B282E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80274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8DE780-F59E-4035-9EBE-5E3A29632743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548383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6904A2-50F9-43B7-B2BF-DB85A4E4AC77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3707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FAF54-9729-49B7-BCA5-45C52C64337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497622"/>
      </p:ext>
    </p:extLst>
  </p:cSld>
  <p:clrMapOvr>
    <a:masterClrMapping/>
  </p:clrMapOvr>
  <p:transition spd="med">
    <p:cover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996E3-6C52-4C72-A730-5C13DC015F96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071295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FCBFD-8022-4263-97B1-A5706D1DBA49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629112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6F9C1-AFB3-4DE6-97CF-73F35CCC1922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62574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949C6-CF95-4299-8128-EC2F8458312A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51424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57EE3-3454-4ACC-AEE9-E9C8EB9D477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32957"/>
      </p:ext>
    </p:extLst>
  </p:cSld>
  <p:clrMapOvr>
    <a:masterClrMapping/>
  </p:clrMapOvr>
  <p:transition spd="med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EEDB-4B85-4031-AABD-BEDDE0FF24F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47137"/>
      </p:ext>
    </p:extLst>
  </p:cSld>
  <p:clrMapOvr>
    <a:masterClrMapping/>
  </p:clrMapOvr>
  <p:transition spd="med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A4FD0-910B-4E3D-905E-5BD4967B282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948003"/>
      </p:ext>
    </p:extLst>
  </p:cSld>
  <p:clrMapOvr>
    <a:masterClrMapping/>
  </p:clrMapOvr>
  <p:transition spd="med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8DE780-F59E-4035-9EBE-5E3A2963274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46233"/>
      </p:ext>
    </p:extLst>
  </p:cSld>
  <p:clrMapOvr>
    <a:masterClrMapping/>
  </p:clrMapOvr>
  <p:transition spd="med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904A2-50F9-43B7-B2BF-DB85A4E4AC7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878"/>
      </p:ext>
    </p:extLst>
  </p:cSld>
  <p:clrMapOvr>
    <a:masterClrMapping/>
  </p:clrMapOvr>
  <p:transition spd="med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996E3-6C52-4C72-A730-5C13DC015F9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1836"/>
      </p:ext>
    </p:extLst>
  </p:cSld>
  <p:clrMapOvr>
    <a:masterClrMapping/>
  </p:clrMapOvr>
  <p:transition spd="med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CBFD-8022-4263-97B1-A5706D1DBA4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810516"/>
      </p:ext>
    </p:extLst>
  </p:cSld>
  <p:clrMapOvr>
    <a:masterClrMapping/>
  </p:clrMapOvr>
  <p:transition spd="med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rgbClr val="EAEAEA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534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534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0E9BD3F-9278-45B4-8BC7-67DA3A48F463}" type="slidenum">
              <a:rPr lang="zh-CN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AutoShape 10"/>
          <p:cNvSpPr>
            <a:spLocks noChangeArrowheads="1"/>
          </p:cNvSpPr>
          <p:nvPr userDrawn="1"/>
        </p:nvSpPr>
        <p:spPr bwMode="auto">
          <a:xfrm flipV="1">
            <a:off x="304800" y="990600"/>
            <a:ext cx="8382000" cy="7620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1032" name="Line 11"/>
          <p:cNvSpPr>
            <a:spLocks noChangeShapeType="1"/>
          </p:cNvSpPr>
          <p:nvPr userDrawn="1"/>
        </p:nvSpPr>
        <p:spPr bwMode="auto">
          <a:xfrm flipV="1">
            <a:off x="381000" y="6172200"/>
            <a:ext cx="8229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cover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B5B5B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0E9BD3F-9278-45B4-8BC7-67DA3A48F463}" type="slidenum">
              <a:rPr lang="zh-CN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 userDrawn="1"/>
        </p:nvSpPr>
        <p:spPr bwMode="auto">
          <a:xfrm flipV="1">
            <a:off x="304800" y="990600"/>
            <a:ext cx="8382000" cy="7620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rot="1080000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 flipV="1">
            <a:off x="381000" y="6172200"/>
            <a:ext cx="82296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med">
    <p:cover dir="rd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实现</a:t>
            </a:r>
            <a:r>
              <a:rPr lang="en-US" altLang="zh-CN" dirty="0" smtClean="0"/>
              <a:t>&amp;</a:t>
            </a:r>
            <a:r>
              <a:rPr lang="en-US" altLang="zh-CN" dirty="0" err="1" smtClean="0"/>
              <a:t>Belady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287953"/>
      </p:ext>
    </p:extLst>
  </p:cSld>
  <p:clrMapOvr>
    <a:masterClrMapping/>
  </p:clrMapOvr>
  <p:transition spd="med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35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实现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Tx/>
              <a:buAutoNum type="arabicPeriod"/>
            </a:pPr>
            <a:r>
              <a:rPr lang="zh-CN" altLang="en-US" dirty="0" smtClean="0">
                <a:ea typeface="宋体" pitchFamily="2" charset="-122"/>
              </a:rPr>
              <a:t>链表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最久的页：链表尾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最新访问页：链表首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当目前要访问的页存在于链表时，移动该结点至链表首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当页表满需要替换时删除链表尾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endParaRPr lang="en-US" altLang="zh-CN" dirty="0" smtClean="0">
              <a:ea typeface="宋体" pitchFamily="2" charset="-122"/>
            </a:endParaRPr>
          </a:p>
          <a:p>
            <a:pPr marL="400050" lvl="1" indent="0">
              <a:buNone/>
            </a:pPr>
            <a:r>
              <a:rPr lang="zh-CN" altLang="en-US" dirty="0" smtClean="0">
                <a:ea typeface="宋体" pitchFamily="2" charset="-122"/>
              </a:rPr>
              <a:t>查找的开销，移动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E15165-5493-4D02-9FFE-65A3EF280D99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95954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35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实现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</a:rPr>
              <a:t>2.  </a:t>
            </a:r>
            <a:r>
              <a:rPr lang="zh-CN" altLang="en-US" dirty="0" smtClean="0">
                <a:ea typeface="宋体" pitchFamily="2" charset="-122"/>
              </a:rPr>
              <a:t>堆栈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 typeface="+mj-ea"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最久的页：栈低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最新访问页：栈顶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当目前要访问的页存在于栈时，抽出并移至栈顶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r>
              <a:rPr lang="zh-CN" altLang="en-US" dirty="0" smtClean="0">
                <a:ea typeface="宋体" pitchFamily="2" charset="-122"/>
              </a:rPr>
              <a:t>当页表满需要替换时删除栈低页帧</a:t>
            </a:r>
            <a:endParaRPr lang="en-US" altLang="zh-CN" dirty="0" smtClean="0">
              <a:ea typeface="宋体" pitchFamily="2" charset="-122"/>
            </a:endParaRPr>
          </a:p>
          <a:p>
            <a:pPr marL="914400" lvl="1" indent="-514350">
              <a:buFontTx/>
              <a:buAutoNum type="circleNumDbPlain"/>
            </a:pPr>
            <a:endParaRPr lang="en-US" altLang="zh-CN" dirty="0" smtClean="0">
              <a:ea typeface="宋体" pitchFamily="2" charset="-122"/>
            </a:endParaRPr>
          </a:p>
          <a:p>
            <a:pPr marL="400050" lvl="1" indent="0">
              <a:buNone/>
            </a:pPr>
            <a:r>
              <a:rPr lang="zh-CN" altLang="en-US" dirty="0" smtClean="0">
                <a:ea typeface="宋体" pitchFamily="2" charset="-122"/>
              </a:rPr>
              <a:t>查找的开销，移动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B5B5B"/>
              </a:buClr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B5B5B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B5B5B"/>
              </a:buClr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B5B5B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B5B5B"/>
              </a:buClr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E15165-5493-4D02-9FFE-65A3EF280D99}" type="slidenum">
              <a:rPr lang="zh-CN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794532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LRU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56792"/>
            <a:ext cx="8820472" cy="4525963"/>
          </a:xfrm>
        </p:spPr>
        <p:txBody>
          <a:bodyPr/>
          <a:lstStyle/>
          <a:p>
            <a:r>
              <a:rPr lang="en-US" altLang="zh-CN" dirty="0" smtClean="0"/>
              <a:t>  2    3     2      1      5     2     4      5      3      2     5     2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AF54-9729-49B7-BCA5-45C52C64337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05613"/>
              </p:ext>
            </p:extLst>
          </p:nvPr>
        </p:nvGraphicFramePr>
        <p:xfrm>
          <a:off x="248556" y="2244472"/>
          <a:ext cx="85719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337402"/>
      </p:ext>
    </p:extLst>
  </p:cSld>
  <p:clrMapOvr>
    <a:masterClrMapping/>
  </p:clrMapOvr>
  <p:transition spd="med"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en-US" altLang="zh-CN" dirty="0" smtClean="0"/>
              <a:t>FIFO  </a:t>
            </a:r>
            <a:r>
              <a:rPr lang="en-US" altLang="zh-CN" dirty="0" err="1" smtClean="0"/>
              <a:t>Belady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24744"/>
            <a:ext cx="8820472" cy="4958011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页帧增加，缺页减少</a:t>
            </a:r>
            <a:endParaRPr lang="en-US" altLang="zh-CN" dirty="0" smtClean="0"/>
          </a:p>
          <a:p>
            <a:r>
              <a:rPr lang="en-US" altLang="zh-CN" dirty="0" smtClean="0"/>
              <a:t>2    3     2      1      5     2     4      5      3      2     5     2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AF54-9729-49B7-BCA5-45C52C64337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04427"/>
              </p:ext>
            </p:extLst>
          </p:nvPr>
        </p:nvGraphicFramePr>
        <p:xfrm>
          <a:off x="248556" y="2244472"/>
          <a:ext cx="85719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91774"/>
              </p:ext>
            </p:extLst>
          </p:nvPr>
        </p:nvGraphicFramePr>
        <p:xfrm>
          <a:off x="179512" y="4149080"/>
          <a:ext cx="85719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077279"/>
      </p:ext>
    </p:extLst>
  </p:cSld>
  <p:clrMapOvr>
    <a:masterClrMapping/>
  </p:clrMapOvr>
  <p:transition spd="med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FIFO  </a:t>
            </a:r>
            <a:r>
              <a:rPr lang="en-US" altLang="zh-CN" dirty="0" err="1" smtClean="0"/>
              <a:t>Belady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96752"/>
            <a:ext cx="8820472" cy="4886003"/>
          </a:xfrm>
        </p:spPr>
        <p:txBody>
          <a:bodyPr/>
          <a:lstStyle/>
          <a:p>
            <a:r>
              <a:rPr lang="zh-CN" altLang="en-US" dirty="0" smtClean="0"/>
              <a:t>页帧增加，缺页增加</a:t>
            </a:r>
            <a:endParaRPr lang="en-US" altLang="zh-CN" dirty="0" smtClean="0"/>
          </a:p>
          <a:p>
            <a:r>
              <a:rPr lang="en-US" altLang="zh-CN" dirty="0" smtClean="0"/>
              <a:t> 1    2    3     4      1      2       5     1     2      3     4      5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AF54-9729-49B7-BCA5-45C52C64337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733265"/>
              </p:ext>
            </p:extLst>
          </p:nvPr>
        </p:nvGraphicFramePr>
        <p:xfrm>
          <a:off x="248556" y="2244472"/>
          <a:ext cx="85719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06007"/>
              </p:ext>
            </p:extLst>
          </p:nvPr>
        </p:nvGraphicFramePr>
        <p:xfrm>
          <a:off x="323528" y="4077072"/>
          <a:ext cx="857191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  <a:gridCol w="7143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64440"/>
      </p:ext>
    </p:extLst>
  </p:cSld>
  <p:clrMapOvr>
    <a:masterClrMapping/>
  </p:clrMapOvr>
  <p:transition spd="med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FIFO  </a:t>
            </a:r>
            <a:r>
              <a:rPr lang="en-US" altLang="zh-CN" dirty="0" err="1" smtClean="0"/>
              <a:t>Belady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Belady</a:t>
            </a:r>
            <a:r>
              <a:rPr lang="zh-CN" altLang="en-US" dirty="0" smtClean="0"/>
              <a:t>现象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采用</a:t>
            </a:r>
            <a:r>
              <a:rPr lang="en-US" altLang="zh-CN" dirty="0"/>
              <a:t>FIFO</a:t>
            </a:r>
            <a:r>
              <a:rPr lang="zh-CN" altLang="en-US" dirty="0"/>
              <a:t>算法时</a:t>
            </a:r>
            <a:r>
              <a:rPr lang="zh-CN" altLang="en-US" dirty="0" smtClean="0"/>
              <a:t>，一</a:t>
            </a:r>
            <a:r>
              <a:rPr lang="zh-CN" altLang="en-US" dirty="0"/>
              <a:t>个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P</a:t>
            </a:r>
            <a:r>
              <a:rPr lang="zh-CN" altLang="en-US" dirty="0" smtClean="0"/>
              <a:t>要</a:t>
            </a:r>
            <a:r>
              <a:rPr lang="zh-CN" altLang="en-US" dirty="0"/>
              <a:t>访问</a:t>
            </a:r>
            <a:r>
              <a:rPr lang="en-US" altLang="zh-CN" dirty="0"/>
              <a:t>M</a:t>
            </a:r>
            <a:r>
              <a:rPr lang="zh-CN" altLang="en-US" dirty="0"/>
              <a:t>个页，</a:t>
            </a:r>
            <a:r>
              <a:rPr lang="en-US" altLang="zh-CN" dirty="0"/>
              <a:t>OS</a:t>
            </a:r>
            <a:r>
              <a:rPr lang="zh-CN" altLang="en-US" dirty="0"/>
              <a:t>分配</a:t>
            </a:r>
            <a:r>
              <a:rPr lang="en-US" altLang="zh-CN" dirty="0" smtClean="0"/>
              <a:t>N (M&gt;N) </a:t>
            </a:r>
            <a:r>
              <a:rPr lang="zh-CN" altLang="en-US" dirty="0" smtClean="0"/>
              <a:t>个</a:t>
            </a:r>
            <a:r>
              <a:rPr lang="zh-CN" altLang="en-US" dirty="0"/>
              <a:t>内存页面给进程</a:t>
            </a:r>
            <a:r>
              <a:rPr lang="en-US" altLang="zh-CN" dirty="0"/>
              <a:t>P</a:t>
            </a:r>
            <a:r>
              <a:rPr lang="zh-CN" altLang="en-US" dirty="0"/>
              <a:t>；对一个访问序列</a:t>
            </a:r>
            <a:r>
              <a:rPr lang="en-US" altLang="zh-CN" dirty="0"/>
              <a:t>S</a:t>
            </a:r>
            <a:r>
              <a:rPr lang="zh-CN" altLang="en-US" dirty="0"/>
              <a:t>，发生缺页次数为</a:t>
            </a:r>
            <a:r>
              <a:rPr lang="en-US" altLang="zh-CN" dirty="0"/>
              <a:t>PE(S</a:t>
            </a:r>
            <a:r>
              <a:rPr lang="zh-CN" altLang="en-US" dirty="0"/>
              <a:t>，</a:t>
            </a:r>
            <a:r>
              <a:rPr lang="en-US" altLang="zh-CN" dirty="0"/>
              <a:t>N)</a:t>
            </a:r>
            <a:r>
              <a:rPr lang="zh-CN" altLang="en-US" dirty="0"/>
              <a:t>。当</a:t>
            </a:r>
            <a:r>
              <a:rPr lang="en-US" altLang="zh-CN" dirty="0"/>
              <a:t>N</a:t>
            </a:r>
            <a:r>
              <a:rPr lang="zh-CN" altLang="en-US" dirty="0"/>
              <a:t>增大 时，</a:t>
            </a:r>
            <a:r>
              <a:rPr lang="en-US" altLang="zh-CN" dirty="0"/>
              <a:t>PE(S</a:t>
            </a:r>
            <a:r>
              <a:rPr lang="zh-CN" altLang="en-US" dirty="0"/>
              <a:t>，</a:t>
            </a:r>
            <a:r>
              <a:rPr lang="en-US" altLang="zh-CN" dirty="0"/>
              <a:t>N)</a:t>
            </a:r>
            <a:r>
              <a:rPr lang="zh-CN" altLang="en-US" dirty="0" smtClean="0"/>
              <a:t>时大时小。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产生原因：</a:t>
            </a:r>
            <a:r>
              <a:rPr lang="en-US" altLang="zh-CN" dirty="0" smtClean="0"/>
              <a:t>FIFO</a:t>
            </a:r>
            <a:r>
              <a:rPr lang="zh-CN" altLang="en-US" dirty="0"/>
              <a:t>算法的置换特征与进程访问内存的动态特征是矛盾</a:t>
            </a:r>
            <a:r>
              <a:rPr lang="zh-CN" altLang="en-US" dirty="0" smtClean="0"/>
              <a:t>的。因为</a:t>
            </a:r>
            <a:r>
              <a:rPr lang="zh-CN" altLang="en-US" dirty="0"/>
              <a:t>较早调入的</a:t>
            </a:r>
            <a:r>
              <a:rPr lang="zh-CN" altLang="en-US" dirty="0" smtClean="0"/>
              <a:t>页可能是会被经常</a:t>
            </a:r>
            <a:r>
              <a:rPr lang="zh-CN" altLang="en-US" dirty="0"/>
              <a:t>被访问的页，这些页在</a:t>
            </a:r>
            <a:r>
              <a:rPr lang="en-US" altLang="zh-CN" dirty="0"/>
              <a:t>FIFO</a:t>
            </a:r>
            <a:r>
              <a:rPr lang="zh-CN" altLang="en-US" dirty="0"/>
              <a:t>算法下被反复调入和调出，并且有</a:t>
            </a:r>
            <a:r>
              <a:rPr lang="en-US" altLang="zh-CN" dirty="0" err="1"/>
              <a:t>Belady</a:t>
            </a:r>
            <a:r>
              <a:rPr lang="zh-CN" altLang="en-US" dirty="0"/>
              <a:t>现象</a:t>
            </a:r>
            <a:r>
              <a:rPr lang="en-US" altLang="zh-CN" dirty="0"/>
              <a:t>.</a:t>
            </a:r>
            <a:r>
              <a:rPr lang="zh-CN" altLang="en-US" baseline="30000" dirty="0"/>
              <a:t> </a:t>
            </a:r>
            <a:endParaRPr lang="en-US" altLang="zh-CN" baseline="30000" dirty="0"/>
          </a:p>
          <a:p>
            <a:pPr lvl="1"/>
            <a:r>
              <a:rPr lang="zh-CN" altLang="en-US" dirty="0"/>
              <a:t>与抖动</a:t>
            </a:r>
            <a:r>
              <a:rPr lang="zh-CN" altLang="en-US"/>
              <a:t>现象</a:t>
            </a:r>
            <a:r>
              <a:rPr lang="zh-CN" altLang="en-US" smtClean="0"/>
              <a:t>不同</a:t>
            </a:r>
            <a:r>
              <a:rPr lang="zh-CN" altLang="en-US" dirty="0"/>
              <a:t>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FAF54-9729-49B7-BCA5-45C52C64337F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56157"/>
      </p:ext>
    </p:extLst>
  </p:cSld>
  <p:clrMapOvr>
    <a:masterClrMapping/>
  </p:clrMapOvr>
  <p:transition spd="med">
    <p:cover dir="rd"/>
  </p:transition>
</p:sld>
</file>

<file path=ppt/theme/theme1.xml><?xml version="1.0" encoding="utf-8"?>
<a:theme xmlns:a="http://schemas.openxmlformats.org/drawingml/2006/main" name="ZK">
  <a:themeElements>
    <a:clrScheme name="Z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Z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Z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511</Words>
  <Application>Microsoft Office PowerPoint</Application>
  <PresentationFormat>全屏显示(4:3)</PresentationFormat>
  <Paragraphs>255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ZK</vt:lpstr>
      <vt:lpstr>Office 主题​​</vt:lpstr>
      <vt:lpstr>LRU实现&amp;Belady</vt:lpstr>
      <vt:lpstr>LRU实现</vt:lpstr>
      <vt:lpstr>LRU实现</vt:lpstr>
      <vt:lpstr>LRU实现</vt:lpstr>
      <vt:lpstr>FIFO  Belady</vt:lpstr>
      <vt:lpstr>FIFO  Belady</vt:lpstr>
      <vt:lpstr>FIFO  Belady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LRU实现</dc:title>
  <dc:creator>h z</dc:creator>
  <cp:lastModifiedBy>h z</cp:lastModifiedBy>
  <cp:revision>11</cp:revision>
  <dcterms:created xsi:type="dcterms:W3CDTF">2019-05-13T09:55:58Z</dcterms:created>
  <dcterms:modified xsi:type="dcterms:W3CDTF">2021-11-15T15:07:29Z</dcterms:modified>
</cp:coreProperties>
</file>