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9" r:id="rId5"/>
    <p:sldId id="267" r:id="rId6"/>
    <p:sldId id="258" r:id="rId7"/>
    <p:sldId id="263" r:id="rId8"/>
    <p:sldId id="264" r:id="rId9"/>
    <p:sldId id="265" r:id="rId10"/>
    <p:sldId id="266" r:id="rId11"/>
    <p:sldId id="260" r:id="rId12"/>
    <p:sldId id="261" r:id="rId13"/>
    <p:sldId id="262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886" autoAdjust="0"/>
  </p:normalViewPr>
  <p:slideViewPr>
    <p:cSldViewPr>
      <p:cViewPr varScale="1">
        <p:scale>
          <a:sx n="64" d="100"/>
          <a:sy n="64" d="100"/>
        </p:scale>
        <p:origin x="1908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C292-E76D-4882-B36C-0103CBA24560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71087-0A5A-4917-B564-1A8F3D0F0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8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参考资料部分取自</a:t>
            </a:r>
            <a:endParaRPr lang="en-US" altLang="zh-CN" dirty="0"/>
          </a:p>
          <a:p>
            <a:r>
              <a:rPr lang="en-US" altLang="zh-CN" dirty="0"/>
              <a:t>https://blog.csdn.net/Z_Stand/article/details/101356382</a:t>
            </a:r>
          </a:p>
          <a:p>
            <a:r>
              <a:rPr lang="en-US" altLang="zh-CN" dirty="0"/>
              <a:t>https://www.jianshu.com/p/7e3045cf1ab8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71087-0A5A-4917-B564-1A8F3D0F04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查看指令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ipcs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–q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ipcs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-u”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命令所显示的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资源，如果要确定其限制，可以使用“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ipcs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命令： 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ipcs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 Semaphore Limits -------- 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number of arrays = 128 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semaphores per array = 250 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semaphores system wide = 32000 //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可以创建的最多信号量数量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ops per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semop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= 32 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semaphore max value = 32767   //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信号量可以取的最大值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 Messages: Limits -------- 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queues system wide = 16            【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系统最多的消息队列数量（最多支持同时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个消息队列）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size of message (bytes) = 8192  【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单个消息的最大字节数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max size of queue (bytes) = 16384  【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默认的单个队列的大小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16384】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71087-0A5A-4917-B564-1A8F3D0F04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89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创建标号为</a:t>
            </a:r>
            <a:r>
              <a:rPr lang="en-US" altLang="zh-CN" dirty="0"/>
              <a:t>8</a:t>
            </a:r>
            <a:r>
              <a:rPr lang="zh-CN" altLang="en-US" dirty="0"/>
              <a:t>的消息队列，如果已经存在打开使用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71087-0A5A-4917-B564-1A8F3D0F04E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315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msgtyp</a:t>
            </a:r>
            <a:r>
              <a:rPr lang="en-US" altLang="zh-CN" dirty="0"/>
              <a:t> = 0</a:t>
            </a:r>
            <a:r>
              <a:rPr lang="zh-CN" altLang="en-US" dirty="0"/>
              <a:t>：获取消息队列中的第一条消息</a:t>
            </a:r>
            <a:br>
              <a:rPr lang="zh-CN" altLang="en-US" dirty="0"/>
            </a:br>
            <a:r>
              <a:rPr lang="en-US" altLang="zh-CN" dirty="0" err="1"/>
              <a:t>msgtyp</a:t>
            </a:r>
            <a:r>
              <a:rPr lang="en-US" altLang="zh-CN" dirty="0"/>
              <a:t> &gt; 0</a:t>
            </a:r>
            <a:r>
              <a:rPr lang="zh-CN" altLang="en-US" dirty="0"/>
              <a:t>：获取类型为 </a:t>
            </a:r>
            <a:r>
              <a:rPr lang="en-US" altLang="zh-CN" dirty="0" err="1"/>
              <a:t>msgtyp</a:t>
            </a:r>
            <a:r>
              <a:rPr lang="en-US" altLang="zh-CN" dirty="0"/>
              <a:t> </a:t>
            </a:r>
            <a:r>
              <a:rPr lang="zh-CN" altLang="en-US" dirty="0"/>
              <a:t>的第一条消息，除非指定了 </a:t>
            </a:r>
            <a:r>
              <a:rPr lang="en-US" altLang="zh-CN" dirty="0" err="1"/>
              <a:t>msgflg</a:t>
            </a:r>
            <a:r>
              <a:rPr lang="en-US" altLang="zh-CN" dirty="0"/>
              <a:t> </a:t>
            </a:r>
            <a:r>
              <a:rPr lang="zh-CN" altLang="en-US" dirty="0"/>
              <a:t>为</a:t>
            </a:r>
            <a:r>
              <a:rPr lang="en-US" altLang="zh-CN" dirty="0"/>
              <a:t>MSG_EXCEPT</a:t>
            </a:r>
            <a:r>
              <a:rPr lang="zh-CN" altLang="en-US" dirty="0"/>
              <a:t>，这表示获取除了 </a:t>
            </a:r>
            <a:r>
              <a:rPr lang="en-US" altLang="zh-CN" dirty="0" err="1"/>
              <a:t>msgtyp</a:t>
            </a:r>
            <a:r>
              <a:rPr lang="en-US" altLang="zh-CN" dirty="0"/>
              <a:t> </a:t>
            </a:r>
            <a:r>
              <a:rPr lang="zh-CN" altLang="en-US" dirty="0"/>
              <a:t>类型以外的第一条消息。</a:t>
            </a:r>
            <a:br>
              <a:rPr lang="zh-CN" altLang="en-US" dirty="0"/>
            </a:br>
            <a:r>
              <a:rPr lang="en-US" altLang="zh-CN" dirty="0" err="1"/>
              <a:t>msgtyp</a:t>
            </a:r>
            <a:r>
              <a:rPr lang="en-US" altLang="zh-CN" dirty="0"/>
              <a:t> &lt; 0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返回队列中消息类型值小于或等于</a:t>
            </a:r>
            <a:r>
              <a:rPr lang="en-US" altLang="zh-CN" dirty="0"/>
              <a:t>type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绝对值，而且在这种消息中，其类型值又最小的消息。</a:t>
            </a:r>
            <a:endParaRPr lang="en-US" altLang="zh-CN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r>
              <a:rPr lang="zh-CN" altLang="en-US" dirty="0"/>
              <a:t>参数 </a:t>
            </a:r>
            <a:r>
              <a:rPr lang="en-US" altLang="zh-CN" dirty="0" err="1"/>
              <a:t>msgflg</a:t>
            </a:r>
            <a:r>
              <a:rPr lang="zh-CN" altLang="en-US" dirty="0"/>
              <a:t>：可选项。</a:t>
            </a:r>
            <a:br>
              <a:rPr lang="zh-CN" altLang="en-US" dirty="0"/>
            </a:br>
            <a:r>
              <a:rPr lang="zh-CN" altLang="en-US" dirty="0"/>
              <a:t>如果为 </a:t>
            </a:r>
            <a:r>
              <a:rPr lang="en-US" altLang="zh-CN" dirty="0"/>
              <a:t>0 </a:t>
            </a:r>
            <a:r>
              <a:rPr lang="zh-CN" altLang="en-US" dirty="0"/>
              <a:t>表示没有消息就阻塞。</a:t>
            </a:r>
            <a:br>
              <a:rPr lang="zh-CN" altLang="en-US" dirty="0"/>
            </a:br>
            <a:r>
              <a:rPr lang="en-US" altLang="zh-CN" dirty="0"/>
              <a:t>IPC_NOWAIT</a:t>
            </a:r>
            <a:r>
              <a:rPr lang="zh-CN" altLang="en-US" dirty="0"/>
              <a:t>：如果指定类型的消息不存在就立即返回，同时设置 </a:t>
            </a:r>
            <a:r>
              <a:rPr lang="en-US" altLang="zh-CN" dirty="0" err="1"/>
              <a:t>errno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ENOMSG</a:t>
            </a:r>
            <a:br>
              <a:rPr lang="en-US" altLang="zh-CN" dirty="0"/>
            </a:br>
            <a:r>
              <a:rPr lang="en-US" altLang="zh-CN" dirty="0"/>
              <a:t>MSG_EXCEPT</a:t>
            </a:r>
            <a:r>
              <a:rPr lang="zh-CN" altLang="en-US" dirty="0"/>
              <a:t>：仅用于 </a:t>
            </a:r>
            <a:r>
              <a:rPr lang="en-US" altLang="zh-CN" dirty="0" err="1"/>
              <a:t>msgtyp</a:t>
            </a:r>
            <a:r>
              <a:rPr lang="en-US" altLang="zh-CN" dirty="0"/>
              <a:t> &gt; 0 </a:t>
            </a:r>
            <a:r>
              <a:rPr lang="zh-CN" altLang="en-US" dirty="0"/>
              <a:t>的情况。表示获取类型不为 </a:t>
            </a:r>
            <a:r>
              <a:rPr lang="en-US" altLang="zh-CN" dirty="0" err="1"/>
              <a:t>msgtyp</a:t>
            </a:r>
            <a:r>
              <a:rPr lang="en-US" altLang="zh-CN" dirty="0"/>
              <a:t> </a:t>
            </a:r>
            <a:r>
              <a:rPr lang="zh-CN" altLang="en-US" dirty="0"/>
              <a:t>的消息</a:t>
            </a:r>
            <a:br>
              <a:rPr lang="zh-CN" altLang="en-US" dirty="0"/>
            </a:br>
            <a:r>
              <a:rPr lang="en-US" altLang="zh-CN" dirty="0"/>
              <a:t>MSG_NOERROR</a:t>
            </a:r>
            <a:r>
              <a:rPr lang="zh-CN" altLang="en-US" dirty="0"/>
              <a:t>：如果消息数据正文内容大于 </a:t>
            </a:r>
            <a:r>
              <a:rPr lang="en-US" altLang="zh-CN" dirty="0" err="1"/>
              <a:t>msgsz</a:t>
            </a:r>
            <a:r>
              <a:rPr lang="zh-CN" altLang="en-US" dirty="0"/>
              <a:t>，就将消息数据截断为 </a:t>
            </a:r>
            <a:r>
              <a:rPr lang="en-US" altLang="zh-CN" dirty="0" err="1"/>
              <a:t>msgsz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71087-0A5A-4917-B564-1A8F3D0F04E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79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71087-0A5A-4917-B564-1A8F3D0F04E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50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645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019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366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018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994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2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3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5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236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950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01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16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89C31-503A-4565-9EBD-4D61D07DE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Linux </a:t>
            </a:r>
            <a:r>
              <a:rPr lang="zh-CN" altLang="en-US" dirty="0"/>
              <a:t>： </a:t>
            </a:r>
            <a:r>
              <a:rPr lang="en-US" altLang="zh-CN" dirty="0"/>
              <a:t>Message </a:t>
            </a:r>
            <a:r>
              <a:rPr lang="zh-CN" altLang="en-US" dirty="0"/>
              <a:t>示范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4EB827-5650-40D1-8DA5-F81F5CAD5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左航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3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971576"/>
          </a:xfrm>
        </p:spPr>
        <p:txBody>
          <a:bodyPr/>
          <a:lstStyle/>
          <a:p>
            <a:r>
              <a:rPr lang="zh-CN" altLang="en-US" b="1" dirty="0"/>
              <a:t>发送</a:t>
            </a:r>
            <a:r>
              <a:rPr lang="en-US" altLang="zh-CN" b="1" dirty="0"/>
              <a:t> </a:t>
            </a:r>
            <a:r>
              <a:rPr lang="zh-CN" altLang="en-US" b="1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00808"/>
            <a:ext cx="8640960" cy="4608552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msgid,ret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key_t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key=8;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msgid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msgget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key,IPC_CREAT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|0660); //</a:t>
            </a:r>
            <a:r>
              <a:rPr lang="zh-CN" altLang="en-US" sz="2400" dirty="0"/>
              <a:t>创建标号为</a:t>
            </a:r>
            <a:r>
              <a:rPr lang="en-US" altLang="zh-CN" sz="2400" dirty="0"/>
              <a:t>8</a:t>
            </a:r>
            <a:r>
              <a:rPr lang="zh-CN" altLang="en-US" sz="2400" dirty="0"/>
              <a:t>的消息队列，如果已经存在打开使用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给用户和用户所在组赋予可读可写可执行权限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if(-1 ==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msgid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perror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msgid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exit(1);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971576"/>
          </a:xfrm>
        </p:spPr>
        <p:txBody>
          <a:bodyPr/>
          <a:lstStyle/>
          <a:p>
            <a:r>
              <a:rPr lang="zh-CN" altLang="en-US" dirty="0"/>
              <a:t>接收函数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640960" cy="4752568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ssize_t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msgrcv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msqid</a:t>
            </a:r>
            <a:r>
              <a:rPr lang="en-US" altLang="zh-CN" sz="2400" dirty="0"/>
              <a:t>, void *</a:t>
            </a:r>
            <a:r>
              <a:rPr lang="en-US" altLang="zh-CN" sz="2400" dirty="0" err="1"/>
              <a:t>msgp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msgsz</a:t>
            </a:r>
            <a:r>
              <a:rPr lang="en-US" altLang="zh-CN" sz="2400" dirty="0"/>
              <a:t>, long </a:t>
            </a:r>
            <a:r>
              <a:rPr lang="en-US" altLang="zh-CN" sz="2400" dirty="0" err="1"/>
              <a:t>msgtyp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msgflg</a:t>
            </a:r>
            <a:r>
              <a:rPr lang="en-US" altLang="zh-CN" sz="2400" dirty="0"/>
              <a:t>);</a:t>
            </a:r>
          </a:p>
          <a:p>
            <a:r>
              <a:rPr lang="zh-CN" altLang="en-US" sz="1800" dirty="0"/>
              <a:t>参数 </a:t>
            </a:r>
            <a:r>
              <a:rPr lang="en-US" altLang="zh-CN" sz="1800" dirty="0" err="1"/>
              <a:t>msqid</a:t>
            </a:r>
            <a:r>
              <a:rPr lang="zh-CN" altLang="en-US" sz="1800" dirty="0"/>
              <a:t>：</a:t>
            </a:r>
            <a:r>
              <a:rPr lang="en-US" altLang="zh-CN" sz="1800" dirty="0" err="1"/>
              <a:t>ipc</a:t>
            </a:r>
            <a:r>
              <a:rPr lang="en-US" altLang="zh-CN" sz="1800" dirty="0"/>
              <a:t> </a:t>
            </a:r>
            <a:r>
              <a:rPr lang="zh-CN" altLang="en-US" sz="1800" dirty="0"/>
              <a:t>内核对象 </a:t>
            </a:r>
            <a:r>
              <a:rPr lang="en-US" altLang="zh-CN" sz="1800" dirty="0"/>
              <a:t>id</a:t>
            </a:r>
            <a:br>
              <a:rPr lang="zh-CN" altLang="en-US" sz="1800" dirty="0"/>
            </a:br>
            <a:r>
              <a:rPr lang="zh-CN" altLang="en-US" sz="1800" dirty="0"/>
              <a:t>参数 </a:t>
            </a:r>
            <a:r>
              <a:rPr lang="en-US" altLang="zh-CN" sz="1800" dirty="0" err="1"/>
              <a:t>msgp</a:t>
            </a:r>
            <a:r>
              <a:rPr lang="zh-CN" altLang="en-US" sz="1800" dirty="0"/>
              <a:t>：用来接收消息</a:t>
            </a:r>
            <a:r>
              <a:rPr lang="en-US" altLang="zh-CN" sz="1800" dirty="0"/>
              <a:t>/</a:t>
            </a:r>
            <a:r>
              <a:rPr lang="zh-CN" altLang="en-US" sz="1800" dirty="0"/>
              <a:t>数据的变量地址</a:t>
            </a:r>
            <a:br>
              <a:rPr lang="zh-CN" altLang="en-US" sz="1800" dirty="0"/>
            </a:br>
            <a:r>
              <a:rPr lang="zh-CN" altLang="en-US" sz="1800" dirty="0"/>
              <a:t>参数 </a:t>
            </a:r>
            <a:r>
              <a:rPr lang="en-US" altLang="zh-CN" sz="1800" dirty="0" err="1"/>
              <a:t>msgsz</a:t>
            </a:r>
            <a:r>
              <a:rPr lang="zh-CN" altLang="en-US" sz="1800" dirty="0"/>
              <a:t>：消息正文部分的大小（不包含消息类型</a:t>
            </a:r>
            <a:r>
              <a:rPr lang="zh-CN" altLang="en-US" sz="2400" dirty="0"/>
              <a:t>）</a:t>
            </a:r>
            <a:br>
              <a:rPr lang="zh-CN" altLang="en-US" sz="2400" dirty="0"/>
            </a:br>
            <a:r>
              <a:rPr lang="zh-CN" altLang="en-US" sz="1800" dirty="0"/>
              <a:t>参数 </a:t>
            </a:r>
            <a:r>
              <a:rPr lang="en-US" altLang="zh-CN" sz="1800" dirty="0" err="1"/>
              <a:t>msgtyp</a:t>
            </a:r>
            <a:r>
              <a:rPr lang="zh-CN" altLang="en-US" sz="1800" dirty="0"/>
              <a:t>：指定获取哪种类型的消息</a:t>
            </a:r>
            <a:endParaRPr lang="en-US" altLang="zh-CN" sz="1800" dirty="0"/>
          </a:p>
          <a:p>
            <a:pPr marL="128016" lvl="1" indent="0">
              <a:buNone/>
            </a:pPr>
            <a:r>
              <a:rPr lang="en-US" altLang="zh-CN" sz="1600" dirty="0" err="1"/>
              <a:t>msgtyp</a:t>
            </a:r>
            <a:r>
              <a:rPr lang="en-US" altLang="zh-CN" sz="1600" dirty="0"/>
              <a:t> = 0</a:t>
            </a:r>
            <a:r>
              <a:rPr lang="zh-CN" altLang="en-US" sz="1600" dirty="0"/>
              <a:t>：获取消息队列中的第一条消息</a:t>
            </a:r>
            <a:br>
              <a:rPr lang="zh-CN" altLang="en-US" sz="1600" dirty="0"/>
            </a:br>
            <a:r>
              <a:rPr lang="en-US" altLang="zh-CN" sz="1600" dirty="0" err="1"/>
              <a:t>msgtyp</a:t>
            </a:r>
            <a:r>
              <a:rPr lang="en-US" altLang="zh-CN" sz="1600" dirty="0"/>
              <a:t> &gt; 0</a:t>
            </a:r>
            <a:r>
              <a:rPr lang="zh-CN" altLang="en-US" sz="1600" dirty="0"/>
              <a:t>：获取类型为 </a:t>
            </a:r>
            <a:r>
              <a:rPr lang="en-US" altLang="zh-CN" sz="1600" dirty="0" err="1"/>
              <a:t>msgtyp</a:t>
            </a:r>
            <a:r>
              <a:rPr lang="en-US" altLang="zh-CN" sz="1600" dirty="0"/>
              <a:t> </a:t>
            </a:r>
            <a:r>
              <a:rPr lang="zh-CN" altLang="en-US" sz="1600" dirty="0"/>
              <a:t>的第一条消息，除非指定了 </a:t>
            </a:r>
            <a:r>
              <a:rPr lang="en-US" altLang="zh-CN" sz="1600" dirty="0" err="1"/>
              <a:t>msgflg</a:t>
            </a:r>
            <a:r>
              <a:rPr lang="en-US" altLang="zh-CN" sz="1600" dirty="0"/>
              <a:t> </a:t>
            </a:r>
            <a:r>
              <a:rPr lang="zh-CN" altLang="en-US" sz="1600" dirty="0"/>
              <a:t>为</a:t>
            </a:r>
            <a:r>
              <a:rPr lang="en-US" altLang="zh-CN" sz="1600" dirty="0"/>
              <a:t>MSG_EXCEPT</a:t>
            </a:r>
            <a:r>
              <a:rPr lang="zh-CN" altLang="en-US" sz="1600" dirty="0"/>
              <a:t>，这表示获取除了 </a:t>
            </a:r>
            <a:r>
              <a:rPr lang="en-US" altLang="zh-CN" sz="1600" dirty="0" err="1"/>
              <a:t>msgtyp</a:t>
            </a:r>
            <a:r>
              <a:rPr lang="en-US" altLang="zh-CN" sz="1600" dirty="0"/>
              <a:t> </a:t>
            </a:r>
            <a:r>
              <a:rPr lang="zh-CN" altLang="en-US" sz="1600" dirty="0"/>
              <a:t>类型以外的第一条消息。</a:t>
            </a:r>
            <a:br>
              <a:rPr lang="zh-CN" altLang="en-US" sz="1600" dirty="0"/>
            </a:br>
            <a:r>
              <a:rPr lang="en-US" altLang="zh-CN" sz="1600" dirty="0" err="1"/>
              <a:t>msgtyp</a:t>
            </a:r>
            <a:r>
              <a:rPr lang="en-US" altLang="zh-CN" sz="1600" dirty="0"/>
              <a:t> &lt; 0</a:t>
            </a:r>
            <a:r>
              <a:rPr lang="zh-CN" altLang="en-US" sz="1600" dirty="0"/>
              <a:t>：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返回队列中消息类型值小于或等于</a:t>
            </a:r>
            <a:r>
              <a:rPr lang="en-US" altLang="zh-CN" sz="1600" dirty="0"/>
              <a:t>type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绝对值，而且在这种消息中，其类型值又最小的消息。</a:t>
            </a:r>
            <a:endParaRPr lang="en-US" altLang="zh-CN" sz="1600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pPr marL="310896" lvl="2" indent="0">
              <a:buNone/>
            </a:pPr>
            <a:endParaRPr lang="en-US" altLang="zh-CN" sz="1800" dirty="0"/>
          </a:p>
          <a:p>
            <a:pPr marL="128016" lvl="1" indent="0">
              <a:buNone/>
            </a:pPr>
            <a:r>
              <a:rPr lang="zh-CN" altLang="en-US" sz="2000" dirty="0"/>
              <a:t>参数 </a:t>
            </a:r>
            <a:r>
              <a:rPr lang="en-US" altLang="zh-CN" sz="2000" dirty="0" err="1"/>
              <a:t>msgflg</a:t>
            </a:r>
            <a:r>
              <a:rPr lang="zh-CN" altLang="en-US" sz="2000" dirty="0"/>
              <a:t>：可选项，如果为 </a:t>
            </a:r>
            <a:r>
              <a:rPr lang="en-US" altLang="zh-CN" sz="2000" dirty="0"/>
              <a:t>0 </a:t>
            </a:r>
            <a:r>
              <a:rPr lang="zh-CN" altLang="en-US" sz="2000" dirty="0"/>
              <a:t>表示没有消息就阻塞。</a:t>
            </a:r>
            <a:br>
              <a:rPr lang="zh-CN" altLang="en-US" sz="2200" dirty="0"/>
            </a:br>
            <a:r>
              <a:rPr lang="en-US" altLang="zh-CN" sz="1800" dirty="0"/>
              <a:t>IPC_NOWAIT</a:t>
            </a:r>
            <a:r>
              <a:rPr lang="zh-CN" altLang="en-US" sz="1800" dirty="0"/>
              <a:t>：如果指定类型的消息不存在就立即返回，同时设置 </a:t>
            </a:r>
            <a:r>
              <a:rPr lang="en-US" altLang="zh-CN" sz="1800" dirty="0" err="1"/>
              <a:t>errno</a:t>
            </a:r>
            <a:r>
              <a:rPr lang="en-US" altLang="zh-CN" sz="1800" dirty="0"/>
              <a:t> </a:t>
            </a:r>
            <a:r>
              <a:rPr lang="zh-CN" altLang="en-US" sz="1800" dirty="0"/>
              <a:t>为 </a:t>
            </a:r>
            <a:r>
              <a:rPr lang="en-US" altLang="zh-CN" sz="1800" dirty="0"/>
              <a:t>ENOMSG</a:t>
            </a:r>
            <a:br>
              <a:rPr lang="en-US" altLang="zh-CN" sz="1800" dirty="0"/>
            </a:br>
            <a:r>
              <a:rPr lang="en-US" altLang="zh-CN" sz="1800" dirty="0"/>
              <a:t>MSG_EXCEPT</a:t>
            </a:r>
            <a:r>
              <a:rPr lang="zh-CN" altLang="en-US" sz="1800" dirty="0"/>
              <a:t>：仅用于 </a:t>
            </a:r>
            <a:r>
              <a:rPr lang="en-US" altLang="zh-CN" sz="1800" dirty="0" err="1"/>
              <a:t>msgtyp</a:t>
            </a:r>
            <a:r>
              <a:rPr lang="en-US" altLang="zh-CN" sz="1800" dirty="0"/>
              <a:t> &gt; 0 </a:t>
            </a:r>
            <a:r>
              <a:rPr lang="zh-CN" altLang="en-US" sz="1800" dirty="0"/>
              <a:t>的情况。表示获取类型不为 </a:t>
            </a:r>
            <a:r>
              <a:rPr lang="en-US" altLang="zh-CN" sz="1800" dirty="0" err="1"/>
              <a:t>msgtyp</a:t>
            </a:r>
            <a:r>
              <a:rPr lang="en-US" altLang="zh-CN" sz="1800" dirty="0"/>
              <a:t> </a:t>
            </a:r>
            <a:r>
              <a:rPr lang="zh-CN" altLang="en-US" sz="1800" dirty="0"/>
              <a:t>的消息</a:t>
            </a:r>
            <a:br>
              <a:rPr lang="zh-CN" altLang="en-US" sz="1800" dirty="0"/>
            </a:br>
            <a:r>
              <a:rPr lang="en-US" altLang="zh-CN" sz="1800" dirty="0"/>
              <a:t>MSG_NOERROR</a:t>
            </a:r>
            <a:r>
              <a:rPr lang="zh-CN" altLang="en-US" sz="1800" dirty="0"/>
              <a:t>：如果消息数据正文内容大于 </a:t>
            </a:r>
            <a:r>
              <a:rPr lang="en-US" altLang="zh-CN" sz="1800" dirty="0" err="1"/>
              <a:t>msgsz</a:t>
            </a:r>
            <a:r>
              <a:rPr lang="zh-CN" altLang="en-US" sz="1800" dirty="0"/>
              <a:t>，就将消息数据截断为 </a:t>
            </a:r>
            <a:r>
              <a:rPr lang="en-US" altLang="zh-CN" sz="1800" dirty="0" err="1"/>
              <a:t>msgsz</a:t>
            </a:r>
            <a:endParaRPr lang="en-US" altLang="zh-CN" sz="1800" dirty="0"/>
          </a:p>
          <a:p>
            <a:pPr marL="128016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85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消息队列示意图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12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7" t="25000" r="36373" b="17187"/>
          <a:stretch/>
        </p:blipFill>
        <p:spPr bwMode="auto">
          <a:xfrm>
            <a:off x="2195736" y="2121903"/>
            <a:ext cx="623751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374851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类型</a:t>
            </a:r>
            <a:r>
              <a:rPr lang="en-US" altLang="zh-CN" dirty="0"/>
              <a:t>type</a:t>
            </a:r>
          </a:p>
          <a:p>
            <a:r>
              <a:rPr lang="en-US" altLang="zh-CN" dirty="0"/>
              <a:t>1~4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547664" y="26369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227687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消息发送的先后</a:t>
            </a:r>
          </a:p>
        </p:txBody>
      </p:sp>
      <p:cxnSp>
        <p:nvCxnSpPr>
          <p:cNvPr id="13" name="直接箭头连接符 12"/>
          <p:cNvCxnSpPr>
            <a:stCxn id="6" idx="3"/>
          </p:cNvCxnSpPr>
          <p:nvPr/>
        </p:nvCxnSpPr>
        <p:spPr>
          <a:xfrm flipV="1">
            <a:off x="1691680" y="4071681"/>
            <a:ext cx="50405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55976" y="19888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消息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4067944" y="2358172"/>
            <a:ext cx="432048" cy="565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788024" y="2358172"/>
            <a:ext cx="310445" cy="565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78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线程收发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进程收发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生产者消费者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临界区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13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03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7584" y="332656"/>
            <a:ext cx="7290054" cy="899568"/>
          </a:xfrm>
        </p:spPr>
        <p:txBody>
          <a:bodyPr/>
          <a:lstStyle/>
          <a:p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8096" y="1700808"/>
            <a:ext cx="7290055" cy="4608552"/>
          </a:xfrm>
        </p:spPr>
        <p:txBody>
          <a:bodyPr/>
          <a:lstStyle/>
          <a:p>
            <a:r>
              <a:rPr lang="en-US" altLang="zh-CN" dirty="0" err="1"/>
              <a:t>IPC:inter-process</a:t>
            </a:r>
            <a:r>
              <a:rPr lang="en-US" altLang="zh-CN" dirty="0"/>
              <a:t> communication</a:t>
            </a:r>
            <a:r>
              <a:rPr lang="zh-CN" altLang="en-US" dirty="0"/>
              <a:t>，进程间通信对象；包括如下组件：</a:t>
            </a:r>
          </a:p>
          <a:p>
            <a:r>
              <a:rPr lang="zh-CN" altLang="en-US" dirty="0"/>
              <a:t>管道通信 ：</a:t>
            </a:r>
            <a:r>
              <a:rPr lang="en-US" altLang="zh-CN" dirty="0"/>
              <a:t>FIFO,PIPE,</a:t>
            </a:r>
            <a:r>
              <a:rPr lang="zh-CN" altLang="en-US" dirty="0"/>
              <a:t>流式数据</a:t>
            </a:r>
          </a:p>
          <a:p>
            <a:r>
              <a:rPr lang="zh-CN" altLang="en-US" dirty="0"/>
              <a:t>消息队列：</a:t>
            </a:r>
            <a:r>
              <a:rPr lang="en-US" altLang="zh-CN" dirty="0"/>
              <a:t>message queue</a:t>
            </a:r>
          </a:p>
          <a:p>
            <a:r>
              <a:rPr lang="zh-CN" altLang="en-US" dirty="0"/>
              <a:t>信号量：</a:t>
            </a:r>
            <a:r>
              <a:rPr lang="en-US" altLang="zh-CN" dirty="0"/>
              <a:t>semaphore</a:t>
            </a:r>
          </a:p>
          <a:p>
            <a:r>
              <a:rPr lang="zh-CN" altLang="en-US" dirty="0"/>
              <a:t>共享内存：</a:t>
            </a:r>
            <a:r>
              <a:rPr lang="en-US" altLang="zh-CN" dirty="0"/>
              <a:t>share memory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58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971576"/>
          </a:xfrm>
        </p:spPr>
        <p:txBody>
          <a:bodyPr/>
          <a:lstStyle/>
          <a:p>
            <a:r>
              <a:rPr lang="zh-CN" altLang="en-US" b="1" dirty="0"/>
              <a:t>消息数据格式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1628800"/>
            <a:ext cx="7290055" cy="237626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Msg</a:t>
            </a:r>
            <a:r>
              <a:rPr lang="en-US" altLang="zh-CN" dirty="0"/>
              <a:t>{ 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type; </a:t>
            </a:r>
            <a:r>
              <a:rPr lang="en-US" altLang="zh-CN" dirty="0"/>
              <a:t>// </a:t>
            </a:r>
            <a:r>
              <a:rPr lang="zh-CN" altLang="en-US" dirty="0"/>
              <a:t>消息类型。值必须 </a:t>
            </a:r>
            <a:r>
              <a:rPr lang="en-US" altLang="zh-CN" dirty="0"/>
              <a:t>&gt; 0</a:t>
            </a:r>
            <a:r>
              <a:rPr lang="zh-CN" altLang="en-US" dirty="0"/>
              <a:t>，这个值被系统使用 </a:t>
            </a:r>
            <a:endParaRPr lang="en-US" altLang="zh-CN" dirty="0"/>
          </a:p>
          <a:p>
            <a:r>
              <a:rPr lang="zh-CN" altLang="en-US" dirty="0"/>
              <a:t>*****</a:t>
            </a:r>
            <a:r>
              <a:rPr lang="en-US" altLang="zh-CN" dirty="0"/>
              <a:t>*      // </a:t>
            </a:r>
            <a:r>
              <a:rPr lang="zh-CN" altLang="en-US" dirty="0"/>
              <a:t>消息正文，多少字节随你而定 </a:t>
            </a:r>
            <a:endParaRPr lang="en-US" altLang="zh-CN" dirty="0"/>
          </a:p>
          <a:p>
            <a:r>
              <a:rPr lang="en-US" altLang="zh-CN" dirty="0"/>
              <a:t>};</a:t>
            </a:r>
          </a:p>
          <a:p>
            <a:r>
              <a:rPr lang="zh-CN" altLang="en-US" dirty="0"/>
              <a:t>例如：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275449"/>
            <a:ext cx="36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long type;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isbncode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[20];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1960" y="4246056"/>
            <a:ext cx="31683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long type;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end; }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556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max queues system wide = 16            </a:t>
            </a:r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系统最多的消息队列数量（最多支持同时</a:t>
            </a:r>
            <a:r>
              <a:rPr lang="en-US" altLang="zh-CN" sz="2400" dirty="0"/>
              <a:t>16</a:t>
            </a:r>
            <a:r>
              <a:rPr lang="zh-CN" altLang="en-US" sz="2400" dirty="0"/>
              <a:t>个消息队列）</a:t>
            </a:r>
            <a:r>
              <a:rPr lang="en-US" altLang="zh-CN" sz="2400" dirty="0"/>
              <a:t>】</a:t>
            </a:r>
            <a:br>
              <a:rPr lang="zh-CN" altLang="en-US" dirty="0"/>
            </a:br>
            <a:r>
              <a:rPr lang="en-US" altLang="zh-CN" sz="2400" dirty="0"/>
              <a:t>max size of message (bytes) = 8192  </a:t>
            </a:r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单个消息的最大字节数</a:t>
            </a:r>
            <a:r>
              <a:rPr lang="en-US" altLang="zh-CN" sz="2400" dirty="0"/>
              <a:t>】</a:t>
            </a:r>
            <a:br>
              <a:rPr lang="zh-CN" altLang="en-US" dirty="0"/>
            </a:br>
            <a:r>
              <a:rPr lang="en-US" altLang="zh-CN" sz="2400" dirty="0"/>
              <a:t>default max size of queue (bytes) = 16384  </a:t>
            </a:r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默认的单个队列的大小</a:t>
            </a:r>
            <a:r>
              <a:rPr lang="en-US" altLang="zh-CN" sz="2400" dirty="0"/>
              <a:t>16384】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4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37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899568"/>
          </a:xfrm>
        </p:spPr>
        <p:txBody>
          <a:bodyPr/>
          <a:lstStyle/>
          <a:p>
            <a:r>
              <a:rPr lang="zh-CN" altLang="en-US" b="1" dirty="0"/>
              <a:t>消息队列相关的函数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712968" cy="475256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创建和获取 </a:t>
            </a:r>
            <a:r>
              <a:rPr lang="en-US" altLang="zh-CN" dirty="0" err="1"/>
              <a:t>ipc</a:t>
            </a:r>
            <a:r>
              <a:rPr lang="en-US" altLang="zh-CN" dirty="0"/>
              <a:t> </a:t>
            </a:r>
            <a:r>
              <a:rPr lang="zh-CN" altLang="en-US" dirty="0"/>
              <a:t>内核对象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msgget</a:t>
            </a:r>
            <a:r>
              <a:rPr lang="en-US" altLang="zh-CN" dirty="0"/>
              <a:t>(</a:t>
            </a:r>
            <a:r>
              <a:rPr lang="en-US" altLang="zh-CN" dirty="0" err="1"/>
              <a:t>key_t</a:t>
            </a:r>
            <a:r>
              <a:rPr lang="en-US" altLang="zh-CN" dirty="0"/>
              <a:t> key, </a:t>
            </a:r>
            <a:r>
              <a:rPr lang="en-US" altLang="zh-CN" dirty="0" err="1"/>
              <a:t>int</a:t>
            </a:r>
            <a:r>
              <a:rPr lang="en-US" altLang="zh-CN" dirty="0"/>
              <a:t> flags); 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将消息发送到消息队列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msgsnd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msqid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void *</a:t>
            </a:r>
            <a:r>
              <a:rPr lang="en-US" altLang="zh-CN" dirty="0" err="1"/>
              <a:t>msgp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msgsz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msgflg</a:t>
            </a:r>
            <a:r>
              <a:rPr lang="en-US" altLang="zh-CN" dirty="0"/>
              <a:t>); 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从消息队列获取消息 </a:t>
            </a:r>
            <a:endParaRPr lang="en-US" altLang="zh-CN" dirty="0"/>
          </a:p>
          <a:p>
            <a:r>
              <a:rPr lang="en-US" altLang="zh-CN" dirty="0" err="1"/>
              <a:t>ssize_t</a:t>
            </a:r>
            <a:r>
              <a:rPr lang="en-US" altLang="zh-CN" dirty="0"/>
              <a:t> </a:t>
            </a:r>
            <a:r>
              <a:rPr lang="en-US" altLang="zh-CN" dirty="0" err="1"/>
              <a:t>msgrcv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msqid</a:t>
            </a:r>
            <a:r>
              <a:rPr lang="en-US" altLang="zh-CN" dirty="0"/>
              <a:t>, void *</a:t>
            </a:r>
            <a:r>
              <a:rPr lang="en-US" altLang="zh-CN" dirty="0" err="1"/>
              <a:t>msgp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msgsz</a:t>
            </a:r>
            <a:r>
              <a:rPr lang="en-US" altLang="zh-CN" dirty="0"/>
              <a:t>, long </a:t>
            </a:r>
            <a:r>
              <a:rPr lang="en-US" altLang="zh-CN" dirty="0" err="1"/>
              <a:t>msgtyp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msgflg</a:t>
            </a:r>
            <a:r>
              <a:rPr lang="en-US" altLang="zh-CN" dirty="0"/>
              <a:t>); 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查看、设置、删除 </a:t>
            </a:r>
            <a:r>
              <a:rPr lang="en-US" altLang="zh-CN" dirty="0" err="1"/>
              <a:t>ipc</a:t>
            </a:r>
            <a:r>
              <a:rPr lang="en-US" altLang="zh-CN" dirty="0"/>
              <a:t> </a:t>
            </a:r>
            <a:r>
              <a:rPr lang="zh-CN" altLang="en-US" dirty="0"/>
              <a:t>内核对象（用法和 </a:t>
            </a:r>
            <a:r>
              <a:rPr lang="en-US" altLang="zh-CN" dirty="0" err="1"/>
              <a:t>shmctl</a:t>
            </a:r>
            <a:r>
              <a:rPr lang="en-US" altLang="zh-CN" dirty="0"/>
              <a:t> </a:t>
            </a:r>
            <a:r>
              <a:rPr lang="zh-CN" altLang="en-US" dirty="0"/>
              <a:t>一样） 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msgctl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msqid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cmd</a:t>
            </a:r>
            <a:r>
              <a:rPr lang="en-US" altLang="zh-CN" dirty="0"/>
              <a:t>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msqid_ds</a:t>
            </a:r>
            <a:r>
              <a:rPr lang="en-US" altLang="zh-CN" dirty="0"/>
              <a:t> *</a:t>
            </a:r>
            <a:r>
              <a:rPr lang="en-US" altLang="zh-CN" dirty="0" err="1"/>
              <a:t>buf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91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290054" cy="755552"/>
          </a:xfrm>
        </p:spPr>
        <p:txBody>
          <a:bodyPr/>
          <a:lstStyle/>
          <a:p>
            <a:r>
              <a:rPr lang="zh-CN" altLang="en-US" b="1" dirty="0"/>
              <a:t>创建</a:t>
            </a:r>
            <a:r>
              <a:rPr lang="en-US" altLang="zh-CN" b="1" dirty="0"/>
              <a:t> </a:t>
            </a:r>
            <a:r>
              <a:rPr lang="zh-CN" altLang="en-US" b="1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1196752"/>
            <a:ext cx="7836352" cy="511260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msgget</a:t>
            </a:r>
            <a:r>
              <a:rPr lang="en-US" altLang="zh-CN" dirty="0"/>
              <a:t>(</a:t>
            </a:r>
            <a:r>
              <a:rPr lang="en-US" altLang="zh-CN" dirty="0" err="1"/>
              <a:t>key_t</a:t>
            </a:r>
            <a:r>
              <a:rPr lang="en-US" altLang="zh-CN" dirty="0"/>
              <a:t> key, </a:t>
            </a:r>
            <a:r>
              <a:rPr lang="en-US" altLang="zh-CN" dirty="0" err="1"/>
              <a:t>int</a:t>
            </a:r>
            <a:r>
              <a:rPr lang="en-US" altLang="zh-CN" dirty="0"/>
              <a:t> flags);</a:t>
            </a:r>
          </a:p>
          <a:p>
            <a:r>
              <a:rPr lang="zh-CN" altLang="en-US" dirty="0"/>
              <a:t>创建一个新的或打开一个已经存在的消息队列，此消息队列与</a:t>
            </a:r>
            <a:r>
              <a:rPr lang="en-US" altLang="zh-CN" dirty="0"/>
              <a:t>key</a:t>
            </a:r>
            <a:r>
              <a:rPr lang="zh-CN" altLang="en-US" dirty="0"/>
              <a:t>相对应。</a:t>
            </a:r>
            <a:endParaRPr lang="en-US" altLang="zh-CN" dirty="0"/>
          </a:p>
          <a:p>
            <a:r>
              <a:rPr lang="zh-CN" altLang="en-US" dirty="0"/>
              <a:t> </a:t>
            </a:r>
            <a:r>
              <a:rPr lang="en-US" altLang="zh-CN" dirty="0" err="1"/>
              <a:t>msgflag</a:t>
            </a:r>
            <a:r>
              <a:rPr lang="zh-CN" altLang="en-US" dirty="0"/>
              <a:t>： </a:t>
            </a:r>
            <a:endParaRPr lang="en-US" altLang="zh-CN" dirty="0"/>
          </a:p>
          <a:p>
            <a:r>
              <a:rPr lang="en-US" altLang="zh-CN" dirty="0"/>
              <a:t>IPC_CREAT:</a:t>
            </a:r>
            <a:r>
              <a:rPr lang="zh-CN" altLang="en-US" dirty="0"/>
              <a:t>创建新的消息队列。 </a:t>
            </a:r>
            <a:endParaRPr lang="en-US" altLang="zh-CN" dirty="0"/>
          </a:p>
          <a:p>
            <a:r>
              <a:rPr lang="en-US" altLang="zh-CN" dirty="0"/>
              <a:t>IPC_EXCL:</a:t>
            </a:r>
            <a:r>
              <a:rPr lang="zh-CN" altLang="en-US" dirty="0"/>
              <a:t>与</a:t>
            </a:r>
            <a:r>
              <a:rPr lang="en-US" altLang="zh-CN" dirty="0"/>
              <a:t>IPC_CREAT</a:t>
            </a:r>
            <a:r>
              <a:rPr lang="zh-CN" altLang="en-US" dirty="0"/>
              <a:t>一同使用，表示如果要创建的消息队列已经存在，则返回错误。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IPC_NOWAIT:</a:t>
            </a:r>
            <a:r>
              <a:rPr lang="zh-CN" altLang="en-US" dirty="0"/>
              <a:t>读写消息队列要求无法满足时，不阻塞。返回值： 调用成功返回队列标识符</a:t>
            </a:r>
            <a:r>
              <a:rPr lang="en-US" altLang="zh-CN" dirty="0"/>
              <a:t>,</a:t>
            </a:r>
            <a:r>
              <a:rPr lang="zh-CN" altLang="en-US" dirty="0"/>
              <a:t>否则返回</a:t>
            </a:r>
            <a:r>
              <a:rPr lang="en-US" altLang="zh-CN" dirty="0"/>
              <a:t>-1.</a:t>
            </a:r>
          </a:p>
          <a:p>
            <a:endParaRPr lang="en-US" altLang="zh-CN" dirty="0"/>
          </a:p>
          <a:p>
            <a:r>
              <a:rPr lang="zh-CN" altLang="en-US" dirty="0"/>
              <a:t>第一位</a:t>
            </a:r>
            <a:r>
              <a:rPr lang="en-US" altLang="zh-CN" dirty="0"/>
              <a:t>: 0</a:t>
            </a:r>
            <a:r>
              <a:rPr lang="zh-CN" altLang="en-US" dirty="0"/>
              <a:t>表示这是个八进制数</a:t>
            </a:r>
            <a:br>
              <a:rPr lang="zh-CN" altLang="en-US" dirty="0"/>
            </a:br>
            <a:r>
              <a:rPr lang="zh-CN" altLang="en-US" dirty="0"/>
              <a:t>第二位</a:t>
            </a:r>
            <a:r>
              <a:rPr lang="en-US" altLang="zh-CN" dirty="0"/>
              <a:t>:</a:t>
            </a:r>
            <a:r>
              <a:rPr lang="zh-CN" altLang="en-US" dirty="0"/>
              <a:t>当前用户的经权限</a:t>
            </a:r>
            <a:r>
              <a:rPr lang="en-US" altLang="zh-CN" dirty="0"/>
              <a:t>:6=110(</a:t>
            </a:r>
            <a:r>
              <a:rPr lang="zh-CN" altLang="en-US" dirty="0"/>
              <a:t>二进制</a:t>
            </a:r>
            <a:r>
              <a:rPr lang="en-US" altLang="zh-CN" dirty="0"/>
              <a:t>),</a:t>
            </a:r>
            <a:r>
              <a:rPr lang="zh-CN" altLang="en-US" dirty="0"/>
              <a:t>每一位分别对就 可读</a:t>
            </a:r>
            <a:r>
              <a:rPr lang="en-US" altLang="zh-CN" dirty="0"/>
              <a:t>,</a:t>
            </a:r>
            <a:r>
              <a:rPr lang="zh-CN" altLang="en-US" dirty="0"/>
              <a:t>可写</a:t>
            </a:r>
            <a:r>
              <a:rPr lang="en-US" altLang="zh-CN" dirty="0"/>
              <a:t>,</a:t>
            </a:r>
            <a:r>
              <a:rPr lang="zh-CN" altLang="en-US" dirty="0"/>
              <a:t>可执行</a:t>
            </a:r>
            <a:r>
              <a:rPr lang="en-US" altLang="zh-CN" dirty="0"/>
              <a:t>,,6</a:t>
            </a:r>
            <a:r>
              <a:rPr lang="zh-CN" altLang="en-US" dirty="0"/>
              <a:t>说明当前用户可读可写不可执行</a:t>
            </a:r>
            <a:br>
              <a:rPr lang="zh-CN" altLang="en-US" dirty="0"/>
            </a:br>
            <a:r>
              <a:rPr lang="zh-CN" altLang="en-US" dirty="0"/>
              <a:t>第三位</a:t>
            </a:r>
            <a:r>
              <a:rPr lang="en-US" altLang="zh-CN" dirty="0"/>
              <a:t>:group</a:t>
            </a:r>
            <a:r>
              <a:rPr lang="zh-CN" altLang="en-US" dirty="0"/>
              <a:t>组用户</a:t>
            </a:r>
            <a:r>
              <a:rPr lang="en-US" altLang="zh-CN" dirty="0"/>
              <a:t>,6</a:t>
            </a:r>
            <a:r>
              <a:rPr lang="zh-CN" altLang="en-US" dirty="0"/>
              <a:t>的意义同上</a:t>
            </a:r>
            <a:br>
              <a:rPr lang="zh-CN" altLang="en-US" dirty="0"/>
            </a:br>
            <a:r>
              <a:rPr lang="zh-CN" altLang="en-US" dirty="0"/>
              <a:t>第四位</a:t>
            </a:r>
            <a:r>
              <a:rPr lang="en-US" altLang="zh-CN" dirty="0"/>
              <a:t>:</a:t>
            </a:r>
            <a:r>
              <a:rPr lang="zh-CN" altLang="en-US" dirty="0"/>
              <a:t>其它用户</a:t>
            </a:r>
            <a:r>
              <a:rPr lang="en-US" altLang="zh-CN" dirty="0"/>
              <a:t>,</a:t>
            </a:r>
            <a:r>
              <a:rPr lang="zh-CN" altLang="en-US" dirty="0"/>
              <a:t>每一位的意义同上</a:t>
            </a:r>
            <a:r>
              <a:rPr lang="en-US" altLang="zh-CN" dirty="0"/>
              <a:t>,0</a:t>
            </a:r>
            <a:r>
              <a:rPr lang="zh-CN" altLang="en-US" dirty="0"/>
              <a:t>表示不可读不可写也不可执行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31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290054" cy="755552"/>
          </a:xfrm>
        </p:spPr>
        <p:txBody>
          <a:bodyPr/>
          <a:lstStyle/>
          <a:p>
            <a:r>
              <a:rPr lang="zh-CN" altLang="en-US" b="1" dirty="0"/>
              <a:t>创建</a:t>
            </a:r>
            <a:r>
              <a:rPr lang="en-US" altLang="zh-CN" b="1" dirty="0"/>
              <a:t> </a:t>
            </a:r>
            <a:r>
              <a:rPr lang="zh-CN" altLang="en-US" b="1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1196752"/>
            <a:ext cx="7836352" cy="511260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msgget</a:t>
            </a:r>
            <a:r>
              <a:rPr lang="en-US" altLang="zh-CN" dirty="0"/>
              <a:t>(</a:t>
            </a:r>
            <a:r>
              <a:rPr lang="en-US" altLang="zh-CN" dirty="0" err="1"/>
              <a:t>key_t</a:t>
            </a:r>
            <a:r>
              <a:rPr lang="en-US" altLang="zh-CN" dirty="0"/>
              <a:t> key, </a:t>
            </a:r>
            <a:r>
              <a:rPr lang="en-US" altLang="zh-CN" dirty="0" err="1"/>
              <a:t>int</a:t>
            </a:r>
            <a:r>
              <a:rPr lang="en-US" altLang="zh-CN" dirty="0"/>
              <a:t> flags);</a:t>
            </a:r>
          </a:p>
          <a:p>
            <a:r>
              <a:rPr lang="zh-CN" altLang="en-US" dirty="0"/>
              <a:t>创建一个新的或打开一个已经存在的消息队列，此消息队列与</a:t>
            </a:r>
            <a:r>
              <a:rPr lang="en-US" altLang="zh-CN" dirty="0"/>
              <a:t>key</a:t>
            </a:r>
            <a:r>
              <a:rPr lang="zh-CN" altLang="en-US" dirty="0"/>
              <a:t>相对应。</a:t>
            </a:r>
            <a:endParaRPr lang="en-US" altLang="zh-CN" dirty="0"/>
          </a:p>
          <a:p>
            <a:r>
              <a:rPr lang="zh-CN" altLang="en-US" dirty="0"/>
              <a:t> </a:t>
            </a:r>
            <a:r>
              <a:rPr lang="en-US" altLang="zh-CN" dirty="0" err="1"/>
              <a:t>msgflag</a:t>
            </a:r>
            <a:r>
              <a:rPr lang="zh-CN" altLang="en-US" dirty="0"/>
              <a:t>： </a:t>
            </a:r>
            <a:endParaRPr lang="en-US" altLang="zh-CN" dirty="0"/>
          </a:p>
          <a:p>
            <a:r>
              <a:rPr lang="en-US" altLang="zh-CN" dirty="0"/>
              <a:t>IPC_CREAT:</a:t>
            </a:r>
            <a:r>
              <a:rPr lang="zh-CN" altLang="en-US" dirty="0"/>
              <a:t>创建新的消息队列。 </a:t>
            </a:r>
            <a:endParaRPr lang="en-US" altLang="zh-CN" dirty="0"/>
          </a:p>
          <a:p>
            <a:r>
              <a:rPr lang="en-US" altLang="zh-CN" dirty="0"/>
              <a:t>IPC_EXCL:</a:t>
            </a:r>
            <a:r>
              <a:rPr lang="zh-CN" altLang="en-US" dirty="0"/>
              <a:t>与</a:t>
            </a:r>
            <a:r>
              <a:rPr lang="en-US" altLang="zh-CN" dirty="0"/>
              <a:t>IPC_CREAT</a:t>
            </a:r>
            <a:r>
              <a:rPr lang="zh-CN" altLang="en-US" dirty="0"/>
              <a:t>一同使用，表示如果要创建的消息队列已经存在，则返回错误。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IPC_NOWAIT:</a:t>
            </a:r>
            <a:r>
              <a:rPr lang="zh-CN" altLang="en-US" dirty="0"/>
              <a:t>读写消息队列要求无法满足时，不阻塞。返回值： 调用成功返回队列标识符</a:t>
            </a:r>
            <a:r>
              <a:rPr lang="en-US" altLang="zh-CN" dirty="0"/>
              <a:t>,</a:t>
            </a:r>
            <a:r>
              <a:rPr lang="zh-CN" altLang="en-US" dirty="0"/>
              <a:t>否则返回</a:t>
            </a:r>
            <a:r>
              <a:rPr lang="en-US" altLang="zh-CN" dirty="0"/>
              <a:t>-1.</a:t>
            </a:r>
          </a:p>
          <a:p>
            <a:endParaRPr lang="en-US" altLang="zh-CN" dirty="0"/>
          </a:p>
          <a:p>
            <a:r>
              <a:rPr lang="zh-CN" altLang="en-US" dirty="0"/>
              <a:t>第一位</a:t>
            </a:r>
            <a:r>
              <a:rPr lang="en-US" altLang="zh-CN" dirty="0"/>
              <a:t>: 0</a:t>
            </a:r>
            <a:r>
              <a:rPr lang="zh-CN" altLang="en-US" dirty="0"/>
              <a:t>表示这是个八进制数</a:t>
            </a:r>
            <a:br>
              <a:rPr lang="zh-CN" altLang="en-US" dirty="0"/>
            </a:br>
            <a:r>
              <a:rPr lang="zh-CN" altLang="en-US" dirty="0"/>
              <a:t>第二位</a:t>
            </a:r>
            <a:r>
              <a:rPr lang="en-US" altLang="zh-CN" dirty="0"/>
              <a:t>:</a:t>
            </a:r>
            <a:r>
              <a:rPr lang="zh-CN" altLang="en-US" dirty="0"/>
              <a:t>当前用户的经权限</a:t>
            </a:r>
            <a:r>
              <a:rPr lang="en-US" altLang="zh-CN" dirty="0"/>
              <a:t>:6=110(</a:t>
            </a:r>
            <a:r>
              <a:rPr lang="zh-CN" altLang="en-US" dirty="0"/>
              <a:t>二进制</a:t>
            </a:r>
            <a:r>
              <a:rPr lang="en-US" altLang="zh-CN" dirty="0"/>
              <a:t>),</a:t>
            </a:r>
            <a:r>
              <a:rPr lang="zh-CN" altLang="en-US" dirty="0"/>
              <a:t>每一位分别对就 可读</a:t>
            </a:r>
            <a:r>
              <a:rPr lang="en-US" altLang="zh-CN" dirty="0"/>
              <a:t>,</a:t>
            </a:r>
            <a:r>
              <a:rPr lang="zh-CN" altLang="en-US" dirty="0"/>
              <a:t>可写</a:t>
            </a:r>
            <a:r>
              <a:rPr lang="en-US" altLang="zh-CN" dirty="0"/>
              <a:t>,</a:t>
            </a:r>
            <a:r>
              <a:rPr lang="zh-CN" altLang="en-US" dirty="0"/>
              <a:t>可执行</a:t>
            </a:r>
            <a:r>
              <a:rPr lang="en-US" altLang="zh-CN" dirty="0"/>
              <a:t>,,6</a:t>
            </a:r>
            <a:r>
              <a:rPr lang="zh-CN" altLang="en-US" dirty="0"/>
              <a:t>说明当前用户可读可写不可执行</a:t>
            </a:r>
            <a:br>
              <a:rPr lang="zh-CN" altLang="en-US" dirty="0"/>
            </a:br>
            <a:r>
              <a:rPr lang="zh-CN" altLang="en-US" dirty="0"/>
              <a:t>第三位</a:t>
            </a:r>
            <a:r>
              <a:rPr lang="en-US" altLang="zh-CN" dirty="0"/>
              <a:t>:group</a:t>
            </a:r>
            <a:r>
              <a:rPr lang="zh-CN" altLang="en-US" dirty="0"/>
              <a:t>组用户</a:t>
            </a:r>
            <a:r>
              <a:rPr lang="en-US" altLang="zh-CN" dirty="0"/>
              <a:t>,6</a:t>
            </a:r>
            <a:r>
              <a:rPr lang="zh-CN" altLang="en-US" dirty="0"/>
              <a:t>的意义同上</a:t>
            </a:r>
            <a:br>
              <a:rPr lang="zh-CN" altLang="en-US" dirty="0"/>
            </a:br>
            <a:r>
              <a:rPr lang="zh-CN" altLang="en-US" dirty="0"/>
              <a:t>第四位</a:t>
            </a:r>
            <a:r>
              <a:rPr lang="en-US" altLang="zh-CN" dirty="0"/>
              <a:t>:</a:t>
            </a:r>
            <a:r>
              <a:rPr lang="zh-CN" altLang="en-US" dirty="0"/>
              <a:t>其它用户</a:t>
            </a:r>
            <a:r>
              <a:rPr lang="en-US" altLang="zh-CN" dirty="0"/>
              <a:t>,</a:t>
            </a:r>
            <a:r>
              <a:rPr lang="zh-CN" altLang="en-US" dirty="0"/>
              <a:t>每一位的意义同上</a:t>
            </a:r>
            <a:r>
              <a:rPr lang="en-US" altLang="zh-CN" dirty="0"/>
              <a:t>,0</a:t>
            </a:r>
            <a:r>
              <a:rPr lang="zh-CN" altLang="en-US" dirty="0"/>
              <a:t>表示不可读不可写也不可执行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827560"/>
          </a:xfrm>
        </p:spPr>
        <p:txBody>
          <a:bodyPr/>
          <a:lstStyle/>
          <a:p>
            <a:r>
              <a:rPr lang="zh-CN" altLang="en-US" dirty="0"/>
              <a:t>查看</a:t>
            </a:r>
            <a:r>
              <a:rPr lang="en-US" altLang="zh-CN" dirty="0"/>
              <a:t>\</a:t>
            </a:r>
            <a:r>
              <a:rPr lang="zh-CN" altLang="en-US" dirty="0"/>
              <a:t>设置</a:t>
            </a:r>
            <a:r>
              <a:rPr lang="en-US" altLang="zh-CN" dirty="0"/>
              <a:t>\</a:t>
            </a:r>
            <a:r>
              <a:rPr lang="zh-CN" altLang="en-US" dirty="0"/>
              <a:t>删除函数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307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7344816" cy="399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03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988840"/>
            <a:ext cx="7290055" cy="4023360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msgctl</a:t>
            </a:r>
            <a:r>
              <a:rPr lang="en-US" altLang="zh-CN" dirty="0"/>
              <a:t>(</a:t>
            </a:r>
            <a:r>
              <a:rPr lang="en-US" altLang="zh-CN" dirty="0" err="1"/>
              <a:t>msgid,IPC_RMID,NULL</a:t>
            </a:r>
            <a:r>
              <a:rPr lang="en-US" altLang="zh-CN" dirty="0"/>
              <a:t>);//</a:t>
            </a:r>
            <a:r>
              <a:rPr lang="zh-CN" altLang="en-US" dirty="0"/>
              <a:t>移除消息队列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9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827560"/>
          </a:xfrm>
        </p:spPr>
        <p:txBody>
          <a:bodyPr/>
          <a:lstStyle/>
          <a:p>
            <a:r>
              <a:rPr lang="zh-CN" altLang="en-US" dirty="0"/>
              <a:t>查看</a:t>
            </a:r>
            <a:r>
              <a:rPr lang="en-US" altLang="zh-CN" dirty="0"/>
              <a:t>\</a:t>
            </a:r>
            <a:r>
              <a:rPr lang="zh-CN" altLang="en-US" dirty="0"/>
              <a:t>设置</a:t>
            </a:r>
            <a:r>
              <a:rPr lang="en-US" altLang="zh-CN" dirty="0"/>
              <a:t>\</a:t>
            </a:r>
            <a:r>
              <a:rPr lang="zh-CN" altLang="en-US" dirty="0"/>
              <a:t>删除函数</a:t>
            </a:r>
          </a:p>
        </p:txBody>
      </p:sp>
    </p:spTree>
    <p:extLst>
      <p:ext uri="{BB962C8B-B14F-4D97-AF65-F5344CB8AC3E}">
        <p14:creationId xmlns:p14="http://schemas.microsoft.com/office/powerpoint/2010/main" val="103344667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1388</Words>
  <Application>Microsoft Office PowerPoint</Application>
  <PresentationFormat>全屏显示(4:3)</PresentationFormat>
  <Paragraphs>109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Calibri</vt:lpstr>
      <vt:lpstr>Tahoma</vt:lpstr>
      <vt:lpstr>Times New Roman</vt:lpstr>
      <vt:lpstr>Tw Cen MT</vt:lpstr>
      <vt:lpstr>Tw Cen MT Condensed</vt:lpstr>
      <vt:lpstr>Wingdings 3</vt:lpstr>
      <vt:lpstr>Office 主题</vt:lpstr>
      <vt:lpstr>积分</vt:lpstr>
      <vt:lpstr>Linux ： Message 示范</vt:lpstr>
      <vt:lpstr>Message</vt:lpstr>
      <vt:lpstr>消息数据格式</vt:lpstr>
      <vt:lpstr>消息队列</vt:lpstr>
      <vt:lpstr>消息队列相关的函数</vt:lpstr>
      <vt:lpstr>创建 函数</vt:lpstr>
      <vt:lpstr>创建 函数</vt:lpstr>
      <vt:lpstr>查看\设置\删除函数</vt:lpstr>
      <vt:lpstr>查看\设置\删除函数</vt:lpstr>
      <vt:lpstr>发送 函数</vt:lpstr>
      <vt:lpstr>接收函数</vt:lpstr>
      <vt:lpstr>消息队列示意图</vt:lpstr>
      <vt:lpstr>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： Message 示范</dc:title>
  <dc:creator>h z</dc:creator>
  <cp:lastModifiedBy>z h</cp:lastModifiedBy>
  <cp:revision>18</cp:revision>
  <dcterms:created xsi:type="dcterms:W3CDTF">2021-10-13T12:34:07Z</dcterms:created>
  <dcterms:modified xsi:type="dcterms:W3CDTF">2022-10-12T06:18:30Z</dcterms:modified>
</cp:coreProperties>
</file>