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ato" charset="1" panose="020F0502020204030203"/>
      <p:regular r:id="rId10"/>
    </p:embeddedFont>
    <p:embeddedFont>
      <p:font typeface="Lato Bold" charset="1" panose="020F0502020204030203"/>
      <p:regular r:id="rId11"/>
    </p:embeddedFont>
    <p:embeddedFont>
      <p:font typeface="Lato Italics" charset="1" panose="020F0502020204030203"/>
      <p:regular r:id="rId12"/>
    </p:embeddedFont>
    <p:embeddedFont>
      <p:font typeface="Lato Bold Italics" charset="1" panose="020F0502020204030203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  <p:embeddedFont>
      <p:font typeface="Poppins Thin" charset="1" panose="00000300000000000000"/>
      <p:regular r:id="rId18"/>
    </p:embeddedFont>
    <p:embeddedFont>
      <p:font typeface="Poppins Thin Italics" charset="1" panose="00000300000000000000"/>
      <p:regular r:id="rId19"/>
    </p:embeddedFont>
    <p:embeddedFont>
      <p:font typeface="Poppins Extra-Light" charset="1" panose="00000300000000000000"/>
      <p:regular r:id="rId20"/>
    </p:embeddedFont>
    <p:embeddedFont>
      <p:font typeface="Poppins Extra-Light Italics" charset="1" panose="00000300000000000000"/>
      <p:regular r:id="rId21"/>
    </p:embeddedFont>
    <p:embeddedFont>
      <p:font typeface="Poppins Light" charset="1" panose="000004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Poppins Medium" charset="1" panose="00000600000000000000"/>
      <p:regular r:id="rId24"/>
    </p:embeddedFont>
    <p:embeddedFont>
      <p:font typeface="Poppins Medium Italics" charset="1" panose="00000600000000000000"/>
      <p:regular r:id="rId25"/>
    </p:embeddedFont>
    <p:embeddedFont>
      <p:font typeface="Poppins Semi-Bold" charset="1" panose="00000700000000000000"/>
      <p:regular r:id="rId26"/>
    </p:embeddedFont>
    <p:embeddedFont>
      <p:font typeface="Poppins Semi-Bold Italics" charset="1" panose="00000700000000000000"/>
      <p:regular r:id="rId27"/>
    </p:embeddedFont>
    <p:embeddedFont>
      <p:font typeface="Poppins Ultra-Bold" charset="1" panose="00000900000000000000"/>
      <p:regular r:id="rId28"/>
    </p:embeddedFont>
    <p:embeddedFont>
      <p:font typeface="Poppins Ultra-Bold Italics" charset="1" panose="00000900000000000000"/>
      <p:regular r:id="rId29"/>
    </p:embeddedFont>
    <p:embeddedFont>
      <p:font typeface="Poppins Heavy" charset="1" panose="00000A00000000000000"/>
      <p:regular r:id="rId30"/>
    </p:embeddedFont>
    <p:embeddedFont>
      <p:font typeface="Poppins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53652" y="3491811"/>
            <a:ext cx="14629509" cy="110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03"/>
              </a:lnSpc>
            </a:pPr>
            <a:r>
              <a:rPr lang="en-US" sz="7527" spc="752">
                <a:solidFill>
                  <a:srgbClr val="5271FF"/>
                </a:solidFill>
                <a:latin typeface="Poppins Heavy"/>
              </a:rPr>
              <a:t>CAPSTONE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3652" y="4797725"/>
            <a:ext cx="12616379" cy="710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1"/>
              </a:lnSpc>
            </a:pPr>
            <a:r>
              <a:rPr lang="en-US" sz="4801" spc="240">
                <a:solidFill>
                  <a:srgbClr val="2B4A9D"/>
                </a:solidFill>
                <a:latin typeface="Poppins Heavy"/>
              </a:rPr>
              <a:t>IBEX CORE VERIFICATION USING UVM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3652" y="6444149"/>
            <a:ext cx="14629509" cy="473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23"/>
              </a:lnSpc>
            </a:pPr>
            <a:r>
              <a:rPr lang="en-US" sz="2730" spc="273">
                <a:solidFill>
                  <a:srgbClr val="000000"/>
                </a:solidFill>
                <a:latin typeface="Lato"/>
              </a:rPr>
              <a:t>OPEN SOURCE 32-BIT RISC-V CPU CORE WRITTEN IN SYSTEMVERILOG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4134433" y="1004889"/>
            <a:ext cx="12993464" cy="2102579"/>
          </a:xfrm>
          <a:custGeom>
            <a:avLst/>
            <a:gdLst/>
            <a:ahLst/>
            <a:cxnLst/>
            <a:rect r="r" b="b" t="t" l="l"/>
            <a:pathLst>
              <a:path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53652" y="8825063"/>
            <a:ext cx="6802349" cy="457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3"/>
              </a:lnSpc>
            </a:pPr>
            <a:r>
              <a:rPr lang="en-US" sz="2630" spc="263">
                <a:solidFill>
                  <a:srgbClr val="000000"/>
                </a:solidFill>
                <a:latin typeface="Lato"/>
              </a:rPr>
              <a:t>FILZA SHAHID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23254" y="0"/>
            <a:ext cx="9964746" cy="10287000"/>
            <a:chOff x="0" y="0"/>
            <a:chExt cx="3635166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5166" cy="3752726"/>
            </a:xfrm>
            <a:custGeom>
              <a:avLst/>
              <a:gdLst/>
              <a:ahLst/>
              <a:cxnLst/>
              <a:rect r="r" b="b" t="t" l="l"/>
              <a:pathLst>
                <a:path h="3752726" w="3635166">
                  <a:moveTo>
                    <a:pt x="0" y="0"/>
                  </a:moveTo>
                  <a:lnTo>
                    <a:pt x="3635166" y="0"/>
                  </a:lnTo>
                  <a:lnTo>
                    <a:pt x="363516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8653654"/>
            <a:ext cx="1635964" cy="1633346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002713" y="523875"/>
            <a:ext cx="10285287" cy="9258300"/>
          </a:xfrm>
          <a:custGeom>
            <a:avLst/>
            <a:gdLst/>
            <a:ahLst/>
            <a:cxnLst/>
            <a:rect r="r" b="b" t="t" l="l"/>
            <a:pathLst>
              <a:path h="9258300" w="10285287">
                <a:moveTo>
                  <a:pt x="0" y="0"/>
                </a:moveTo>
                <a:lnTo>
                  <a:pt x="10285287" y="0"/>
                </a:lnTo>
                <a:lnTo>
                  <a:pt x="10285287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70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180563" y="1047750"/>
            <a:ext cx="8183276" cy="1695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VERIFICATION</a:t>
            </a:r>
          </a:p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ARCHITECTURE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6673" y="3341604"/>
            <a:ext cx="7063700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2 AGENTS:</a:t>
            </a:r>
          </a:p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         INSTRUCTION FETCH</a:t>
            </a:r>
          </a:p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         LOAD STORE</a:t>
            </a:r>
          </a:p>
          <a:p>
            <a:pPr>
              <a:lnSpc>
                <a:spcPts val="4900"/>
              </a:lnSpc>
            </a:pP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 VIRTUAL MULTI SEQUENCER IN ENV</a:t>
            </a:r>
          </a:p>
          <a:p>
            <a:pPr>
              <a:lnSpc>
                <a:spcPts val="4900"/>
              </a:lnSpc>
            </a:pP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3 INTERFACES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816" y="0"/>
            <a:ext cx="452408" cy="10287000"/>
            <a:chOff x="0" y="0"/>
            <a:chExt cx="165040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040" cy="3752726"/>
            </a:xfrm>
            <a:custGeom>
              <a:avLst/>
              <a:gdLst/>
              <a:ahLst/>
              <a:cxnLst/>
              <a:rect r="r" b="b" t="t" l="l"/>
              <a:pathLst>
                <a:path h="3752726" w="165040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568482" y="1074845"/>
            <a:ext cx="829509" cy="1966473"/>
            <a:chOff x="0" y="0"/>
            <a:chExt cx="2354580" cy="55818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11937" y="1792651"/>
            <a:ext cx="16529732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50"/>
              </a:lnSpc>
            </a:pPr>
            <a:r>
              <a:rPr lang="en-US" sz="3400" spc="340">
                <a:solidFill>
                  <a:srgbClr val="000000"/>
                </a:solidFill>
                <a:latin typeface="Lato Italics"/>
              </a:rPr>
              <a:t>Core starts execution when fetch signal is send to DUT by DUT Interface.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42168" y="1762856"/>
            <a:ext cx="487056" cy="52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1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539907" y="2218678"/>
            <a:ext cx="829509" cy="1966473"/>
            <a:chOff x="0" y="0"/>
            <a:chExt cx="2354580" cy="55818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313593" y="2906690"/>
            <a:ext cx="487056" cy="52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2</a:t>
            </a:r>
          </a:p>
        </p:txBody>
      </p:sp>
      <p:grpSp>
        <p:nvGrpSpPr>
          <p:cNvPr name="Group 11" id="11"/>
          <p:cNvGrpSpPr/>
          <p:nvPr/>
        </p:nvGrpSpPr>
        <p:grpSpPr>
          <a:xfrm rot="-5400000">
            <a:off x="539907" y="3679863"/>
            <a:ext cx="829509" cy="1966473"/>
            <a:chOff x="0" y="0"/>
            <a:chExt cx="2354580" cy="55818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30917" y="4367874"/>
            <a:ext cx="487056" cy="52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3</a:t>
            </a:r>
          </a:p>
        </p:txBody>
      </p:sp>
      <p:grpSp>
        <p:nvGrpSpPr>
          <p:cNvPr name="Group 14" id="14"/>
          <p:cNvGrpSpPr/>
          <p:nvPr/>
        </p:nvGrpSpPr>
        <p:grpSpPr>
          <a:xfrm rot="2700000">
            <a:off x="-1705354" y="-5940563"/>
            <a:ext cx="6164339" cy="6164339"/>
            <a:chOff x="0" y="0"/>
            <a:chExt cx="1913890" cy="19138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750085" y="295269"/>
            <a:ext cx="12616379" cy="895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 spc="600">
                <a:solidFill>
                  <a:srgbClr val="5271FF"/>
                </a:solidFill>
                <a:latin typeface="Poppins Heavy"/>
              </a:rPr>
              <a:t>DESCRIPTION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21462" y="7325703"/>
            <a:ext cx="16529732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50"/>
              </a:lnSpc>
            </a:pPr>
            <a:r>
              <a:rPr lang="en-US" sz="3400" spc="340">
                <a:solidFill>
                  <a:srgbClr val="000000"/>
                </a:solidFill>
                <a:latin typeface="Lato Italics"/>
              </a:rPr>
              <a:t>INS &amp; DATA Drivers get the respective Sequences from the INS &amp; DATA Sequencers and drive them onto the Interfaces towards DUT.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21462" y="8685238"/>
            <a:ext cx="16529732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50"/>
              </a:lnSpc>
            </a:pPr>
            <a:r>
              <a:rPr lang="en-US" sz="3400" spc="340">
                <a:solidFill>
                  <a:srgbClr val="000000"/>
                </a:solidFill>
                <a:latin typeface="Lato Italics"/>
              </a:rPr>
              <a:t>Test terminates as soon as ECALL is detected by INS Interface signal and fetch signal of DUT Interface is disabled.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11937" y="5845370"/>
            <a:ext cx="16529732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50"/>
              </a:lnSpc>
            </a:pPr>
            <a:r>
              <a:rPr lang="en-US" sz="3400" spc="340">
                <a:solidFill>
                  <a:srgbClr val="000000"/>
                </a:solidFill>
                <a:latin typeface="Lato Italics"/>
              </a:rPr>
              <a:t>INS &amp; DATA Sequences gets the item from the FIFO export port of INS &amp; DATA Sequencers.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11937" y="4330945"/>
            <a:ext cx="16529732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50"/>
              </a:lnSpc>
            </a:pPr>
            <a:r>
              <a:rPr lang="en-US" sz="3400" spc="340">
                <a:solidFill>
                  <a:srgbClr val="000000"/>
                </a:solidFill>
                <a:latin typeface="Lato Italics"/>
              </a:rPr>
              <a:t>These outputs are written to Analysis ports which are connected to analysis FIFO of the respective Sequencers.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11937" y="2850710"/>
            <a:ext cx="16529732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50"/>
              </a:lnSpc>
            </a:pPr>
            <a:r>
              <a:rPr lang="en-US" sz="3400" spc="340">
                <a:solidFill>
                  <a:srgbClr val="000000"/>
                </a:solidFill>
                <a:latin typeface="Lato Italics"/>
              </a:rPr>
              <a:t>INS &amp; DATA Monitors read the respective outputs coming from DUT through INS &amp; DATA Interfaces.</a:t>
            </a:r>
            <a:r>
              <a:rPr lang="en-US" sz="3400" spc="340">
                <a:solidFill>
                  <a:srgbClr val="000000"/>
                </a:solidFill>
                <a:latin typeface="Lato Italics"/>
              </a:rPr>
              <a:t> </a:t>
            </a:r>
          </a:p>
        </p:txBody>
      </p:sp>
      <p:grpSp>
        <p:nvGrpSpPr>
          <p:cNvPr name="Group 22" id="22"/>
          <p:cNvGrpSpPr/>
          <p:nvPr/>
        </p:nvGrpSpPr>
        <p:grpSpPr>
          <a:xfrm rot="-5400000">
            <a:off x="539907" y="5160097"/>
            <a:ext cx="829509" cy="1966473"/>
            <a:chOff x="0" y="0"/>
            <a:chExt cx="2354580" cy="55818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376380" y="5848109"/>
            <a:ext cx="48705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4</a:t>
            </a:r>
          </a:p>
        </p:txBody>
      </p:sp>
      <p:grpSp>
        <p:nvGrpSpPr>
          <p:cNvPr name="Group 25" id="25"/>
          <p:cNvGrpSpPr/>
          <p:nvPr/>
        </p:nvGrpSpPr>
        <p:grpSpPr>
          <a:xfrm rot="-5400000">
            <a:off x="585371" y="6655472"/>
            <a:ext cx="829509" cy="1966473"/>
            <a:chOff x="0" y="0"/>
            <a:chExt cx="2354580" cy="558188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421843" y="7343484"/>
            <a:ext cx="48705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5</a:t>
            </a:r>
          </a:p>
        </p:txBody>
      </p:sp>
      <p:grpSp>
        <p:nvGrpSpPr>
          <p:cNvPr name="Group 28" id="28"/>
          <p:cNvGrpSpPr/>
          <p:nvPr/>
        </p:nvGrpSpPr>
        <p:grpSpPr>
          <a:xfrm rot="-5400000">
            <a:off x="613946" y="8025852"/>
            <a:ext cx="829509" cy="1966473"/>
            <a:chOff x="0" y="0"/>
            <a:chExt cx="2354580" cy="558188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313593" y="8713814"/>
            <a:ext cx="48705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028950"/>
            <a:ext cx="18288000" cy="7258050"/>
            <a:chOff x="0" y="0"/>
            <a:chExt cx="6671512" cy="264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2647756"/>
            </a:xfrm>
            <a:custGeom>
              <a:avLst/>
              <a:gdLst/>
              <a:ahLst/>
              <a:cxnLst/>
              <a:rect r="r" b="b" t="t" l="l"/>
              <a:pathLst>
                <a:path h="264775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2647756"/>
                  </a:lnTo>
                  <a:lnTo>
                    <a:pt x="0" y="264775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80498" y="5535038"/>
            <a:ext cx="4065348" cy="2316927"/>
            <a:chOff x="0" y="0"/>
            <a:chExt cx="971933" cy="553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1933" cy="553925"/>
            </a:xfrm>
            <a:custGeom>
              <a:avLst/>
              <a:gdLst/>
              <a:ahLst/>
              <a:cxnLst/>
              <a:rect r="r" b="b" t="t" l="l"/>
              <a:pathLst>
                <a:path h="553925" w="971933">
                  <a:moveTo>
                    <a:pt x="0" y="0"/>
                  </a:moveTo>
                  <a:lnTo>
                    <a:pt x="971933" y="0"/>
                  </a:lnTo>
                  <a:lnTo>
                    <a:pt x="971933" y="553925"/>
                  </a:lnTo>
                  <a:lnTo>
                    <a:pt x="0" y="5539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381190">
            <a:off x="3807504" y="-705158"/>
            <a:ext cx="18288000" cy="1655287"/>
            <a:chOff x="0" y="0"/>
            <a:chExt cx="6671512" cy="6038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71512" cy="603853"/>
            </a:xfrm>
            <a:custGeom>
              <a:avLst/>
              <a:gdLst/>
              <a:ahLst/>
              <a:cxnLst/>
              <a:rect r="r" b="b" t="t" l="l"/>
              <a:pathLst>
                <a:path h="603853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603853"/>
                  </a:lnTo>
                  <a:lnTo>
                    <a:pt x="0" y="603853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-284447">
            <a:off x="-3805812" y="-636028"/>
            <a:ext cx="18288000" cy="1655287"/>
            <a:chOff x="0" y="0"/>
            <a:chExt cx="6671512" cy="6038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71512" cy="603853"/>
            </a:xfrm>
            <a:custGeom>
              <a:avLst/>
              <a:gdLst/>
              <a:ahLst/>
              <a:cxnLst/>
              <a:rect r="r" b="b" t="t" l="l"/>
              <a:pathLst>
                <a:path h="603853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603853"/>
                  </a:lnTo>
                  <a:lnTo>
                    <a:pt x="0" y="603853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80498" y="1334028"/>
            <a:ext cx="1532700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Ultra-Bold"/>
              </a:rPr>
              <a:t>SANITY CHECKS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05635" y="5922767"/>
            <a:ext cx="301507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99">
                <a:solidFill>
                  <a:srgbClr val="2B4A9D"/>
                </a:solidFill>
                <a:latin typeface="Lato Bold"/>
              </a:rPr>
              <a:t>NOP ECALL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933890" y="5535038"/>
            <a:ext cx="4420219" cy="2316927"/>
            <a:chOff x="0" y="0"/>
            <a:chExt cx="1612508" cy="8452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12508" cy="845221"/>
            </a:xfrm>
            <a:custGeom>
              <a:avLst/>
              <a:gdLst/>
              <a:ahLst/>
              <a:cxnLst/>
              <a:rect r="r" b="b" t="t" l="l"/>
              <a:pathLst>
                <a:path h="845221" w="1612508">
                  <a:moveTo>
                    <a:pt x="0" y="0"/>
                  </a:moveTo>
                  <a:lnTo>
                    <a:pt x="1612508" y="0"/>
                  </a:lnTo>
                  <a:lnTo>
                    <a:pt x="1612508" y="845221"/>
                  </a:lnTo>
                  <a:lnTo>
                    <a:pt x="0" y="8452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933890" y="5927725"/>
            <a:ext cx="4420219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99">
                <a:solidFill>
                  <a:srgbClr val="2B4A9D"/>
                </a:solidFill>
                <a:latin typeface="Lato Bold"/>
              </a:rPr>
              <a:t>INITIALIZE REGISTERS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628201" y="5535038"/>
            <a:ext cx="4307796" cy="2316927"/>
            <a:chOff x="0" y="0"/>
            <a:chExt cx="1501261" cy="8074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01261" cy="807446"/>
            </a:xfrm>
            <a:custGeom>
              <a:avLst/>
              <a:gdLst/>
              <a:ahLst/>
              <a:cxnLst/>
              <a:rect r="r" b="b" t="t" l="l"/>
              <a:pathLst>
                <a:path h="807446" w="1501261">
                  <a:moveTo>
                    <a:pt x="0" y="0"/>
                  </a:moveTo>
                  <a:lnTo>
                    <a:pt x="1501261" y="0"/>
                  </a:lnTo>
                  <a:lnTo>
                    <a:pt x="1501261" y="807446"/>
                  </a:lnTo>
                  <a:lnTo>
                    <a:pt x="0" y="8074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125678" y="5922767"/>
            <a:ext cx="331284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99">
                <a:solidFill>
                  <a:srgbClr val="2B4A9D"/>
                </a:solidFill>
                <a:latin typeface="Lato Bold"/>
              </a:rPr>
              <a:t>LOAD STORE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63964" y="3610239"/>
            <a:ext cx="1386488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</a:pPr>
            <a:r>
              <a:rPr lang="en-US" sz="3000" spc="300">
                <a:solidFill>
                  <a:srgbClr val="FFFFFF"/>
                </a:solidFill>
                <a:latin typeface="Lato Italics"/>
              </a:rPr>
              <a:t>Simple Tests indicating correct working of verification environment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028950"/>
            <a:ext cx="18288000" cy="7258050"/>
            <a:chOff x="0" y="0"/>
            <a:chExt cx="6671512" cy="264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2647756"/>
            </a:xfrm>
            <a:custGeom>
              <a:avLst/>
              <a:gdLst/>
              <a:ahLst/>
              <a:cxnLst/>
              <a:rect r="r" b="b" t="t" l="l"/>
              <a:pathLst>
                <a:path h="264775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2647756"/>
                  </a:lnTo>
                  <a:lnTo>
                    <a:pt x="0" y="264775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381190">
            <a:off x="3807504" y="-705158"/>
            <a:ext cx="18288000" cy="1655287"/>
            <a:chOff x="0" y="0"/>
            <a:chExt cx="6671512" cy="6038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71512" cy="603853"/>
            </a:xfrm>
            <a:custGeom>
              <a:avLst/>
              <a:gdLst/>
              <a:ahLst/>
              <a:cxnLst/>
              <a:rect r="r" b="b" t="t" l="l"/>
              <a:pathLst>
                <a:path h="603853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603853"/>
                  </a:lnTo>
                  <a:lnTo>
                    <a:pt x="0" y="603853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-284447">
            <a:off x="-3805812" y="-636028"/>
            <a:ext cx="18288000" cy="1655287"/>
            <a:chOff x="0" y="0"/>
            <a:chExt cx="6671512" cy="6038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71512" cy="603853"/>
            </a:xfrm>
            <a:custGeom>
              <a:avLst/>
              <a:gdLst/>
              <a:ahLst/>
              <a:cxnLst/>
              <a:rect r="r" b="b" t="t" l="l"/>
              <a:pathLst>
                <a:path h="603853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603853"/>
                  </a:lnTo>
                  <a:lnTo>
                    <a:pt x="0" y="603853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480498" y="1334028"/>
            <a:ext cx="1532700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Ultra-Bold"/>
              </a:rPr>
              <a:t>TEST CASES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16250" y="4534020"/>
            <a:ext cx="4065348" cy="1550185"/>
            <a:chOff x="0" y="0"/>
            <a:chExt cx="971933" cy="370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1933" cy="370614"/>
            </a:xfrm>
            <a:custGeom>
              <a:avLst/>
              <a:gdLst/>
              <a:ahLst/>
              <a:cxnLst/>
              <a:rect r="r" b="b" t="t" l="l"/>
              <a:pathLst>
                <a:path h="370614" w="971933">
                  <a:moveTo>
                    <a:pt x="0" y="0"/>
                  </a:moveTo>
                  <a:lnTo>
                    <a:pt x="971933" y="0"/>
                  </a:lnTo>
                  <a:lnTo>
                    <a:pt x="971933" y="370614"/>
                  </a:lnTo>
                  <a:lnTo>
                    <a:pt x="0" y="37061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41387" y="4921749"/>
            <a:ext cx="301507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99">
                <a:solidFill>
                  <a:srgbClr val="2B4A9D"/>
                </a:solidFill>
                <a:latin typeface="Lato Bold"/>
              </a:rPr>
              <a:t>R_TEST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869643" y="4534020"/>
            <a:ext cx="4420219" cy="1550185"/>
            <a:chOff x="0" y="0"/>
            <a:chExt cx="1612508" cy="5655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12508" cy="565512"/>
            </a:xfrm>
            <a:custGeom>
              <a:avLst/>
              <a:gdLst/>
              <a:ahLst/>
              <a:cxnLst/>
              <a:rect r="r" b="b" t="t" l="l"/>
              <a:pathLst>
                <a:path h="565512" w="1612508">
                  <a:moveTo>
                    <a:pt x="0" y="0"/>
                  </a:moveTo>
                  <a:lnTo>
                    <a:pt x="1612508" y="0"/>
                  </a:lnTo>
                  <a:lnTo>
                    <a:pt x="1612508" y="565512"/>
                  </a:lnTo>
                  <a:lnTo>
                    <a:pt x="0" y="56551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869643" y="4926707"/>
            <a:ext cx="442021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99">
                <a:solidFill>
                  <a:srgbClr val="2B4A9D"/>
                </a:solidFill>
                <a:latin typeface="Lato Bold"/>
              </a:rPr>
              <a:t>I_TEST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563953" y="4534020"/>
            <a:ext cx="4307796" cy="1550185"/>
            <a:chOff x="0" y="0"/>
            <a:chExt cx="1501261" cy="5402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01261" cy="540237"/>
            </a:xfrm>
            <a:custGeom>
              <a:avLst/>
              <a:gdLst/>
              <a:ahLst/>
              <a:cxnLst/>
              <a:rect r="r" b="b" t="t" l="l"/>
              <a:pathLst>
                <a:path h="540237" w="1501261">
                  <a:moveTo>
                    <a:pt x="0" y="0"/>
                  </a:moveTo>
                  <a:lnTo>
                    <a:pt x="1501261" y="0"/>
                  </a:lnTo>
                  <a:lnTo>
                    <a:pt x="1501261" y="540237"/>
                  </a:lnTo>
                  <a:lnTo>
                    <a:pt x="0" y="5402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061431" y="4921749"/>
            <a:ext cx="331284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99">
                <a:solidFill>
                  <a:srgbClr val="2B4A9D"/>
                </a:solidFill>
                <a:latin typeface="Lato Bold"/>
              </a:rPr>
              <a:t>JUMP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16250" y="7220067"/>
            <a:ext cx="4065348" cy="1666758"/>
            <a:chOff x="0" y="0"/>
            <a:chExt cx="971933" cy="3984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71933" cy="398484"/>
            </a:xfrm>
            <a:custGeom>
              <a:avLst/>
              <a:gdLst/>
              <a:ahLst/>
              <a:cxnLst/>
              <a:rect r="r" b="b" t="t" l="l"/>
              <a:pathLst>
                <a:path h="398484" w="971933">
                  <a:moveTo>
                    <a:pt x="0" y="0"/>
                  </a:moveTo>
                  <a:lnTo>
                    <a:pt x="971933" y="0"/>
                  </a:lnTo>
                  <a:lnTo>
                    <a:pt x="971933" y="398484"/>
                  </a:lnTo>
                  <a:lnTo>
                    <a:pt x="0" y="3984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941387" y="7607796"/>
            <a:ext cx="301507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99">
                <a:solidFill>
                  <a:srgbClr val="2B4A9D"/>
                </a:solidFill>
                <a:latin typeface="Lato Bold"/>
              </a:rPr>
              <a:t>MIX_TEST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869643" y="7220067"/>
            <a:ext cx="4420219" cy="1666758"/>
            <a:chOff x="0" y="0"/>
            <a:chExt cx="1612508" cy="6080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12508" cy="608038"/>
            </a:xfrm>
            <a:custGeom>
              <a:avLst/>
              <a:gdLst/>
              <a:ahLst/>
              <a:cxnLst/>
              <a:rect r="r" b="b" t="t" l="l"/>
              <a:pathLst>
                <a:path h="608038" w="1612508">
                  <a:moveTo>
                    <a:pt x="0" y="0"/>
                  </a:moveTo>
                  <a:lnTo>
                    <a:pt x="1612508" y="0"/>
                  </a:lnTo>
                  <a:lnTo>
                    <a:pt x="1612508" y="608038"/>
                  </a:lnTo>
                  <a:lnTo>
                    <a:pt x="0" y="60803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6869643" y="7612754"/>
            <a:ext cx="442021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99">
                <a:solidFill>
                  <a:srgbClr val="2B4A9D"/>
                </a:solidFill>
                <a:latin typeface="Lato Bold"/>
              </a:rPr>
              <a:t>FACTORIAL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563953" y="7220067"/>
            <a:ext cx="4307796" cy="1666758"/>
            <a:chOff x="0" y="0"/>
            <a:chExt cx="1501261" cy="58086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01261" cy="580863"/>
            </a:xfrm>
            <a:custGeom>
              <a:avLst/>
              <a:gdLst/>
              <a:ahLst/>
              <a:cxnLst/>
              <a:rect r="r" b="b" t="t" l="l"/>
              <a:pathLst>
                <a:path h="580863" w="1501261">
                  <a:moveTo>
                    <a:pt x="0" y="0"/>
                  </a:moveTo>
                  <a:lnTo>
                    <a:pt x="1501261" y="0"/>
                  </a:lnTo>
                  <a:lnTo>
                    <a:pt x="1501261" y="580863"/>
                  </a:lnTo>
                  <a:lnTo>
                    <a:pt x="0" y="58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3061431" y="7607796"/>
            <a:ext cx="331284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99">
                <a:solidFill>
                  <a:srgbClr val="2B4A9D"/>
                </a:solidFill>
                <a:latin typeface="Lato Bold"/>
              </a:rPr>
              <a:t>ARRAY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58553" y="4433888"/>
            <a:ext cx="12616379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 spc="999">
                <a:solidFill>
                  <a:srgbClr val="5271FF"/>
                </a:solidFill>
                <a:latin typeface="Poppins Heavy"/>
              </a:rPr>
              <a:t>THANK YOU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134433" y="1004889"/>
            <a:ext cx="12993464" cy="2102579"/>
          </a:xfrm>
          <a:custGeom>
            <a:avLst/>
            <a:gdLst/>
            <a:ahLst/>
            <a:cxnLst/>
            <a:rect r="r" b="b" t="t" l="l"/>
            <a:pathLst>
              <a:path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DAFy6EOlgG8</dc:identifier>
  <dcterms:modified xsi:type="dcterms:W3CDTF">2011-08-01T06:04:30Z</dcterms:modified>
  <cp:revision>1</cp:revision>
  <dc:title>Ibex core verification</dc:title>
</cp:coreProperties>
</file>