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15" r:id="rId4"/>
    <p:sldId id="316" r:id="rId5"/>
    <p:sldId id="348" r:id="rId6"/>
    <p:sldId id="346" r:id="rId7"/>
    <p:sldId id="318" r:id="rId8"/>
    <p:sldId id="319" r:id="rId9"/>
    <p:sldId id="322" r:id="rId10"/>
    <p:sldId id="337" r:id="rId11"/>
    <p:sldId id="349" r:id="rId12"/>
    <p:sldId id="338" r:id="rId13"/>
    <p:sldId id="339" r:id="rId14"/>
    <p:sldId id="340" r:id="rId15"/>
    <p:sldId id="314" r:id="rId16"/>
    <p:sldId id="320" r:id="rId17"/>
    <p:sldId id="321" r:id="rId18"/>
    <p:sldId id="323" r:id="rId19"/>
    <p:sldId id="324" r:id="rId20"/>
    <p:sldId id="325" r:id="rId21"/>
    <p:sldId id="334" r:id="rId22"/>
    <p:sldId id="326" r:id="rId23"/>
    <p:sldId id="327" r:id="rId24"/>
    <p:sldId id="328" r:id="rId25"/>
    <p:sldId id="329" r:id="rId26"/>
    <p:sldId id="342" r:id="rId27"/>
    <p:sldId id="331" r:id="rId28"/>
    <p:sldId id="263" r:id="rId29"/>
    <p:sldId id="332" r:id="rId30"/>
    <p:sldId id="333" r:id="rId31"/>
    <p:sldId id="336" r:id="rId32"/>
    <p:sldId id="344" r:id="rId33"/>
    <p:sldId id="343" r:id="rId34"/>
    <p:sldId id="351" r:id="rId35"/>
    <p:sldId id="345" r:id="rId36"/>
    <p:sldId id="347" r:id="rId37"/>
    <p:sldId id="35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33" autoAdjust="0"/>
    <p:restoredTop sz="95294" autoAdjust="0"/>
  </p:normalViewPr>
  <p:slideViewPr>
    <p:cSldViewPr snapToGrid="0">
      <p:cViewPr varScale="1">
        <p:scale>
          <a:sx n="142" d="100"/>
          <a:sy n="142" d="100"/>
        </p:scale>
        <p:origin x="1976" y="176"/>
      </p:cViewPr>
      <p:guideLst>
        <p:guide orient="horz" pos="2160"/>
        <p:guide pos="2880"/>
      </p:guideLst>
    </p:cSldViewPr>
  </p:slideViewPr>
  <p:notesTextViewPr>
    <p:cViewPr>
      <p:scale>
        <a:sx n="1" d="1"/>
        <a:sy n="1" d="1"/>
      </p:scale>
      <p:origin x="0" y="0"/>
    </p:cViewPr>
  </p:notesTextViewPr>
  <p:sorterViewPr>
    <p:cViewPr>
      <p:scale>
        <a:sx n="100" d="100"/>
        <a:sy n="100" d="100"/>
      </p:scale>
      <p:origin x="0" y="-44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E3637-F8A9-4E64-B0EC-E13DB1723FF7}" type="datetimeFigureOut">
              <a:rPr lang="zh-CN" altLang="en-US" smtClean="0"/>
              <a:t>2019/8/5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55154-E2F3-4059-851F-5B5CC9E6B3CD}" type="slidenum">
              <a:rPr lang="zh-CN" altLang="en-US" smtClean="0"/>
              <a:t>‹#›</a:t>
            </a:fld>
            <a:endParaRPr lang="zh-CN" altLang="en-US"/>
          </a:p>
        </p:txBody>
      </p:sp>
    </p:spTree>
    <p:extLst>
      <p:ext uri="{BB962C8B-B14F-4D97-AF65-F5344CB8AC3E}">
        <p14:creationId xmlns:p14="http://schemas.microsoft.com/office/powerpoint/2010/main" val="3786593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google/lmctfy"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github.com/GoogleCloudPlatform/kubernet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对使用者来讲是一个</a:t>
            </a:r>
            <a:r>
              <a:rPr lang="en-US" altLang="zh-CN" sz="1200" b="0" i="0" kern="1200" dirty="0">
                <a:solidFill>
                  <a:schemeClr val="tx1"/>
                </a:solidFill>
                <a:effectLst/>
                <a:latin typeface="+mn-lt"/>
                <a:ea typeface="+mn-ea"/>
                <a:cs typeface="+mn-cs"/>
              </a:rPr>
              <a:t>C/S</a:t>
            </a:r>
            <a:r>
              <a:rPr lang="zh-CN" altLang="en-US" sz="1200" b="0" i="0" kern="1200" dirty="0">
                <a:solidFill>
                  <a:schemeClr val="tx1"/>
                </a:solidFill>
                <a:effectLst/>
                <a:latin typeface="+mn-lt"/>
                <a:ea typeface="+mn-ea"/>
                <a:cs typeface="+mn-cs"/>
              </a:rPr>
              <a:t>模式的架构，而</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的后端是一个非常松耦合的架构，模块各司其职，并有机组合，支撑</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的运行。</a:t>
            </a:r>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如图，不难看出，用户是使用</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Client</a:t>
            </a:r>
            <a:r>
              <a:rPr lang="zh-CN" altLang="en-US" sz="1200" b="0" i="0" kern="1200" dirty="0">
                <a:solidFill>
                  <a:schemeClr val="tx1"/>
                </a:solidFill>
                <a:effectLst/>
                <a:latin typeface="+mn-lt"/>
                <a:ea typeface="+mn-ea"/>
                <a:cs typeface="+mn-cs"/>
              </a:rPr>
              <a:t>与</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Daemon</a:t>
            </a:r>
            <a:r>
              <a:rPr lang="zh-CN" altLang="en-US" sz="1200" b="0" i="0" kern="1200" dirty="0">
                <a:solidFill>
                  <a:schemeClr val="tx1"/>
                </a:solidFill>
                <a:effectLst/>
                <a:latin typeface="+mn-lt"/>
                <a:ea typeface="+mn-ea"/>
                <a:cs typeface="+mn-cs"/>
              </a:rPr>
              <a:t>建立通信，并发送请求给后者。</a:t>
            </a:r>
          </a:p>
          <a:p>
            <a:pPr fontAlgn="base"/>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Daemon</a:t>
            </a:r>
            <a:r>
              <a:rPr lang="zh-CN" altLang="en-US" sz="1200" b="0" i="0" kern="1200" dirty="0">
                <a:solidFill>
                  <a:schemeClr val="tx1"/>
                </a:solidFill>
                <a:effectLst/>
                <a:latin typeface="+mn-lt"/>
                <a:ea typeface="+mn-ea"/>
                <a:cs typeface="+mn-cs"/>
              </a:rPr>
              <a:t>作为</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架构中的主体部分，首先提供</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的功能使其可以接受</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Client</a:t>
            </a:r>
            <a:r>
              <a:rPr lang="zh-CN" altLang="en-US" sz="1200" b="0" i="0" kern="1200" dirty="0">
                <a:solidFill>
                  <a:schemeClr val="tx1"/>
                </a:solidFill>
                <a:effectLst/>
                <a:latin typeface="+mn-lt"/>
                <a:ea typeface="+mn-ea"/>
                <a:cs typeface="+mn-cs"/>
              </a:rPr>
              <a:t>的请求；而后</a:t>
            </a:r>
            <a:r>
              <a:rPr lang="en-US" altLang="zh-CN" sz="1200" b="0" i="0" kern="1200" dirty="0">
                <a:solidFill>
                  <a:schemeClr val="tx1"/>
                </a:solidFill>
                <a:effectLst/>
                <a:latin typeface="+mn-lt"/>
                <a:ea typeface="+mn-ea"/>
                <a:cs typeface="+mn-cs"/>
              </a:rPr>
              <a:t>Engine</a:t>
            </a:r>
            <a:r>
              <a:rPr lang="zh-CN" altLang="en-US" sz="1200" b="0" i="0" kern="1200" dirty="0">
                <a:solidFill>
                  <a:schemeClr val="tx1"/>
                </a:solidFill>
                <a:effectLst/>
                <a:latin typeface="+mn-lt"/>
                <a:ea typeface="+mn-ea"/>
                <a:cs typeface="+mn-cs"/>
              </a:rPr>
              <a:t>执行</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内部的一系列工作，每一项工作都是以一个</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的形式的存在。</a:t>
            </a:r>
          </a:p>
          <a:p>
            <a:pPr fontAlgn="base"/>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的运行过程中，当需要容器镜像时，则从</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Registry</a:t>
            </a:r>
            <a:r>
              <a:rPr lang="zh-CN" altLang="en-US" sz="1200" b="0" i="0" kern="1200" dirty="0">
                <a:solidFill>
                  <a:schemeClr val="tx1"/>
                </a:solidFill>
                <a:effectLst/>
                <a:latin typeface="+mn-lt"/>
                <a:ea typeface="+mn-ea"/>
                <a:cs typeface="+mn-cs"/>
              </a:rPr>
              <a:t>中下载镜像，并通过镜像管理驱动</a:t>
            </a:r>
            <a:r>
              <a:rPr lang="en-US" altLang="zh-CN" sz="1200" b="0" i="0" kern="1200" dirty="0" err="1">
                <a:solidFill>
                  <a:schemeClr val="tx1"/>
                </a:solidFill>
                <a:effectLst/>
                <a:latin typeface="+mn-lt"/>
                <a:ea typeface="+mn-ea"/>
                <a:cs typeface="+mn-cs"/>
              </a:rPr>
              <a:t>graphdriver</a:t>
            </a:r>
            <a:r>
              <a:rPr lang="zh-CN" altLang="en-US" sz="1200" b="0" i="0" kern="1200" dirty="0">
                <a:solidFill>
                  <a:schemeClr val="tx1"/>
                </a:solidFill>
                <a:effectLst/>
                <a:latin typeface="+mn-lt"/>
                <a:ea typeface="+mn-ea"/>
                <a:cs typeface="+mn-cs"/>
              </a:rPr>
              <a:t>将下载镜像以</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的形式存储；当需要为</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创建网络环境时，通过网络管理驱动</a:t>
            </a:r>
            <a:r>
              <a:rPr lang="en-US" altLang="zh-CN" sz="1200" b="0" i="0" kern="1200" dirty="0" err="1">
                <a:solidFill>
                  <a:schemeClr val="tx1"/>
                </a:solidFill>
                <a:effectLst/>
                <a:latin typeface="+mn-lt"/>
                <a:ea typeface="+mn-ea"/>
                <a:cs typeface="+mn-cs"/>
              </a:rPr>
              <a:t>networkdriver</a:t>
            </a:r>
            <a:r>
              <a:rPr lang="zh-CN" altLang="en-US" sz="1200" b="0" i="0" kern="1200" dirty="0">
                <a:solidFill>
                  <a:schemeClr val="tx1"/>
                </a:solidFill>
                <a:effectLst/>
                <a:latin typeface="+mn-lt"/>
                <a:ea typeface="+mn-ea"/>
                <a:cs typeface="+mn-cs"/>
              </a:rPr>
              <a:t>创建并配置</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容器网络环境；当需要限制</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容器运行资源或执行用户指令等操作时，则通过</a:t>
            </a:r>
            <a:r>
              <a:rPr lang="en-US" altLang="zh-CN" sz="1200" b="0" i="0" kern="1200" dirty="0" err="1">
                <a:solidFill>
                  <a:schemeClr val="tx1"/>
                </a:solidFill>
                <a:effectLst/>
                <a:latin typeface="+mn-lt"/>
                <a:ea typeface="+mn-ea"/>
                <a:cs typeface="+mn-cs"/>
              </a:rPr>
              <a:t>execdriver</a:t>
            </a:r>
            <a:r>
              <a:rPr lang="zh-CN" altLang="en-US" sz="1200" b="0" i="0" kern="1200" dirty="0">
                <a:solidFill>
                  <a:schemeClr val="tx1"/>
                </a:solidFill>
                <a:effectLst/>
                <a:latin typeface="+mn-lt"/>
                <a:ea typeface="+mn-ea"/>
                <a:cs typeface="+mn-cs"/>
              </a:rPr>
              <a:t>来完成。</a:t>
            </a:r>
          </a:p>
          <a:p>
            <a:pPr fontAlgn="base"/>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libcontainer</a:t>
            </a:r>
            <a:r>
              <a:rPr lang="zh-CN" altLang="en-US" sz="1200" b="0" i="0" kern="1200" dirty="0">
                <a:solidFill>
                  <a:schemeClr val="tx1"/>
                </a:solidFill>
                <a:effectLst/>
                <a:latin typeface="+mn-lt"/>
                <a:ea typeface="+mn-ea"/>
                <a:cs typeface="+mn-cs"/>
              </a:rPr>
              <a:t>是一项独立的容器管理包，</a:t>
            </a:r>
            <a:r>
              <a:rPr lang="en-US" altLang="zh-CN" sz="1200" b="0" i="0" kern="1200" dirty="0" err="1">
                <a:solidFill>
                  <a:schemeClr val="tx1"/>
                </a:solidFill>
                <a:effectLst/>
                <a:latin typeface="+mn-lt"/>
                <a:ea typeface="+mn-ea"/>
                <a:cs typeface="+mn-cs"/>
              </a:rPr>
              <a:t>networkdriver</a:t>
            </a:r>
            <a:r>
              <a:rPr lang="zh-CN" altLang="en-US" sz="1200" b="0" i="0" kern="1200" dirty="0">
                <a:solidFill>
                  <a:schemeClr val="tx1"/>
                </a:solidFill>
                <a:effectLst/>
                <a:latin typeface="+mn-lt"/>
                <a:ea typeface="+mn-ea"/>
                <a:cs typeface="+mn-cs"/>
              </a:rPr>
              <a:t>以及</a:t>
            </a:r>
            <a:r>
              <a:rPr lang="en-US" altLang="zh-CN" sz="1200" b="0" i="0" kern="1200" dirty="0" err="1">
                <a:solidFill>
                  <a:schemeClr val="tx1"/>
                </a:solidFill>
                <a:effectLst/>
                <a:latin typeface="+mn-lt"/>
                <a:ea typeface="+mn-ea"/>
                <a:cs typeface="+mn-cs"/>
              </a:rPr>
              <a:t>execdriver</a:t>
            </a:r>
            <a:r>
              <a:rPr lang="zh-CN" altLang="en-US" sz="1200" b="0" i="0" kern="1200" dirty="0">
                <a:solidFill>
                  <a:schemeClr val="tx1"/>
                </a:solidFill>
                <a:effectLst/>
                <a:latin typeface="+mn-lt"/>
                <a:ea typeface="+mn-ea"/>
                <a:cs typeface="+mn-cs"/>
              </a:rPr>
              <a:t>都是通过</a:t>
            </a:r>
            <a:r>
              <a:rPr lang="en-US" altLang="zh-CN" sz="1200" b="0" i="0" kern="1200" dirty="0" err="1">
                <a:solidFill>
                  <a:schemeClr val="tx1"/>
                </a:solidFill>
                <a:effectLst/>
                <a:latin typeface="+mn-lt"/>
                <a:ea typeface="+mn-ea"/>
                <a:cs typeface="+mn-cs"/>
              </a:rPr>
              <a:t>libcontainer</a:t>
            </a:r>
            <a:r>
              <a:rPr lang="zh-CN" altLang="en-US" sz="1200" b="0" i="0" kern="1200" dirty="0">
                <a:solidFill>
                  <a:schemeClr val="tx1"/>
                </a:solidFill>
                <a:effectLst/>
                <a:latin typeface="+mn-lt"/>
                <a:ea typeface="+mn-ea"/>
                <a:cs typeface="+mn-cs"/>
              </a:rPr>
              <a:t>来实现具体对容器进行的操作。</a:t>
            </a:r>
          </a:p>
          <a:p>
            <a:pPr fontAlgn="base"/>
            <a:r>
              <a:rPr lang="zh-CN" altLang="en-US" sz="1200" b="0" i="0" kern="1200" dirty="0">
                <a:solidFill>
                  <a:schemeClr val="tx1"/>
                </a:solidFill>
                <a:effectLst/>
                <a:latin typeface="+mn-lt"/>
                <a:ea typeface="+mn-ea"/>
                <a:cs typeface="+mn-cs"/>
              </a:rPr>
              <a:t>当执行完运行容器的命令后，一个实际的</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容器就处于运行状态，该容器拥有独立的文件系统，独立并且安全的运行环境等。</a:t>
            </a:r>
          </a:p>
          <a:p>
            <a:endParaRPr lang="zh-CN" altLang="en-US" dirty="0"/>
          </a:p>
        </p:txBody>
      </p:sp>
      <p:sp>
        <p:nvSpPr>
          <p:cNvPr id="4" name="灯片编号占位符 3"/>
          <p:cNvSpPr>
            <a:spLocks noGrp="1"/>
          </p:cNvSpPr>
          <p:nvPr>
            <p:ph type="sldNum" sz="quarter" idx="10"/>
          </p:nvPr>
        </p:nvSpPr>
        <p:spPr/>
        <p:txBody>
          <a:bodyPr/>
          <a:lstStyle/>
          <a:p>
            <a:fld id="{C1355154-E2F3-4059-851F-5B5CC9E6B3CD}" type="slidenum">
              <a:rPr lang="zh-CN" altLang="en-US" smtClean="0"/>
              <a:t>12</a:t>
            </a:fld>
            <a:endParaRPr lang="zh-CN" altLang="en-US"/>
          </a:p>
        </p:txBody>
      </p:sp>
    </p:spTree>
    <p:extLst>
      <p:ext uri="{BB962C8B-B14F-4D97-AF65-F5344CB8AC3E}">
        <p14:creationId xmlns:p14="http://schemas.microsoft.com/office/powerpoint/2010/main" val="124943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pull</a:t>
            </a:r>
            <a:r>
              <a:rPr lang="zh-CN" altLang="en-US" sz="1200" b="0" i="0" kern="1200" dirty="0">
                <a:solidFill>
                  <a:schemeClr val="tx1"/>
                </a:solidFill>
                <a:effectLst/>
                <a:latin typeface="+mn-lt"/>
                <a:ea typeface="+mn-ea"/>
                <a:cs typeface="+mn-cs"/>
              </a:rPr>
              <a:t>命令的作用为：从</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Registry</a:t>
            </a:r>
            <a:r>
              <a:rPr lang="zh-CN" altLang="en-US" sz="1200" b="0" i="0" kern="1200" dirty="0">
                <a:solidFill>
                  <a:schemeClr val="tx1"/>
                </a:solidFill>
                <a:effectLst/>
                <a:latin typeface="+mn-lt"/>
                <a:ea typeface="+mn-ea"/>
                <a:cs typeface="+mn-cs"/>
              </a:rPr>
              <a:t>中下载指定的容器镜像，并存储在本地的</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中，以备后续创建</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容器时的使用。</a:t>
            </a:r>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图中标记的红色箭头表示</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pull</a:t>
            </a:r>
            <a:r>
              <a:rPr lang="zh-CN" altLang="en-US" sz="1200" b="0" i="0" kern="1200" dirty="0">
                <a:solidFill>
                  <a:schemeClr val="tx1"/>
                </a:solidFill>
                <a:effectLst/>
                <a:latin typeface="+mn-lt"/>
                <a:ea typeface="+mn-ea"/>
                <a:cs typeface="+mn-cs"/>
              </a:rPr>
              <a:t>命令在发起后，</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所做的一系列运行。以下逐一分析这些步骤。</a:t>
            </a:r>
          </a:p>
          <a:p>
            <a:pPr fontAlgn="base"/>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Client</a:t>
            </a:r>
            <a:r>
              <a:rPr lang="zh-CN" altLang="en-US" sz="1200" b="0" i="0" kern="1200" dirty="0">
                <a:solidFill>
                  <a:schemeClr val="tx1"/>
                </a:solidFill>
                <a:effectLst/>
                <a:latin typeface="+mn-lt"/>
                <a:ea typeface="+mn-ea"/>
                <a:cs typeface="+mn-cs"/>
              </a:rPr>
              <a:t>接受</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pull</a:t>
            </a:r>
            <a:r>
              <a:rPr lang="zh-CN" altLang="en-US" sz="1200" b="0" i="0" kern="1200" dirty="0">
                <a:solidFill>
                  <a:schemeClr val="tx1"/>
                </a:solidFill>
                <a:effectLst/>
                <a:latin typeface="+mn-lt"/>
                <a:ea typeface="+mn-ea"/>
                <a:cs typeface="+mn-cs"/>
              </a:rPr>
              <a:t>命令，解析完请求以及收集完请求参数之后，发送一个</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请求给</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请求方法为</a:t>
            </a:r>
            <a:r>
              <a:rPr lang="en-US" altLang="zh-CN" sz="1200" b="0" i="0" kern="1200" dirty="0">
                <a:solidFill>
                  <a:schemeClr val="tx1"/>
                </a:solidFill>
                <a:effectLst/>
                <a:latin typeface="+mn-lt"/>
                <a:ea typeface="+mn-ea"/>
                <a:cs typeface="+mn-cs"/>
              </a:rPr>
              <a:t>POST</a:t>
            </a:r>
            <a:r>
              <a:rPr lang="zh-CN" altLang="en-US" sz="1200" b="0" i="0" kern="1200" dirty="0">
                <a:solidFill>
                  <a:schemeClr val="tx1"/>
                </a:solidFill>
                <a:effectLst/>
                <a:latin typeface="+mn-lt"/>
                <a:ea typeface="+mn-ea"/>
                <a:cs typeface="+mn-cs"/>
              </a:rPr>
              <a:t>，请求</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"/images/create? "+"xxx"</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(2) </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接受以上</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请求，并交给</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以及请求方法来确定执行该请求的具体</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(3) </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将请求路由分发至相应的</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，具体为</a:t>
            </a:r>
            <a:r>
              <a:rPr lang="en-US" altLang="zh-CN" sz="1200" b="0" i="0" kern="1200" dirty="0" err="1">
                <a:solidFill>
                  <a:schemeClr val="tx1"/>
                </a:solidFill>
                <a:effectLst/>
                <a:latin typeface="+mn-lt"/>
                <a:ea typeface="+mn-ea"/>
                <a:cs typeface="+mn-cs"/>
              </a:rPr>
              <a:t>PostImagesCreate</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PostImageCreate</a:t>
            </a:r>
            <a:r>
              <a:rPr lang="zh-CN" altLang="en-US" sz="1200" b="0" i="0" kern="1200" dirty="0">
                <a:solidFill>
                  <a:schemeClr val="tx1"/>
                </a:solidFill>
                <a:effectLst/>
                <a:latin typeface="+mn-lt"/>
                <a:ea typeface="+mn-ea"/>
                <a:cs typeface="+mn-cs"/>
              </a:rPr>
              <a:t>这个</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之中，一个名为</a:t>
            </a:r>
            <a:r>
              <a:rPr lang="en-US" altLang="zh-CN" sz="1200" b="0" i="0" kern="1200" dirty="0">
                <a:solidFill>
                  <a:schemeClr val="tx1"/>
                </a:solidFill>
                <a:effectLst/>
                <a:latin typeface="+mn-lt"/>
                <a:ea typeface="+mn-ea"/>
                <a:cs typeface="+mn-cs"/>
              </a:rPr>
              <a:t>"pull"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被创建，并开始执行；</a:t>
            </a:r>
          </a:p>
          <a:p>
            <a:pPr fontAlgn="base"/>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名为</a:t>
            </a:r>
            <a:r>
              <a:rPr lang="en-US" altLang="zh-CN" sz="1200" b="0" i="0" kern="1200" dirty="0">
                <a:solidFill>
                  <a:schemeClr val="tx1"/>
                </a:solidFill>
                <a:effectLst/>
                <a:latin typeface="+mn-lt"/>
                <a:ea typeface="+mn-ea"/>
                <a:cs typeface="+mn-cs"/>
              </a:rPr>
              <a:t>"pull"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在执行过程中，执行</a:t>
            </a:r>
            <a:r>
              <a:rPr lang="en-US" altLang="zh-CN" sz="1200" b="0" i="0" kern="1200" dirty="0" err="1">
                <a:solidFill>
                  <a:schemeClr val="tx1"/>
                </a:solidFill>
                <a:effectLst/>
                <a:latin typeface="+mn-lt"/>
                <a:ea typeface="+mn-ea"/>
                <a:cs typeface="+mn-cs"/>
              </a:rPr>
              <a:t>pullRepository</a:t>
            </a:r>
            <a:r>
              <a:rPr lang="zh-CN" altLang="en-US" sz="1200" b="0" i="0" kern="1200" dirty="0">
                <a:solidFill>
                  <a:schemeClr val="tx1"/>
                </a:solidFill>
                <a:effectLst/>
                <a:latin typeface="+mn-lt"/>
                <a:ea typeface="+mn-ea"/>
                <a:cs typeface="+mn-cs"/>
              </a:rPr>
              <a:t>操作，即从</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Registry</a:t>
            </a:r>
            <a:r>
              <a:rPr lang="zh-CN" altLang="en-US" sz="1200" b="0" i="0" kern="1200" dirty="0">
                <a:solidFill>
                  <a:schemeClr val="tx1"/>
                </a:solidFill>
                <a:effectLst/>
                <a:latin typeface="+mn-lt"/>
                <a:ea typeface="+mn-ea"/>
                <a:cs typeface="+mn-cs"/>
              </a:rPr>
              <a:t>中下载相应的一个或者多个</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名为</a:t>
            </a:r>
            <a:r>
              <a:rPr lang="en-US" altLang="zh-CN" sz="1200" b="0" i="0" kern="1200" dirty="0">
                <a:solidFill>
                  <a:schemeClr val="tx1"/>
                </a:solidFill>
                <a:effectLst/>
                <a:latin typeface="+mn-lt"/>
                <a:ea typeface="+mn-ea"/>
                <a:cs typeface="+mn-cs"/>
              </a:rPr>
              <a:t>"pull"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将下载的</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交给</a:t>
            </a:r>
            <a:r>
              <a:rPr lang="en-US" altLang="zh-CN" sz="1200" b="0" i="0" kern="1200" dirty="0" err="1">
                <a:solidFill>
                  <a:schemeClr val="tx1"/>
                </a:solidFill>
                <a:effectLst/>
                <a:latin typeface="+mn-lt"/>
                <a:ea typeface="+mn-ea"/>
                <a:cs typeface="+mn-cs"/>
              </a:rPr>
              <a:t>graphdriver</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(7) </a:t>
            </a:r>
            <a:r>
              <a:rPr lang="en-US" altLang="zh-CN" sz="1200" b="0" i="0" kern="1200" dirty="0" err="1">
                <a:solidFill>
                  <a:schemeClr val="tx1"/>
                </a:solidFill>
                <a:effectLst/>
                <a:latin typeface="+mn-lt"/>
                <a:ea typeface="+mn-ea"/>
                <a:cs typeface="+mn-cs"/>
              </a:rPr>
              <a:t>graphdriver</a:t>
            </a:r>
            <a:r>
              <a:rPr lang="zh-CN" altLang="en-US" sz="1200" b="0" i="0" kern="1200" dirty="0">
                <a:solidFill>
                  <a:schemeClr val="tx1"/>
                </a:solidFill>
                <a:effectLst/>
                <a:latin typeface="+mn-lt"/>
                <a:ea typeface="+mn-ea"/>
                <a:cs typeface="+mn-cs"/>
              </a:rPr>
              <a:t>负责将</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进行存储，一方创建</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对象，另一方面在</a:t>
            </a:r>
            <a:r>
              <a:rPr lang="en-US" altLang="zh-CN" sz="1200" b="0" i="0" kern="1200" dirty="0" err="1">
                <a:solidFill>
                  <a:schemeClr val="tx1"/>
                </a:solidFill>
                <a:effectLst/>
                <a:latin typeface="+mn-lt"/>
                <a:ea typeface="+mn-ea"/>
                <a:cs typeface="+mn-cs"/>
              </a:rPr>
              <a:t>GraphDB</a:t>
            </a:r>
            <a:r>
              <a:rPr lang="zh-CN" altLang="en-US" sz="1200" b="0" i="0" kern="1200" dirty="0">
                <a:solidFill>
                  <a:schemeClr val="tx1"/>
                </a:solidFill>
                <a:effectLst/>
                <a:latin typeface="+mn-lt"/>
                <a:ea typeface="+mn-ea"/>
                <a:cs typeface="+mn-cs"/>
              </a:rPr>
              <a:t>中记录</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之间的关系。</a:t>
            </a:r>
          </a:p>
        </p:txBody>
      </p:sp>
      <p:sp>
        <p:nvSpPr>
          <p:cNvPr id="4" name="灯片编号占位符 3"/>
          <p:cNvSpPr>
            <a:spLocks noGrp="1"/>
          </p:cNvSpPr>
          <p:nvPr>
            <p:ph type="sldNum" sz="quarter" idx="10"/>
          </p:nvPr>
        </p:nvSpPr>
        <p:spPr/>
        <p:txBody>
          <a:bodyPr/>
          <a:lstStyle/>
          <a:p>
            <a:fld id="{C1355154-E2F3-4059-851F-5B5CC9E6B3CD}" type="slidenum">
              <a:rPr lang="zh-CN" altLang="en-US" smtClean="0"/>
              <a:t>13</a:t>
            </a:fld>
            <a:endParaRPr lang="zh-CN" altLang="en-US"/>
          </a:p>
        </p:txBody>
      </p:sp>
    </p:spTree>
    <p:extLst>
      <p:ext uri="{BB962C8B-B14F-4D97-AF65-F5344CB8AC3E}">
        <p14:creationId xmlns:p14="http://schemas.microsoft.com/office/powerpoint/2010/main" val="2121592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run</a:t>
            </a:r>
            <a:r>
              <a:rPr lang="zh-CN" altLang="en-US" sz="1200" b="0" i="0" kern="1200" dirty="0">
                <a:solidFill>
                  <a:schemeClr val="tx1"/>
                </a:solidFill>
                <a:effectLst/>
                <a:latin typeface="+mn-lt"/>
                <a:ea typeface="+mn-ea"/>
                <a:cs typeface="+mn-cs"/>
              </a:rPr>
              <a:t>命令的作用是在一个全新的</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容器内部运行一条指令。</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在执行这条命令的时候，所做工作可以分为两部分：第一，创建</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容器所需的</a:t>
            </a:r>
            <a:r>
              <a:rPr lang="en-US" altLang="zh-CN" sz="1200" b="0" i="0" kern="1200" dirty="0" err="1">
                <a:solidFill>
                  <a:schemeClr val="tx1"/>
                </a:solidFill>
                <a:effectLst/>
                <a:latin typeface="+mn-lt"/>
                <a:ea typeface="+mn-ea"/>
                <a:cs typeface="+mn-cs"/>
              </a:rPr>
              <a:t>rootfs</a:t>
            </a:r>
            <a:r>
              <a:rPr lang="zh-CN" altLang="en-US" sz="1200" b="0" i="0" kern="1200" dirty="0">
                <a:solidFill>
                  <a:schemeClr val="tx1"/>
                </a:solidFill>
                <a:effectLst/>
                <a:latin typeface="+mn-lt"/>
                <a:ea typeface="+mn-ea"/>
                <a:cs typeface="+mn-cs"/>
              </a:rPr>
              <a:t>；第二，创建容器的网络等运行环境，并真正运行用户指令。因此，在整个执行流程中，</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Client</a:t>
            </a:r>
            <a:r>
              <a:rPr lang="zh-CN" altLang="en-US" sz="1200" b="0" i="0" kern="1200" dirty="0">
                <a:solidFill>
                  <a:schemeClr val="tx1"/>
                </a:solidFill>
                <a:effectLst/>
                <a:latin typeface="+mn-lt"/>
                <a:ea typeface="+mn-ea"/>
                <a:cs typeface="+mn-cs"/>
              </a:rPr>
              <a:t>给</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发送了两次</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请求，第二次请求的发起取决于第一次请求的返回状态。</a:t>
            </a:r>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图中标记的红色箭头表示</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run</a:t>
            </a:r>
            <a:r>
              <a:rPr lang="zh-CN" altLang="en-US" sz="1200" b="0" i="0" kern="1200" dirty="0">
                <a:solidFill>
                  <a:schemeClr val="tx1"/>
                </a:solidFill>
                <a:effectLst/>
                <a:latin typeface="+mn-lt"/>
                <a:ea typeface="+mn-ea"/>
                <a:cs typeface="+mn-cs"/>
              </a:rPr>
              <a:t>命令在发起后，</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所做的一系列运行。以下逐一分析这些步骤。</a:t>
            </a:r>
          </a:p>
          <a:p>
            <a:pPr fontAlgn="base"/>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Client</a:t>
            </a:r>
            <a:r>
              <a:rPr lang="zh-CN" altLang="en-US" sz="1200" b="0" i="0" kern="1200" dirty="0">
                <a:solidFill>
                  <a:schemeClr val="tx1"/>
                </a:solidFill>
                <a:effectLst/>
                <a:latin typeface="+mn-lt"/>
                <a:ea typeface="+mn-ea"/>
                <a:cs typeface="+mn-cs"/>
              </a:rPr>
              <a:t>接受</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run</a:t>
            </a:r>
            <a:r>
              <a:rPr lang="zh-CN" altLang="en-US" sz="1200" b="0" i="0" kern="1200" dirty="0">
                <a:solidFill>
                  <a:schemeClr val="tx1"/>
                </a:solidFill>
                <a:effectLst/>
                <a:latin typeface="+mn-lt"/>
                <a:ea typeface="+mn-ea"/>
                <a:cs typeface="+mn-cs"/>
              </a:rPr>
              <a:t>命令，解析完请求以及收集完请求参数之后，发送一个</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请求给</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请求方法为</a:t>
            </a:r>
            <a:r>
              <a:rPr lang="en-US" altLang="zh-CN" sz="1200" b="0" i="0" kern="1200" dirty="0">
                <a:solidFill>
                  <a:schemeClr val="tx1"/>
                </a:solidFill>
                <a:effectLst/>
                <a:latin typeface="+mn-lt"/>
                <a:ea typeface="+mn-ea"/>
                <a:cs typeface="+mn-cs"/>
              </a:rPr>
              <a:t>POST</a:t>
            </a:r>
            <a:r>
              <a:rPr lang="zh-CN" altLang="en-US" sz="1200" b="0" i="0" kern="1200" dirty="0">
                <a:solidFill>
                  <a:schemeClr val="tx1"/>
                </a:solidFill>
                <a:effectLst/>
                <a:latin typeface="+mn-lt"/>
                <a:ea typeface="+mn-ea"/>
                <a:cs typeface="+mn-cs"/>
              </a:rPr>
              <a:t>，请求</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"/containers/create? "+"xxx"</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(2) </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接受以上</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请求，并交给</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以及请求方法来确定执行该请求的具体</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(3) </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将请求路由分发至相应的</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，具体为</a:t>
            </a:r>
            <a:r>
              <a:rPr lang="en-US" altLang="zh-CN" sz="1200" b="0" i="0" kern="1200" dirty="0" err="1">
                <a:solidFill>
                  <a:schemeClr val="tx1"/>
                </a:solidFill>
                <a:effectLst/>
                <a:latin typeface="+mn-lt"/>
                <a:ea typeface="+mn-ea"/>
                <a:cs typeface="+mn-cs"/>
              </a:rPr>
              <a:t>PostContainersCreate</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PostImageCreate</a:t>
            </a:r>
            <a:r>
              <a:rPr lang="zh-CN" altLang="en-US" sz="1200" b="0" i="0" kern="1200" dirty="0">
                <a:solidFill>
                  <a:schemeClr val="tx1"/>
                </a:solidFill>
                <a:effectLst/>
                <a:latin typeface="+mn-lt"/>
                <a:ea typeface="+mn-ea"/>
                <a:cs typeface="+mn-cs"/>
              </a:rPr>
              <a:t>这个</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之中，一个名为</a:t>
            </a:r>
            <a:r>
              <a:rPr lang="en-US" altLang="zh-CN" sz="1200" b="0" i="0" kern="1200" dirty="0">
                <a:solidFill>
                  <a:schemeClr val="tx1"/>
                </a:solidFill>
                <a:effectLst/>
                <a:latin typeface="+mn-lt"/>
                <a:ea typeface="+mn-ea"/>
                <a:cs typeface="+mn-cs"/>
              </a:rPr>
              <a:t>"create"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被创建，并开始让该</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运行；</a:t>
            </a:r>
          </a:p>
          <a:p>
            <a:pPr fontAlgn="base"/>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名为</a:t>
            </a:r>
            <a:r>
              <a:rPr lang="en-US" altLang="zh-CN" sz="1200" b="0" i="0" kern="1200" dirty="0">
                <a:solidFill>
                  <a:schemeClr val="tx1"/>
                </a:solidFill>
                <a:effectLst/>
                <a:latin typeface="+mn-lt"/>
                <a:ea typeface="+mn-ea"/>
                <a:cs typeface="+mn-cs"/>
              </a:rPr>
              <a:t>"create"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在运行过程中，执行</a:t>
            </a:r>
            <a:r>
              <a:rPr lang="en-US" altLang="zh-CN" sz="1200" b="0" i="0" kern="1200" dirty="0" err="1">
                <a:solidFill>
                  <a:schemeClr val="tx1"/>
                </a:solidFill>
                <a:effectLst/>
                <a:latin typeface="+mn-lt"/>
                <a:ea typeface="+mn-ea"/>
                <a:cs typeface="+mn-cs"/>
              </a:rPr>
              <a:t>Container.Create</a:t>
            </a:r>
            <a:r>
              <a:rPr lang="zh-CN" altLang="en-US" sz="1200" b="0" i="0" kern="1200" dirty="0">
                <a:solidFill>
                  <a:schemeClr val="tx1"/>
                </a:solidFill>
                <a:effectLst/>
                <a:latin typeface="+mn-lt"/>
                <a:ea typeface="+mn-ea"/>
                <a:cs typeface="+mn-cs"/>
              </a:rPr>
              <a:t>操作，该操作需要获取容器镜像来为</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容器创建</a:t>
            </a:r>
            <a:r>
              <a:rPr lang="en-US" altLang="zh-CN" sz="1200" b="0" i="0" kern="1200" dirty="0" err="1">
                <a:solidFill>
                  <a:schemeClr val="tx1"/>
                </a:solidFill>
                <a:effectLst/>
                <a:latin typeface="+mn-lt"/>
                <a:ea typeface="+mn-ea"/>
                <a:cs typeface="+mn-cs"/>
              </a:rPr>
              <a:t>rootfs</a:t>
            </a:r>
            <a:r>
              <a:rPr lang="zh-CN" altLang="en-US" sz="1200" b="0" i="0" kern="1200" dirty="0">
                <a:solidFill>
                  <a:schemeClr val="tx1"/>
                </a:solidFill>
                <a:effectLst/>
                <a:latin typeface="+mn-lt"/>
                <a:ea typeface="+mn-ea"/>
                <a:cs typeface="+mn-cs"/>
              </a:rPr>
              <a:t>，即调用</a:t>
            </a:r>
            <a:r>
              <a:rPr lang="en-US" altLang="zh-CN" sz="1200" b="0" i="0" kern="1200" dirty="0" err="1">
                <a:solidFill>
                  <a:schemeClr val="tx1"/>
                </a:solidFill>
                <a:effectLst/>
                <a:latin typeface="+mn-lt"/>
                <a:ea typeface="+mn-ea"/>
                <a:cs typeface="+mn-cs"/>
              </a:rPr>
              <a:t>graphdriver</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(6) </a:t>
            </a:r>
            <a:r>
              <a:rPr lang="en-US" altLang="zh-CN" sz="1200" b="0" i="0" kern="1200" dirty="0" err="1">
                <a:solidFill>
                  <a:schemeClr val="tx1"/>
                </a:solidFill>
                <a:effectLst/>
                <a:latin typeface="+mn-lt"/>
                <a:ea typeface="+mn-ea"/>
                <a:cs typeface="+mn-cs"/>
              </a:rPr>
              <a:t>graphdriver</a:t>
            </a:r>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中获取创建</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a:t>
            </a:r>
            <a:r>
              <a:rPr lang="en-US" altLang="zh-CN" sz="1200" b="0" i="0" kern="1200" dirty="0" err="1">
                <a:solidFill>
                  <a:schemeClr val="tx1"/>
                </a:solidFill>
                <a:effectLst/>
                <a:latin typeface="+mn-lt"/>
                <a:ea typeface="+mn-ea"/>
                <a:cs typeface="+mn-cs"/>
              </a:rPr>
              <a:t>rootfs</a:t>
            </a:r>
            <a:r>
              <a:rPr lang="zh-CN" altLang="en-US" sz="1200" b="0" i="0" kern="1200" dirty="0">
                <a:solidFill>
                  <a:schemeClr val="tx1"/>
                </a:solidFill>
                <a:effectLst/>
                <a:latin typeface="+mn-lt"/>
                <a:ea typeface="+mn-ea"/>
                <a:cs typeface="+mn-cs"/>
              </a:rPr>
              <a:t>所需要的所有的镜像；</a:t>
            </a:r>
          </a:p>
          <a:p>
            <a:pPr fontAlgn="base"/>
            <a:r>
              <a:rPr lang="en-US" altLang="zh-CN" sz="1200" b="0" i="0" kern="1200" dirty="0">
                <a:solidFill>
                  <a:schemeClr val="tx1"/>
                </a:solidFill>
                <a:effectLst/>
                <a:latin typeface="+mn-lt"/>
                <a:ea typeface="+mn-ea"/>
                <a:cs typeface="+mn-cs"/>
              </a:rPr>
              <a:t>(7) </a:t>
            </a:r>
            <a:r>
              <a:rPr lang="en-US" altLang="zh-CN" sz="1200" b="0" i="0" kern="1200" dirty="0" err="1">
                <a:solidFill>
                  <a:schemeClr val="tx1"/>
                </a:solidFill>
                <a:effectLst/>
                <a:latin typeface="+mn-lt"/>
                <a:ea typeface="+mn-ea"/>
                <a:cs typeface="+mn-cs"/>
              </a:rPr>
              <a:t>graphdriver</a:t>
            </a:r>
            <a:r>
              <a:rPr lang="zh-CN" altLang="en-US" sz="1200" b="0" i="0" kern="1200" dirty="0">
                <a:solidFill>
                  <a:schemeClr val="tx1"/>
                </a:solidFill>
                <a:effectLst/>
                <a:latin typeface="+mn-lt"/>
                <a:ea typeface="+mn-ea"/>
                <a:cs typeface="+mn-cs"/>
              </a:rPr>
              <a:t>将</a:t>
            </a:r>
            <a:r>
              <a:rPr lang="en-US" altLang="zh-CN" sz="1200" b="0" i="0" kern="1200" dirty="0" err="1">
                <a:solidFill>
                  <a:schemeClr val="tx1"/>
                </a:solidFill>
                <a:effectLst/>
                <a:latin typeface="+mn-lt"/>
                <a:ea typeface="+mn-ea"/>
                <a:cs typeface="+mn-cs"/>
              </a:rPr>
              <a:t>rootfs</a:t>
            </a:r>
            <a:r>
              <a:rPr lang="zh-CN" altLang="en-US" sz="1200" b="0" i="0" kern="1200" dirty="0">
                <a:solidFill>
                  <a:schemeClr val="tx1"/>
                </a:solidFill>
                <a:effectLst/>
                <a:latin typeface="+mn-lt"/>
                <a:ea typeface="+mn-ea"/>
                <a:cs typeface="+mn-cs"/>
              </a:rPr>
              <a:t>所有镜像，加载安装至</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容器指定的文件目录下；</a:t>
            </a:r>
          </a:p>
          <a:p>
            <a:pPr fontAlgn="base"/>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若以上操作全部正常执行，没有返回错误或异常，则</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Client</a:t>
            </a:r>
            <a:r>
              <a:rPr lang="zh-CN" altLang="en-US" sz="1200" b="0" i="0" kern="1200" dirty="0">
                <a:solidFill>
                  <a:schemeClr val="tx1"/>
                </a:solidFill>
                <a:effectLst/>
                <a:latin typeface="+mn-lt"/>
                <a:ea typeface="+mn-ea"/>
                <a:cs typeface="+mn-cs"/>
              </a:rPr>
              <a:t>收到</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返回状态之后，发起第二次</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请求。请求方法为</a:t>
            </a:r>
            <a:r>
              <a:rPr lang="en-US" altLang="zh-CN" sz="1200" b="0" i="0" kern="1200" dirty="0">
                <a:solidFill>
                  <a:schemeClr val="tx1"/>
                </a:solidFill>
                <a:effectLst/>
                <a:latin typeface="+mn-lt"/>
                <a:ea typeface="+mn-ea"/>
                <a:cs typeface="+mn-cs"/>
              </a:rPr>
              <a:t>"POST"</a:t>
            </a:r>
            <a:r>
              <a:rPr lang="zh-CN" altLang="en-US" sz="1200" b="0" i="0" kern="1200" dirty="0">
                <a:solidFill>
                  <a:schemeClr val="tx1"/>
                </a:solidFill>
                <a:effectLst/>
                <a:latin typeface="+mn-lt"/>
                <a:ea typeface="+mn-ea"/>
                <a:cs typeface="+mn-cs"/>
              </a:rPr>
              <a:t>，请求</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"/containers/"+</a:t>
            </a:r>
            <a:r>
              <a:rPr lang="en-US" altLang="zh-CN" sz="1200" b="0" i="0" kern="1200" dirty="0" err="1">
                <a:solidFill>
                  <a:schemeClr val="tx1"/>
                </a:solidFill>
                <a:effectLst/>
                <a:latin typeface="+mn-lt"/>
                <a:ea typeface="+mn-ea"/>
                <a:cs typeface="+mn-cs"/>
              </a:rPr>
              <a:t>container_ID</a:t>
            </a:r>
            <a:r>
              <a:rPr lang="en-US" altLang="zh-CN"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(9) </a:t>
            </a:r>
            <a:r>
              <a:rPr lang="en-US" altLang="zh-CN" sz="1200" b="0" i="0" kern="1200" dirty="0" err="1">
                <a:solidFill>
                  <a:schemeClr val="tx1"/>
                </a:solidFill>
                <a:effectLst/>
                <a:latin typeface="+mn-lt"/>
                <a:ea typeface="+mn-ea"/>
                <a:cs typeface="+mn-cs"/>
              </a:rPr>
              <a:t>Docker</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接受以上</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请求，并交给</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以及请求方法来确定执行该请求的具体</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(10)</a:t>
            </a:r>
            <a:r>
              <a:rPr lang="en-US" altLang="zh-CN" sz="1200" b="0" i="0" kern="1200" dirty="0" err="1">
                <a:solidFill>
                  <a:schemeClr val="tx1"/>
                </a:solidFill>
                <a:effectLst/>
                <a:latin typeface="+mn-lt"/>
                <a:ea typeface="+mn-ea"/>
                <a:cs typeface="+mn-cs"/>
              </a:rPr>
              <a:t>mux.Router</a:t>
            </a:r>
            <a:r>
              <a:rPr lang="zh-CN" altLang="en-US" sz="1200" b="0" i="0" kern="1200" dirty="0">
                <a:solidFill>
                  <a:schemeClr val="tx1"/>
                </a:solidFill>
                <a:effectLst/>
                <a:latin typeface="+mn-lt"/>
                <a:ea typeface="+mn-ea"/>
                <a:cs typeface="+mn-cs"/>
              </a:rPr>
              <a:t>将请求路由分发至相应的</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，具体为</a:t>
            </a:r>
            <a:r>
              <a:rPr lang="en-US" altLang="zh-CN" sz="1200" b="0" i="0" kern="1200" dirty="0" err="1">
                <a:solidFill>
                  <a:schemeClr val="tx1"/>
                </a:solidFill>
                <a:effectLst/>
                <a:latin typeface="+mn-lt"/>
                <a:ea typeface="+mn-ea"/>
                <a:cs typeface="+mn-cs"/>
              </a:rPr>
              <a:t>PostContainersStart</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PostContainersStart</a:t>
            </a:r>
            <a:r>
              <a:rPr lang="zh-CN" altLang="en-US" sz="1200" b="0" i="0" kern="1200" dirty="0">
                <a:solidFill>
                  <a:schemeClr val="tx1"/>
                </a:solidFill>
                <a:effectLst/>
                <a:latin typeface="+mn-lt"/>
                <a:ea typeface="+mn-ea"/>
                <a:cs typeface="+mn-cs"/>
              </a:rPr>
              <a:t>这个</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之中，名为</a:t>
            </a:r>
            <a:r>
              <a:rPr lang="en-US" altLang="zh-CN"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被创建，并开始执行；</a:t>
            </a:r>
          </a:p>
          <a:p>
            <a:pPr fontAlgn="base"/>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名为</a:t>
            </a:r>
            <a:r>
              <a:rPr lang="en-US" altLang="zh-CN"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执行完初步的配置工作后，开始配置与创建网络环境，调用</a:t>
            </a:r>
            <a:r>
              <a:rPr lang="en-US" altLang="zh-CN" sz="1200" b="0" i="0" kern="1200" dirty="0" err="1">
                <a:solidFill>
                  <a:schemeClr val="tx1"/>
                </a:solidFill>
                <a:effectLst/>
                <a:latin typeface="+mn-lt"/>
                <a:ea typeface="+mn-ea"/>
                <a:cs typeface="+mn-cs"/>
              </a:rPr>
              <a:t>networkdriver</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(13)</a:t>
            </a:r>
            <a:r>
              <a:rPr lang="en-US" altLang="zh-CN" sz="1200" b="0" i="0" kern="1200" dirty="0" err="1">
                <a:solidFill>
                  <a:schemeClr val="tx1"/>
                </a:solidFill>
                <a:effectLst/>
                <a:latin typeface="+mn-lt"/>
                <a:ea typeface="+mn-ea"/>
                <a:cs typeface="+mn-cs"/>
              </a:rPr>
              <a:t>networkdriver</a:t>
            </a:r>
            <a:r>
              <a:rPr lang="zh-CN" altLang="en-US" sz="1200" b="0" i="0" kern="1200" dirty="0">
                <a:solidFill>
                  <a:schemeClr val="tx1"/>
                </a:solidFill>
                <a:effectLst/>
                <a:latin typeface="+mn-lt"/>
                <a:ea typeface="+mn-ea"/>
                <a:cs typeface="+mn-cs"/>
              </a:rPr>
              <a:t>需要为指定的</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容器创建网络接口设备，并为其分配</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port</a:t>
            </a:r>
            <a:r>
              <a:rPr lang="zh-CN" altLang="en-US" sz="1200" b="0" i="0" kern="1200" dirty="0">
                <a:solidFill>
                  <a:schemeClr val="tx1"/>
                </a:solidFill>
                <a:effectLst/>
                <a:latin typeface="+mn-lt"/>
                <a:ea typeface="+mn-ea"/>
                <a:cs typeface="+mn-cs"/>
              </a:rPr>
              <a:t>，以及设置防火墙规则，相应的操作转交至</a:t>
            </a:r>
            <a:r>
              <a:rPr lang="en-US" altLang="zh-CN" sz="1200" b="0" i="0" kern="1200" dirty="0" err="1">
                <a:solidFill>
                  <a:schemeClr val="tx1"/>
                </a:solidFill>
                <a:effectLst/>
                <a:latin typeface="+mn-lt"/>
                <a:ea typeface="+mn-ea"/>
                <a:cs typeface="+mn-cs"/>
              </a:rPr>
              <a:t>libcontainer</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netlink</a:t>
            </a:r>
            <a:r>
              <a:rPr lang="zh-CN" altLang="en-US" sz="1200" b="0" i="0" kern="1200" dirty="0">
                <a:solidFill>
                  <a:schemeClr val="tx1"/>
                </a:solidFill>
                <a:effectLst/>
                <a:latin typeface="+mn-lt"/>
                <a:ea typeface="+mn-ea"/>
                <a:cs typeface="+mn-cs"/>
              </a:rPr>
              <a:t>包来完成；</a:t>
            </a:r>
          </a:p>
          <a:p>
            <a:pPr fontAlgn="base"/>
            <a:r>
              <a:rPr lang="en-US" altLang="zh-CN" sz="1200" b="0" i="0" kern="1200" dirty="0">
                <a:solidFill>
                  <a:schemeClr val="tx1"/>
                </a:solidFill>
                <a:effectLst/>
                <a:latin typeface="+mn-lt"/>
                <a:ea typeface="+mn-ea"/>
                <a:cs typeface="+mn-cs"/>
              </a:rPr>
              <a:t>(14)</a:t>
            </a:r>
            <a:r>
              <a:rPr lang="en-US" altLang="zh-CN" sz="1200" b="0" i="0" kern="1200" dirty="0" err="1">
                <a:solidFill>
                  <a:schemeClr val="tx1"/>
                </a:solidFill>
                <a:effectLst/>
                <a:latin typeface="+mn-lt"/>
                <a:ea typeface="+mn-ea"/>
                <a:cs typeface="+mn-cs"/>
              </a:rPr>
              <a:t>netlink</a:t>
            </a:r>
            <a:r>
              <a:rPr lang="zh-CN" altLang="en-US" sz="1200" b="0" i="0" kern="1200" dirty="0">
                <a:solidFill>
                  <a:schemeClr val="tx1"/>
                </a:solidFill>
                <a:effectLst/>
                <a:latin typeface="+mn-lt"/>
                <a:ea typeface="+mn-ea"/>
                <a:cs typeface="+mn-cs"/>
              </a:rPr>
              <a:t>完成</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容器的网络环境配置与创建；</a:t>
            </a:r>
          </a:p>
          <a:p>
            <a:pPr fontAlgn="base"/>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返回至名为</a:t>
            </a:r>
            <a:r>
              <a:rPr lang="en-US" altLang="zh-CN"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，执行完一些辅助性操作后，</a:t>
            </a:r>
            <a:r>
              <a:rPr lang="en-US" altLang="zh-CN" sz="1200" b="0" i="0" kern="1200" dirty="0">
                <a:solidFill>
                  <a:schemeClr val="tx1"/>
                </a:solidFill>
                <a:effectLst/>
                <a:latin typeface="+mn-lt"/>
                <a:ea typeface="+mn-ea"/>
                <a:cs typeface="+mn-cs"/>
              </a:rPr>
              <a:t>job</a:t>
            </a:r>
            <a:r>
              <a:rPr lang="zh-CN" altLang="en-US" sz="1200" b="0" i="0" kern="1200" dirty="0">
                <a:solidFill>
                  <a:schemeClr val="tx1"/>
                </a:solidFill>
                <a:effectLst/>
                <a:latin typeface="+mn-lt"/>
                <a:ea typeface="+mn-ea"/>
                <a:cs typeface="+mn-cs"/>
              </a:rPr>
              <a:t>开始执行用户指令，调用</a:t>
            </a:r>
            <a:r>
              <a:rPr lang="en-US" altLang="zh-CN" sz="1200" b="0" i="0" kern="1200" dirty="0" err="1">
                <a:solidFill>
                  <a:schemeClr val="tx1"/>
                </a:solidFill>
                <a:effectLst/>
                <a:latin typeface="+mn-lt"/>
                <a:ea typeface="+mn-ea"/>
                <a:cs typeface="+mn-cs"/>
              </a:rPr>
              <a:t>execdriver</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(16)</a:t>
            </a:r>
            <a:r>
              <a:rPr lang="en-US" altLang="zh-CN" sz="1200" b="0" i="0" kern="1200" dirty="0" err="1">
                <a:solidFill>
                  <a:schemeClr val="tx1"/>
                </a:solidFill>
                <a:effectLst/>
                <a:latin typeface="+mn-lt"/>
                <a:ea typeface="+mn-ea"/>
                <a:cs typeface="+mn-cs"/>
              </a:rPr>
              <a:t>execdriver</a:t>
            </a:r>
            <a:r>
              <a:rPr lang="zh-CN" altLang="en-US" sz="1200" b="0" i="0" kern="1200" dirty="0">
                <a:solidFill>
                  <a:schemeClr val="tx1"/>
                </a:solidFill>
                <a:effectLst/>
                <a:latin typeface="+mn-lt"/>
                <a:ea typeface="+mn-ea"/>
                <a:cs typeface="+mn-cs"/>
              </a:rPr>
              <a:t>被调用，初始化</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容器内部的运行环境，如命名空间，资源控制与隔离，以及用户命令的执行，相应的操作转交至</a:t>
            </a:r>
            <a:r>
              <a:rPr lang="en-US" altLang="zh-CN" sz="1200" b="0" i="0" kern="1200" dirty="0" err="1">
                <a:solidFill>
                  <a:schemeClr val="tx1"/>
                </a:solidFill>
                <a:effectLst/>
                <a:latin typeface="+mn-lt"/>
                <a:ea typeface="+mn-ea"/>
                <a:cs typeface="+mn-cs"/>
              </a:rPr>
              <a:t>libcontainer</a:t>
            </a:r>
            <a:r>
              <a:rPr lang="zh-CN" altLang="en-US" sz="1200" b="0" i="0" kern="1200" dirty="0">
                <a:solidFill>
                  <a:schemeClr val="tx1"/>
                </a:solidFill>
                <a:effectLst/>
                <a:latin typeface="+mn-lt"/>
                <a:ea typeface="+mn-ea"/>
                <a:cs typeface="+mn-cs"/>
              </a:rPr>
              <a:t>来完成；</a:t>
            </a:r>
          </a:p>
          <a:p>
            <a:pPr fontAlgn="base"/>
            <a:r>
              <a:rPr lang="en-US" altLang="zh-CN" sz="1200" b="0" i="0" kern="1200" dirty="0">
                <a:solidFill>
                  <a:schemeClr val="tx1"/>
                </a:solidFill>
                <a:effectLst/>
                <a:latin typeface="+mn-lt"/>
                <a:ea typeface="+mn-ea"/>
                <a:cs typeface="+mn-cs"/>
              </a:rPr>
              <a:t>(17)</a:t>
            </a:r>
            <a:r>
              <a:rPr lang="en-US" altLang="zh-CN" sz="1200" b="0" i="0" kern="1200" dirty="0" err="1">
                <a:solidFill>
                  <a:schemeClr val="tx1"/>
                </a:solidFill>
                <a:effectLst/>
                <a:latin typeface="+mn-lt"/>
                <a:ea typeface="+mn-ea"/>
                <a:cs typeface="+mn-cs"/>
              </a:rPr>
              <a:t>libcontainer</a:t>
            </a:r>
            <a:r>
              <a:rPr lang="zh-CN" altLang="en-US" sz="1200" b="0" i="0" kern="1200" dirty="0">
                <a:solidFill>
                  <a:schemeClr val="tx1"/>
                </a:solidFill>
                <a:effectLst/>
                <a:latin typeface="+mn-lt"/>
                <a:ea typeface="+mn-ea"/>
                <a:cs typeface="+mn-cs"/>
              </a:rPr>
              <a:t>被调用，完成</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容器内部的运行环境初始化，并最终执行用户要求启动的命令。</a:t>
            </a:r>
          </a:p>
          <a:p>
            <a:endParaRPr lang="zh-CN" altLang="en-US" dirty="0"/>
          </a:p>
        </p:txBody>
      </p:sp>
      <p:sp>
        <p:nvSpPr>
          <p:cNvPr id="4" name="灯片编号占位符 3"/>
          <p:cNvSpPr>
            <a:spLocks noGrp="1"/>
          </p:cNvSpPr>
          <p:nvPr>
            <p:ph type="sldNum" sz="quarter" idx="10"/>
          </p:nvPr>
        </p:nvSpPr>
        <p:spPr/>
        <p:txBody>
          <a:bodyPr/>
          <a:lstStyle/>
          <a:p>
            <a:fld id="{C1355154-E2F3-4059-851F-5B5CC9E6B3CD}" type="slidenum">
              <a:rPr lang="zh-CN" altLang="en-US" smtClean="0"/>
              <a:t>14</a:t>
            </a:fld>
            <a:endParaRPr lang="zh-CN" altLang="en-US"/>
          </a:p>
        </p:txBody>
      </p:sp>
    </p:spTree>
    <p:extLst>
      <p:ext uri="{BB962C8B-B14F-4D97-AF65-F5344CB8AC3E}">
        <p14:creationId xmlns:p14="http://schemas.microsoft.com/office/powerpoint/2010/main" val="287691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kern="1200" dirty="0">
                <a:solidFill>
                  <a:schemeClr val="tx1"/>
                </a:solidFill>
                <a:effectLst/>
                <a:latin typeface="+mn-lt"/>
                <a:ea typeface="+mn-ea"/>
                <a:cs typeface="+mn-cs"/>
              </a:rPr>
              <a:t>当 </a:t>
            </a:r>
            <a:r>
              <a:rPr lang="en-US" altLang="zh-CN" sz="1200" i="0" kern="1200" dirty="0" err="1">
                <a:solidFill>
                  <a:schemeClr val="tx1"/>
                </a:solidFill>
                <a:effectLst/>
                <a:latin typeface="+mn-lt"/>
                <a:ea typeface="+mn-ea"/>
                <a:cs typeface="+mn-cs"/>
              </a:rPr>
              <a:t>Docker</a:t>
            </a:r>
            <a:r>
              <a:rPr lang="en-US" altLang="zh-CN" sz="1200" i="0" kern="1200" dirty="0">
                <a:solidFill>
                  <a:schemeClr val="tx1"/>
                </a:solidFill>
                <a:effectLst/>
                <a:latin typeface="+mn-lt"/>
                <a:ea typeface="+mn-ea"/>
                <a:cs typeface="+mn-cs"/>
              </a:rPr>
              <a:t> </a:t>
            </a:r>
            <a:r>
              <a:rPr lang="zh-CN" altLang="en-US" sz="1200" i="0" kern="1200" dirty="0">
                <a:solidFill>
                  <a:schemeClr val="tx1"/>
                </a:solidFill>
                <a:effectLst/>
                <a:latin typeface="+mn-lt"/>
                <a:ea typeface="+mn-ea"/>
                <a:cs typeface="+mn-cs"/>
              </a:rPr>
              <a:t>启动时，会自动在主机上创建一个 </a:t>
            </a:r>
            <a:r>
              <a:rPr lang="en-US" altLang="zh-CN" sz="1200" i="0" kern="1200" dirty="0">
                <a:solidFill>
                  <a:schemeClr val="tx1"/>
                </a:solidFill>
                <a:effectLst/>
                <a:latin typeface="+mn-lt"/>
                <a:ea typeface="+mn-ea"/>
                <a:cs typeface="+mn-cs"/>
              </a:rPr>
              <a:t>docker0 </a:t>
            </a:r>
            <a:r>
              <a:rPr lang="zh-CN" altLang="en-US" sz="1200" i="0" kern="1200" dirty="0">
                <a:solidFill>
                  <a:schemeClr val="tx1"/>
                </a:solidFill>
                <a:effectLst/>
                <a:latin typeface="+mn-lt"/>
                <a:ea typeface="+mn-ea"/>
                <a:cs typeface="+mn-cs"/>
              </a:rPr>
              <a:t>虚拟网桥，实际上是</a:t>
            </a:r>
            <a:r>
              <a:rPr lang="en-US" altLang="zh-CN" sz="1200" i="0" kern="1200" dirty="0">
                <a:solidFill>
                  <a:schemeClr val="tx1"/>
                </a:solidFill>
                <a:effectLst/>
                <a:latin typeface="+mn-lt"/>
                <a:ea typeface="+mn-ea"/>
                <a:cs typeface="+mn-cs"/>
              </a:rPr>
              <a:t>Linux </a:t>
            </a:r>
            <a:r>
              <a:rPr lang="zh-CN" altLang="en-US" sz="1200" i="0" kern="1200" dirty="0">
                <a:solidFill>
                  <a:schemeClr val="tx1"/>
                </a:solidFill>
                <a:effectLst/>
                <a:latin typeface="+mn-lt"/>
                <a:ea typeface="+mn-ea"/>
                <a:cs typeface="+mn-cs"/>
              </a:rPr>
              <a:t>的一个 </a:t>
            </a:r>
            <a:r>
              <a:rPr lang="en-US" altLang="zh-CN" sz="1200" i="0" kern="1200" dirty="0">
                <a:solidFill>
                  <a:schemeClr val="tx1"/>
                </a:solidFill>
                <a:effectLst/>
                <a:latin typeface="+mn-lt"/>
                <a:ea typeface="+mn-ea"/>
                <a:cs typeface="+mn-cs"/>
              </a:rPr>
              <a:t>bridge</a:t>
            </a:r>
            <a:r>
              <a:rPr lang="zh-CN" altLang="en-US" sz="1200" i="0" kern="1200" dirty="0">
                <a:solidFill>
                  <a:schemeClr val="tx1"/>
                </a:solidFill>
                <a:effectLst/>
                <a:latin typeface="+mn-lt"/>
                <a:ea typeface="+mn-ea"/>
                <a:cs typeface="+mn-cs"/>
              </a:rPr>
              <a:t>，可以理解为一个软件交换机。它会在挂载到它的网口之间进行转发。</a:t>
            </a:r>
            <a:br>
              <a:rPr lang="zh-CN" altLang="en-US" sz="1200" i="0" kern="1200" dirty="0">
                <a:solidFill>
                  <a:schemeClr val="tx1"/>
                </a:solidFill>
                <a:effectLst/>
                <a:latin typeface="+mn-lt"/>
                <a:ea typeface="+mn-ea"/>
                <a:cs typeface="+mn-cs"/>
              </a:rPr>
            </a:br>
            <a:r>
              <a:rPr lang="zh-CN" altLang="en-US" sz="1200" i="0" kern="1200" dirty="0">
                <a:solidFill>
                  <a:schemeClr val="tx1"/>
                </a:solidFill>
                <a:effectLst/>
                <a:latin typeface="+mn-lt"/>
                <a:ea typeface="+mn-ea"/>
                <a:cs typeface="+mn-cs"/>
              </a:rPr>
              <a:t>同时，</a:t>
            </a:r>
            <a:r>
              <a:rPr lang="en-US" altLang="zh-CN" sz="1200" i="0" kern="1200" dirty="0" err="1">
                <a:solidFill>
                  <a:schemeClr val="tx1"/>
                </a:solidFill>
                <a:effectLst/>
                <a:latin typeface="+mn-lt"/>
                <a:ea typeface="+mn-ea"/>
                <a:cs typeface="+mn-cs"/>
              </a:rPr>
              <a:t>Docker</a:t>
            </a:r>
            <a:r>
              <a:rPr lang="en-US" altLang="zh-CN" sz="1200" i="0" kern="1200" dirty="0">
                <a:solidFill>
                  <a:schemeClr val="tx1"/>
                </a:solidFill>
                <a:effectLst/>
                <a:latin typeface="+mn-lt"/>
                <a:ea typeface="+mn-ea"/>
                <a:cs typeface="+mn-cs"/>
              </a:rPr>
              <a:t> </a:t>
            </a:r>
            <a:r>
              <a:rPr lang="zh-CN" altLang="en-US" sz="1200" i="0" kern="1200" dirty="0">
                <a:solidFill>
                  <a:schemeClr val="tx1"/>
                </a:solidFill>
                <a:effectLst/>
                <a:latin typeface="+mn-lt"/>
                <a:ea typeface="+mn-ea"/>
                <a:cs typeface="+mn-cs"/>
              </a:rPr>
              <a:t>随机分配一个本地未占用的私有网段（ 在 </a:t>
            </a:r>
            <a:r>
              <a:rPr lang="en-US" altLang="zh-CN" sz="1200" i="0" kern="1200" dirty="0">
                <a:solidFill>
                  <a:schemeClr val="tx1"/>
                </a:solidFill>
                <a:effectLst/>
                <a:latin typeface="+mn-lt"/>
                <a:ea typeface="+mn-ea"/>
                <a:cs typeface="+mn-cs"/>
              </a:rPr>
              <a:t>RFC1918 </a:t>
            </a:r>
            <a:r>
              <a:rPr lang="zh-CN" altLang="en-US" sz="1200" i="0" kern="1200" dirty="0">
                <a:solidFill>
                  <a:schemeClr val="tx1"/>
                </a:solidFill>
                <a:effectLst/>
                <a:latin typeface="+mn-lt"/>
                <a:ea typeface="+mn-ea"/>
                <a:cs typeface="+mn-cs"/>
              </a:rPr>
              <a:t>中定义） 中的一个地址给 </a:t>
            </a:r>
            <a:r>
              <a:rPr lang="en-US" altLang="zh-CN" sz="1200" i="0" kern="1200" dirty="0">
                <a:solidFill>
                  <a:schemeClr val="tx1"/>
                </a:solidFill>
                <a:effectLst/>
                <a:latin typeface="+mn-lt"/>
                <a:ea typeface="+mn-ea"/>
                <a:cs typeface="+mn-cs"/>
              </a:rPr>
              <a:t>docker0 </a:t>
            </a:r>
            <a:r>
              <a:rPr lang="zh-CN" altLang="en-US" sz="1200" i="0" kern="1200" dirty="0">
                <a:solidFill>
                  <a:schemeClr val="tx1"/>
                </a:solidFill>
                <a:effectLst/>
                <a:latin typeface="+mn-lt"/>
                <a:ea typeface="+mn-ea"/>
                <a:cs typeface="+mn-cs"/>
              </a:rPr>
              <a:t>接口。比如典型的 </a:t>
            </a:r>
            <a:r>
              <a:rPr lang="en-US" altLang="zh-CN" sz="1200" i="0" kern="1200" dirty="0">
                <a:solidFill>
                  <a:schemeClr val="tx1"/>
                </a:solidFill>
                <a:effectLst/>
                <a:latin typeface="+mn-lt"/>
                <a:ea typeface="+mn-ea"/>
                <a:cs typeface="+mn-cs"/>
              </a:rPr>
              <a:t>172.17.42.1 </a:t>
            </a:r>
            <a:r>
              <a:rPr lang="zh-CN" altLang="en-US" sz="1200" i="0" kern="1200" dirty="0">
                <a:solidFill>
                  <a:schemeClr val="tx1"/>
                </a:solidFill>
                <a:effectLst/>
                <a:latin typeface="+mn-lt"/>
                <a:ea typeface="+mn-ea"/>
                <a:cs typeface="+mn-cs"/>
              </a:rPr>
              <a:t>，掩码为</a:t>
            </a:r>
            <a:r>
              <a:rPr lang="en-US" altLang="zh-CN" sz="1200" i="0" kern="1200" dirty="0">
                <a:solidFill>
                  <a:schemeClr val="tx1"/>
                </a:solidFill>
                <a:effectLst/>
                <a:latin typeface="+mn-lt"/>
                <a:ea typeface="+mn-ea"/>
                <a:cs typeface="+mn-cs"/>
              </a:rPr>
              <a:t>255.255.0.0 </a:t>
            </a:r>
            <a:r>
              <a:rPr lang="zh-CN" altLang="en-US" sz="1200" i="0" kern="1200" dirty="0">
                <a:solidFill>
                  <a:schemeClr val="tx1"/>
                </a:solidFill>
                <a:effectLst/>
                <a:latin typeface="+mn-lt"/>
                <a:ea typeface="+mn-ea"/>
                <a:cs typeface="+mn-cs"/>
              </a:rPr>
              <a:t>。此后启动的容器内的网口也会自动分配一个同一网段（</a:t>
            </a:r>
            <a:r>
              <a:rPr lang="en-US" altLang="zh-CN" sz="1200" i="0" kern="1200" dirty="0">
                <a:solidFill>
                  <a:schemeClr val="tx1"/>
                </a:solidFill>
                <a:effectLst/>
                <a:latin typeface="+mn-lt"/>
                <a:ea typeface="+mn-ea"/>
                <a:cs typeface="+mn-cs"/>
              </a:rPr>
              <a:t>172.17.0.0/16 </a:t>
            </a:r>
            <a:r>
              <a:rPr lang="zh-CN" altLang="en-US" sz="1200" i="0" kern="1200" dirty="0">
                <a:solidFill>
                  <a:schemeClr val="tx1"/>
                </a:solidFill>
                <a:effectLst/>
                <a:latin typeface="+mn-lt"/>
                <a:ea typeface="+mn-ea"/>
                <a:cs typeface="+mn-cs"/>
              </a:rPr>
              <a:t>） 的地址。</a:t>
            </a:r>
            <a:br>
              <a:rPr lang="zh-CN" altLang="en-US" sz="1200" i="0" kern="1200" dirty="0">
                <a:solidFill>
                  <a:schemeClr val="tx1"/>
                </a:solidFill>
                <a:effectLst/>
                <a:latin typeface="+mn-lt"/>
                <a:ea typeface="+mn-ea"/>
                <a:cs typeface="+mn-cs"/>
              </a:rPr>
            </a:br>
            <a:r>
              <a:rPr lang="zh-CN" altLang="en-US" sz="1200" i="0" kern="1200" dirty="0">
                <a:solidFill>
                  <a:schemeClr val="tx1"/>
                </a:solidFill>
                <a:effectLst/>
                <a:latin typeface="+mn-lt"/>
                <a:ea typeface="+mn-ea"/>
                <a:cs typeface="+mn-cs"/>
              </a:rPr>
              <a:t>当创建一个 </a:t>
            </a:r>
            <a:r>
              <a:rPr lang="en-US" altLang="zh-CN" sz="1200" i="0" kern="1200" dirty="0" err="1">
                <a:solidFill>
                  <a:schemeClr val="tx1"/>
                </a:solidFill>
                <a:effectLst/>
                <a:latin typeface="+mn-lt"/>
                <a:ea typeface="+mn-ea"/>
                <a:cs typeface="+mn-cs"/>
              </a:rPr>
              <a:t>Docker</a:t>
            </a:r>
            <a:r>
              <a:rPr lang="en-US" altLang="zh-CN" sz="1200" i="0" kern="1200" dirty="0">
                <a:solidFill>
                  <a:schemeClr val="tx1"/>
                </a:solidFill>
                <a:effectLst/>
                <a:latin typeface="+mn-lt"/>
                <a:ea typeface="+mn-ea"/>
                <a:cs typeface="+mn-cs"/>
              </a:rPr>
              <a:t> </a:t>
            </a:r>
            <a:r>
              <a:rPr lang="zh-CN" altLang="en-US" sz="1200" i="0" kern="1200" dirty="0">
                <a:solidFill>
                  <a:schemeClr val="tx1"/>
                </a:solidFill>
                <a:effectLst/>
                <a:latin typeface="+mn-lt"/>
                <a:ea typeface="+mn-ea"/>
                <a:cs typeface="+mn-cs"/>
              </a:rPr>
              <a:t>容器的时候，同时会创建了一对 </a:t>
            </a:r>
            <a:r>
              <a:rPr lang="en-US" altLang="zh-CN" sz="1200" i="0" kern="1200" dirty="0" err="1">
                <a:solidFill>
                  <a:schemeClr val="tx1"/>
                </a:solidFill>
                <a:effectLst/>
                <a:latin typeface="+mn-lt"/>
                <a:ea typeface="+mn-ea"/>
                <a:cs typeface="+mn-cs"/>
              </a:rPr>
              <a:t>veth</a:t>
            </a:r>
            <a:r>
              <a:rPr lang="en-US" altLang="zh-CN" sz="1200" i="0" kern="1200" dirty="0">
                <a:solidFill>
                  <a:schemeClr val="tx1"/>
                </a:solidFill>
                <a:effectLst/>
                <a:latin typeface="+mn-lt"/>
                <a:ea typeface="+mn-ea"/>
                <a:cs typeface="+mn-cs"/>
              </a:rPr>
              <a:t> pair </a:t>
            </a:r>
            <a:r>
              <a:rPr lang="zh-CN" altLang="en-US" sz="1200" i="0" kern="1200" dirty="0">
                <a:solidFill>
                  <a:schemeClr val="tx1"/>
                </a:solidFill>
                <a:effectLst/>
                <a:latin typeface="+mn-lt"/>
                <a:ea typeface="+mn-ea"/>
                <a:cs typeface="+mn-cs"/>
              </a:rPr>
              <a:t>接口（ 当数据包发送到一个接口时，另外一个接口也可以收到相同的数据包） 。这对接口一端在容器内，即 </a:t>
            </a:r>
            <a:r>
              <a:rPr lang="en-US" altLang="zh-CN" sz="1200" i="0" kern="1200" dirty="0">
                <a:solidFill>
                  <a:schemeClr val="tx1"/>
                </a:solidFill>
                <a:effectLst/>
                <a:latin typeface="+mn-lt"/>
                <a:ea typeface="+mn-ea"/>
                <a:cs typeface="+mn-cs"/>
              </a:rPr>
              <a:t>eth0 </a:t>
            </a:r>
            <a:r>
              <a:rPr lang="zh-CN" altLang="en-US" sz="1200" i="0" kern="1200" dirty="0">
                <a:solidFill>
                  <a:schemeClr val="tx1"/>
                </a:solidFill>
                <a:effectLst/>
                <a:latin typeface="+mn-lt"/>
                <a:ea typeface="+mn-ea"/>
                <a:cs typeface="+mn-cs"/>
              </a:rPr>
              <a:t>；另一端在本地并被挂载到 </a:t>
            </a:r>
            <a:r>
              <a:rPr lang="en-US" altLang="zh-CN" sz="1200" i="0" kern="1200" dirty="0">
                <a:solidFill>
                  <a:schemeClr val="tx1"/>
                </a:solidFill>
                <a:effectLst/>
                <a:latin typeface="+mn-lt"/>
                <a:ea typeface="+mn-ea"/>
                <a:cs typeface="+mn-cs"/>
              </a:rPr>
              <a:t>docker0 </a:t>
            </a:r>
            <a:r>
              <a:rPr lang="zh-CN" altLang="en-US" sz="1200" i="0" kern="1200" dirty="0">
                <a:solidFill>
                  <a:schemeClr val="tx1"/>
                </a:solidFill>
                <a:effectLst/>
                <a:latin typeface="+mn-lt"/>
                <a:ea typeface="+mn-ea"/>
                <a:cs typeface="+mn-cs"/>
              </a:rPr>
              <a:t>网桥，名称以 </a:t>
            </a:r>
            <a:r>
              <a:rPr lang="en-US" altLang="zh-CN" sz="1200" i="0" kern="1200" dirty="0" err="1">
                <a:solidFill>
                  <a:schemeClr val="tx1"/>
                </a:solidFill>
                <a:effectLst/>
                <a:latin typeface="+mn-lt"/>
                <a:ea typeface="+mn-ea"/>
                <a:cs typeface="+mn-cs"/>
              </a:rPr>
              <a:t>veth</a:t>
            </a:r>
            <a:r>
              <a:rPr lang="en-US" altLang="zh-CN" sz="1200" i="0" kern="1200" dirty="0">
                <a:solidFill>
                  <a:schemeClr val="tx1"/>
                </a:solidFill>
                <a:effectLst/>
                <a:latin typeface="+mn-lt"/>
                <a:ea typeface="+mn-ea"/>
                <a:cs typeface="+mn-cs"/>
              </a:rPr>
              <a:t> </a:t>
            </a:r>
            <a:r>
              <a:rPr lang="zh-CN" altLang="en-US" sz="1200" i="0" kern="1200" dirty="0">
                <a:solidFill>
                  <a:schemeClr val="tx1"/>
                </a:solidFill>
                <a:effectLst/>
                <a:latin typeface="+mn-lt"/>
                <a:ea typeface="+mn-ea"/>
                <a:cs typeface="+mn-cs"/>
              </a:rPr>
              <a:t>开头（ 例如 </a:t>
            </a:r>
            <a:r>
              <a:rPr lang="en-US" altLang="zh-CN" sz="1200" i="0" kern="1200" dirty="0">
                <a:solidFill>
                  <a:schemeClr val="tx1"/>
                </a:solidFill>
                <a:effectLst/>
                <a:latin typeface="+mn-lt"/>
                <a:ea typeface="+mn-ea"/>
                <a:cs typeface="+mn-cs"/>
              </a:rPr>
              <a:t>vethAQI2QT </a:t>
            </a:r>
            <a:r>
              <a:rPr lang="zh-CN" altLang="en-US" sz="1200" i="0" kern="1200" dirty="0">
                <a:solidFill>
                  <a:schemeClr val="tx1"/>
                </a:solidFill>
                <a:effectLst/>
                <a:latin typeface="+mn-lt"/>
                <a:ea typeface="+mn-ea"/>
                <a:cs typeface="+mn-cs"/>
              </a:rPr>
              <a:t>） 。通过这种方式，主机可以跟容器通信，容器之间也可以相互通信。</a:t>
            </a:r>
            <a:r>
              <a:rPr lang="en-US" altLang="zh-CN" sz="1200" i="0" kern="1200" dirty="0" err="1">
                <a:solidFill>
                  <a:schemeClr val="tx1"/>
                </a:solidFill>
                <a:effectLst/>
                <a:latin typeface="+mn-lt"/>
                <a:ea typeface="+mn-ea"/>
                <a:cs typeface="+mn-cs"/>
              </a:rPr>
              <a:t>Docker</a:t>
            </a:r>
            <a:r>
              <a:rPr lang="zh-CN" altLang="en-US" sz="1200" i="0" kern="1200" dirty="0">
                <a:solidFill>
                  <a:schemeClr val="tx1"/>
                </a:solidFill>
                <a:effectLst/>
                <a:latin typeface="+mn-lt"/>
                <a:ea typeface="+mn-ea"/>
                <a:cs typeface="+mn-cs"/>
              </a:rPr>
              <a:t>就创建了在主机和所有容器之间一个虚拟共享网络。</a:t>
            </a:r>
            <a:br>
              <a:rPr lang="zh-CN" altLang="en-US" sz="120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1355154-E2F3-4059-851F-5B5CC9E6B3CD}" type="slidenum">
              <a:rPr lang="zh-CN" altLang="en-US" smtClean="0"/>
              <a:t>24</a:t>
            </a:fld>
            <a:endParaRPr lang="zh-CN" altLang="en-US"/>
          </a:p>
        </p:txBody>
      </p:sp>
    </p:spTree>
    <p:extLst>
      <p:ext uri="{BB962C8B-B14F-4D97-AF65-F5344CB8AC3E}">
        <p14:creationId xmlns:p14="http://schemas.microsoft.com/office/powerpoint/2010/main" val="115946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kern="1200" dirty="0">
                <a:solidFill>
                  <a:schemeClr val="tx1"/>
                </a:solidFill>
                <a:effectLst/>
                <a:latin typeface="+mn-lt"/>
                <a:ea typeface="+mn-ea"/>
                <a:cs typeface="+mn-cs"/>
              </a:rPr>
              <a:t>主机 </a:t>
            </a:r>
            <a:r>
              <a:rPr lang="en-US" altLang="zh-CN" sz="1200" i="0" kern="1200" dirty="0">
                <a:solidFill>
                  <a:schemeClr val="tx1"/>
                </a:solidFill>
                <a:effectLst/>
                <a:latin typeface="+mn-lt"/>
                <a:ea typeface="+mn-ea"/>
                <a:cs typeface="+mn-cs"/>
              </a:rPr>
              <a:t>A </a:t>
            </a:r>
            <a:r>
              <a:rPr lang="zh-CN" altLang="en-US" sz="1200" i="0" kern="1200" dirty="0">
                <a:solidFill>
                  <a:schemeClr val="tx1"/>
                </a:solidFill>
                <a:effectLst/>
                <a:latin typeface="+mn-lt"/>
                <a:ea typeface="+mn-ea"/>
                <a:cs typeface="+mn-cs"/>
              </a:rPr>
              <a:t>和主机 </a:t>
            </a:r>
            <a:r>
              <a:rPr lang="en-US" altLang="zh-CN" sz="1200" i="0" kern="1200" dirty="0">
                <a:solidFill>
                  <a:schemeClr val="tx1"/>
                </a:solidFill>
                <a:effectLst/>
                <a:latin typeface="+mn-lt"/>
                <a:ea typeface="+mn-ea"/>
                <a:cs typeface="+mn-cs"/>
              </a:rPr>
              <a:t>B </a:t>
            </a:r>
            <a:r>
              <a:rPr lang="zh-CN" altLang="en-US" sz="1200" i="0" kern="1200" dirty="0">
                <a:solidFill>
                  <a:schemeClr val="tx1"/>
                </a:solidFill>
                <a:effectLst/>
                <a:latin typeface="+mn-lt"/>
                <a:ea typeface="+mn-ea"/>
                <a:cs typeface="+mn-cs"/>
              </a:rPr>
              <a:t>的网卡都连着物理交换机的同一个 </a:t>
            </a:r>
            <a:r>
              <a:rPr lang="en-US" altLang="zh-CN" sz="1200" i="0" kern="1200" dirty="0" err="1">
                <a:solidFill>
                  <a:schemeClr val="tx1"/>
                </a:solidFill>
                <a:effectLst/>
                <a:latin typeface="+mn-lt"/>
                <a:ea typeface="+mn-ea"/>
                <a:cs typeface="+mn-cs"/>
              </a:rPr>
              <a:t>vlan</a:t>
            </a:r>
            <a:r>
              <a:rPr lang="en-US" altLang="zh-CN" sz="1200" i="0" kern="1200" dirty="0">
                <a:solidFill>
                  <a:schemeClr val="tx1"/>
                </a:solidFill>
                <a:effectLst/>
                <a:latin typeface="+mn-lt"/>
                <a:ea typeface="+mn-ea"/>
                <a:cs typeface="+mn-cs"/>
              </a:rPr>
              <a:t> 101,</a:t>
            </a:r>
            <a:r>
              <a:rPr lang="zh-CN" altLang="en-US" sz="1200" i="0" kern="1200" dirty="0">
                <a:solidFill>
                  <a:schemeClr val="tx1"/>
                </a:solidFill>
                <a:effectLst/>
                <a:latin typeface="+mn-lt"/>
                <a:ea typeface="+mn-ea"/>
                <a:cs typeface="+mn-cs"/>
              </a:rPr>
              <a:t>这样网桥一和网桥三就相当于在同一个物理网络中了，而容器一、容器三、容器四也在同一物理网络中了，他们之间可以相互通信，而且可以跟同一 </a:t>
            </a:r>
            <a:r>
              <a:rPr lang="en-US" altLang="zh-CN" sz="1200" i="0" kern="1200" dirty="0" err="1">
                <a:solidFill>
                  <a:schemeClr val="tx1"/>
                </a:solidFill>
                <a:effectLst/>
                <a:latin typeface="+mn-lt"/>
                <a:ea typeface="+mn-ea"/>
                <a:cs typeface="+mn-cs"/>
              </a:rPr>
              <a:t>vlan</a:t>
            </a:r>
            <a:r>
              <a:rPr lang="en-US" altLang="zh-CN" sz="1200" i="0" kern="1200" dirty="0">
                <a:solidFill>
                  <a:schemeClr val="tx1"/>
                </a:solidFill>
                <a:effectLst/>
                <a:latin typeface="+mn-lt"/>
                <a:ea typeface="+mn-ea"/>
                <a:cs typeface="+mn-cs"/>
              </a:rPr>
              <a:t> </a:t>
            </a:r>
            <a:r>
              <a:rPr lang="zh-CN" altLang="en-US" sz="1200" i="0" kern="1200" dirty="0">
                <a:solidFill>
                  <a:schemeClr val="tx1"/>
                </a:solidFill>
                <a:effectLst/>
                <a:latin typeface="+mn-lt"/>
                <a:ea typeface="+mn-ea"/>
                <a:cs typeface="+mn-cs"/>
              </a:rPr>
              <a:t>中的其他物理机器互联。</a:t>
            </a:r>
            <a:br>
              <a:rPr lang="zh-CN" altLang="en-US" sz="120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1355154-E2F3-4059-851F-5B5CC9E6B3CD}" type="slidenum">
              <a:rPr lang="zh-CN" altLang="en-US" smtClean="0"/>
              <a:t>25</a:t>
            </a:fld>
            <a:endParaRPr lang="zh-CN" altLang="en-US"/>
          </a:p>
        </p:txBody>
      </p:sp>
    </p:spTree>
    <p:extLst>
      <p:ext uri="{BB962C8B-B14F-4D97-AF65-F5344CB8AC3E}">
        <p14:creationId xmlns:p14="http://schemas.microsoft.com/office/powerpoint/2010/main" val="383144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err="1">
                <a:solidFill>
                  <a:schemeClr val="tx1"/>
                </a:solidFill>
                <a:effectLst/>
                <a:latin typeface="+mn-lt"/>
                <a:ea typeface="+mn-ea"/>
                <a:cs typeface="+mn-cs"/>
              </a:rPr>
              <a:t>bootfs</a:t>
            </a:r>
            <a:r>
              <a:rPr lang="en-US" altLang="zh-CN" sz="1200" b="0" i="0" kern="1200" dirty="0">
                <a:solidFill>
                  <a:schemeClr val="tx1"/>
                </a:solidFill>
                <a:effectLst/>
                <a:latin typeface="+mn-lt"/>
                <a:ea typeface="+mn-ea"/>
                <a:cs typeface="+mn-cs"/>
              </a:rPr>
              <a:t> (boot file system) </a:t>
            </a:r>
            <a:r>
              <a:rPr lang="zh-CN" altLang="en-US" sz="1200" b="0" i="0" kern="1200" dirty="0">
                <a:solidFill>
                  <a:schemeClr val="tx1"/>
                </a:solidFill>
                <a:effectLst/>
                <a:latin typeface="+mn-lt"/>
                <a:ea typeface="+mn-ea"/>
                <a:cs typeface="+mn-cs"/>
              </a:rPr>
              <a:t>主要包含 </a:t>
            </a:r>
            <a:r>
              <a:rPr lang="en-US" altLang="zh-CN" sz="1200" b="0" i="0" kern="1200" dirty="0" err="1">
                <a:solidFill>
                  <a:schemeClr val="tx1"/>
                </a:solidFill>
                <a:effectLst/>
                <a:latin typeface="+mn-lt"/>
                <a:ea typeface="+mn-ea"/>
                <a:cs typeface="+mn-cs"/>
              </a:rPr>
              <a:t>bootloader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kernel, </a:t>
            </a:r>
            <a:r>
              <a:rPr lang="en-US" altLang="zh-CN" sz="1200" b="0" i="0" kern="1200" dirty="0" err="1">
                <a:solidFill>
                  <a:schemeClr val="tx1"/>
                </a:solidFill>
                <a:effectLst/>
                <a:latin typeface="+mn-lt"/>
                <a:ea typeface="+mn-ea"/>
                <a:cs typeface="+mn-cs"/>
              </a:rPr>
              <a:t>bootloader</a:t>
            </a:r>
            <a:r>
              <a:rPr lang="zh-CN" altLang="en-US" sz="1200" b="0" i="0" kern="1200" dirty="0">
                <a:solidFill>
                  <a:schemeClr val="tx1"/>
                </a:solidFill>
                <a:effectLst/>
                <a:latin typeface="+mn-lt"/>
                <a:ea typeface="+mn-ea"/>
                <a:cs typeface="+mn-cs"/>
              </a:rPr>
              <a:t>主要是引导加载</a:t>
            </a:r>
            <a:r>
              <a:rPr lang="en-US" altLang="zh-CN" sz="1200" b="0" i="0" kern="1200" dirty="0">
                <a:solidFill>
                  <a:schemeClr val="tx1"/>
                </a:solidFill>
                <a:effectLst/>
                <a:latin typeface="+mn-lt"/>
                <a:ea typeface="+mn-ea"/>
                <a:cs typeface="+mn-cs"/>
              </a:rPr>
              <a:t>kernel, </a:t>
            </a:r>
            <a:r>
              <a:rPr lang="zh-CN" altLang="en-US" sz="1200" b="0" i="0" kern="1200" dirty="0">
                <a:solidFill>
                  <a:schemeClr val="tx1"/>
                </a:solidFill>
                <a:effectLst/>
                <a:latin typeface="+mn-lt"/>
                <a:ea typeface="+mn-ea"/>
                <a:cs typeface="+mn-cs"/>
              </a:rPr>
              <a:t>当</a:t>
            </a:r>
            <a:r>
              <a:rPr lang="en-US" altLang="zh-CN" sz="1200" b="0" i="0" kern="1200" dirty="0">
                <a:solidFill>
                  <a:schemeClr val="tx1"/>
                </a:solidFill>
                <a:effectLst/>
                <a:latin typeface="+mn-lt"/>
                <a:ea typeface="+mn-ea"/>
                <a:cs typeface="+mn-cs"/>
              </a:rPr>
              <a:t>boot</a:t>
            </a:r>
            <a:r>
              <a:rPr lang="zh-CN" altLang="en-US" sz="1200" b="0" i="0" kern="1200" dirty="0">
                <a:solidFill>
                  <a:schemeClr val="tx1"/>
                </a:solidFill>
                <a:effectLst/>
                <a:latin typeface="+mn-lt"/>
                <a:ea typeface="+mn-ea"/>
                <a:cs typeface="+mn-cs"/>
              </a:rPr>
              <a:t>成功后 </a:t>
            </a:r>
            <a:r>
              <a:rPr lang="en-US" altLang="zh-CN" sz="1200" b="0" i="0" kern="1200" dirty="0">
                <a:solidFill>
                  <a:schemeClr val="tx1"/>
                </a:solidFill>
                <a:effectLst/>
                <a:latin typeface="+mn-lt"/>
                <a:ea typeface="+mn-ea"/>
                <a:cs typeface="+mn-cs"/>
              </a:rPr>
              <a:t>kernel </a:t>
            </a:r>
            <a:r>
              <a:rPr lang="zh-CN" altLang="en-US" sz="1200" b="0" i="0" kern="1200" dirty="0">
                <a:solidFill>
                  <a:schemeClr val="tx1"/>
                </a:solidFill>
                <a:effectLst/>
                <a:latin typeface="+mn-lt"/>
                <a:ea typeface="+mn-ea"/>
                <a:cs typeface="+mn-cs"/>
              </a:rPr>
              <a:t>被加载到内存中后 </a:t>
            </a:r>
            <a:r>
              <a:rPr lang="en-US" altLang="zh-CN" sz="1200" b="0" i="0" kern="1200" dirty="0" err="1">
                <a:solidFill>
                  <a:schemeClr val="tx1"/>
                </a:solidFill>
                <a:effectLst/>
                <a:latin typeface="+mn-lt"/>
                <a:ea typeface="+mn-ea"/>
                <a:cs typeface="+mn-cs"/>
              </a:rPr>
              <a:t>bootfs</a:t>
            </a:r>
            <a:r>
              <a:rPr lang="zh-CN" altLang="en-US" sz="1200" b="0" i="0" kern="1200" dirty="0">
                <a:solidFill>
                  <a:schemeClr val="tx1"/>
                </a:solidFill>
                <a:effectLst/>
                <a:latin typeface="+mn-lt"/>
                <a:ea typeface="+mn-ea"/>
                <a:cs typeface="+mn-cs"/>
              </a:rPr>
              <a:t>就被</a:t>
            </a:r>
            <a:r>
              <a:rPr lang="en-US" altLang="zh-CN" sz="1200" b="0" i="0" kern="1200" dirty="0" err="1">
                <a:solidFill>
                  <a:schemeClr val="tx1"/>
                </a:solidFill>
                <a:effectLst/>
                <a:latin typeface="+mn-lt"/>
                <a:ea typeface="+mn-ea"/>
                <a:cs typeface="+mn-cs"/>
              </a:rPr>
              <a:t>umount</a:t>
            </a:r>
            <a:r>
              <a:rPr lang="zh-CN" altLang="en-US" sz="1200" b="0" i="0" kern="1200" dirty="0">
                <a:solidFill>
                  <a:schemeClr val="tx1"/>
                </a:solidFill>
                <a:effectLst/>
                <a:latin typeface="+mn-lt"/>
                <a:ea typeface="+mn-ea"/>
                <a:cs typeface="+mn-cs"/>
              </a:rPr>
              <a:t>了</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rootfs</a:t>
            </a:r>
            <a:r>
              <a:rPr lang="en-US" altLang="zh-CN" sz="1200" b="0" i="0" kern="1200" dirty="0">
                <a:solidFill>
                  <a:schemeClr val="tx1"/>
                </a:solidFill>
                <a:effectLst/>
                <a:latin typeface="+mn-lt"/>
                <a:ea typeface="+mn-ea"/>
                <a:cs typeface="+mn-cs"/>
              </a:rPr>
              <a:t> (root file system) </a:t>
            </a:r>
            <a:r>
              <a:rPr lang="zh-CN" altLang="en-US" sz="1200" b="0" i="0" kern="1200" dirty="0">
                <a:solidFill>
                  <a:schemeClr val="tx1"/>
                </a:solidFill>
                <a:effectLst/>
                <a:latin typeface="+mn-lt"/>
                <a:ea typeface="+mn-ea"/>
                <a:cs typeface="+mn-cs"/>
              </a:rPr>
              <a:t>包含的就是典型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系统中的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dev</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proc</a:t>
            </a:r>
            <a:r>
              <a:rPr lang="en-US" altLang="zh-CN" sz="1200" b="0" i="0" kern="1200" dirty="0">
                <a:solidFill>
                  <a:schemeClr val="tx1"/>
                </a:solidFill>
                <a:effectLst/>
                <a:latin typeface="+mn-lt"/>
                <a:ea typeface="+mn-ea"/>
                <a:cs typeface="+mn-cs"/>
              </a:rPr>
              <a:t>,/bin, /</a:t>
            </a:r>
            <a:r>
              <a:rPr lang="en-US" altLang="zh-CN" sz="1200" b="0" i="0" kern="1200" dirty="0" err="1">
                <a:solidFill>
                  <a:schemeClr val="tx1"/>
                </a:solidFill>
                <a:effectLst/>
                <a:latin typeface="+mn-lt"/>
                <a:ea typeface="+mn-ea"/>
                <a:cs typeface="+mn-cs"/>
              </a:rPr>
              <a:t>etc</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等标准目录和文件。</a:t>
            </a:r>
          </a:p>
          <a:p>
            <a:pPr fontAlgn="base"/>
            <a:r>
              <a:rPr lang="zh-CN" altLang="en-US" sz="1200" b="0" i="0" kern="1200" dirty="0">
                <a:solidFill>
                  <a:schemeClr val="tx1"/>
                </a:solidFill>
                <a:effectLst/>
                <a:latin typeface="+mn-lt"/>
                <a:ea typeface="+mn-ea"/>
                <a:cs typeface="+mn-cs"/>
              </a:rPr>
              <a:t>对于不同的</a:t>
            </a:r>
            <a:r>
              <a:rPr lang="en-US" altLang="zh-CN" sz="1200" b="0" i="0" kern="1200" dirty="0" err="1">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发行版</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bootfs</a:t>
            </a:r>
            <a:r>
              <a:rPr lang="zh-CN" altLang="en-US" sz="1200" b="0" i="0" kern="1200" dirty="0">
                <a:solidFill>
                  <a:schemeClr val="tx1"/>
                </a:solidFill>
                <a:effectLst/>
                <a:latin typeface="+mn-lt"/>
                <a:ea typeface="+mn-ea"/>
                <a:cs typeface="+mn-cs"/>
              </a:rPr>
              <a:t>基本是一致的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a:t>
            </a:r>
            <a:r>
              <a:rPr lang="en-US" altLang="zh-CN" sz="1200" b="0" i="0" kern="1200" dirty="0" err="1">
                <a:solidFill>
                  <a:schemeClr val="tx1"/>
                </a:solidFill>
                <a:effectLst/>
                <a:latin typeface="+mn-lt"/>
                <a:ea typeface="+mn-ea"/>
                <a:cs typeface="+mn-cs"/>
              </a:rPr>
              <a:t>rootfs</a:t>
            </a:r>
            <a:r>
              <a:rPr lang="zh-CN" altLang="en-US" sz="1200" b="0" i="0" kern="1200" dirty="0">
                <a:solidFill>
                  <a:schemeClr val="tx1"/>
                </a:solidFill>
                <a:effectLst/>
                <a:latin typeface="+mn-lt"/>
                <a:ea typeface="+mn-ea"/>
                <a:cs typeface="+mn-cs"/>
              </a:rPr>
              <a:t>会有差别</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因此不同的发行版可以公用</a:t>
            </a:r>
            <a:r>
              <a:rPr lang="en-US" altLang="zh-CN" sz="1200" b="0" i="0" kern="1200" dirty="0" err="1">
                <a:solidFill>
                  <a:schemeClr val="tx1"/>
                </a:solidFill>
                <a:effectLst/>
                <a:latin typeface="+mn-lt"/>
                <a:ea typeface="+mn-ea"/>
                <a:cs typeface="+mn-cs"/>
              </a:rPr>
              <a:t>bootfs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1355154-E2F3-4059-851F-5B5CC9E6B3CD}" type="slidenum">
              <a:rPr lang="zh-CN" altLang="en-US" smtClean="0"/>
              <a:t>29</a:t>
            </a:fld>
            <a:endParaRPr lang="zh-CN" altLang="en-US"/>
          </a:p>
        </p:txBody>
      </p:sp>
    </p:spTree>
    <p:extLst>
      <p:ext uri="{BB962C8B-B14F-4D97-AF65-F5344CB8AC3E}">
        <p14:creationId xmlns:p14="http://schemas.microsoft.com/office/powerpoint/2010/main" val="168396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典型的</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在启动后，首先将 </a:t>
            </a:r>
            <a:r>
              <a:rPr lang="en-US" altLang="zh-CN" sz="1200" b="0" i="0" kern="1200" dirty="0" err="1">
                <a:solidFill>
                  <a:schemeClr val="tx1"/>
                </a:solidFill>
                <a:effectLst/>
                <a:latin typeface="+mn-lt"/>
                <a:ea typeface="+mn-ea"/>
                <a:cs typeface="+mn-cs"/>
              </a:rPr>
              <a:t>rootfs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设置为 </a:t>
            </a:r>
            <a:r>
              <a:rPr lang="en-US" altLang="zh-CN" sz="1200" b="0" i="0" kern="1200" dirty="0" err="1">
                <a:solidFill>
                  <a:schemeClr val="tx1"/>
                </a:solidFill>
                <a:effectLst/>
                <a:latin typeface="+mn-lt"/>
                <a:ea typeface="+mn-ea"/>
                <a:cs typeface="+mn-cs"/>
              </a:rPr>
              <a:t>readonly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进行一系列检查</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然后将其切换为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readwrite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供用户使用。在</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中，初始化时也是将 </a:t>
            </a:r>
            <a:r>
              <a:rPr lang="en-US" altLang="zh-CN" sz="1200" b="0" i="0" kern="1200" dirty="0" err="1">
                <a:solidFill>
                  <a:schemeClr val="tx1"/>
                </a:solidFill>
                <a:effectLst/>
                <a:latin typeface="+mn-lt"/>
                <a:ea typeface="+mn-ea"/>
                <a:cs typeface="+mn-cs"/>
              </a:rPr>
              <a:t>rootfs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以</a:t>
            </a:r>
            <a:r>
              <a:rPr lang="en-US" altLang="zh-CN" sz="1200" b="0" i="0" kern="1200" dirty="0" err="1">
                <a:solidFill>
                  <a:schemeClr val="tx1"/>
                </a:solidFill>
                <a:effectLst/>
                <a:latin typeface="+mn-lt"/>
                <a:ea typeface="+mn-ea"/>
                <a:cs typeface="+mn-cs"/>
              </a:rPr>
              <a:t>readonly</a:t>
            </a:r>
            <a:r>
              <a:rPr lang="zh-CN" altLang="en-US" sz="1200" b="0" i="0" kern="1200" dirty="0">
                <a:solidFill>
                  <a:schemeClr val="tx1"/>
                </a:solidFill>
                <a:effectLst/>
                <a:latin typeface="+mn-lt"/>
                <a:ea typeface="+mn-ea"/>
                <a:cs typeface="+mn-cs"/>
              </a:rPr>
              <a:t>方式加载并检查，然而接下来利用 </a:t>
            </a:r>
            <a:r>
              <a:rPr lang="en-US" altLang="zh-CN" sz="1200" b="0" i="0" kern="1200" dirty="0">
                <a:solidFill>
                  <a:schemeClr val="tx1"/>
                </a:solidFill>
                <a:effectLst/>
                <a:latin typeface="+mn-lt"/>
                <a:ea typeface="+mn-ea"/>
                <a:cs typeface="+mn-cs"/>
              </a:rPr>
              <a:t>union mount </a:t>
            </a:r>
            <a:r>
              <a:rPr lang="zh-CN" altLang="en-US" sz="1200" b="0" i="0" kern="1200" dirty="0">
                <a:solidFill>
                  <a:schemeClr val="tx1"/>
                </a:solidFill>
                <a:effectLst/>
                <a:latin typeface="+mn-lt"/>
                <a:ea typeface="+mn-ea"/>
                <a:cs typeface="+mn-cs"/>
              </a:rPr>
              <a:t>的方式将一个 </a:t>
            </a:r>
            <a:r>
              <a:rPr lang="en-US" altLang="zh-CN" sz="1200" b="0" i="0" kern="1200" dirty="0" err="1">
                <a:solidFill>
                  <a:schemeClr val="tx1"/>
                </a:solidFill>
                <a:effectLst/>
                <a:latin typeface="+mn-lt"/>
                <a:ea typeface="+mn-ea"/>
                <a:cs typeface="+mn-cs"/>
              </a:rPr>
              <a:t>readwrite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文件系统挂载在 </a:t>
            </a:r>
            <a:r>
              <a:rPr lang="en-US" altLang="zh-CN" sz="1200" b="0" i="0" kern="1200" dirty="0" err="1">
                <a:solidFill>
                  <a:schemeClr val="tx1"/>
                </a:solidFill>
                <a:effectLst/>
                <a:latin typeface="+mn-lt"/>
                <a:ea typeface="+mn-ea"/>
                <a:cs typeface="+mn-cs"/>
              </a:rPr>
              <a:t>readonly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rootfs</a:t>
            </a:r>
            <a:r>
              <a:rPr lang="zh-CN" altLang="en-US" sz="1200" b="0" i="0" kern="1200" dirty="0">
                <a:solidFill>
                  <a:schemeClr val="tx1"/>
                </a:solidFill>
                <a:effectLst/>
                <a:latin typeface="+mn-lt"/>
                <a:ea typeface="+mn-ea"/>
                <a:cs typeface="+mn-cs"/>
              </a:rPr>
              <a:t>之上，并且允许再次将下层的 </a:t>
            </a:r>
            <a:r>
              <a:rPr lang="en-US" altLang="zh-CN" sz="1200" b="0" i="0" kern="1200" dirty="0">
                <a:solidFill>
                  <a:schemeClr val="tx1"/>
                </a:solidFill>
                <a:effectLst/>
                <a:latin typeface="+mn-lt"/>
                <a:ea typeface="+mn-ea"/>
                <a:cs typeface="+mn-cs"/>
              </a:rPr>
              <a:t>FS(file system) </a:t>
            </a:r>
            <a:r>
              <a:rPr lang="zh-CN" altLang="en-US" sz="1200" b="0" i="0" kern="1200" dirty="0">
                <a:solidFill>
                  <a:schemeClr val="tx1"/>
                </a:solidFill>
                <a:effectLst/>
                <a:latin typeface="+mn-lt"/>
                <a:ea typeface="+mn-ea"/>
                <a:cs typeface="+mn-cs"/>
              </a:rPr>
              <a:t>设定为</a:t>
            </a:r>
            <a:r>
              <a:rPr lang="en-US" altLang="zh-CN" sz="1200" b="0" i="0" kern="1200" dirty="0" err="1">
                <a:solidFill>
                  <a:schemeClr val="tx1"/>
                </a:solidFill>
                <a:effectLst/>
                <a:latin typeface="+mn-lt"/>
                <a:ea typeface="+mn-ea"/>
                <a:cs typeface="+mn-cs"/>
              </a:rPr>
              <a:t>readonly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并且向上叠加</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这样一组</a:t>
            </a:r>
            <a:r>
              <a:rPr lang="en-US" altLang="zh-CN" sz="1200" b="0" i="0" kern="1200" dirty="0" err="1">
                <a:solidFill>
                  <a:schemeClr val="tx1"/>
                </a:solidFill>
                <a:effectLst/>
                <a:latin typeface="+mn-lt"/>
                <a:ea typeface="+mn-ea"/>
                <a:cs typeface="+mn-cs"/>
              </a:rPr>
              <a:t>readonly</a:t>
            </a:r>
            <a:r>
              <a:rPr lang="zh-CN" altLang="en-US" sz="1200" b="0" i="0" kern="1200" dirty="0">
                <a:solidFill>
                  <a:schemeClr val="tx1"/>
                </a:solidFill>
                <a:effectLst/>
                <a:latin typeface="+mn-lt"/>
                <a:ea typeface="+mn-ea"/>
                <a:cs typeface="+mn-cs"/>
              </a:rPr>
              <a:t>和一个</a:t>
            </a:r>
            <a:r>
              <a:rPr lang="en-US" altLang="zh-CN" sz="1200" b="0" i="0" kern="1200" dirty="0">
                <a:solidFill>
                  <a:schemeClr val="tx1"/>
                </a:solidFill>
                <a:effectLst/>
                <a:latin typeface="+mn-lt"/>
                <a:ea typeface="+mn-ea"/>
                <a:cs typeface="+mn-cs"/>
              </a:rPr>
              <a:t>writeable</a:t>
            </a:r>
            <a:r>
              <a:rPr lang="zh-CN" altLang="en-US" sz="1200" b="0" i="0" kern="1200" dirty="0">
                <a:solidFill>
                  <a:schemeClr val="tx1"/>
                </a:solidFill>
                <a:effectLst/>
                <a:latin typeface="+mn-lt"/>
                <a:ea typeface="+mn-ea"/>
                <a:cs typeface="+mn-cs"/>
              </a:rPr>
              <a:t>的结构构成一个</a:t>
            </a:r>
            <a:r>
              <a:rPr lang="en-US" altLang="zh-CN" sz="1200" b="0" i="0" kern="1200" dirty="0">
                <a:solidFill>
                  <a:schemeClr val="tx1"/>
                </a:solidFill>
                <a:effectLst/>
                <a:latin typeface="+mn-lt"/>
                <a:ea typeface="+mn-ea"/>
                <a:cs typeface="+mn-cs"/>
              </a:rPr>
              <a:t>container</a:t>
            </a:r>
            <a:r>
              <a:rPr lang="zh-CN" altLang="en-US" sz="1200" b="0" i="0" kern="1200" dirty="0">
                <a:solidFill>
                  <a:schemeClr val="tx1"/>
                </a:solidFill>
                <a:effectLst/>
                <a:latin typeface="+mn-lt"/>
                <a:ea typeface="+mn-ea"/>
                <a:cs typeface="+mn-cs"/>
              </a:rPr>
              <a:t>的运行时态</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FS</a:t>
            </a:r>
            <a:r>
              <a:rPr lang="zh-CN" altLang="en-US" sz="1200" b="0" i="0" kern="1200" dirty="0">
                <a:solidFill>
                  <a:schemeClr val="tx1"/>
                </a:solidFill>
                <a:effectLst/>
                <a:latin typeface="+mn-lt"/>
                <a:ea typeface="+mn-ea"/>
                <a:cs typeface="+mn-cs"/>
              </a:rPr>
              <a:t>被称作一个</a:t>
            </a:r>
            <a:r>
              <a:rPr lang="en-US" altLang="zh-CN" sz="1200" b="0" i="0" kern="1200" dirty="0">
                <a:solidFill>
                  <a:schemeClr val="tx1"/>
                </a:solidFill>
                <a:effectLst/>
                <a:latin typeface="+mn-lt"/>
                <a:ea typeface="+mn-ea"/>
                <a:cs typeface="+mn-cs"/>
              </a:rPr>
              <a:t>FS</a:t>
            </a:r>
            <a:r>
              <a:rPr lang="zh-CN" altLang="en-US" sz="1200" b="0" i="0" kern="1200" dirty="0">
                <a:solidFill>
                  <a:schemeClr val="tx1"/>
                </a:solidFill>
                <a:effectLst/>
                <a:latin typeface="+mn-lt"/>
                <a:ea typeface="+mn-ea"/>
                <a:cs typeface="+mn-cs"/>
              </a:rPr>
              <a:t>层。</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上层的</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依赖下层的</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，因此</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中把下层的</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称作父</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，没有父</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称作</a:t>
            </a:r>
            <a:r>
              <a:rPr lang="en-US" altLang="zh-CN" sz="1200" b="0" i="0" kern="1200" dirty="0">
                <a:solidFill>
                  <a:schemeClr val="tx1"/>
                </a:solidFill>
                <a:effectLst/>
                <a:latin typeface="+mn-lt"/>
                <a:ea typeface="+mn-ea"/>
                <a:cs typeface="+mn-cs"/>
              </a:rPr>
              <a:t>base image</a:t>
            </a:r>
            <a:r>
              <a:rPr lang="zh-CN" altLang="en-US" sz="1200" b="0" i="0" kern="1200" dirty="0">
                <a:solidFill>
                  <a:schemeClr val="tx1"/>
                </a:solidFill>
                <a:effectLst/>
                <a:latin typeface="+mn-lt"/>
                <a:ea typeface="+mn-ea"/>
                <a:cs typeface="+mn-cs"/>
              </a:rPr>
              <a:t>。因此想要从一个</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启动一个</a:t>
            </a:r>
            <a:r>
              <a:rPr lang="en-US" altLang="zh-CN" sz="1200" b="0" i="0" kern="1200" dirty="0">
                <a:solidFill>
                  <a:schemeClr val="tx1"/>
                </a:solidFill>
                <a:effectLst/>
                <a:latin typeface="+mn-lt"/>
                <a:ea typeface="+mn-ea"/>
                <a:cs typeface="+mn-cs"/>
              </a:rPr>
              <a:t>container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会先加载这个</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和依赖的父</a:t>
            </a:r>
            <a:r>
              <a:rPr lang="en-US" altLang="zh-CN" sz="1200" b="0" i="0" kern="1200" dirty="0">
                <a:solidFill>
                  <a:schemeClr val="tx1"/>
                </a:solidFill>
                <a:effectLst/>
                <a:latin typeface="+mn-lt"/>
                <a:ea typeface="+mn-ea"/>
                <a:cs typeface="+mn-cs"/>
              </a:rPr>
              <a:t>images</a:t>
            </a:r>
            <a:r>
              <a:rPr lang="zh-CN" altLang="en-US" sz="1200" b="0" i="0" kern="1200" dirty="0">
                <a:solidFill>
                  <a:schemeClr val="tx1"/>
                </a:solidFill>
                <a:effectLst/>
                <a:latin typeface="+mn-lt"/>
                <a:ea typeface="+mn-ea"/>
                <a:cs typeface="+mn-cs"/>
              </a:rPr>
              <a:t>以及</a:t>
            </a:r>
            <a:r>
              <a:rPr lang="en-US" altLang="zh-CN" sz="1200" b="0" i="0" kern="1200" dirty="0">
                <a:solidFill>
                  <a:schemeClr val="tx1"/>
                </a:solidFill>
                <a:effectLst/>
                <a:latin typeface="+mn-lt"/>
                <a:ea typeface="+mn-ea"/>
                <a:cs typeface="+mn-cs"/>
              </a:rPr>
              <a:t>base image</a:t>
            </a:r>
            <a:r>
              <a:rPr lang="zh-CN" altLang="en-US" sz="1200" b="0" i="0" kern="1200" dirty="0">
                <a:solidFill>
                  <a:schemeClr val="tx1"/>
                </a:solidFill>
                <a:effectLst/>
                <a:latin typeface="+mn-lt"/>
                <a:ea typeface="+mn-ea"/>
                <a:cs typeface="+mn-cs"/>
              </a:rPr>
              <a:t>，用户的进程运行在</a:t>
            </a:r>
            <a:r>
              <a:rPr lang="en-US" altLang="zh-CN" sz="1200" b="0" i="0" kern="1200" dirty="0">
                <a:solidFill>
                  <a:schemeClr val="tx1"/>
                </a:solidFill>
                <a:effectLst/>
                <a:latin typeface="+mn-lt"/>
                <a:ea typeface="+mn-ea"/>
                <a:cs typeface="+mn-cs"/>
              </a:rPr>
              <a:t>writeable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layer</a:t>
            </a:r>
            <a:r>
              <a:rPr lang="zh-CN" altLang="en-US" sz="1200" b="0" i="0" kern="1200" dirty="0">
                <a:solidFill>
                  <a:schemeClr val="tx1"/>
                </a:solidFill>
                <a:effectLst/>
                <a:latin typeface="+mn-lt"/>
                <a:ea typeface="+mn-ea"/>
                <a:cs typeface="+mn-cs"/>
              </a:rPr>
              <a:t>中。所有</a:t>
            </a:r>
            <a:r>
              <a:rPr lang="en-US" altLang="zh-CN" sz="1200" b="0" i="0" kern="1200" dirty="0">
                <a:solidFill>
                  <a:schemeClr val="tx1"/>
                </a:solidFill>
                <a:effectLst/>
                <a:latin typeface="+mn-lt"/>
                <a:ea typeface="+mn-ea"/>
                <a:cs typeface="+mn-cs"/>
              </a:rPr>
              <a:t>parent image</a:t>
            </a:r>
            <a:r>
              <a:rPr lang="zh-CN" altLang="en-US" sz="1200" b="0" i="0" kern="1200" dirty="0">
                <a:solidFill>
                  <a:schemeClr val="tx1"/>
                </a:solidFill>
                <a:effectLst/>
                <a:latin typeface="+mn-lt"/>
                <a:ea typeface="+mn-ea"/>
                <a:cs typeface="+mn-cs"/>
              </a:rPr>
              <a:t>中的数据信息以及 </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、网络和</a:t>
            </a:r>
            <a:r>
              <a:rPr lang="en-US" altLang="zh-CN" sz="1200" b="0" i="0" kern="1200" dirty="0" err="1">
                <a:solidFill>
                  <a:schemeClr val="tx1"/>
                </a:solidFill>
                <a:effectLst/>
                <a:latin typeface="+mn-lt"/>
                <a:ea typeface="+mn-ea"/>
                <a:cs typeface="+mn-cs"/>
              </a:rPr>
              <a:t>lxc</a:t>
            </a:r>
            <a:r>
              <a:rPr lang="zh-CN" altLang="en-US" sz="1200" b="0" i="0" kern="1200" dirty="0">
                <a:solidFill>
                  <a:schemeClr val="tx1"/>
                </a:solidFill>
                <a:effectLst/>
                <a:latin typeface="+mn-lt"/>
                <a:ea typeface="+mn-ea"/>
                <a:cs typeface="+mn-cs"/>
              </a:rPr>
              <a:t>管理的资源限制等具体</a:t>
            </a:r>
            <a:r>
              <a:rPr lang="en-US" altLang="zh-CN" sz="1200" b="0" i="0" kern="1200" dirty="0">
                <a:solidFill>
                  <a:schemeClr val="tx1"/>
                </a:solidFill>
                <a:effectLst/>
                <a:latin typeface="+mn-lt"/>
                <a:ea typeface="+mn-ea"/>
                <a:cs typeface="+mn-cs"/>
              </a:rPr>
              <a:t>container</a:t>
            </a:r>
            <a:r>
              <a:rPr lang="zh-CN" altLang="en-US" sz="1200" b="0" i="0" kern="1200" dirty="0">
                <a:solidFill>
                  <a:schemeClr val="tx1"/>
                </a:solidFill>
                <a:effectLst/>
                <a:latin typeface="+mn-lt"/>
                <a:ea typeface="+mn-ea"/>
                <a:cs typeface="+mn-cs"/>
              </a:rPr>
              <a:t>的配置，构成一个</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概念上的</a:t>
            </a:r>
            <a:r>
              <a:rPr lang="en-US" altLang="zh-CN" sz="1200" b="0" i="0" kern="1200" dirty="0">
                <a:solidFill>
                  <a:schemeClr val="tx1"/>
                </a:solidFill>
                <a:effectLst/>
                <a:latin typeface="+mn-lt"/>
                <a:ea typeface="+mn-ea"/>
                <a:cs typeface="+mn-cs"/>
              </a:rPr>
              <a:t>container</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1355154-E2F3-4059-851F-5B5CC9E6B3CD}" type="slidenum">
              <a:rPr lang="zh-CN" altLang="en-US" smtClean="0"/>
              <a:t>30</a:t>
            </a:fld>
            <a:endParaRPr lang="zh-CN" altLang="en-US"/>
          </a:p>
        </p:txBody>
      </p:sp>
    </p:spTree>
    <p:extLst>
      <p:ext uri="{BB962C8B-B14F-4D97-AF65-F5344CB8AC3E}">
        <p14:creationId xmlns:p14="http://schemas.microsoft.com/office/powerpoint/2010/main" val="1688811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从一开始使用</a:t>
            </a:r>
            <a:r>
              <a:rPr lang="en-US" altLang="zh-CN" sz="1200" b="0" i="0" kern="1200" dirty="0">
                <a:solidFill>
                  <a:schemeClr val="tx1"/>
                </a:solidFill>
                <a:effectLst/>
                <a:latin typeface="+mn-lt"/>
                <a:ea typeface="+mn-ea"/>
                <a:cs typeface="+mn-cs"/>
              </a:rPr>
              <a:t>Ubuntu</a:t>
            </a:r>
            <a:r>
              <a:rPr lang="zh-CN" altLang="en-US" sz="1200" b="0" i="0" kern="1200" dirty="0">
                <a:solidFill>
                  <a:schemeClr val="tx1"/>
                </a:solidFill>
                <a:effectLst/>
                <a:latin typeface="+mn-lt"/>
                <a:ea typeface="+mn-ea"/>
                <a:cs typeface="+mn-cs"/>
              </a:rPr>
              <a:t>版本作为开发环境，主要是</a:t>
            </a:r>
            <a:r>
              <a:rPr lang="en-US" altLang="zh-CN" sz="1200" b="0" i="0" kern="1200" dirty="0">
                <a:solidFill>
                  <a:schemeClr val="tx1"/>
                </a:solidFill>
                <a:effectLst/>
                <a:latin typeface="+mn-lt"/>
                <a:ea typeface="+mn-ea"/>
                <a:cs typeface="+mn-cs"/>
              </a:rPr>
              <a:t>Ubuntu</a:t>
            </a:r>
            <a:r>
              <a:rPr lang="zh-CN" altLang="en-US" sz="1200" b="0" i="0" kern="1200" dirty="0">
                <a:solidFill>
                  <a:schemeClr val="tx1"/>
                </a:solidFill>
                <a:effectLst/>
                <a:latin typeface="+mn-lt"/>
                <a:ea typeface="+mn-ea"/>
                <a:cs typeface="+mn-cs"/>
              </a:rPr>
              <a:t>上支持</a:t>
            </a:r>
            <a:r>
              <a:rPr lang="en-US" altLang="zh-CN" sz="1200" b="0" i="0" kern="1200" dirty="0" err="1">
                <a:solidFill>
                  <a:schemeClr val="tx1"/>
                </a:solidFill>
                <a:effectLst/>
                <a:latin typeface="+mn-lt"/>
                <a:ea typeface="+mn-ea"/>
                <a:cs typeface="+mn-cs"/>
              </a:rPr>
              <a:t>aufs</a:t>
            </a:r>
            <a:r>
              <a:rPr lang="en-US" altLang="zh-CN" sz="1200" b="0" i="0" kern="1200" dirty="0">
                <a:solidFill>
                  <a:schemeClr val="tx1"/>
                </a:solidFill>
                <a:effectLst/>
                <a:latin typeface="+mn-lt"/>
                <a:ea typeface="+mn-ea"/>
                <a:cs typeface="+mn-cs"/>
              </a:rPr>
              <a:t>(advanced multi layered unification </a:t>
            </a:r>
            <a:r>
              <a:rPr lang="en-US" altLang="zh-CN" sz="1200" b="0" i="0" kern="1200" dirty="0" err="1">
                <a:solidFill>
                  <a:schemeClr val="tx1"/>
                </a:solidFill>
                <a:effectLst/>
                <a:latin typeface="+mn-lt"/>
                <a:ea typeface="+mn-ea"/>
                <a:cs typeface="+mn-cs"/>
              </a:rPr>
              <a:t>filesystem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文件系统。所以，</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对</a:t>
            </a:r>
            <a:r>
              <a:rPr lang="en-US" altLang="zh-CN" sz="1200" b="0" i="0" kern="1200" dirty="0">
                <a:solidFill>
                  <a:schemeClr val="tx1"/>
                </a:solidFill>
                <a:effectLst/>
                <a:latin typeface="+mn-lt"/>
                <a:ea typeface="+mn-ea"/>
                <a:cs typeface="+mn-cs"/>
              </a:rPr>
              <a:t>Ubuntu</a:t>
            </a:r>
            <a:r>
              <a:rPr lang="zh-CN" altLang="en-US" sz="1200" b="0" i="0" kern="1200" dirty="0">
                <a:solidFill>
                  <a:schemeClr val="tx1"/>
                </a:solidFill>
                <a:effectLst/>
                <a:latin typeface="+mn-lt"/>
                <a:ea typeface="+mn-ea"/>
                <a:cs typeface="+mn-cs"/>
              </a:rPr>
              <a:t>的支持是最好的。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还有就是大家非常熟悉的</a:t>
            </a:r>
            <a:r>
              <a:rPr lang="en-US"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GCE</a:t>
            </a:r>
            <a:r>
              <a:rPr lang="zh-CN" altLang="en-US" sz="1200" b="0" i="0" kern="1200" dirty="0">
                <a:solidFill>
                  <a:schemeClr val="tx1"/>
                </a:solidFill>
                <a:effectLst/>
                <a:latin typeface="+mn-lt"/>
                <a:ea typeface="+mn-ea"/>
                <a:cs typeface="+mn-cs"/>
              </a:rPr>
              <a:t>，在没有</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之前，就已经使用自己开发的</a:t>
            </a:r>
            <a:r>
              <a:rPr lang="zh-CN" altLang="en-US" sz="1200" b="0" i="0" u="none" strike="noStrike" kern="1200" dirty="0">
                <a:solidFill>
                  <a:schemeClr val="tx1"/>
                </a:solidFill>
                <a:effectLst/>
                <a:latin typeface="+mn-lt"/>
                <a:ea typeface="+mn-ea"/>
                <a:cs typeface="+mn-cs"/>
                <a:hlinkClick r:id="rId3"/>
              </a:rPr>
              <a:t>类</a:t>
            </a:r>
            <a:r>
              <a:rPr lang="en-US" altLang="zh-CN" sz="1200" b="0" i="0" u="none" strike="noStrike" kern="1200" dirty="0">
                <a:solidFill>
                  <a:schemeClr val="tx1"/>
                </a:solidFill>
                <a:effectLst/>
                <a:latin typeface="+mn-lt"/>
                <a:ea typeface="+mn-ea"/>
                <a:cs typeface="+mn-cs"/>
                <a:hlinkClick r:id="rId3"/>
              </a:rPr>
              <a:t>LXC</a:t>
            </a:r>
            <a:r>
              <a:rPr lang="zh-CN" altLang="en-US" sz="1200" b="0" i="0" u="none" strike="noStrike" kern="1200" dirty="0">
                <a:solidFill>
                  <a:schemeClr val="tx1"/>
                </a:solidFill>
                <a:effectLst/>
                <a:latin typeface="+mn-lt"/>
                <a:ea typeface="+mn-ea"/>
                <a:cs typeface="+mn-cs"/>
                <a:hlinkClick r:id="rId3"/>
              </a:rPr>
              <a:t>容器</a:t>
            </a:r>
            <a:r>
              <a:rPr lang="zh-CN" altLang="en-US" sz="1200" b="0" i="0" kern="1200" dirty="0">
                <a:solidFill>
                  <a:schemeClr val="tx1"/>
                </a:solidFill>
                <a:effectLst/>
                <a:latin typeface="+mn-lt"/>
                <a:ea typeface="+mn-ea"/>
                <a:cs typeface="+mn-cs"/>
              </a:rPr>
              <a:t>。在有了</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 Google</a:t>
            </a:r>
            <a:r>
              <a:rPr lang="zh-CN" altLang="en-US" sz="1200" b="0" i="0" kern="1200" dirty="0">
                <a:solidFill>
                  <a:schemeClr val="tx1"/>
                </a:solidFill>
                <a:effectLst/>
                <a:latin typeface="+mn-lt"/>
                <a:ea typeface="+mn-ea"/>
                <a:cs typeface="+mn-cs"/>
              </a:rPr>
              <a:t>开发了</a:t>
            </a:r>
            <a:r>
              <a:rPr lang="en-US" altLang="zh-CN" sz="1200" b="0" i="0" u="none" strike="noStrike" kern="1200" dirty="0" err="1">
                <a:solidFill>
                  <a:schemeClr val="tx1"/>
                </a:solidFill>
                <a:effectLst/>
                <a:latin typeface="+mn-lt"/>
                <a:ea typeface="+mn-ea"/>
                <a:cs typeface="+mn-cs"/>
                <a:hlinkClick r:id="rId4"/>
              </a:rPr>
              <a:t>kubernetes</a:t>
            </a:r>
            <a:r>
              <a:rPr lang="zh-CN" altLang="en-US" sz="1200" b="0" i="0" kern="1200" dirty="0">
                <a:solidFill>
                  <a:schemeClr val="tx1"/>
                </a:solidFill>
                <a:effectLst/>
                <a:latin typeface="+mn-lt"/>
                <a:ea typeface="+mn-ea"/>
                <a:cs typeface="+mn-cs"/>
              </a:rPr>
              <a:t>来管理</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商业版本</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的领导者</a:t>
            </a:r>
            <a:r>
              <a:rPr lang="en-US" altLang="zh-CN" sz="1200" b="0" i="0" kern="1200" dirty="0" err="1">
                <a:solidFill>
                  <a:schemeClr val="tx1"/>
                </a:solidFill>
                <a:effectLst/>
                <a:latin typeface="+mn-lt"/>
                <a:ea typeface="+mn-ea"/>
                <a:cs typeface="+mn-cs"/>
              </a:rPr>
              <a:t>RedHat</a:t>
            </a:r>
            <a:r>
              <a:rPr lang="zh-CN" altLang="en-US" sz="1200" b="0" i="0" kern="1200" dirty="0">
                <a:solidFill>
                  <a:schemeClr val="tx1"/>
                </a:solidFill>
                <a:effectLst/>
                <a:latin typeface="+mn-lt"/>
                <a:ea typeface="+mn-ea"/>
                <a:cs typeface="+mn-cs"/>
              </a:rPr>
              <a:t>，也是</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生态圈非常重要的合作伙伴。并且它支持的</a:t>
            </a:r>
            <a:r>
              <a:rPr lang="en-US" altLang="zh-CN" sz="1200" b="0" i="0" kern="1200" dirty="0">
                <a:solidFill>
                  <a:schemeClr val="tx1"/>
                </a:solidFill>
                <a:effectLst/>
                <a:latin typeface="+mn-lt"/>
                <a:ea typeface="+mn-ea"/>
                <a:cs typeface="+mn-cs"/>
              </a:rPr>
              <a:t>Fedora</a:t>
            </a:r>
            <a:r>
              <a:rPr lang="zh-CN" altLang="en-US" sz="1200" b="0" i="0" kern="1200" dirty="0">
                <a:solidFill>
                  <a:schemeClr val="tx1"/>
                </a:solidFill>
                <a:effectLst/>
                <a:latin typeface="+mn-lt"/>
                <a:ea typeface="+mn-ea"/>
                <a:cs typeface="+mn-cs"/>
              </a:rPr>
              <a:t>社区、</a:t>
            </a:r>
            <a:r>
              <a:rPr lang="en-US" altLang="zh-CN" sz="1200" b="0" i="0" kern="1200" dirty="0" err="1">
                <a:solidFill>
                  <a:schemeClr val="tx1"/>
                </a:solidFill>
                <a:effectLst/>
                <a:latin typeface="+mn-lt"/>
                <a:ea typeface="+mn-ea"/>
                <a:cs typeface="+mn-cs"/>
              </a:rPr>
              <a:t>CentOS</a:t>
            </a:r>
            <a:r>
              <a:rPr lang="zh-CN" altLang="en-US" sz="1200" b="0" i="0" kern="1200" dirty="0">
                <a:solidFill>
                  <a:schemeClr val="tx1"/>
                </a:solidFill>
                <a:effectLst/>
                <a:latin typeface="+mn-lt"/>
                <a:ea typeface="+mn-ea"/>
                <a:cs typeface="+mn-cs"/>
              </a:rPr>
              <a:t>社区会对推广</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技术起到关键性作用。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还有就是</a:t>
            </a:r>
            <a:r>
              <a:rPr lang="en-US" altLang="zh-CN" sz="1200" b="0" i="0" kern="1200" dirty="0" err="1">
                <a:solidFill>
                  <a:schemeClr val="tx1"/>
                </a:solidFill>
                <a:effectLst/>
                <a:latin typeface="+mn-lt"/>
                <a:ea typeface="+mn-ea"/>
                <a:cs typeface="+mn-cs"/>
              </a:rPr>
              <a:t>OpenStack</a:t>
            </a:r>
            <a:r>
              <a:rPr lang="zh-CN" altLang="en-US" sz="1200" b="0" i="0" kern="1200" dirty="0">
                <a:solidFill>
                  <a:schemeClr val="tx1"/>
                </a:solidFill>
                <a:effectLst/>
                <a:latin typeface="+mn-lt"/>
                <a:ea typeface="+mn-ea"/>
                <a:cs typeface="+mn-cs"/>
              </a:rPr>
              <a:t>的建立者</a:t>
            </a:r>
            <a:r>
              <a:rPr lang="en-US" altLang="zh-CN" sz="1200" b="0" i="0" kern="1200" dirty="0">
                <a:solidFill>
                  <a:schemeClr val="tx1"/>
                </a:solidFill>
                <a:effectLst/>
                <a:latin typeface="+mn-lt"/>
                <a:ea typeface="+mn-ea"/>
                <a:cs typeface="+mn-cs"/>
              </a:rPr>
              <a:t>Rackspace</a:t>
            </a:r>
            <a:r>
              <a:rPr lang="zh-CN" altLang="en-US" sz="1200" b="0" i="0" kern="1200" dirty="0">
                <a:solidFill>
                  <a:schemeClr val="tx1"/>
                </a:solidFill>
                <a:effectLst/>
                <a:latin typeface="+mn-lt"/>
                <a:ea typeface="+mn-ea"/>
                <a:cs typeface="+mn-cs"/>
              </a:rPr>
              <a:t>，在混合云解决方案上具有全球领导地位。</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与它的合作，可以帮助</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技术在混合云的解决方案中得到推广。</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最后就是开源</a:t>
            </a:r>
            <a:r>
              <a:rPr lang="en-US" altLang="zh-CN" sz="1200" b="0" i="0" kern="1200" dirty="0" err="1">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项目</a:t>
            </a:r>
            <a:r>
              <a:rPr lang="en-US" altLang="zh-CN" sz="1200" b="0" i="0" kern="1200" dirty="0">
                <a:solidFill>
                  <a:schemeClr val="tx1"/>
                </a:solidFill>
                <a:effectLst/>
                <a:latin typeface="+mn-lt"/>
                <a:ea typeface="+mn-ea"/>
                <a:cs typeface="+mn-cs"/>
              </a:rPr>
              <a:t>DEIS</a:t>
            </a:r>
            <a:r>
              <a:rPr lang="zh-CN" altLang="en-US" sz="1200" b="0" i="0" kern="1200" dirty="0">
                <a:solidFill>
                  <a:schemeClr val="tx1"/>
                </a:solidFill>
                <a:effectLst/>
                <a:latin typeface="+mn-lt"/>
                <a:ea typeface="+mn-ea"/>
                <a:cs typeface="+mn-cs"/>
              </a:rPr>
              <a:t>，基于</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技术构建的类如</a:t>
            </a:r>
            <a:r>
              <a:rPr lang="en-US" altLang="zh-CN" sz="1200" b="0" i="0" kern="1200" dirty="0" err="1">
                <a:solidFill>
                  <a:schemeClr val="tx1"/>
                </a:solidFill>
                <a:effectLst/>
                <a:latin typeface="+mn-lt"/>
                <a:ea typeface="+mn-ea"/>
                <a:cs typeface="+mn-cs"/>
              </a:rPr>
              <a:t>Heroku</a:t>
            </a:r>
            <a:r>
              <a:rPr lang="zh-CN" altLang="en-US" sz="1200" b="0" i="0" kern="1200" dirty="0">
                <a:solidFill>
                  <a:schemeClr val="tx1"/>
                </a:solidFill>
                <a:effectLst/>
                <a:latin typeface="+mn-lt"/>
                <a:ea typeface="+mn-ea"/>
                <a:cs typeface="+mn-cs"/>
              </a:rPr>
              <a:t>发布流程的</a:t>
            </a:r>
            <a:r>
              <a:rPr lang="en-US" altLang="zh-CN" sz="1200" b="0" i="0" kern="1200" dirty="0" err="1">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应用。与它的合作，可以让更多的企业看到一个使用</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技术的范本。</a:t>
            </a:r>
            <a:endParaRPr lang="zh-CN" altLang="en-US" dirty="0"/>
          </a:p>
        </p:txBody>
      </p:sp>
      <p:sp>
        <p:nvSpPr>
          <p:cNvPr id="4" name="灯片编号占位符 3"/>
          <p:cNvSpPr>
            <a:spLocks noGrp="1"/>
          </p:cNvSpPr>
          <p:nvPr>
            <p:ph type="sldNum" sz="quarter" idx="10"/>
          </p:nvPr>
        </p:nvSpPr>
        <p:spPr/>
        <p:txBody>
          <a:bodyPr/>
          <a:lstStyle/>
          <a:p>
            <a:fld id="{C1355154-E2F3-4059-851F-5B5CC9E6B3CD}" type="slidenum">
              <a:rPr lang="zh-CN" altLang="en-US" smtClean="0"/>
              <a:t>31</a:t>
            </a:fld>
            <a:endParaRPr lang="zh-CN" altLang="en-US"/>
          </a:p>
        </p:txBody>
      </p:sp>
    </p:spTree>
    <p:extLst>
      <p:ext uri="{BB962C8B-B14F-4D97-AF65-F5344CB8AC3E}">
        <p14:creationId xmlns:p14="http://schemas.microsoft.com/office/powerpoint/2010/main" val="2231484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err="1">
                <a:solidFill>
                  <a:schemeClr val="tx1"/>
                </a:solidFill>
                <a:effectLst/>
                <a:latin typeface="+mn-lt"/>
                <a:ea typeface="+mn-ea"/>
                <a:cs typeface="+mn-cs"/>
              </a:rPr>
              <a:t>Docker</a:t>
            </a:r>
            <a:r>
              <a:rPr lang="en-US" altLang="zh-CN" sz="1200" i="0" kern="1200" dirty="0">
                <a:solidFill>
                  <a:schemeClr val="tx1"/>
                </a:solidFill>
                <a:effectLst/>
                <a:latin typeface="+mn-lt"/>
                <a:ea typeface="+mn-ea"/>
                <a:cs typeface="+mn-cs"/>
              </a:rPr>
              <a:t> </a:t>
            </a:r>
            <a:r>
              <a:rPr lang="zh-CN" altLang="en-US" sz="1200" i="0" kern="1200" dirty="0">
                <a:solidFill>
                  <a:schemeClr val="tx1"/>
                </a:solidFill>
                <a:effectLst/>
                <a:latin typeface="+mn-lt"/>
                <a:ea typeface="+mn-ea"/>
                <a:cs typeface="+mn-cs"/>
              </a:rPr>
              <a:t>占用资源小，在一台 </a:t>
            </a:r>
            <a:r>
              <a:rPr lang="en-US" altLang="zh-CN" sz="1200" i="0" kern="1200" dirty="0">
                <a:solidFill>
                  <a:schemeClr val="tx1"/>
                </a:solidFill>
                <a:effectLst/>
                <a:latin typeface="+mn-lt"/>
                <a:ea typeface="+mn-ea"/>
                <a:cs typeface="+mn-cs"/>
              </a:rPr>
              <a:t>E5 128 G </a:t>
            </a:r>
            <a:r>
              <a:rPr lang="zh-CN" altLang="en-US" sz="1200" i="0" kern="1200" dirty="0">
                <a:solidFill>
                  <a:schemeClr val="tx1"/>
                </a:solidFill>
                <a:effectLst/>
                <a:latin typeface="+mn-lt"/>
                <a:ea typeface="+mn-ea"/>
                <a:cs typeface="+mn-cs"/>
              </a:rPr>
              <a:t>内存的服务器上部署 </a:t>
            </a:r>
            <a:r>
              <a:rPr lang="en-US" altLang="zh-CN" sz="1200" i="0" kern="1200" dirty="0">
                <a:solidFill>
                  <a:schemeClr val="tx1"/>
                </a:solidFill>
                <a:effectLst/>
                <a:latin typeface="+mn-lt"/>
                <a:ea typeface="+mn-ea"/>
                <a:cs typeface="+mn-cs"/>
              </a:rPr>
              <a:t>100 </a:t>
            </a:r>
            <a:r>
              <a:rPr lang="zh-CN" altLang="en-US" sz="1200" i="0" kern="1200" dirty="0">
                <a:solidFill>
                  <a:schemeClr val="tx1"/>
                </a:solidFill>
                <a:effectLst/>
                <a:latin typeface="+mn-lt"/>
                <a:ea typeface="+mn-ea"/>
                <a:cs typeface="+mn-cs"/>
              </a:rPr>
              <a:t>个容器都绰绰有余，可以单独抽一个容器或者直接在宿主物理主机上部署 </a:t>
            </a:r>
            <a:r>
              <a:rPr lang="en-US" altLang="zh-CN" sz="1200" i="0" kern="1200" dirty="0">
                <a:solidFill>
                  <a:schemeClr val="tx1"/>
                </a:solidFill>
                <a:effectLst/>
                <a:latin typeface="+mn-lt"/>
                <a:ea typeface="+mn-ea"/>
                <a:cs typeface="+mn-cs"/>
              </a:rPr>
              <a:t>samba</a:t>
            </a:r>
            <a:r>
              <a:rPr lang="zh-CN" altLang="en-US" sz="1200" i="0" kern="1200" dirty="0">
                <a:solidFill>
                  <a:schemeClr val="tx1"/>
                </a:solidFill>
                <a:effectLst/>
                <a:latin typeface="+mn-lt"/>
                <a:ea typeface="+mn-ea"/>
                <a:cs typeface="+mn-cs"/>
              </a:rPr>
              <a:t>，利用 </a:t>
            </a:r>
            <a:r>
              <a:rPr lang="en-US" altLang="zh-CN" sz="1200" i="0" kern="1200" dirty="0">
                <a:solidFill>
                  <a:schemeClr val="tx1"/>
                </a:solidFill>
                <a:effectLst/>
                <a:latin typeface="+mn-lt"/>
                <a:ea typeface="+mn-ea"/>
                <a:cs typeface="+mn-cs"/>
              </a:rPr>
              <a:t>samba </a:t>
            </a:r>
            <a:r>
              <a:rPr lang="zh-CN" altLang="en-US" sz="1200" i="0" kern="1200" dirty="0">
                <a:solidFill>
                  <a:schemeClr val="tx1"/>
                </a:solidFill>
                <a:effectLst/>
                <a:latin typeface="+mn-lt"/>
                <a:ea typeface="+mn-ea"/>
                <a:cs typeface="+mn-cs"/>
              </a:rPr>
              <a:t>的</a:t>
            </a:r>
            <a:br>
              <a:rPr lang="zh-CN" altLang="en-US" sz="1200" i="0" kern="1200" dirty="0">
                <a:solidFill>
                  <a:schemeClr val="tx1"/>
                </a:solidFill>
                <a:effectLst/>
                <a:latin typeface="+mn-lt"/>
                <a:ea typeface="+mn-ea"/>
                <a:cs typeface="+mn-cs"/>
              </a:rPr>
            </a:br>
            <a:r>
              <a:rPr lang="en-US" altLang="zh-CN" sz="1200" i="0" kern="1200" dirty="0">
                <a:solidFill>
                  <a:schemeClr val="tx1"/>
                </a:solidFill>
                <a:effectLst/>
                <a:latin typeface="+mn-lt"/>
                <a:ea typeface="+mn-ea"/>
                <a:cs typeface="+mn-cs"/>
              </a:rPr>
              <a:t>home </a:t>
            </a:r>
            <a:r>
              <a:rPr lang="zh-CN" altLang="en-US" sz="1200" i="0" kern="1200" dirty="0">
                <a:solidFill>
                  <a:schemeClr val="tx1"/>
                </a:solidFill>
                <a:effectLst/>
                <a:latin typeface="+mn-lt"/>
                <a:ea typeface="+mn-ea"/>
                <a:cs typeface="+mn-cs"/>
              </a:rPr>
              <a:t>分享方案将每个用户的 </a:t>
            </a:r>
            <a:r>
              <a:rPr lang="en-US" altLang="zh-CN" sz="1200" i="0" kern="1200" dirty="0">
                <a:solidFill>
                  <a:schemeClr val="tx1"/>
                </a:solidFill>
                <a:effectLst/>
                <a:latin typeface="+mn-lt"/>
                <a:ea typeface="+mn-ea"/>
                <a:cs typeface="+mn-cs"/>
              </a:rPr>
              <a:t>home </a:t>
            </a:r>
            <a:r>
              <a:rPr lang="zh-CN" altLang="en-US" sz="1200" i="0" kern="1200" dirty="0">
                <a:solidFill>
                  <a:schemeClr val="tx1"/>
                </a:solidFill>
                <a:effectLst/>
                <a:latin typeface="+mn-lt"/>
                <a:ea typeface="+mn-ea"/>
                <a:cs typeface="+mn-cs"/>
              </a:rPr>
              <a:t>目录映射到开发中心和测试部门的 </a:t>
            </a:r>
            <a:r>
              <a:rPr lang="en-US" altLang="zh-CN" sz="1200" i="0" kern="1200" dirty="0">
                <a:solidFill>
                  <a:schemeClr val="tx1"/>
                </a:solidFill>
                <a:effectLst/>
                <a:latin typeface="+mn-lt"/>
                <a:ea typeface="+mn-ea"/>
                <a:cs typeface="+mn-cs"/>
              </a:rPr>
              <a:t>Windows</a:t>
            </a:r>
            <a:r>
              <a:rPr lang="zh-CN" altLang="en-US" sz="1200" i="0" kern="1200" dirty="0">
                <a:solidFill>
                  <a:schemeClr val="tx1"/>
                </a:solidFill>
                <a:effectLst/>
                <a:latin typeface="+mn-lt"/>
                <a:ea typeface="+mn-ea"/>
                <a:cs typeface="+mn-cs"/>
              </a:rPr>
              <a:t>机器上。</a:t>
            </a:r>
            <a:endParaRPr lang="en-US" altLang="zh-CN" sz="1200" i="0" kern="1200" dirty="0">
              <a:solidFill>
                <a:schemeClr val="tx1"/>
              </a:solidFill>
              <a:effectLst/>
              <a:latin typeface="+mn-lt"/>
              <a:ea typeface="+mn-ea"/>
              <a:cs typeface="+mn-cs"/>
            </a:endParaRPr>
          </a:p>
          <a:p>
            <a:r>
              <a:rPr lang="zh-CN" altLang="en-US" sz="1200" i="0" kern="1200" dirty="0">
                <a:solidFill>
                  <a:schemeClr val="tx1"/>
                </a:solidFill>
                <a:effectLst/>
                <a:latin typeface="+mn-lt"/>
                <a:ea typeface="+mn-ea"/>
                <a:cs typeface="+mn-cs"/>
              </a:rPr>
              <a:t>针对某个项目组，由架构师搭建好一个标准的容器环境供项目组和测试部门使用，</a:t>
            </a:r>
            <a:br>
              <a:rPr lang="zh-CN" altLang="en-US" sz="1200" i="0" kern="1200" dirty="0">
                <a:solidFill>
                  <a:schemeClr val="tx1"/>
                </a:solidFill>
                <a:effectLst/>
                <a:latin typeface="+mn-lt"/>
                <a:ea typeface="+mn-ea"/>
                <a:cs typeface="+mn-cs"/>
              </a:rPr>
            </a:br>
            <a:r>
              <a:rPr lang="zh-CN" altLang="en-US" sz="1200" i="0" kern="1200" dirty="0">
                <a:solidFill>
                  <a:schemeClr val="tx1"/>
                </a:solidFill>
                <a:effectLst/>
                <a:latin typeface="+mn-lt"/>
                <a:ea typeface="+mn-ea"/>
                <a:cs typeface="+mn-cs"/>
              </a:rPr>
              <a:t>每个开发工程师可以拥有自己单独的容器，通过 </a:t>
            </a:r>
            <a:r>
              <a:rPr lang="en-US" altLang="zh-CN" sz="1200" i="0" kern="1200" dirty="0" err="1">
                <a:solidFill>
                  <a:schemeClr val="tx1"/>
                </a:solidFill>
                <a:effectLst/>
                <a:latin typeface="+mn-lt"/>
                <a:ea typeface="+mn-ea"/>
                <a:cs typeface="+mn-cs"/>
              </a:rPr>
              <a:t>docker</a:t>
            </a:r>
            <a:r>
              <a:rPr lang="en-US" altLang="zh-CN" sz="1200" i="0" kern="1200" dirty="0">
                <a:solidFill>
                  <a:schemeClr val="tx1"/>
                </a:solidFill>
                <a:effectLst/>
                <a:latin typeface="+mn-lt"/>
                <a:ea typeface="+mn-ea"/>
                <a:cs typeface="+mn-cs"/>
              </a:rPr>
              <a:t> run -v </a:t>
            </a:r>
            <a:r>
              <a:rPr lang="zh-CN" altLang="en-US" sz="1200" i="0" kern="1200" dirty="0">
                <a:solidFill>
                  <a:schemeClr val="tx1"/>
                </a:solidFill>
                <a:effectLst/>
                <a:latin typeface="+mn-lt"/>
                <a:ea typeface="+mn-ea"/>
                <a:cs typeface="+mn-cs"/>
              </a:rPr>
              <a:t>将用户的 </a:t>
            </a:r>
            <a:r>
              <a:rPr lang="en-US" altLang="zh-CN" sz="1200" i="0" kern="1200" dirty="0">
                <a:solidFill>
                  <a:schemeClr val="tx1"/>
                </a:solidFill>
                <a:effectLst/>
                <a:latin typeface="+mn-lt"/>
                <a:ea typeface="+mn-ea"/>
                <a:cs typeface="+mn-cs"/>
              </a:rPr>
              <a:t>home</a:t>
            </a:r>
            <a:r>
              <a:rPr lang="zh-CN" altLang="en-US" sz="1200" i="0" kern="1200" dirty="0">
                <a:solidFill>
                  <a:schemeClr val="tx1"/>
                </a:solidFill>
                <a:effectLst/>
                <a:latin typeface="+mn-lt"/>
                <a:ea typeface="+mn-ea"/>
                <a:cs typeface="+mn-cs"/>
              </a:rPr>
              <a:t>目录映射到容器中。需要提交测试时，只需要将代码移交给测试部门，然后分配一</a:t>
            </a:r>
            <a:br>
              <a:rPr lang="zh-CN" altLang="en-US" sz="1200" i="0" kern="1200" dirty="0">
                <a:solidFill>
                  <a:schemeClr val="tx1"/>
                </a:solidFill>
                <a:effectLst/>
                <a:latin typeface="+mn-lt"/>
                <a:ea typeface="+mn-ea"/>
                <a:cs typeface="+mn-cs"/>
              </a:rPr>
            </a:br>
            <a:r>
              <a:rPr lang="zh-CN" altLang="en-US" sz="1200" i="0" kern="1200" dirty="0">
                <a:solidFill>
                  <a:schemeClr val="tx1"/>
                </a:solidFill>
                <a:effectLst/>
                <a:latin typeface="+mn-lt"/>
                <a:ea typeface="+mn-ea"/>
                <a:cs typeface="+mn-cs"/>
              </a:rPr>
              <a:t>个容器使用 </a:t>
            </a:r>
            <a:r>
              <a:rPr lang="en-US" altLang="zh-CN" sz="1200" i="0" kern="1200" dirty="0">
                <a:solidFill>
                  <a:schemeClr val="tx1"/>
                </a:solidFill>
                <a:effectLst/>
                <a:latin typeface="+mn-lt"/>
                <a:ea typeface="+mn-ea"/>
                <a:cs typeface="+mn-cs"/>
              </a:rPr>
              <a:t>-v </a:t>
            </a:r>
            <a:r>
              <a:rPr lang="zh-CN" altLang="en-US" sz="1200" i="0" kern="1200" dirty="0">
                <a:solidFill>
                  <a:schemeClr val="tx1"/>
                </a:solidFill>
                <a:effectLst/>
                <a:latin typeface="+mn-lt"/>
                <a:ea typeface="+mn-ea"/>
                <a:cs typeface="+mn-cs"/>
              </a:rPr>
              <a:t>加载测试部门的 </a:t>
            </a:r>
            <a:r>
              <a:rPr lang="en-US" altLang="zh-CN" sz="1200" i="0" kern="1200" dirty="0">
                <a:solidFill>
                  <a:schemeClr val="tx1"/>
                </a:solidFill>
                <a:effectLst/>
                <a:latin typeface="+mn-lt"/>
                <a:ea typeface="+mn-ea"/>
                <a:cs typeface="+mn-cs"/>
              </a:rPr>
              <a:t>home </a:t>
            </a:r>
            <a:r>
              <a:rPr lang="zh-CN" altLang="en-US" sz="1200" i="0" kern="1200" dirty="0">
                <a:solidFill>
                  <a:schemeClr val="tx1"/>
                </a:solidFill>
                <a:effectLst/>
                <a:latin typeface="+mn-lt"/>
                <a:ea typeface="+mn-ea"/>
                <a:cs typeface="+mn-cs"/>
              </a:rPr>
              <a:t>目录启动即可。这样，在公司内部的开发、测试基本就统一了，不会出现开发部门提交的代码，测试部门部署不了的问</a:t>
            </a:r>
            <a:br>
              <a:rPr lang="zh-CN" altLang="en-US" sz="1200" i="0" kern="1200" dirty="0">
                <a:solidFill>
                  <a:schemeClr val="tx1"/>
                </a:solidFill>
                <a:effectLst/>
                <a:latin typeface="+mn-lt"/>
                <a:ea typeface="+mn-ea"/>
                <a:cs typeface="+mn-cs"/>
              </a:rPr>
            </a:br>
            <a:r>
              <a:rPr lang="zh-CN" altLang="en-US" sz="1200" i="0" kern="1200" dirty="0">
                <a:solidFill>
                  <a:schemeClr val="tx1"/>
                </a:solidFill>
                <a:effectLst/>
                <a:latin typeface="+mn-lt"/>
                <a:ea typeface="+mn-ea"/>
                <a:cs typeface="+mn-cs"/>
              </a:rPr>
              <a:t>题。</a:t>
            </a:r>
            <a:endParaRPr lang="en-US" altLang="zh-CN" sz="1200" i="0" kern="1200" dirty="0">
              <a:solidFill>
                <a:schemeClr val="tx1"/>
              </a:solidFill>
              <a:effectLst/>
              <a:latin typeface="+mn-lt"/>
              <a:ea typeface="+mn-ea"/>
              <a:cs typeface="+mn-cs"/>
            </a:endParaRPr>
          </a:p>
          <a:p>
            <a:r>
              <a:rPr lang="zh-CN" altLang="en-US" sz="1200" i="0" kern="1200" dirty="0">
                <a:solidFill>
                  <a:schemeClr val="tx1"/>
                </a:solidFill>
                <a:effectLst/>
                <a:latin typeface="+mn-lt"/>
                <a:ea typeface="+mn-ea"/>
                <a:cs typeface="+mn-cs"/>
              </a:rPr>
              <a:t>测试部门发布测试通过的报告后，架构师再一次检测容器环境，就可以直接交由部署工程师将代码和容器分别部署到生产环境中了。这种方式的部署横向性能的扩展</a:t>
            </a:r>
          </a:p>
          <a:p>
            <a:r>
              <a:rPr lang="zh-CN" altLang="en-US" sz="1200" i="0" kern="1200" dirty="0">
                <a:solidFill>
                  <a:schemeClr val="tx1"/>
                </a:solidFill>
                <a:effectLst/>
                <a:latin typeface="+mn-lt"/>
                <a:ea typeface="+mn-ea"/>
                <a:cs typeface="+mn-cs"/>
              </a:rPr>
              <a:t>性也极好。</a:t>
            </a:r>
            <a:br>
              <a:rPr lang="zh-CN" altLang="en-US" sz="120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C1355154-E2F3-4059-851F-5B5CC9E6B3CD}" type="slidenum">
              <a:rPr lang="zh-CN" altLang="en-US" smtClean="0"/>
              <a:t>33</a:t>
            </a:fld>
            <a:endParaRPr lang="zh-CN" altLang="en-US"/>
          </a:p>
        </p:txBody>
      </p:sp>
    </p:spTree>
    <p:extLst>
      <p:ext uri="{BB962C8B-B14F-4D97-AF65-F5344CB8AC3E}">
        <p14:creationId xmlns:p14="http://schemas.microsoft.com/office/powerpoint/2010/main" val="258746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350">
              <a:solidFill>
                <a:srgbClr val="000000"/>
              </a:solidFill>
            </a:endParaRPr>
          </a:p>
        </p:txBody>
      </p:sp>
      <p:grpSp>
        <p:nvGrpSpPr>
          <p:cNvPr id="5" name="Group 8"/>
          <p:cNvGrpSpPr>
            <a:grpSpLocks/>
          </p:cNvGrpSpPr>
          <p:nvPr/>
        </p:nvGrpSpPr>
        <p:grpSpPr bwMode="auto">
          <a:xfrm>
            <a:off x="7493001"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350">
              <a:solidFill>
                <a:srgbClr val="000000"/>
              </a:solidFill>
            </a:endParaRPr>
          </a:p>
        </p:txBody>
      </p:sp>
      <p:sp>
        <p:nvSpPr>
          <p:cNvPr id="88067" name="Rectangle 3"/>
          <p:cNvSpPr>
            <a:spLocks noGrp="1" noChangeArrowheads="1"/>
          </p:cNvSpPr>
          <p:nvPr>
            <p:ph type="ctrTitle"/>
          </p:nvPr>
        </p:nvSpPr>
        <p:spPr>
          <a:xfrm>
            <a:off x="315913" y="466725"/>
            <a:ext cx="6781800" cy="2133600"/>
          </a:xfrm>
        </p:spPr>
        <p:txBody>
          <a:bodyPr/>
          <a:lstStyle>
            <a:lvl1pPr>
              <a:defRPr/>
            </a:lvl1pPr>
          </a:lstStyle>
          <a:p>
            <a:r>
              <a:rPr lang="zh-CN" altLang="en-US"/>
              <a:t>单击此处编辑母版标题样式</a:t>
            </a:r>
          </a:p>
        </p:txBody>
      </p:sp>
      <p:sp>
        <p:nvSpPr>
          <p:cNvPr id="88068" name="Rectangle 4"/>
          <p:cNvSpPr>
            <a:spLocks noGrp="1" noChangeArrowheads="1"/>
          </p:cNvSpPr>
          <p:nvPr>
            <p:ph type="subTitle" idx="1"/>
          </p:nvPr>
        </p:nvSpPr>
        <p:spPr>
          <a:xfrm>
            <a:off x="849313" y="3049588"/>
            <a:ext cx="6248400" cy="2362200"/>
          </a:xfrm>
        </p:spPr>
        <p:txBody>
          <a:bodyPr/>
          <a:lstStyle>
            <a:lvl1pPr marL="0" indent="0" algn="ctr">
              <a:buFont typeface="Wingdings" pitchFamily="2" charset="2"/>
              <a:buNone/>
              <a:defRPr/>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0" name="Rectangle 7"/>
          <p:cNvSpPr>
            <a:spLocks noGrp="1" noChangeArrowheads="1"/>
          </p:cNvSpPr>
          <p:nvPr>
            <p:ph type="sldNum" sz="quarter" idx="12"/>
          </p:nvPr>
        </p:nvSpPr>
        <p:spPr/>
        <p:txBody>
          <a:bodyPr/>
          <a:lstStyle>
            <a:lvl1pPr>
              <a:defRPr smtClean="0"/>
            </a:lvl1pPr>
          </a:lstStyle>
          <a:p>
            <a:pPr>
              <a:defRPr/>
            </a:pPr>
            <a:fld id="{57A7268D-7774-4F62-A09B-B8C1C8E5B72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7558790"/>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373C0F2-B8D8-43C9-8D3F-A3CF36ED0A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7011065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40"/>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40"/>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E22211D3-164F-4D2F-AAC9-80B4D944E39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255808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538A3145-6B83-40BB-85D5-B261F15D9F5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64477339"/>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87B4F97-843E-45D3-B55E-0BB66326BE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7276911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3023CE0E-0EDF-4A8A-B3DA-E9ADBF513F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9079618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29832973-EFAF-418B-9539-22165A84AE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425208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F5ACF66D-EE58-4762-ABAD-3F8C4B6F75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0825980"/>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6CD8DF23-B2B3-45D7-9E58-59BDAF73682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01396905"/>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2A1E0FB4-74F8-4E2B-9E8A-455A08998C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4557326"/>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27BEEB35-8806-4F9D-BAFB-C4F84043630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123635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350">
              <a:solidFill>
                <a:srgbClr val="000000"/>
              </a:solidFill>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704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50"/>
            </a:lvl1pPr>
          </a:lstStyle>
          <a:p>
            <a:pPr fontAlgn="base">
              <a:spcBef>
                <a:spcPct val="0"/>
              </a:spcBef>
              <a:spcAft>
                <a:spcPct val="0"/>
              </a:spcAft>
              <a:defRPr/>
            </a:pPr>
            <a:endParaRPr lang="en-US" altLang="zh-CN">
              <a:solidFill>
                <a:srgbClr val="000000"/>
              </a:solidFill>
            </a:endParaRPr>
          </a:p>
        </p:txBody>
      </p:sp>
      <p:sp>
        <p:nvSpPr>
          <p:cNvPr id="8704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50"/>
            </a:lvl1pPr>
          </a:lstStyle>
          <a:p>
            <a:pPr fontAlgn="base">
              <a:spcBef>
                <a:spcPct val="0"/>
              </a:spcBef>
              <a:spcAft>
                <a:spcPct val="0"/>
              </a:spcAft>
              <a:defRPr/>
            </a:pPr>
            <a:endParaRPr lang="en-US" altLang="zh-CN">
              <a:solidFill>
                <a:srgbClr val="000000"/>
              </a:solidFill>
            </a:endParaRPr>
          </a:p>
        </p:txBody>
      </p:sp>
      <p:sp>
        <p:nvSpPr>
          <p:cNvPr id="8704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50" smtClean="0"/>
            </a:lvl1pPr>
          </a:lstStyle>
          <a:p>
            <a:pPr fontAlgn="base">
              <a:spcBef>
                <a:spcPct val="0"/>
              </a:spcBef>
              <a:spcAft>
                <a:spcPct val="0"/>
              </a:spcAft>
              <a:defRPr/>
            </a:pPr>
            <a:fld id="{98266589-F1C1-4130-AE0D-15A7033A5EEA}"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grpSp>
        <p:nvGrpSpPr>
          <p:cNvPr id="1032" name="Group 8"/>
          <p:cNvGrpSpPr>
            <a:grpSpLocks/>
          </p:cNvGrpSpPr>
          <p:nvPr/>
        </p:nvGrpSpPr>
        <p:grpSpPr bwMode="auto">
          <a:xfrm>
            <a:off x="8153401"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35" name="Oval 11"/>
            <p:cNvSpPr>
              <a:spLocks noChangeArrowheads="1"/>
            </p:cNvSpPr>
            <p:nvPr/>
          </p:nvSpPr>
          <p:spPr bwMode="auto">
            <a:xfrm>
              <a:off x="5360"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36" name="Oval 12"/>
            <p:cNvSpPr>
              <a:spLocks noChangeArrowheads="1"/>
            </p:cNvSpPr>
            <p:nvPr/>
          </p:nvSpPr>
          <p:spPr bwMode="auto">
            <a:xfrm>
              <a:off x="5136" y="1072"/>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37" name="Oval 13"/>
            <p:cNvSpPr>
              <a:spLocks noChangeArrowheads="1"/>
            </p:cNvSpPr>
            <p:nvPr/>
          </p:nvSpPr>
          <p:spPr bwMode="auto">
            <a:xfrm>
              <a:off x="5248" y="1072"/>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38" name="Oval 14"/>
            <p:cNvSpPr>
              <a:spLocks noChangeArrowheads="1"/>
            </p:cNvSpPr>
            <p:nvPr/>
          </p:nvSpPr>
          <p:spPr bwMode="auto">
            <a:xfrm>
              <a:off x="5360" y="1072"/>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39" name="Oval 15"/>
            <p:cNvSpPr>
              <a:spLocks noChangeArrowheads="1"/>
            </p:cNvSpPr>
            <p:nvPr/>
          </p:nvSpPr>
          <p:spPr bwMode="auto">
            <a:xfrm>
              <a:off x="5472" y="1072"/>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0" name="Oval 16"/>
            <p:cNvSpPr>
              <a:spLocks noChangeArrowheads="1"/>
            </p:cNvSpPr>
            <p:nvPr/>
          </p:nvSpPr>
          <p:spPr bwMode="auto">
            <a:xfrm>
              <a:off x="5136" y="1184"/>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1" name="Oval 17"/>
            <p:cNvSpPr>
              <a:spLocks noChangeArrowheads="1"/>
            </p:cNvSpPr>
            <p:nvPr/>
          </p:nvSpPr>
          <p:spPr bwMode="auto">
            <a:xfrm>
              <a:off x="5248" y="1184"/>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2" name="Oval 18"/>
            <p:cNvSpPr>
              <a:spLocks noChangeArrowheads="1"/>
            </p:cNvSpPr>
            <p:nvPr/>
          </p:nvSpPr>
          <p:spPr bwMode="auto">
            <a:xfrm>
              <a:off x="5360" y="1184"/>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3" name="Oval 19"/>
            <p:cNvSpPr>
              <a:spLocks noChangeArrowheads="1"/>
            </p:cNvSpPr>
            <p:nvPr/>
          </p:nvSpPr>
          <p:spPr bwMode="auto">
            <a:xfrm>
              <a:off x="5472" y="1184"/>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4" name="Oval 20"/>
            <p:cNvSpPr>
              <a:spLocks noChangeArrowheads="1"/>
            </p:cNvSpPr>
            <p:nvPr/>
          </p:nvSpPr>
          <p:spPr bwMode="auto">
            <a:xfrm>
              <a:off x="5584" y="1184"/>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7" name="Oval 23"/>
            <p:cNvSpPr>
              <a:spLocks noChangeArrowheads="1"/>
            </p:cNvSpPr>
            <p:nvPr/>
          </p:nvSpPr>
          <p:spPr bwMode="auto">
            <a:xfrm>
              <a:off x="5360"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8" name="Oval 24"/>
            <p:cNvSpPr>
              <a:spLocks noChangeArrowheads="1"/>
            </p:cNvSpPr>
            <p:nvPr/>
          </p:nvSpPr>
          <p:spPr bwMode="auto">
            <a:xfrm>
              <a:off x="5472" y="1296"/>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1" name="Oval 27"/>
            <p:cNvSpPr>
              <a:spLocks noChangeArrowheads="1"/>
            </p:cNvSpPr>
            <p:nvPr/>
          </p:nvSpPr>
          <p:spPr bwMode="auto">
            <a:xfrm>
              <a:off x="5360" y="140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2" name="Oval 28"/>
            <p:cNvSpPr>
              <a:spLocks noChangeArrowheads="1"/>
            </p:cNvSpPr>
            <p:nvPr/>
          </p:nvSpPr>
          <p:spPr bwMode="auto">
            <a:xfrm>
              <a:off x="5472" y="140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6" name="Oval 32"/>
            <p:cNvSpPr>
              <a:spLocks noChangeArrowheads="1"/>
            </p:cNvSpPr>
            <p:nvPr/>
          </p:nvSpPr>
          <p:spPr bwMode="auto">
            <a:xfrm>
              <a:off x="5360"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7" name="Oval 33"/>
            <p:cNvSpPr>
              <a:spLocks noChangeArrowheads="1"/>
            </p:cNvSpPr>
            <p:nvPr/>
          </p:nvSpPr>
          <p:spPr bwMode="auto">
            <a:xfrm>
              <a:off x="5472" y="1520"/>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8" name="Oval 34"/>
            <p:cNvSpPr>
              <a:spLocks noChangeArrowheads="1"/>
            </p:cNvSpPr>
            <p:nvPr/>
          </p:nvSpPr>
          <p:spPr bwMode="auto">
            <a:xfrm>
              <a:off x="5136" y="1632"/>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59" name="Oval 35"/>
            <p:cNvSpPr>
              <a:spLocks noChangeArrowheads="1"/>
            </p:cNvSpPr>
            <p:nvPr/>
          </p:nvSpPr>
          <p:spPr bwMode="auto">
            <a:xfrm>
              <a:off x="5248" y="1632"/>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60" name="Oval 36"/>
            <p:cNvSpPr>
              <a:spLocks noChangeArrowheads="1"/>
            </p:cNvSpPr>
            <p:nvPr/>
          </p:nvSpPr>
          <p:spPr bwMode="auto">
            <a:xfrm>
              <a:off x="5360" y="1632"/>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61" name="Oval 37"/>
            <p:cNvSpPr>
              <a:spLocks noChangeArrowheads="1"/>
            </p:cNvSpPr>
            <p:nvPr/>
          </p:nvSpPr>
          <p:spPr bwMode="auto">
            <a:xfrm>
              <a:off x="5472" y="1632"/>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sp>
          <p:nvSpPr>
            <p:cNvPr id="1063" name="Oval 39"/>
            <p:cNvSpPr>
              <a:spLocks noChangeArrowheads="1"/>
            </p:cNvSpPr>
            <p:nvPr/>
          </p:nvSpPr>
          <p:spPr bwMode="auto">
            <a:xfrm>
              <a:off x="5472"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1350">
                <a:solidFill>
                  <a:srgbClr val="000000"/>
                </a:solidFill>
              </a:endParaRPr>
            </a:p>
          </p:txBody>
        </p:sp>
      </p:grpSp>
    </p:spTree>
    <p:extLst>
      <p:ext uri="{BB962C8B-B14F-4D97-AF65-F5344CB8AC3E}">
        <p14:creationId xmlns:p14="http://schemas.microsoft.com/office/powerpoint/2010/main" val="1676565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l" rtl="0" eaLnBrk="0" fontAlgn="base" hangingPunct="0">
        <a:spcBef>
          <a:spcPct val="0"/>
        </a:spcBef>
        <a:spcAft>
          <a:spcPct val="0"/>
        </a:spcAft>
        <a:defRPr sz="2925" b="1">
          <a:solidFill>
            <a:schemeClr val="tx2"/>
          </a:solidFill>
          <a:latin typeface="+mj-lt"/>
          <a:ea typeface="+mj-ea"/>
          <a:cs typeface="+mj-cs"/>
        </a:defRPr>
      </a:lvl1pPr>
      <a:lvl2pPr algn="l" rtl="0" eaLnBrk="0" fontAlgn="base" hangingPunct="0">
        <a:spcBef>
          <a:spcPct val="0"/>
        </a:spcBef>
        <a:spcAft>
          <a:spcPct val="0"/>
        </a:spcAft>
        <a:defRPr sz="2925" b="1">
          <a:solidFill>
            <a:schemeClr val="tx2"/>
          </a:solidFill>
          <a:latin typeface="Arial" pitchFamily="34" charset="0"/>
          <a:ea typeface="宋体" pitchFamily="2" charset="-122"/>
        </a:defRPr>
      </a:lvl2pPr>
      <a:lvl3pPr algn="l" rtl="0" eaLnBrk="0" fontAlgn="base" hangingPunct="0">
        <a:spcBef>
          <a:spcPct val="0"/>
        </a:spcBef>
        <a:spcAft>
          <a:spcPct val="0"/>
        </a:spcAft>
        <a:defRPr sz="2925" b="1">
          <a:solidFill>
            <a:schemeClr val="tx2"/>
          </a:solidFill>
          <a:latin typeface="Arial" pitchFamily="34" charset="0"/>
          <a:ea typeface="宋体" pitchFamily="2" charset="-122"/>
        </a:defRPr>
      </a:lvl3pPr>
      <a:lvl4pPr algn="l" rtl="0" eaLnBrk="0" fontAlgn="base" hangingPunct="0">
        <a:spcBef>
          <a:spcPct val="0"/>
        </a:spcBef>
        <a:spcAft>
          <a:spcPct val="0"/>
        </a:spcAft>
        <a:defRPr sz="2925" b="1">
          <a:solidFill>
            <a:schemeClr val="tx2"/>
          </a:solidFill>
          <a:latin typeface="Arial" pitchFamily="34" charset="0"/>
          <a:ea typeface="宋体" pitchFamily="2" charset="-122"/>
        </a:defRPr>
      </a:lvl4pPr>
      <a:lvl5pPr algn="l" rtl="0" eaLnBrk="0" fontAlgn="base" hangingPunct="0">
        <a:spcBef>
          <a:spcPct val="0"/>
        </a:spcBef>
        <a:spcAft>
          <a:spcPct val="0"/>
        </a:spcAft>
        <a:defRPr sz="2925" b="1">
          <a:solidFill>
            <a:schemeClr val="tx2"/>
          </a:solidFill>
          <a:latin typeface="Arial" pitchFamily="34" charset="0"/>
          <a:ea typeface="宋体" pitchFamily="2" charset="-122"/>
        </a:defRPr>
      </a:lvl5pPr>
      <a:lvl6pPr marL="342900" algn="l" rtl="0" fontAlgn="base">
        <a:spcBef>
          <a:spcPct val="0"/>
        </a:spcBef>
        <a:spcAft>
          <a:spcPct val="0"/>
        </a:spcAft>
        <a:defRPr sz="2925" b="1">
          <a:solidFill>
            <a:schemeClr val="tx2"/>
          </a:solidFill>
          <a:latin typeface="Arial" pitchFamily="34" charset="0"/>
          <a:ea typeface="宋体" pitchFamily="2" charset="-122"/>
        </a:defRPr>
      </a:lvl6pPr>
      <a:lvl7pPr marL="685800" algn="l" rtl="0" fontAlgn="base">
        <a:spcBef>
          <a:spcPct val="0"/>
        </a:spcBef>
        <a:spcAft>
          <a:spcPct val="0"/>
        </a:spcAft>
        <a:defRPr sz="2925" b="1">
          <a:solidFill>
            <a:schemeClr val="tx2"/>
          </a:solidFill>
          <a:latin typeface="Arial" pitchFamily="34" charset="0"/>
          <a:ea typeface="宋体" pitchFamily="2" charset="-122"/>
        </a:defRPr>
      </a:lvl7pPr>
      <a:lvl8pPr marL="1028700" algn="l" rtl="0" fontAlgn="base">
        <a:spcBef>
          <a:spcPct val="0"/>
        </a:spcBef>
        <a:spcAft>
          <a:spcPct val="0"/>
        </a:spcAft>
        <a:defRPr sz="2925" b="1">
          <a:solidFill>
            <a:schemeClr val="tx2"/>
          </a:solidFill>
          <a:latin typeface="Arial" pitchFamily="34" charset="0"/>
          <a:ea typeface="宋体" pitchFamily="2" charset="-122"/>
        </a:defRPr>
      </a:lvl8pPr>
      <a:lvl9pPr marL="1371600" algn="l" rtl="0" fontAlgn="base">
        <a:spcBef>
          <a:spcPct val="0"/>
        </a:spcBef>
        <a:spcAft>
          <a:spcPct val="0"/>
        </a:spcAft>
        <a:defRPr sz="2925" b="1">
          <a:solidFill>
            <a:schemeClr val="tx2"/>
          </a:solidFill>
          <a:latin typeface="Arial" pitchFamily="34" charset="0"/>
          <a:ea typeface="宋体" pitchFamily="2" charset="-122"/>
        </a:defRPr>
      </a:lvl9pPr>
    </p:titleStyle>
    <p:bodyStyle>
      <a:lvl1pPr marL="257175" indent="-257175" algn="l" rtl="0" eaLnBrk="0" fontAlgn="base" hangingPunct="0">
        <a:spcBef>
          <a:spcPct val="20000"/>
        </a:spcBef>
        <a:spcAft>
          <a:spcPct val="0"/>
        </a:spcAft>
        <a:buClr>
          <a:schemeClr val="tx2"/>
        </a:buClr>
        <a:buSzPct val="70000"/>
        <a:buFont typeface="Wingdings" panose="05000000000000000000" pitchFamily="2" charset="2"/>
        <a:buChar char="l"/>
        <a:defRPr sz="2250">
          <a:solidFill>
            <a:schemeClr val="tx1"/>
          </a:solidFill>
          <a:latin typeface="+mn-lt"/>
          <a:ea typeface="+mn-ea"/>
          <a:cs typeface="+mn-cs"/>
        </a:defRPr>
      </a:lvl1pPr>
      <a:lvl2pPr marL="519113" indent="-260747" algn="l" rtl="0" eaLnBrk="0" fontAlgn="base" hangingPunct="0">
        <a:spcBef>
          <a:spcPct val="20000"/>
        </a:spcBef>
        <a:spcAft>
          <a:spcPct val="0"/>
        </a:spcAft>
        <a:buClr>
          <a:schemeClr val="accent2"/>
        </a:buClr>
        <a:buSzPct val="70000"/>
        <a:buFont typeface="Wingdings" panose="05000000000000000000" pitchFamily="2" charset="2"/>
        <a:buChar char="l"/>
        <a:defRPr sz="1950">
          <a:solidFill>
            <a:schemeClr val="tx1"/>
          </a:solidFill>
          <a:latin typeface="+mn-lt"/>
          <a:ea typeface="+mn-ea"/>
        </a:defRPr>
      </a:lvl2pPr>
      <a:lvl3pPr marL="740569" indent="-220266" algn="l" rtl="0" eaLnBrk="0" fontAlgn="base" hangingPunct="0">
        <a:spcBef>
          <a:spcPct val="20000"/>
        </a:spcBef>
        <a:spcAft>
          <a:spcPct val="0"/>
        </a:spcAft>
        <a:buClr>
          <a:schemeClr val="accent1"/>
        </a:buClr>
        <a:buSzPct val="70000"/>
        <a:buFont typeface="Wingdings" panose="05000000000000000000" pitchFamily="2" charset="2"/>
        <a:buChar char="l"/>
        <a:defRPr sz="1725">
          <a:solidFill>
            <a:schemeClr val="tx1"/>
          </a:solidFill>
          <a:latin typeface="+mn-lt"/>
          <a:ea typeface="+mn-ea"/>
        </a:defRPr>
      </a:lvl3pPr>
      <a:lvl4pPr marL="960835" indent="-219075" algn="l" rtl="0" eaLnBrk="0" fontAlgn="base" hangingPunct="0">
        <a:spcBef>
          <a:spcPct val="20000"/>
        </a:spcBef>
        <a:spcAft>
          <a:spcPct val="0"/>
        </a:spcAft>
        <a:buClr>
          <a:schemeClr val="tx2"/>
        </a:buClr>
        <a:buSzPct val="75000"/>
        <a:buFont typeface="Wingdings" panose="05000000000000000000" pitchFamily="2" charset="2"/>
        <a:buChar char="§"/>
        <a:defRPr sz="1500">
          <a:solidFill>
            <a:schemeClr val="tx1"/>
          </a:solidFill>
          <a:latin typeface="+mn-lt"/>
          <a:ea typeface="+mn-ea"/>
        </a:defRPr>
      </a:lvl4pPr>
      <a:lvl5pPr marL="1198960" indent="-236935" algn="l" rtl="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mn-lt"/>
          <a:ea typeface="+mn-ea"/>
        </a:defRPr>
      </a:lvl5pPr>
      <a:lvl6pPr marL="15418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ea typeface="+mn-ea"/>
        </a:defRPr>
      </a:lvl6pPr>
      <a:lvl7pPr marL="18847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ea typeface="+mn-ea"/>
        </a:defRPr>
      </a:lvl7pPr>
      <a:lvl8pPr marL="22276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ea typeface="+mn-ea"/>
        </a:defRPr>
      </a:lvl8pPr>
      <a:lvl9pPr marL="25705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9936" y="1207294"/>
            <a:ext cx="5478065" cy="1600200"/>
          </a:xfrm>
        </p:spPr>
        <p:txBody>
          <a:bodyPr/>
          <a:lstStyle/>
          <a:p>
            <a:pPr algn="ctr" eaLnBrk="1" hangingPunct="1"/>
            <a:r>
              <a:rPr lang="en-US" altLang="zh-CN" dirty="0"/>
              <a:t>Docker</a:t>
            </a:r>
            <a:r>
              <a:rPr lang="zh-CN" altLang="en-US" dirty="0"/>
              <a:t>简介</a:t>
            </a:r>
          </a:p>
        </p:txBody>
      </p:sp>
      <p:sp>
        <p:nvSpPr>
          <p:cNvPr id="3075" name="Rectangle 3"/>
          <p:cNvSpPr>
            <a:spLocks noGrp="1" noChangeArrowheads="1"/>
          </p:cNvSpPr>
          <p:nvPr>
            <p:ph type="subTitle" idx="1"/>
          </p:nvPr>
        </p:nvSpPr>
        <p:spPr/>
        <p:txBody>
          <a:bodyPr/>
          <a:lstStyle/>
          <a:p>
            <a:pPr eaLnBrk="1" hangingPunct="1"/>
            <a:r>
              <a:rPr lang="zh-CN" altLang="en-US" sz="3300" dirty="0"/>
              <a:t>技术原理</a:t>
            </a:r>
            <a:endParaRPr lang="en-US" altLang="zh-CN" sz="3300" dirty="0"/>
          </a:p>
          <a:p>
            <a:pPr eaLnBrk="1" hangingPunct="1"/>
            <a:r>
              <a:rPr lang="zh-CN" altLang="en-US" sz="3300" dirty="0"/>
              <a:t>环境搭建</a:t>
            </a:r>
            <a:endParaRPr lang="en-US" altLang="zh-CN" sz="3300" dirty="0"/>
          </a:p>
          <a:p>
            <a:pPr eaLnBrk="1" hangingPunct="1"/>
            <a:r>
              <a:rPr lang="zh-CN" altLang="en-US" sz="3300" dirty="0"/>
              <a:t>应用实例</a:t>
            </a:r>
          </a:p>
        </p:txBody>
      </p:sp>
    </p:spTree>
    <p:extLst>
      <p:ext uri="{BB962C8B-B14F-4D97-AF65-F5344CB8AC3E}">
        <p14:creationId xmlns:p14="http://schemas.microsoft.com/office/powerpoint/2010/main" val="51825803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386922" y="1417638"/>
            <a:ext cx="5455755" cy="4411662"/>
          </a:xfrm>
          <a:prstGeom prst="rect">
            <a:avLst/>
          </a:prstGeom>
        </p:spPr>
      </p:pic>
    </p:spTree>
    <p:extLst>
      <p:ext uri="{BB962C8B-B14F-4D97-AF65-F5344CB8AC3E}">
        <p14:creationId xmlns:p14="http://schemas.microsoft.com/office/powerpoint/2010/main" val="75383089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zh-CN" altLang="en-US" dirty="0"/>
              <a:t>架构图</a:t>
            </a:r>
          </a:p>
        </p:txBody>
      </p:sp>
      <p:pic>
        <p:nvPicPr>
          <p:cNvPr id="4" name="内容占位符 3"/>
          <p:cNvPicPr>
            <a:picLocks noGrp="1" noChangeAspect="1"/>
          </p:cNvPicPr>
          <p:nvPr>
            <p:ph idx="1"/>
          </p:nvPr>
        </p:nvPicPr>
        <p:blipFill>
          <a:blip r:embed="rId2"/>
          <a:stretch>
            <a:fillRect/>
          </a:stretch>
        </p:blipFill>
        <p:spPr>
          <a:xfrm>
            <a:off x="1571495" y="2204194"/>
            <a:ext cx="5570703" cy="2850127"/>
          </a:xfrm>
          <a:prstGeom prst="rect">
            <a:avLst/>
          </a:prstGeom>
        </p:spPr>
      </p:pic>
    </p:spTree>
    <p:extLst>
      <p:ext uri="{BB962C8B-B14F-4D97-AF65-F5344CB8AC3E}">
        <p14:creationId xmlns:p14="http://schemas.microsoft.com/office/powerpoint/2010/main" val="319982173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33361" y="0"/>
            <a:ext cx="4917605" cy="6794774"/>
          </a:xfrm>
        </p:spPr>
      </p:pic>
      <p:sp>
        <p:nvSpPr>
          <p:cNvPr id="2" name="标题 1"/>
          <p:cNvSpPr>
            <a:spLocks noGrp="1"/>
          </p:cNvSpPr>
          <p:nvPr>
            <p:ph type="title"/>
          </p:nvPr>
        </p:nvSpPr>
        <p:spPr>
          <a:xfrm>
            <a:off x="0" y="112144"/>
            <a:ext cx="7543800" cy="468732"/>
          </a:xfrm>
        </p:spPr>
        <p:txBody>
          <a:bodyPr/>
          <a:lstStyle/>
          <a:p>
            <a:r>
              <a:rPr lang="en-US" altLang="zh-CN" dirty="0" err="1"/>
              <a:t>Docker</a:t>
            </a:r>
            <a:r>
              <a:rPr lang="zh-CN" altLang="en-US" dirty="0"/>
              <a:t>总架构图</a:t>
            </a:r>
          </a:p>
        </p:txBody>
      </p:sp>
    </p:spTree>
    <p:extLst>
      <p:ext uri="{BB962C8B-B14F-4D97-AF65-F5344CB8AC3E}">
        <p14:creationId xmlns:p14="http://schemas.microsoft.com/office/powerpoint/2010/main" val="3962783725"/>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481769"/>
          </a:xfrm>
        </p:spPr>
        <p:txBody>
          <a:bodyPr/>
          <a:lstStyle/>
          <a:p>
            <a:r>
              <a:rPr lang="en-US" altLang="zh-CN"/>
              <a:t>Docker</a:t>
            </a:r>
            <a:r>
              <a:rPr lang="zh-CN" altLang="en-US"/>
              <a:t>运行案例分析</a:t>
            </a:r>
            <a:r>
              <a:rPr lang="en-US" altLang="zh-CN"/>
              <a:t>--docker pull</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64431" y="788084"/>
            <a:ext cx="6529337" cy="5797273"/>
          </a:xfrm>
        </p:spPr>
      </p:pic>
    </p:spTree>
    <p:extLst>
      <p:ext uri="{BB962C8B-B14F-4D97-AF65-F5344CB8AC3E}">
        <p14:creationId xmlns:p14="http://schemas.microsoft.com/office/powerpoint/2010/main" val="268200103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88446" y="703262"/>
            <a:ext cx="4380274" cy="6052331"/>
          </a:xfrm>
        </p:spPr>
      </p:pic>
      <p:sp>
        <p:nvSpPr>
          <p:cNvPr id="4" name="标题 1"/>
          <p:cNvSpPr>
            <a:spLocks noGrp="1"/>
          </p:cNvSpPr>
          <p:nvPr>
            <p:ph type="title"/>
          </p:nvPr>
        </p:nvSpPr>
        <p:spPr>
          <a:xfrm>
            <a:off x="457200" y="122238"/>
            <a:ext cx="7543800" cy="487362"/>
          </a:xfrm>
        </p:spPr>
        <p:txBody>
          <a:bodyPr/>
          <a:lstStyle/>
          <a:p>
            <a:r>
              <a:rPr lang="en-US" altLang="zh-CN" dirty="0" err="1"/>
              <a:t>Docker</a:t>
            </a:r>
            <a:r>
              <a:rPr lang="zh-CN" altLang="en-US" dirty="0"/>
              <a:t>运行案例分析</a:t>
            </a:r>
            <a:r>
              <a:rPr lang="en-US" altLang="zh-CN" dirty="0"/>
              <a:t>--</a:t>
            </a:r>
            <a:r>
              <a:rPr lang="en-US" altLang="zh-CN" dirty="0" err="1"/>
              <a:t>docker</a:t>
            </a:r>
            <a:r>
              <a:rPr lang="en-US" altLang="zh-CN" dirty="0"/>
              <a:t> run</a:t>
            </a:r>
            <a:endParaRPr lang="zh-CN" altLang="en-US" dirty="0"/>
          </a:p>
        </p:txBody>
      </p:sp>
    </p:spTree>
    <p:extLst>
      <p:ext uri="{BB962C8B-B14F-4D97-AF65-F5344CB8AC3E}">
        <p14:creationId xmlns:p14="http://schemas.microsoft.com/office/powerpoint/2010/main" val="5769343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en-US" altLang="zh-CN" dirty="0"/>
              <a:t> </a:t>
            </a:r>
            <a:r>
              <a:rPr lang="zh-CN" altLang="en-US" dirty="0"/>
              <a:t>镜像</a:t>
            </a:r>
          </a:p>
        </p:txBody>
      </p:sp>
      <p:sp>
        <p:nvSpPr>
          <p:cNvPr id="3" name="内容占位符 2"/>
          <p:cNvSpPr>
            <a:spLocks noGrp="1"/>
          </p:cNvSpPr>
          <p:nvPr>
            <p:ph idx="1"/>
          </p:nvPr>
        </p:nvSpPr>
        <p:spPr/>
        <p:txBody>
          <a:bodyPr/>
          <a:lstStyle/>
          <a:p>
            <a:r>
              <a:rPr lang="zh-CN" altLang="en-US" dirty="0"/>
              <a:t>每个镜像都由很多层次构成，</a:t>
            </a:r>
            <a:r>
              <a:rPr lang="en-US" altLang="zh-CN" dirty="0" err="1"/>
              <a:t>Docker</a:t>
            </a:r>
            <a:r>
              <a:rPr lang="en-US" altLang="zh-CN" dirty="0"/>
              <a:t> </a:t>
            </a:r>
            <a:r>
              <a:rPr lang="zh-CN" altLang="en-US" dirty="0"/>
              <a:t>使用 </a:t>
            </a:r>
            <a:r>
              <a:rPr lang="en-US" altLang="zh-CN" dirty="0"/>
              <a:t>Union FS </a:t>
            </a:r>
            <a:r>
              <a:rPr lang="zh-CN" altLang="en-US" dirty="0"/>
              <a:t>将这些不同的层结合到一个镜像中去。</a:t>
            </a:r>
            <a:br>
              <a:rPr lang="zh-CN" altLang="en-US" dirty="0"/>
            </a:br>
            <a:endParaRPr lang="en-US" altLang="zh-CN" dirty="0"/>
          </a:p>
          <a:p>
            <a:r>
              <a:rPr lang="zh-CN" altLang="en-US" dirty="0"/>
              <a:t>使用 </a:t>
            </a:r>
            <a:r>
              <a:rPr lang="en-US" altLang="zh-CN" dirty="0" err="1"/>
              <a:t>docker</a:t>
            </a:r>
            <a:r>
              <a:rPr lang="en-US" altLang="zh-CN" dirty="0"/>
              <a:t> pull </a:t>
            </a:r>
            <a:r>
              <a:rPr lang="zh-CN" altLang="en-US" dirty="0"/>
              <a:t>命令来从仓库获取所需要的镜像</a:t>
            </a:r>
            <a:br>
              <a:rPr lang="zh-CN" altLang="en-US" dirty="0"/>
            </a:br>
            <a:r>
              <a:rPr lang="en-US" altLang="zh-CN" dirty="0"/>
              <a:t>$ </a:t>
            </a:r>
            <a:r>
              <a:rPr lang="en-US" altLang="zh-CN" dirty="0" err="1"/>
              <a:t>sudo</a:t>
            </a:r>
            <a:r>
              <a:rPr lang="en-US" altLang="zh-CN" dirty="0"/>
              <a:t> </a:t>
            </a:r>
            <a:r>
              <a:rPr lang="en-US" altLang="zh-CN" dirty="0" err="1"/>
              <a:t>docker</a:t>
            </a:r>
            <a:r>
              <a:rPr lang="en-US" altLang="zh-CN" dirty="0"/>
              <a:t> pull ubuntu:12.04</a:t>
            </a:r>
          </a:p>
          <a:p>
            <a:r>
              <a:rPr lang="zh-CN" altLang="en-US" dirty="0"/>
              <a:t>使用 </a:t>
            </a:r>
            <a:r>
              <a:rPr lang="en-US" altLang="zh-CN" dirty="0" err="1"/>
              <a:t>docker</a:t>
            </a:r>
            <a:r>
              <a:rPr lang="en-US" altLang="zh-CN" dirty="0"/>
              <a:t> images </a:t>
            </a:r>
            <a:r>
              <a:rPr lang="zh-CN" altLang="en-US" dirty="0"/>
              <a:t>显示本地已有的镜像</a:t>
            </a:r>
            <a:br>
              <a:rPr lang="zh-CN" altLang="en-US" dirty="0"/>
            </a:br>
            <a:endParaRPr lang="zh-CN" altLang="en-US" dirty="0"/>
          </a:p>
        </p:txBody>
      </p:sp>
    </p:spTree>
    <p:extLst>
      <p:ext uri="{BB962C8B-B14F-4D97-AF65-F5344CB8AC3E}">
        <p14:creationId xmlns:p14="http://schemas.microsoft.com/office/powerpoint/2010/main" val="208514039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创建镜像</a:t>
            </a:r>
          </a:p>
        </p:txBody>
      </p:sp>
      <p:sp>
        <p:nvSpPr>
          <p:cNvPr id="3" name="内容占位符 2"/>
          <p:cNvSpPr>
            <a:spLocks noGrp="1"/>
          </p:cNvSpPr>
          <p:nvPr>
            <p:ph idx="1"/>
          </p:nvPr>
        </p:nvSpPr>
        <p:spPr/>
        <p:txBody>
          <a:bodyPr/>
          <a:lstStyle/>
          <a:p>
            <a:r>
              <a:rPr lang="zh-CN" altLang="en-US" dirty="0"/>
              <a:t>从 </a:t>
            </a:r>
            <a:r>
              <a:rPr lang="en-US" altLang="zh-CN" dirty="0" err="1"/>
              <a:t>Docker</a:t>
            </a:r>
            <a:r>
              <a:rPr lang="en-US" altLang="zh-CN" dirty="0"/>
              <a:t> Hub </a:t>
            </a:r>
            <a:r>
              <a:rPr lang="zh-CN" altLang="en-US" dirty="0"/>
              <a:t>获取已有镜像并更新，最后使用</a:t>
            </a:r>
            <a:br>
              <a:rPr lang="zh-CN" altLang="en-US" dirty="0"/>
            </a:br>
            <a:r>
              <a:rPr lang="en-US" altLang="zh-CN" dirty="0" err="1"/>
              <a:t>docker</a:t>
            </a:r>
            <a:r>
              <a:rPr lang="en-US" altLang="zh-CN" dirty="0"/>
              <a:t> commit </a:t>
            </a:r>
            <a:r>
              <a:rPr lang="zh-CN" altLang="en-US" dirty="0"/>
              <a:t>命令来提交更新后的副本。</a:t>
            </a:r>
            <a:endParaRPr lang="en-US" altLang="zh-CN" dirty="0"/>
          </a:p>
          <a:p>
            <a:r>
              <a:rPr lang="zh-CN" altLang="en-US" dirty="0"/>
              <a:t>利用 </a:t>
            </a:r>
            <a:r>
              <a:rPr lang="en-US" altLang="zh-CN" dirty="0" err="1"/>
              <a:t>Dockerfile</a:t>
            </a:r>
            <a:r>
              <a:rPr lang="en-US" altLang="zh-CN" dirty="0"/>
              <a:t> </a:t>
            </a:r>
            <a:r>
              <a:rPr lang="zh-CN" altLang="en-US" dirty="0"/>
              <a:t>来创建镜像</a:t>
            </a:r>
            <a:endParaRPr lang="en-US" altLang="zh-CN" dirty="0"/>
          </a:p>
          <a:p>
            <a:pPr marL="0" indent="0">
              <a:buNone/>
            </a:pPr>
            <a:r>
              <a:rPr lang="en-US" altLang="zh-CN" dirty="0" err="1"/>
              <a:t>Dockerfile</a:t>
            </a:r>
            <a:r>
              <a:rPr lang="en-US" altLang="zh-CN" dirty="0"/>
              <a:t> </a:t>
            </a:r>
            <a:r>
              <a:rPr lang="zh-CN" altLang="en-US" dirty="0"/>
              <a:t>中每一条指令都创建镜像的一层，例如：</a:t>
            </a:r>
            <a:br>
              <a:rPr lang="zh-CN" altLang="en-US" dirty="0"/>
            </a:b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编写完成 </a:t>
            </a:r>
            <a:r>
              <a:rPr lang="en-US" altLang="zh-CN" dirty="0" err="1"/>
              <a:t>Dockerfile</a:t>
            </a:r>
            <a:r>
              <a:rPr lang="en-US" altLang="zh-CN" dirty="0"/>
              <a:t> </a:t>
            </a:r>
            <a:r>
              <a:rPr lang="zh-CN" altLang="en-US" dirty="0"/>
              <a:t>后可以使用 </a:t>
            </a:r>
            <a:r>
              <a:rPr lang="en-US" altLang="zh-CN" dirty="0" err="1"/>
              <a:t>docker</a:t>
            </a:r>
            <a:r>
              <a:rPr lang="en-US" altLang="zh-CN" dirty="0"/>
              <a:t> build </a:t>
            </a:r>
            <a:r>
              <a:rPr lang="zh-CN" altLang="en-US" dirty="0"/>
              <a:t>来生成镜像</a:t>
            </a:r>
          </a:p>
        </p:txBody>
      </p:sp>
      <p:graphicFrame>
        <p:nvGraphicFramePr>
          <p:cNvPr id="4" name="表格 3"/>
          <p:cNvGraphicFramePr>
            <a:graphicFrameLocks noGrp="1"/>
          </p:cNvGraphicFramePr>
          <p:nvPr>
            <p:extLst>
              <p:ext uri="{D42A27DB-BD31-4B8C-83A1-F6EECF244321}">
                <p14:modId xmlns:p14="http://schemas.microsoft.com/office/powerpoint/2010/main" val="1541327748"/>
              </p:ext>
            </p:extLst>
          </p:nvPr>
        </p:nvGraphicFramePr>
        <p:xfrm>
          <a:off x="557784" y="3298952"/>
          <a:ext cx="6986016" cy="2059432"/>
        </p:xfrm>
        <a:graphic>
          <a:graphicData uri="http://schemas.openxmlformats.org/drawingml/2006/table">
            <a:tbl>
              <a:tblPr firstRow="1" bandRow="1">
                <a:tableStyleId>{5C22544A-7EE6-4342-B048-85BDC9FD1C3A}</a:tableStyleId>
              </a:tblPr>
              <a:tblGrid>
                <a:gridCol w="6986016">
                  <a:extLst>
                    <a:ext uri="{9D8B030D-6E8A-4147-A177-3AD203B41FA5}">
                      <a16:colId xmlns:a16="http://schemas.microsoft.com/office/drawing/2014/main" val="20000"/>
                    </a:ext>
                  </a:extLst>
                </a:gridCol>
              </a:tblGrid>
              <a:tr h="2059432">
                <a:tc>
                  <a:txBody>
                    <a:bodyPr/>
                    <a:lstStyle/>
                    <a:p>
                      <a:r>
                        <a:rPr lang="en-US" altLang="zh-CN" sz="2000" b="0" dirty="0">
                          <a:solidFill>
                            <a:schemeClr val="tx1"/>
                          </a:solidFill>
                        </a:rPr>
                        <a:t># This is a comment</a:t>
                      </a:r>
                      <a:br>
                        <a:rPr lang="en-US" altLang="zh-CN" sz="2000" b="0" dirty="0">
                          <a:solidFill>
                            <a:schemeClr val="tx1"/>
                          </a:solidFill>
                        </a:rPr>
                      </a:br>
                      <a:r>
                        <a:rPr lang="en-US" altLang="zh-CN" sz="2000" b="0" dirty="0">
                          <a:solidFill>
                            <a:schemeClr val="tx1"/>
                          </a:solidFill>
                        </a:rPr>
                        <a:t>FROM ubuntu:14.04</a:t>
                      </a:r>
                      <a:br>
                        <a:rPr lang="en-US" altLang="zh-CN" sz="2000" b="0" dirty="0">
                          <a:solidFill>
                            <a:schemeClr val="tx1"/>
                          </a:solidFill>
                        </a:rPr>
                      </a:br>
                      <a:r>
                        <a:rPr lang="en-US" altLang="zh-CN" sz="2000" b="0" dirty="0">
                          <a:solidFill>
                            <a:schemeClr val="tx1"/>
                          </a:solidFill>
                        </a:rPr>
                        <a:t>MAINTAINER </a:t>
                      </a:r>
                      <a:r>
                        <a:rPr lang="en-US" altLang="zh-CN" sz="2000" b="0" dirty="0" err="1">
                          <a:solidFill>
                            <a:schemeClr val="tx1"/>
                          </a:solidFill>
                        </a:rPr>
                        <a:t>Docker</a:t>
                      </a:r>
                      <a:r>
                        <a:rPr lang="en-US" altLang="zh-CN" sz="2000" b="0" dirty="0">
                          <a:solidFill>
                            <a:schemeClr val="tx1"/>
                          </a:solidFill>
                        </a:rPr>
                        <a:t> </a:t>
                      </a:r>
                      <a:r>
                        <a:rPr lang="en-US" altLang="zh-CN" sz="2000" b="0" dirty="0" err="1">
                          <a:solidFill>
                            <a:schemeClr val="tx1"/>
                          </a:solidFill>
                        </a:rPr>
                        <a:t>Newbee</a:t>
                      </a:r>
                      <a:r>
                        <a:rPr lang="en-US" altLang="zh-CN" sz="2000" b="0" dirty="0">
                          <a:solidFill>
                            <a:schemeClr val="tx1"/>
                          </a:solidFill>
                        </a:rPr>
                        <a:t> &lt;newbee@docker.com&gt;</a:t>
                      </a:r>
                      <a:br>
                        <a:rPr lang="en-US" altLang="zh-CN" sz="2000" b="0" dirty="0">
                          <a:solidFill>
                            <a:schemeClr val="tx1"/>
                          </a:solidFill>
                        </a:rPr>
                      </a:br>
                      <a:r>
                        <a:rPr lang="en-US" altLang="zh-CN" sz="2000" b="0" dirty="0">
                          <a:solidFill>
                            <a:schemeClr val="tx1"/>
                          </a:solidFill>
                        </a:rPr>
                        <a:t>RUN apt-get -</a:t>
                      </a:r>
                      <a:r>
                        <a:rPr lang="en-US" altLang="zh-CN" sz="2000" b="0" dirty="0" err="1">
                          <a:solidFill>
                            <a:schemeClr val="tx1"/>
                          </a:solidFill>
                        </a:rPr>
                        <a:t>qq</a:t>
                      </a:r>
                      <a:r>
                        <a:rPr lang="en-US" altLang="zh-CN" sz="2000" b="0" dirty="0">
                          <a:solidFill>
                            <a:schemeClr val="tx1"/>
                          </a:solidFill>
                        </a:rPr>
                        <a:t> update</a:t>
                      </a:r>
                      <a:br>
                        <a:rPr lang="en-US" altLang="zh-CN" sz="2000" b="0" dirty="0">
                          <a:solidFill>
                            <a:schemeClr val="tx1"/>
                          </a:solidFill>
                        </a:rPr>
                      </a:br>
                      <a:r>
                        <a:rPr lang="en-US" altLang="zh-CN" sz="2000" b="0" dirty="0">
                          <a:solidFill>
                            <a:schemeClr val="tx1"/>
                          </a:solidFill>
                        </a:rPr>
                        <a:t>RUN apt-get -</a:t>
                      </a:r>
                      <a:r>
                        <a:rPr lang="en-US" altLang="zh-CN" sz="2000" b="0" dirty="0" err="1">
                          <a:solidFill>
                            <a:schemeClr val="tx1"/>
                          </a:solidFill>
                        </a:rPr>
                        <a:t>qqy</a:t>
                      </a:r>
                      <a:r>
                        <a:rPr lang="en-US" altLang="zh-CN" sz="2000" b="0" dirty="0">
                          <a:solidFill>
                            <a:schemeClr val="tx1"/>
                          </a:solidFill>
                        </a:rPr>
                        <a:t> install ruby ruby-</a:t>
                      </a:r>
                      <a:r>
                        <a:rPr lang="en-US" altLang="zh-CN" sz="2000" b="0" dirty="0" err="1">
                          <a:solidFill>
                            <a:schemeClr val="tx1"/>
                          </a:solidFill>
                        </a:rPr>
                        <a:t>dev</a:t>
                      </a:r>
                      <a:br>
                        <a:rPr lang="en-US" altLang="zh-CN" sz="2000" b="0" dirty="0">
                          <a:solidFill>
                            <a:schemeClr val="tx1"/>
                          </a:solidFill>
                        </a:rPr>
                      </a:br>
                      <a:r>
                        <a:rPr lang="en-US" altLang="zh-CN" sz="2000" b="0" dirty="0">
                          <a:solidFill>
                            <a:schemeClr val="tx1"/>
                          </a:solidFill>
                        </a:rPr>
                        <a:t>RUN gem install </a:t>
                      </a:r>
                      <a:r>
                        <a:rPr lang="en-US" altLang="zh-CN" sz="2000" b="0" dirty="0" err="1">
                          <a:solidFill>
                            <a:schemeClr val="tx1"/>
                          </a:solidFill>
                        </a:rPr>
                        <a:t>sinatra</a:t>
                      </a:r>
                      <a:endParaRPr lang="zh-CN" altLang="en-US" sz="2000" b="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671166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镜像导出、导入、移除</a:t>
            </a:r>
          </a:p>
        </p:txBody>
      </p:sp>
      <p:sp>
        <p:nvSpPr>
          <p:cNvPr id="3" name="内容占位符 2"/>
          <p:cNvSpPr>
            <a:spLocks noGrp="1"/>
          </p:cNvSpPr>
          <p:nvPr>
            <p:ph idx="1"/>
          </p:nvPr>
        </p:nvSpPr>
        <p:spPr/>
        <p:txBody>
          <a:bodyPr/>
          <a:lstStyle/>
          <a:p>
            <a:r>
              <a:rPr lang="zh-CN" altLang="en-US" dirty="0"/>
              <a:t>如果要导出镜像到本地文件，可以使用 </a:t>
            </a:r>
            <a:r>
              <a:rPr lang="en-US" altLang="zh-CN" dirty="0" err="1"/>
              <a:t>docker</a:t>
            </a:r>
            <a:r>
              <a:rPr lang="en-US" altLang="zh-CN" dirty="0"/>
              <a:t> save </a:t>
            </a:r>
            <a:r>
              <a:rPr lang="zh-CN" altLang="en-US" dirty="0"/>
              <a:t>命令。</a:t>
            </a:r>
            <a:r>
              <a:rPr lang="en-US" altLang="zh-CN" dirty="0"/>
              <a:t>$</a:t>
            </a:r>
            <a:r>
              <a:rPr lang="en-US" altLang="zh-CN" dirty="0" err="1"/>
              <a:t>sudo</a:t>
            </a:r>
            <a:r>
              <a:rPr lang="en-US" altLang="zh-CN" dirty="0"/>
              <a:t> </a:t>
            </a:r>
            <a:r>
              <a:rPr lang="en-US" altLang="zh-CN" dirty="0" err="1"/>
              <a:t>docker</a:t>
            </a:r>
            <a:r>
              <a:rPr lang="en-US" altLang="zh-CN" dirty="0"/>
              <a:t> save -o ubuntu_14.04.tar ubuntu:14.04</a:t>
            </a:r>
          </a:p>
          <a:p>
            <a:r>
              <a:rPr lang="zh-CN" altLang="en-US" dirty="0"/>
              <a:t>可以使用 </a:t>
            </a:r>
            <a:r>
              <a:rPr lang="en-US" altLang="zh-CN" dirty="0" err="1"/>
              <a:t>docker</a:t>
            </a:r>
            <a:r>
              <a:rPr lang="en-US" altLang="zh-CN" dirty="0"/>
              <a:t> load </a:t>
            </a:r>
            <a:r>
              <a:rPr lang="zh-CN" altLang="en-US" dirty="0"/>
              <a:t>从导出的本地文件中再导入到本地镜像库，例如：</a:t>
            </a:r>
            <a:r>
              <a:rPr lang="en-US" altLang="zh-CN" dirty="0"/>
              <a:t>$ </a:t>
            </a:r>
            <a:r>
              <a:rPr lang="en-US" altLang="zh-CN" dirty="0" err="1"/>
              <a:t>sudo</a:t>
            </a:r>
            <a:r>
              <a:rPr lang="en-US" altLang="zh-CN" dirty="0"/>
              <a:t> </a:t>
            </a:r>
            <a:r>
              <a:rPr lang="en-US" altLang="zh-CN" dirty="0" err="1"/>
              <a:t>docker</a:t>
            </a:r>
            <a:r>
              <a:rPr lang="en-US" altLang="zh-CN" dirty="0"/>
              <a:t> load --input ubuntu_14.04.tar</a:t>
            </a:r>
          </a:p>
          <a:p>
            <a:r>
              <a:rPr lang="zh-CN" altLang="en-US" dirty="0"/>
              <a:t>如果要移除本地的镜像，可以使用 </a:t>
            </a:r>
            <a:r>
              <a:rPr lang="en-US" altLang="zh-CN" dirty="0" err="1"/>
              <a:t>docker</a:t>
            </a:r>
            <a:r>
              <a:rPr lang="en-US" altLang="zh-CN" dirty="0"/>
              <a:t> </a:t>
            </a:r>
            <a:r>
              <a:rPr lang="en-US" altLang="zh-CN" dirty="0" err="1"/>
              <a:t>rmi</a:t>
            </a:r>
            <a:r>
              <a:rPr lang="en-US" altLang="zh-CN" dirty="0"/>
              <a:t> </a:t>
            </a:r>
            <a:r>
              <a:rPr lang="zh-CN" altLang="en-US" dirty="0"/>
              <a:t>命令。</a:t>
            </a:r>
            <a:endParaRPr lang="en-US" altLang="zh-CN" dirty="0"/>
          </a:p>
          <a:p>
            <a:r>
              <a:rPr lang="zh-CN" altLang="en-US" dirty="0"/>
              <a:t>使用下面的命令可以清理所有未打过标签的本地镜像</a:t>
            </a:r>
            <a:br>
              <a:rPr lang="zh-CN" altLang="en-US" dirty="0"/>
            </a:br>
            <a:r>
              <a:rPr lang="en-US" altLang="zh-CN" dirty="0"/>
              <a:t>$ </a:t>
            </a:r>
            <a:r>
              <a:rPr lang="en-US" altLang="zh-CN" dirty="0" err="1"/>
              <a:t>sudo</a:t>
            </a:r>
            <a:r>
              <a:rPr lang="en-US" altLang="zh-CN" dirty="0"/>
              <a:t> </a:t>
            </a:r>
            <a:r>
              <a:rPr lang="en-US" altLang="zh-CN" dirty="0" err="1"/>
              <a:t>docker</a:t>
            </a:r>
            <a:r>
              <a:rPr lang="en-US" altLang="zh-CN" dirty="0"/>
              <a:t> </a:t>
            </a:r>
            <a:r>
              <a:rPr lang="en-US" altLang="zh-CN" dirty="0" err="1"/>
              <a:t>rmi</a:t>
            </a:r>
            <a:r>
              <a:rPr lang="en-US" altLang="zh-CN" dirty="0"/>
              <a:t> $(</a:t>
            </a:r>
            <a:r>
              <a:rPr lang="en-US" altLang="zh-CN" dirty="0" err="1"/>
              <a:t>docker</a:t>
            </a:r>
            <a:r>
              <a:rPr lang="en-US" altLang="zh-CN" dirty="0"/>
              <a:t> images -q -f "dangling=true")</a:t>
            </a:r>
            <a:br>
              <a:rPr lang="en-US" altLang="zh-CN" dirty="0"/>
            </a:br>
            <a:endParaRPr lang="en-US" altLang="zh-CN" dirty="0"/>
          </a:p>
          <a:p>
            <a:pPr marL="0" indent="0">
              <a:buNone/>
            </a:pPr>
            <a:br>
              <a:rPr lang="en-US" altLang="zh-CN" dirty="0"/>
            </a:br>
            <a:endParaRPr lang="zh-CN" altLang="en-US" dirty="0"/>
          </a:p>
        </p:txBody>
      </p:sp>
    </p:spTree>
    <p:extLst>
      <p:ext uri="{BB962C8B-B14F-4D97-AF65-F5344CB8AC3E}">
        <p14:creationId xmlns:p14="http://schemas.microsoft.com/office/powerpoint/2010/main" val="258896993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en-US" altLang="zh-CN" dirty="0"/>
              <a:t> </a:t>
            </a:r>
            <a:r>
              <a:rPr lang="zh-CN" altLang="en-US" dirty="0"/>
              <a:t>容器</a:t>
            </a:r>
          </a:p>
        </p:txBody>
      </p:sp>
      <p:sp>
        <p:nvSpPr>
          <p:cNvPr id="3" name="内容占位符 2"/>
          <p:cNvSpPr>
            <a:spLocks noGrp="1"/>
          </p:cNvSpPr>
          <p:nvPr>
            <p:ph idx="1"/>
          </p:nvPr>
        </p:nvSpPr>
        <p:spPr/>
        <p:txBody>
          <a:bodyPr/>
          <a:lstStyle/>
          <a:p>
            <a:r>
              <a:rPr lang="zh-CN" altLang="en-US" dirty="0"/>
              <a:t>启动容器有两种方式，一种是基于镜像新建一个容器并启动，另外一个是将在终止状态（ </a:t>
            </a:r>
            <a:r>
              <a:rPr lang="en-US" altLang="zh-CN" dirty="0"/>
              <a:t>stopped</a:t>
            </a:r>
            <a:r>
              <a:rPr lang="zh-CN" altLang="en-US" dirty="0"/>
              <a:t>） 的容器重新启动。</a:t>
            </a:r>
            <a:endParaRPr lang="en-US" altLang="zh-CN" dirty="0"/>
          </a:p>
          <a:p>
            <a:r>
              <a:rPr lang="zh-CN" altLang="en-US" dirty="0"/>
              <a:t>新建并启动</a:t>
            </a:r>
            <a:br>
              <a:rPr lang="zh-CN" altLang="en-US" dirty="0"/>
            </a:br>
            <a:r>
              <a:rPr lang="en-US" altLang="zh-CN" dirty="0"/>
              <a:t>$ </a:t>
            </a:r>
            <a:r>
              <a:rPr lang="en-US" altLang="zh-CN" dirty="0" err="1"/>
              <a:t>sudo</a:t>
            </a:r>
            <a:r>
              <a:rPr lang="en-US" altLang="zh-CN" dirty="0"/>
              <a:t> </a:t>
            </a:r>
            <a:r>
              <a:rPr lang="en-US" altLang="zh-CN" dirty="0" err="1"/>
              <a:t>docker</a:t>
            </a:r>
            <a:r>
              <a:rPr lang="en-US" altLang="zh-CN" dirty="0"/>
              <a:t> run ubuntu:14.04 /bin/echo 'Hello world'</a:t>
            </a:r>
            <a:br>
              <a:rPr lang="en-US" altLang="zh-CN" dirty="0"/>
            </a:br>
            <a:r>
              <a:rPr lang="en-US" altLang="zh-CN" dirty="0"/>
              <a:t>Hello world</a:t>
            </a:r>
          </a:p>
          <a:p>
            <a:r>
              <a:rPr lang="zh-CN" altLang="en-US" dirty="0"/>
              <a:t>启动已终止容器</a:t>
            </a:r>
            <a:br>
              <a:rPr lang="zh-CN" altLang="en-US" dirty="0"/>
            </a:br>
            <a:r>
              <a:rPr lang="en-US" altLang="zh-CN" dirty="0" err="1"/>
              <a:t>docker</a:t>
            </a:r>
            <a:r>
              <a:rPr lang="en-US" altLang="zh-CN" dirty="0"/>
              <a:t> start</a:t>
            </a:r>
          </a:p>
          <a:p>
            <a:r>
              <a:rPr lang="zh-CN" altLang="en-US" dirty="0"/>
              <a:t>添加 </a:t>
            </a:r>
            <a:r>
              <a:rPr lang="en-US" altLang="zh-CN" dirty="0"/>
              <a:t>-d </a:t>
            </a:r>
            <a:r>
              <a:rPr lang="zh-CN" altLang="en-US" dirty="0"/>
              <a:t>参数来实现后台运行，不直接把执行命令的结果输出在当前宿主机下。</a:t>
            </a:r>
            <a:endParaRPr lang="en-US" altLang="zh-CN" dirty="0"/>
          </a:p>
          <a:p>
            <a:r>
              <a:rPr lang="zh-CN" altLang="en-US" dirty="0"/>
              <a:t>使用 </a:t>
            </a:r>
            <a:r>
              <a:rPr lang="en-US" altLang="zh-CN" dirty="0" err="1"/>
              <a:t>docker</a:t>
            </a:r>
            <a:r>
              <a:rPr lang="en-US" altLang="zh-CN" dirty="0"/>
              <a:t> stop </a:t>
            </a:r>
            <a:r>
              <a:rPr lang="zh-CN" altLang="en-US" dirty="0"/>
              <a:t>来终止一个运行中的容器</a:t>
            </a:r>
            <a:endParaRPr lang="en-US" altLang="zh-CN" dirty="0"/>
          </a:p>
          <a:p>
            <a:r>
              <a:rPr lang="zh-CN" altLang="en-US" dirty="0"/>
              <a:t>使用 </a:t>
            </a:r>
            <a:r>
              <a:rPr lang="en-US" altLang="zh-CN" dirty="0" err="1"/>
              <a:t>docker</a:t>
            </a:r>
            <a:r>
              <a:rPr lang="en-US" altLang="zh-CN" dirty="0"/>
              <a:t> attach </a:t>
            </a:r>
            <a:r>
              <a:rPr lang="zh-CN" altLang="en-US" dirty="0"/>
              <a:t>命令进入容器进行操作</a:t>
            </a: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346901754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如果要导出本地某个容器，可以使用 </a:t>
            </a:r>
            <a:r>
              <a:rPr lang="en-US" altLang="zh-CN" dirty="0" err="1"/>
              <a:t>docker</a:t>
            </a:r>
            <a:r>
              <a:rPr lang="en-US" altLang="zh-CN" dirty="0"/>
              <a:t> export </a:t>
            </a:r>
            <a:r>
              <a:rPr lang="zh-CN" altLang="en-US" dirty="0"/>
              <a:t>命令。</a:t>
            </a:r>
            <a:r>
              <a:rPr lang="pt-BR" altLang="zh-CN" dirty="0"/>
              <a:t>    $ sudo docker export 7691a814370e &gt; ubuntu.tar</a:t>
            </a:r>
          </a:p>
          <a:p>
            <a:r>
              <a:rPr lang="zh-CN" altLang="en-US" dirty="0"/>
              <a:t>可以使用 </a:t>
            </a:r>
            <a:r>
              <a:rPr lang="en-US" altLang="zh-CN" dirty="0" err="1"/>
              <a:t>docker</a:t>
            </a:r>
            <a:r>
              <a:rPr lang="en-US" altLang="zh-CN" dirty="0"/>
              <a:t> import </a:t>
            </a:r>
            <a:r>
              <a:rPr lang="zh-CN" altLang="en-US" dirty="0"/>
              <a:t>从容器快照文件中再导入为镜像</a:t>
            </a:r>
            <a:br>
              <a:rPr lang="zh-CN" altLang="en-US" dirty="0"/>
            </a:br>
            <a:r>
              <a:rPr lang="en-US" altLang="zh-CN" dirty="0"/>
              <a:t>$ cat ubuntu.tar | </a:t>
            </a:r>
            <a:r>
              <a:rPr lang="en-US" altLang="zh-CN" dirty="0" err="1"/>
              <a:t>sudo</a:t>
            </a:r>
            <a:r>
              <a:rPr lang="en-US" altLang="zh-CN" dirty="0"/>
              <a:t> </a:t>
            </a:r>
            <a:r>
              <a:rPr lang="en-US" altLang="zh-CN" dirty="0" err="1"/>
              <a:t>docker</a:t>
            </a:r>
            <a:r>
              <a:rPr lang="en-US" altLang="zh-CN" dirty="0"/>
              <a:t> import - test/ubuntu:v1.0</a:t>
            </a:r>
          </a:p>
          <a:p>
            <a:r>
              <a:rPr lang="zh-CN" altLang="en-US" dirty="0"/>
              <a:t>使用 </a:t>
            </a:r>
            <a:r>
              <a:rPr lang="en-US" altLang="zh-CN" dirty="0" err="1"/>
              <a:t>docker</a:t>
            </a:r>
            <a:r>
              <a:rPr lang="en-US" altLang="zh-CN" dirty="0"/>
              <a:t> </a:t>
            </a:r>
            <a:r>
              <a:rPr lang="en-US" altLang="zh-CN" dirty="0" err="1"/>
              <a:t>rm</a:t>
            </a:r>
            <a:r>
              <a:rPr lang="en-US" altLang="zh-CN" dirty="0"/>
              <a:t> </a:t>
            </a:r>
            <a:r>
              <a:rPr lang="zh-CN" altLang="en-US" dirty="0"/>
              <a:t>来删除一个处于终止状态的容器。 </a:t>
            </a:r>
            <a:endParaRPr lang="en-US" altLang="zh-CN" dirty="0"/>
          </a:p>
          <a:p>
            <a:r>
              <a:rPr lang="zh-CN" altLang="sv-SE" dirty="0"/>
              <a:t>用 </a:t>
            </a:r>
            <a:r>
              <a:rPr lang="sv-SE" altLang="zh-CN" dirty="0"/>
              <a:t>docker rm $(docker ps -a -q)</a:t>
            </a:r>
            <a:r>
              <a:rPr lang="zh-CN" altLang="en-US" dirty="0"/>
              <a:t>清理所有处于终止状态的容器</a:t>
            </a:r>
            <a:br>
              <a:rPr lang="zh-CN" altLang="en-US" dirty="0"/>
            </a:br>
            <a:br>
              <a:rPr lang="en-US" altLang="zh-CN" dirty="0"/>
            </a:br>
            <a:br>
              <a:rPr lang="zh-CN" altLang="en-US" dirty="0"/>
            </a:br>
            <a:endParaRPr lang="zh-CN" altLang="en-US" dirty="0"/>
          </a:p>
        </p:txBody>
      </p:sp>
    </p:spTree>
    <p:extLst>
      <p:ext uri="{BB962C8B-B14F-4D97-AF65-F5344CB8AC3E}">
        <p14:creationId xmlns:p14="http://schemas.microsoft.com/office/powerpoint/2010/main" val="413930214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7" name="内容占位符 6"/>
          <p:cNvSpPr>
            <a:spLocks noGrp="1"/>
          </p:cNvSpPr>
          <p:nvPr>
            <p:ph idx="1"/>
          </p:nvPr>
        </p:nvSpPr>
        <p:spPr/>
        <p:txBody>
          <a:bodyPr/>
          <a:lstStyle/>
          <a:p>
            <a:r>
              <a:rPr lang="en-US" altLang="zh-CN" sz="1800" dirty="0" err="1"/>
              <a:t>Docker</a:t>
            </a:r>
            <a:r>
              <a:rPr lang="zh-CN" altLang="en-US" sz="1800" dirty="0"/>
              <a:t>的英文本意是“搬运工”，在程序员的世界里，</a:t>
            </a:r>
            <a:r>
              <a:rPr lang="en-US" altLang="zh-CN" sz="1800" dirty="0" err="1"/>
              <a:t>Docker</a:t>
            </a:r>
            <a:r>
              <a:rPr lang="zh-CN" altLang="en-US" sz="1800" dirty="0"/>
              <a:t>搬运的是集装箱（</a:t>
            </a:r>
            <a:r>
              <a:rPr lang="en-US" altLang="zh-CN" sz="1800" dirty="0"/>
              <a:t>Container</a:t>
            </a:r>
            <a:r>
              <a:rPr lang="zh-CN" altLang="en-US" sz="1800" dirty="0"/>
              <a:t>），集装箱里装的是任意类型的</a:t>
            </a:r>
            <a:r>
              <a:rPr lang="en-US" altLang="zh-CN" sz="1800" dirty="0"/>
              <a:t>App</a:t>
            </a:r>
            <a:r>
              <a:rPr lang="zh-CN" altLang="en-US" sz="1800" dirty="0"/>
              <a:t>，开发者通过</a:t>
            </a:r>
            <a:r>
              <a:rPr lang="en-US" altLang="zh-CN" sz="1800" dirty="0" err="1"/>
              <a:t>Docker</a:t>
            </a:r>
            <a:r>
              <a:rPr lang="zh-CN" altLang="en-US" sz="1800" dirty="0"/>
              <a:t>可以将</a:t>
            </a:r>
            <a:r>
              <a:rPr lang="en-US" altLang="zh-CN" sz="1800" dirty="0"/>
              <a:t>App</a:t>
            </a:r>
            <a:r>
              <a:rPr lang="zh-CN" altLang="en-US" sz="1800" dirty="0"/>
              <a:t>变成一种标准化的、可移植的、自管理的组件，可以在任何主流系统中开发、调试和运行。最重要的是，它不依赖于任何语言、框架或系统（</a:t>
            </a:r>
            <a:endParaRPr lang="en-US" altLang="zh-CN" sz="1800" dirty="0"/>
          </a:p>
          <a:p>
            <a:r>
              <a:rPr lang="zh-CN" altLang="en-US" sz="1800" dirty="0"/>
              <a:t>简而言之，软件即服务。这句话不是盖的，一句话就可以将别人发布的</a:t>
            </a:r>
            <a:r>
              <a:rPr lang="en-US" altLang="zh-CN" sz="1800" dirty="0"/>
              <a:t>docker</a:t>
            </a:r>
            <a:r>
              <a:rPr lang="zh-CN" altLang="en-US" sz="1800" dirty="0"/>
              <a:t>服务环境一次全部</a:t>
            </a:r>
            <a:r>
              <a:rPr lang="en-US" altLang="zh-CN" sz="1800" dirty="0"/>
              <a:t>copy</a:t>
            </a:r>
            <a:r>
              <a:rPr lang="zh-CN" altLang="en-US" sz="1800" dirty="0"/>
              <a:t>过来</a:t>
            </a:r>
            <a:r>
              <a:rPr lang="en-US" altLang="zh-CN" sz="1800" dirty="0"/>
              <a:t>(</a:t>
            </a:r>
            <a:r>
              <a:rPr lang="zh-CN" altLang="en-US" sz="1800" dirty="0"/>
              <a:t>注意是整个软件环境哦，相当于复制了一台一模一样的主机，连软件都不要安装了，全有了</a:t>
            </a:r>
            <a:endParaRPr lang="en-US" altLang="zh-CN" sz="1800" dirty="0"/>
          </a:p>
          <a:p>
            <a:endParaRPr lang="en-US" altLang="zh-CN" sz="1800" dirty="0"/>
          </a:p>
          <a:p>
            <a:r>
              <a:rPr lang="zh-CN" altLang="en-US" sz="1800" dirty="0"/>
              <a:t>目标是实现轻量级的操作系统虚拟化解决方案</a:t>
            </a:r>
            <a:endParaRPr lang="en-US" altLang="zh-CN" sz="1800" dirty="0"/>
          </a:p>
          <a:p>
            <a:r>
              <a:rPr lang="zh-CN" altLang="en-US" sz="1800" dirty="0"/>
              <a:t>基础：</a:t>
            </a:r>
            <a:r>
              <a:rPr lang="en-US" altLang="zh-CN" sz="1800" dirty="0"/>
              <a:t>Linux </a:t>
            </a:r>
            <a:r>
              <a:rPr lang="zh-CN" altLang="en-US" sz="1800" dirty="0"/>
              <a:t>容器（ </a:t>
            </a:r>
            <a:r>
              <a:rPr lang="en-US" altLang="zh-CN" sz="1800" dirty="0"/>
              <a:t>LXC</a:t>
            </a:r>
            <a:r>
              <a:rPr lang="zh-CN" altLang="en-US" sz="1800" dirty="0"/>
              <a:t>）</a:t>
            </a:r>
            <a:endParaRPr lang="en-US" altLang="zh-CN" sz="1800" dirty="0"/>
          </a:p>
          <a:p>
            <a:r>
              <a:rPr lang="en-US" altLang="zh-CN" sz="1800" dirty="0"/>
              <a:t>Go </a:t>
            </a:r>
            <a:r>
              <a:rPr lang="zh-CN" altLang="en-US" sz="1800" dirty="0"/>
              <a:t>语言实现 </a:t>
            </a:r>
            <a:r>
              <a:rPr lang="en-US" altLang="zh-CN" sz="1800" dirty="0"/>
              <a:t>15</a:t>
            </a:r>
            <a:r>
              <a:rPr lang="zh-CN" altLang="en-US" sz="1800" dirty="0"/>
              <a:t>左右火起来的</a:t>
            </a:r>
            <a:endParaRPr lang="en-US" altLang="zh-CN" sz="1800" dirty="0"/>
          </a:p>
          <a:p>
            <a:r>
              <a:rPr lang="en-US" altLang="zh-CN" sz="1800" dirty="0"/>
              <a:t>Apache 2.0 </a:t>
            </a:r>
            <a:r>
              <a:rPr lang="zh-CN" altLang="en-US" sz="1800" dirty="0"/>
              <a:t>协议</a:t>
            </a:r>
            <a:endParaRPr lang="en-US" altLang="zh-CN" sz="1800" dirty="0"/>
          </a:p>
          <a:p>
            <a:r>
              <a:rPr lang="en-US" altLang="zh-CN" sz="1800" dirty="0" err="1"/>
              <a:t>GitHub</a:t>
            </a:r>
            <a:r>
              <a:rPr lang="en-US" altLang="zh-CN" sz="1800" dirty="0"/>
              <a:t> </a:t>
            </a:r>
            <a:r>
              <a:rPr lang="zh-CN" altLang="en-US" sz="1800" dirty="0"/>
              <a:t>上进行维护</a:t>
            </a:r>
            <a:endParaRPr lang="en-US" altLang="zh-CN" sz="1800" dirty="0"/>
          </a:p>
          <a:p>
            <a:endParaRPr lang="en-US" altLang="zh-CN" dirty="0"/>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424" y="4406407"/>
            <a:ext cx="2714376" cy="1724518"/>
          </a:xfrm>
          <a:prstGeom prst="rect">
            <a:avLst/>
          </a:prstGeom>
        </p:spPr>
      </p:pic>
    </p:spTree>
    <p:extLst>
      <p:ext uri="{BB962C8B-B14F-4D97-AF65-F5344CB8AC3E}">
        <p14:creationId xmlns:p14="http://schemas.microsoft.com/office/powerpoint/2010/main" val="618495865"/>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仓库</a:t>
            </a:r>
          </a:p>
        </p:txBody>
      </p:sp>
      <p:sp>
        <p:nvSpPr>
          <p:cNvPr id="3" name="内容占位符 2"/>
          <p:cNvSpPr>
            <a:spLocks noGrp="1"/>
          </p:cNvSpPr>
          <p:nvPr>
            <p:ph idx="1"/>
          </p:nvPr>
        </p:nvSpPr>
        <p:spPr/>
        <p:txBody>
          <a:bodyPr/>
          <a:lstStyle/>
          <a:p>
            <a:r>
              <a:rPr lang="zh-CN" altLang="en-US" dirty="0"/>
              <a:t>目前 </a:t>
            </a:r>
            <a:r>
              <a:rPr lang="en-US" altLang="zh-CN" dirty="0" err="1"/>
              <a:t>Docker</a:t>
            </a:r>
            <a:r>
              <a:rPr lang="en-US" altLang="zh-CN" dirty="0"/>
              <a:t> </a:t>
            </a:r>
            <a:r>
              <a:rPr lang="zh-CN" altLang="en-US" dirty="0"/>
              <a:t>官方维护了一个公共仓库 </a:t>
            </a:r>
            <a:r>
              <a:rPr lang="en-US" altLang="zh-CN" dirty="0" err="1"/>
              <a:t>Docker</a:t>
            </a:r>
            <a:r>
              <a:rPr lang="en-US" altLang="zh-CN" dirty="0"/>
              <a:t> Hub</a:t>
            </a:r>
            <a:r>
              <a:rPr lang="zh-CN" altLang="en-US" dirty="0"/>
              <a:t>，其中已经包括了超过 </a:t>
            </a:r>
            <a:r>
              <a:rPr lang="en-US" altLang="zh-CN" dirty="0"/>
              <a:t>15,000</a:t>
            </a:r>
            <a:r>
              <a:rPr lang="zh-CN" altLang="en-US" dirty="0"/>
              <a:t>的镜像。</a:t>
            </a:r>
            <a:endParaRPr lang="en-US" altLang="zh-CN" dirty="0"/>
          </a:p>
          <a:p>
            <a:r>
              <a:rPr lang="en-US" altLang="zh-CN" dirty="0" err="1"/>
              <a:t>docker</a:t>
            </a:r>
            <a:r>
              <a:rPr lang="en-US" altLang="zh-CN" dirty="0"/>
              <a:t> search </a:t>
            </a:r>
            <a:r>
              <a:rPr lang="zh-CN" altLang="en-US" dirty="0"/>
              <a:t>命令来查找官方仓库中的镜像</a:t>
            </a:r>
            <a:endParaRPr lang="en-US" altLang="zh-CN" dirty="0"/>
          </a:p>
          <a:p>
            <a:r>
              <a:rPr lang="en-US" altLang="zh-CN" dirty="0" err="1"/>
              <a:t>docker</a:t>
            </a:r>
            <a:r>
              <a:rPr lang="en-US" altLang="zh-CN" dirty="0"/>
              <a:t> pull </a:t>
            </a:r>
            <a:r>
              <a:rPr lang="zh-CN" altLang="en-US" dirty="0"/>
              <a:t>命令来将它下载到本地</a:t>
            </a:r>
            <a:endParaRPr lang="en-US" altLang="zh-CN" dirty="0"/>
          </a:p>
          <a:p>
            <a:endParaRPr lang="en-US" altLang="zh-CN" dirty="0"/>
          </a:p>
          <a:p>
            <a:r>
              <a:rPr lang="zh-CN" altLang="en-US" dirty="0"/>
              <a:t>有时候使用 </a:t>
            </a:r>
            <a:r>
              <a:rPr lang="en-US" altLang="zh-CN" dirty="0" err="1"/>
              <a:t>Docker</a:t>
            </a:r>
            <a:r>
              <a:rPr lang="en-US" altLang="zh-CN" dirty="0"/>
              <a:t> Hub </a:t>
            </a:r>
            <a:r>
              <a:rPr lang="zh-CN" altLang="en-US" dirty="0"/>
              <a:t>这样的公共仓库可能不方便，用户可以创建一个本地仓库供私人使用。</a:t>
            </a:r>
            <a:endParaRPr lang="en-US" altLang="zh-CN" dirty="0"/>
          </a:p>
          <a:p>
            <a:r>
              <a:rPr lang="en-US" altLang="zh-CN" dirty="0"/>
              <a:t>registry </a:t>
            </a:r>
            <a:r>
              <a:rPr lang="zh-CN" altLang="en-US" dirty="0"/>
              <a:t>是官方提供的工具，可以用于构建私有的镜像仓库</a:t>
            </a:r>
          </a:p>
        </p:txBody>
      </p:sp>
    </p:spTree>
    <p:extLst>
      <p:ext uri="{BB962C8B-B14F-4D97-AF65-F5344CB8AC3E}">
        <p14:creationId xmlns:p14="http://schemas.microsoft.com/office/powerpoint/2010/main" val="73621950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214936" y="1218930"/>
            <a:ext cx="6359057" cy="5090785"/>
          </a:xfrm>
          <a:prstGeom prst="rect">
            <a:avLst/>
          </a:prstGeom>
        </p:spPr>
      </p:pic>
    </p:spTree>
    <p:extLst>
      <p:ext uri="{BB962C8B-B14F-4D97-AF65-F5344CB8AC3E}">
        <p14:creationId xmlns:p14="http://schemas.microsoft.com/office/powerpoint/2010/main" val="284715230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en-US" altLang="zh-CN" dirty="0"/>
              <a:t> </a:t>
            </a:r>
            <a:r>
              <a:rPr lang="zh-CN" altLang="en-US" dirty="0"/>
              <a:t>数据管理</a:t>
            </a:r>
          </a:p>
        </p:txBody>
      </p:sp>
      <p:sp>
        <p:nvSpPr>
          <p:cNvPr id="3" name="内容占位符 2"/>
          <p:cNvSpPr>
            <a:spLocks noGrp="1"/>
          </p:cNvSpPr>
          <p:nvPr>
            <p:ph idx="1"/>
          </p:nvPr>
        </p:nvSpPr>
        <p:spPr/>
        <p:txBody>
          <a:bodyPr/>
          <a:lstStyle/>
          <a:p>
            <a:r>
              <a:rPr lang="zh-CN" altLang="en-US" dirty="0"/>
              <a:t>使用数据卷和数据卷容器在 </a:t>
            </a:r>
            <a:r>
              <a:rPr lang="en-US" altLang="zh-CN" dirty="0" err="1"/>
              <a:t>Docker</a:t>
            </a:r>
            <a:r>
              <a:rPr lang="en-US" altLang="zh-CN" dirty="0"/>
              <a:t> </a:t>
            </a:r>
            <a:r>
              <a:rPr lang="zh-CN" altLang="en-US" dirty="0"/>
              <a:t>内部以及容器之间管理数据。</a:t>
            </a:r>
            <a:endParaRPr lang="en-US" altLang="zh-CN" dirty="0"/>
          </a:p>
          <a:p>
            <a:r>
              <a:rPr lang="zh-CN" altLang="en-US" dirty="0"/>
              <a:t>挂载一个主机目录作为数据卷</a:t>
            </a:r>
            <a:br>
              <a:rPr lang="zh-CN" altLang="en-US" dirty="0"/>
            </a:br>
            <a:r>
              <a:rPr lang="en-US" altLang="zh-CN" sz="2000" dirty="0"/>
              <a:t>$ </a:t>
            </a:r>
            <a:r>
              <a:rPr lang="en-US" altLang="zh-CN" sz="2000" dirty="0" err="1"/>
              <a:t>sudo</a:t>
            </a:r>
            <a:r>
              <a:rPr lang="en-US" altLang="zh-CN" sz="2000" dirty="0"/>
              <a:t> </a:t>
            </a:r>
            <a:r>
              <a:rPr lang="en-US" altLang="zh-CN" sz="2000" dirty="0" err="1"/>
              <a:t>docker</a:t>
            </a:r>
            <a:r>
              <a:rPr lang="en-US" altLang="zh-CN" sz="2000" dirty="0"/>
              <a:t> run -d -P --name web</a:t>
            </a:r>
            <a:r>
              <a:rPr lang="en-US" altLang="zh-CN" sz="2000" dirty="0">
                <a:solidFill>
                  <a:srgbClr val="FF0000"/>
                </a:solidFill>
              </a:rPr>
              <a:t> -v /</a:t>
            </a:r>
            <a:r>
              <a:rPr lang="en-US" altLang="zh-CN" sz="2000" dirty="0" err="1">
                <a:solidFill>
                  <a:srgbClr val="FF0000"/>
                </a:solidFill>
              </a:rPr>
              <a:t>src</a:t>
            </a:r>
            <a:r>
              <a:rPr lang="en-US" altLang="zh-CN" sz="2000" dirty="0">
                <a:solidFill>
                  <a:srgbClr val="FF0000"/>
                </a:solidFill>
              </a:rPr>
              <a:t>/</a:t>
            </a:r>
            <a:r>
              <a:rPr lang="en-US" altLang="zh-CN" sz="2000" dirty="0" err="1">
                <a:solidFill>
                  <a:srgbClr val="FF0000"/>
                </a:solidFill>
              </a:rPr>
              <a:t>webapp</a:t>
            </a:r>
            <a:r>
              <a:rPr lang="en-US" altLang="zh-CN" sz="2000" dirty="0">
                <a:solidFill>
                  <a:srgbClr val="FF0000"/>
                </a:solidFill>
              </a:rPr>
              <a:t>:/opt/</a:t>
            </a:r>
            <a:r>
              <a:rPr lang="en-US" altLang="zh-CN" sz="2000" dirty="0" err="1">
                <a:solidFill>
                  <a:srgbClr val="FF0000"/>
                </a:solidFill>
              </a:rPr>
              <a:t>webapp</a:t>
            </a:r>
            <a:r>
              <a:rPr lang="en-US" altLang="zh-CN" sz="2000" dirty="0">
                <a:solidFill>
                  <a:srgbClr val="FF0000"/>
                </a:solidFill>
              </a:rPr>
              <a:t> </a:t>
            </a:r>
            <a:r>
              <a:rPr lang="en-US" altLang="zh-CN" sz="2000" dirty="0"/>
              <a:t>training/</a:t>
            </a:r>
            <a:r>
              <a:rPr lang="en-US" altLang="zh-CN" sz="2000" dirty="0" err="1"/>
              <a:t>webapp</a:t>
            </a:r>
            <a:r>
              <a:rPr lang="en-US" altLang="zh-CN" sz="2000" dirty="0"/>
              <a:t> python app.py</a:t>
            </a:r>
            <a:br>
              <a:rPr lang="en-US" altLang="zh-CN" sz="2000" dirty="0"/>
            </a:br>
            <a:endParaRPr lang="en-US" altLang="zh-CN" dirty="0"/>
          </a:p>
        </p:txBody>
      </p:sp>
    </p:spTree>
    <p:extLst>
      <p:ext uri="{BB962C8B-B14F-4D97-AF65-F5344CB8AC3E}">
        <p14:creationId xmlns:p14="http://schemas.microsoft.com/office/powerpoint/2010/main" val="3519819972"/>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en-US" altLang="zh-CN" dirty="0"/>
              <a:t> </a:t>
            </a:r>
            <a:r>
              <a:rPr lang="zh-CN" altLang="en-US" dirty="0"/>
              <a:t>中的网络功能介绍</a:t>
            </a:r>
          </a:p>
        </p:txBody>
      </p:sp>
      <p:sp>
        <p:nvSpPr>
          <p:cNvPr id="3" name="内容占位符 2"/>
          <p:cNvSpPr>
            <a:spLocks noGrp="1"/>
          </p:cNvSpPr>
          <p:nvPr>
            <p:ph idx="1"/>
          </p:nvPr>
        </p:nvSpPr>
        <p:spPr/>
        <p:txBody>
          <a:bodyPr/>
          <a:lstStyle/>
          <a:p>
            <a:r>
              <a:rPr lang="en-US" altLang="zh-CN" dirty="0" err="1"/>
              <a:t>Docker</a:t>
            </a:r>
            <a:r>
              <a:rPr lang="en-US" altLang="zh-CN" dirty="0"/>
              <a:t> </a:t>
            </a:r>
            <a:r>
              <a:rPr lang="zh-CN" altLang="en-US" dirty="0"/>
              <a:t>允许通过外部访问容器或容器互联的方式来提供网络服务。</a:t>
            </a:r>
            <a:endParaRPr lang="en-US" altLang="zh-CN" dirty="0"/>
          </a:p>
          <a:p>
            <a:r>
              <a:rPr lang="zh-CN" altLang="en-US" dirty="0"/>
              <a:t>外部访问容器</a:t>
            </a:r>
            <a:br>
              <a:rPr lang="zh-CN" altLang="en-US" dirty="0"/>
            </a:br>
            <a:r>
              <a:rPr lang="zh-CN" altLang="en-US" dirty="0"/>
              <a:t>通过 </a:t>
            </a:r>
            <a:r>
              <a:rPr lang="en-US" altLang="zh-CN" dirty="0"/>
              <a:t>-P </a:t>
            </a:r>
            <a:r>
              <a:rPr lang="zh-CN" altLang="en-US" dirty="0"/>
              <a:t>或</a:t>
            </a:r>
            <a:r>
              <a:rPr lang="en-US" altLang="zh-CN" dirty="0"/>
              <a:t>-p </a:t>
            </a:r>
            <a:r>
              <a:rPr lang="zh-CN" altLang="en-US" dirty="0"/>
              <a:t>参数来指定端口映射</a:t>
            </a:r>
            <a:br>
              <a:rPr lang="zh-CN" altLang="en-US" dirty="0"/>
            </a:br>
            <a:r>
              <a:rPr lang="en-US" altLang="zh-CN" dirty="0"/>
              <a:t>$ </a:t>
            </a:r>
            <a:r>
              <a:rPr lang="en-US" altLang="zh-CN" dirty="0" err="1"/>
              <a:t>sudo</a:t>
            </a:r>
            <a:r>
              <a:rPr lang="en-US" altLang="zh-CN" dirty="0"/>
              <a:t> </a:t>
            </a:r>
            <a:r>
              <a:rPr lang="en-US" altLang="zh-CN" dirty="0" err="1"/>
              <a:t>docker</a:t>
            </a:r>
            <a:r>
              <a:rPr lang="en-US" altLang="zh-CN" dirty="0"/>
              <a:t> run -d </a:t>
            </a:r>
            <a:r>
              <a:rPr lang="en-US" altLang="zh-CN" dirty="0">
                <a:solidFill>
                  <a:srgbClr val="FF0000"/>
                </a:solidFill>
              </a:rPr>
              <a:t>-p 5000:5000 </a:t>
            </a:r>
            <a:r>
              <a:rPr lang="en-US" altLang="zh-CN" dirty="0"/>
              <a:t>training/</a:t>
            </a:r>
            <a:r>
              <a:rPr lang="en-US" altLang="zh-CN" dirty="0" err="1"/>
              <a:t>webapp</a:t>
            </a:r>
            <a:r>
              <a:rPr lang="en-US" altLang="zh-CN" dirty="0"/>
              <a:t> python app.py</a:t>
            </a:r>
          </a:p>
          <a:p>
            <a:r>
              <a:rPr lang="zh-CN" altLang="en-US" dirty="0"/>
              <a:t>容器互联</a:t>
            </a:r>
            <a:br>
              <a:rPr lang="zh-CN" altLang="en-US" dirty="0"/>
            </a:br>
            <a:r>
              <a:rPr lang="zh-CN" altLang="en-US" dirty="0"/>
              <a:t>使用 </a:t>
            </a:r>
            <a:r>
              <a:rPr lang="en-US" altLang="zh-CN" dirty="0"/>
              <a:t>--link </a:t>
            </a:r>
            <a:r>
              <a:rPr lang="zh-CN" altLang="en-US" dirty="0"/>
              <a:t>参数可以让容器之间安全的进行交互</a:t>
            </a:r>
            <a:br>
              <a:rPr lang="zh-CN" altLang="en-US" dirty="0"/>
            </a:br>
            <a:r>
              <a:rPr lang="en-US" altLang="zh-CN" dirty="0"/>
              <a:t>$ </a:t>
            </a:r>
            <a:r>
              <a:rPr lang="en-US" altLang="zh-CN" dirty="0" err="1"/>
              <a:t>sudo</a:t>
            </a:r>
            <a:r>
              <a:rPr lang="en-US" altLang="zh-CN" dirty="0"/>
              <a:t> </a:t>
            </a:r>
            <a:r>
              <a:rPr lang="en-US" altLang="zh-CN" dirty="0" err="1"/>
              <a:t>docker</a:t>
            </a:r>
            <a:r>
              <a:rPr lang="en-US" altLang="zh-CN" dirty="0"/>
              <a:t> run -d -P --name web --link </a:t>
            </a:r>
            <a:r>
              <a:rPr lang="en-US" altLang="zh-CN" dirty="0" err="1"/>
              <a:t>db:db</a:t>
            </a:r>
            <a:r>
              <a:rPr lang="en-US" altLang="zh-CN" dirty="0"/>
              <a:t> training/</a:t>
            </a:r>
            <a:r>
              <a:rPr lang="en-US" altLang="zh-CN" dirty="0" err="1"/>
              <a:t>webapp</a:t>
            </a:r>
            <a:r>
              <a:rPr lang="en-US" altLang="zh-CN" dirty="0"/>
              <a:t> python app.py</a:t>
            </a:r>
            <a:br>
              <a:rPr lang="zh-CN" altLang="en-US" dirty="0"/>
            </a:br>
            <a:br>
              <a:rPr lang="zh-CN" altLang="en-US" dirty="0"/>
            </a:br>
            <a:endParaRPr lang="zh-CN" altLang="en-US" dirty="0"/>
          </a:p>
        </p:txBody>
      </p:sp>
    </p:spTree>
    <p:extLst>
      <p:ext uri="{BB962C8B-B14F-4D97-AF65-F5344CB8AC3E}">
        <p14:creationId xmlns:p14="http://schemas.microsoft.com/office/powerpoint/2010/main" val="427857920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en-US" altLang="zh-CN" dirty="0"/>
              <a:t> </a:t>
            </a:r>
            <a:r>
              <a:rPr lang="zh-CN" altLang="en-US" dirty="0"/>
              <a:t>网络</a:t>
            </a:r>
          </a:p>
        </p:txBody>
      </p:sp>
      <p:pic>
        <p:nvPicPr>
          <p:cNvPr id="4" name="内容占位符 3"/>
          <p:cNvPicPr>
            <a:picLocks noGrp="1" noChangeAspect="1"/>
          </p:cNvPicPr>
          <p:nvPr>
            <p:ph idx="1"/>
          </p:nvPr>
        </p:nvPicPr>
        <p:blipFill>
          <a:blip r:embed="rId3"/>
          <a:stretch>
            <a:fillRect/>
          </a:stretch>
        </p:blipFill>
        <p:spPr>
          <a:xfrm>
            <a:off x="634465" y="1625961"/>
            <a:ext cx="6485182" cy="4122777"/>
          </a:xfrm>
          <a:prstGeom prst="rect">
            <a:avLst/>
          </a:prstGeom>
        </p:spPr>
      </p:pic>
    </p:spTree>
    <p:extLst>
      <p:ext uri="{BB962C8B-B14F-4D97-AF65-F5344CB8AC3E}">
        <p14:creationId xmlns:p14="http://schemas.microsoft.com/office/powerpoint/2010/main" val="2236804940"/>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多台物理主机之间的容器互联（ 暴露容器到真实网络中）</a:t>
            </a:r>
          </a:p>
        </p:txBody>
      </p:sp>
      <p:pic>
        <p:nvPicPr>
          <p:cNvPr id="4" name="内容占位符 3"/>
          <p:cNvPicPr>
            <a:picLocks noGrp="1" noChangeAspect="1"/>
          </p:cNvPicPr>
          <p:nvPr>
            <p:ph idx="1"/>
          </p:nvPr>
        </p:nvPicPr>
        <p:blipFill>
          <a:blip r:embed="rId3"/>
          <a:stretch>
            <a:fillRect/>
          </a:stretch>
        </p:blipFill>
        <p:spPr>
          <a:xfrm>
            <a:off x="658820" y="2008981"/>
            <a:ext cx="7140559" cy="3421677"/>
          </a:xfrm>
          <a:prstGeom prst="rect">
            <a:avLst/>
          </a:prstGeom>
        </p:spPr>
      </p:pic>
    </p:spTree>
    <p:extLst>
      <p:ext uri="{BB962C8B-B14F-4D97-AF65-F5344CB8AC3E}">
        <p14:creationId xmlns:p14="http://schemas.microsoft.com/office/powerpoint/2010/main" val="1815334799"/>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669698"/>
          </a:xfrm>
        </p:spPr>
        <p:txBody>
          <a:bodyPr/>
          <a:lstStyle/>
          <a:p>
            <a:r>
              <a:rPr lang="zh-CN" altLang="en-US" dirty="0"/>
              <a:t>一张图总结 </a:t>
            </a:r>
            <a:r>
              <a:rPr lang="en-US" altLang="zh-CN" dirty="0" err="1"/>
              <a:t>Docker</a:t>
            </a:r>
            <a:r>
              <a:rPr lang="en-US" altLang="zh-CN" dirty="0"/>
              <a:t> </a:t>
            </a:r>
            <a:r>
              <a:rPr lang="zh-CN" altLang="en-US" dirty="0"/>
              <a:t>的命令</a:t>
            </a:r>
          </a:p>
        </p:txBody>
      </p:sp>
      <p:pic>
        <p:nvPicPr>
          <p:cNvPr id="4" name="内容占位符 3"/>
          <p:cNvPicPr>
            <a:picLocks noGrp="1" noChangeAspect="1"/>
          </p:cNvPicPr>
          <p:nvPr>
            <p:ph idx="1"/>
          </p:nvPr>
        </p:nvPicPr>
        <p:blipFill>
          <a:blip r:embed="rId2"/>
          <a:stretch>
            <a:fillRect/>
          </a:stretch>
        </p:blipFill>
        <p:spPr>
          <a:xfrm>
            <a:off x="1025749" y="1417638"/>
            <a:ext cx="6406702" cy="5272258"/>
          </a:xfrm>
          <a:prstGeom prst="rect">
            <a:avLst/>
          </a:prstGeom>
        </p:spPr>
      </p:pic>
    </p:spTree>
    <p:extLst>
      <p:ext uri="{BB962C8B-B14F-4D97-AF65-F5344CB8AC3E}">
        <p14:creationId xmlns:p14="http://schemas.microsoft.com/office/powerpoint/2010/main" val="4190066973"/>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底层实现</a:t>
            </a:r>
          </a:p>
        </p:txBody>
      </p:sp>
      <p:sp>
        <p:nvSpPr>
          <p:cNvPr id="3" name="内容占位符 2"/>
          <p:cNvSpPr>
            <a:spLocks noGrp="1"/>
          </p:cNvSpPr>
          <p:nvPr>
            <p:ph idx="1"/>
          </p:nvPr>
        </p:nvSpPr>
        <p:spPr/>
        <p:txBody>
          <a:bodyPr/>
          <a:lstStyle/>
          <a:p>
            <a:r>
              <a:rPr lang="en-US" altLang="zh-CN" dirty="0" err="1"/>
              <a:t>Docker</a:t>
            </a:r>
            <a:r>
              <a:rPr lang="en-US" altLang="zh-CN" dirty="0"/>
              <a:t> </a:t>
            </a:r>
            <a:r>
              <a:rPr lang="zh-CN" altLang="en-US" dirty="0"/>
              <a:t>底层的核心技术包括 </a:t>
            </a:r>
            <a:r>
              <a:rPr lang="en-US" altLang="zh-CN" dirty="0"/>
              <a:t>Linux </a:t>
            </a:r>
            <a:r>
              <a:rPr lang="zh-CN" altLang="en-US" dirty="0"/>
              <a:t>上的名字空间（ </a:t>
            </a:r>
            <a:r>
              <a:rPr lang="en-US" altLang="zh-CN" dirty="0"/>
              <a:t>Namespaces</a:t>
            </a:r>
            <a:r>
              <a:rPr lang="zh-CN" altLang="en-US" dirty="0"/>
              <a:t>） 、控制组（ </a:t>
            </a:r>
            <a:r>
              <a:rPr lang="en-US" altLang="zh-CN" dirty="0"/>
              <a:t>Control groups</a:t>
            </a:r>
            <a:r>
              <a:rPr lang="zh-CN" altLang="en-US" dirty="0"/>
              <a:t>）、</a:t>
            </a:r>
            <a:r>
              <a:rPr lang="en-US" altLang="zh-CN" dirty="0"/>
              <a:t>Union </a:t>
            </a:r>
            <a:r>
              <a:rPr lang="zh-CN" altLang="en-US" dirty="0"/>
              <a:t>文件系统（ </a:t>
            </a:r>
            <a:r>
              <a:rPr lang="en-US" altLang="zh-CN" dirty="0"/>
              <a:t>Union file systems</a:t>
            </a:r>
            <a:r>
              <a:rPr lang="zh-CN" altLang="en-US" dirty="0"/>
              <a:t>）和容器格式（ </a:t>
            </a:r>
            <a:r>
              <a:rPr lang="en-US" altLang="zh-CN" dirty="0"/>
              <a:t>Container format</a:t>
            </a:r>
            <a:r>
              <a:rPr lang="zh-CN" altLang="en-US" dirty="0"/>
              <a:t>） 。</a:t>
            </a:r>
            <a:endParaRPr lang="en-US" altLang="zh-CN" dirty="0"/>
          </a:p>
          <a:p>
            <a:r>
              <a:rPr lang="zh-CN" altLang="en-US" dirty="0"/>
              <a:t>大家虽然都共用一个内核和某些运行时环境（ 例如一些系统命令和系统库） ，但是彼此却看不到，都以为系统中只有自己的存在。这种机制就是容器（ </a:t>
            </a:r>
            <a:r>
              <a:rPr lang="en-US" altLang="zh-CN" dirty="0"/>
              <a:t>Container</a:t>
            </a:r>
            <a:r>
              <a:rPr lang="zh-CN" altLang="en-US" dirty="0"/>
              <a:t>） ，</a:t>
            </a:r>
            <a:r>
              <a:rPr lang="zh-CN" altLang="en-US" dirty="0">
                <a:solidFill>
                  <a:srgbClr val="FF0000"/>
                </a:solidFill>
              </a:rPr>
              <a:t>利用名字空间来做权限的隔离控制，利用 </a:t>
            </a:r>
            <a:r>
              <a:rPr lang="en-US" altLang="zh-CN" dirty="0" err="1">
                <a:solidFill>
                  <a:srgbClr val="FF0000"/>
                </a:solidFill>
              </a:rPr>
              <a:t>cgroups</a:t>
            </a:r>
            <a:r>
              <a:rPr lang="en-US" altLang="zh-CN" dirty="0">
                <a:solidFill>
                  <a:srgbClr val="FF0000"/>
                </a:solidFill>
              </a:rPr>
              <a:t> </a:t>
            </a:r>
            <a:r>
              <a:rPr lang="zh-CN" altLang="en-US" dirty="0">
                <a:solidFill>
                  <a:srgbClr val="FF0000"/>
                </a:solidFill>
              </a:rPr>
              <a:t>来做资源分配</a:t>
            </a:r>
            <a:r>
              <a:rPr lang="zh-CN" altLang="en-US" dirty="0"/>
              <a:t>。</a:t>
            </a:r>
          </a:p>
        </p:txBody>
      </p:sp>
      <p:pic>
        <p:nvPicPr>
          <p:cNvPr id="6" name="图片 5"/>
          <p:cNvPicPr>
            <a:picLocks noChangeAspect="1"/>
          </p:cNvPicPr>
          <p:nvPr/>
        </p:nvPicPr>
        <p:blipFill>
          <a:blip r:embed="rId2"/>
          <a:stretch>
            <a:fillRect/>
          </a:stretch>
        </p:blipFill>
        <p:spPr>
          <a:xfrm>
            <a:off x="4951562" y="4741727"/>
            <a:ext cx="3429297" cy="1806097"/>
          </a:xfrm>
          <a:prstGeom prst="rect">
            <a:avLst/>
          </a:prstGeom>
        </p:spPr>
      </p:pic>
    </p:spTree>
    <p:extLst>
      <p:ext uri="{BB962C8B-B14F-4D97-AF65-F5344CB8AC3E}">
        <p14:creationId xmlns:p14="http://schemas.microsoft.com/office/powerpoint/2010/main" val="1873816389"/>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AUFS (</a:t>
            </a:r>
            <a:r>
              <a:rPr lang="en-US" altLang="zh-CN" dirty="0" err="1"/>
              <a:t>AnotherUnionFS</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AUFS </a:t>
            </a:r>
            <a:r>
              <a:rPr lang="zh-CN" altLang="en-US" dirty="0"/>
              <a:t>是一种 </a:t>
            </a:r>
            <a:r>
              <a:rPr lang="en-US" altLang="zh-CN" dirty="0"/>
              <a:t>Union FS, </a:t>
            </a:r>
            <a:r>
              <a:rPr lang="zh-CN" altLang="en-US" dirty="0"/>
              <a:t>简单来说就是支持将不同目录挂载到同一个虚拟文件系统下的文件系统</a:t>
            </a:r>
            <a:r>
              <a:rPr lang="en-US" altLang="zh-CN" dirty="0"/>
              <a:t>, </a:t>
            </a:r>
            <a:r>
              <a:rPr lang="zh-CN" altLang="en-US" dirty="0"/>
              <a:t>更进一步的理解</a:t>
            </a:r>
            <a:r>
              <a:rPr lang="en-US" altLang="zh-CN" dirty="0"/>
              <a:t>, AUFS</a:t>
            </a:r>
            <a:r>
              <a:rPr lang="zh-CN" altLang="en-US" dirty="0"/>
              <a:t>支持为每一个成员目录</a:t>
            </a:r>
            <a:r>
              <a:rPr lang="en-US" altLang="zh-CN" dirty="0"/>
              <a:t>(</a:t>
            </a:r>
            <a:r>
              <a:rPr lang="zh-CN" altLang="en-US" dirty="0"/>
              <a:t>类似</a:t>
            </a:r>
            <a:r>
              <a:rPr lang="en-US" altLang="zh-CN" dirty="0" err="1"/>
              <a:t>Git</a:t>
            </a:r>
            <a:r>
              <a:rPr lang="en-US" altLang="zh-CN" dirty="0"/>
              <a:t> Branch)</a:t>
            </a:r>
            <a:r>
              <a:rPr lang="zh-CN" altLang="en-US" dirty="0"/>
              <a:t>设定</a:t>
            </a:r>
            <a:r>
              <a:rPr lang="en-US" altLang="zh-CN" dirty="0" err="1"/>
              <a:t>readonly</a:t>
            </a:r>
            <a:r>
              <a:rPr lang="zh-CN" altLang="en-US" dirty="0"/>
              <a:t>、</a:t>
            </a:r>
            <a:r>
              <a:rPr lang="en-US" altLang="zh-CN" dirty="0" err="1"/>
              <a:t>readwrite</a:t>
            </a:r>
            <a:r>
              <a:rPr lang="en-US" altLang="zh-CN" dirty="0"/>
              <a:t> </a:t>
            </a:r>
            <a:r>
              <a:rPr lang="zh-CN" altLang="en-US" dirty="0"/>
              <a:t>和 </a:t>
            </a:r>
            <a:r>
              <a:rPr lang="en-US" altLang="zh-CN" dirty="0"/>
              <a:t>whiteout-able </a:t>
            </a:r>
            <a:r>
              <a:rPr lang="zh-CN" altLang="en-US" dirty="0"/>
              <a:t>权限</a:t>
            </a:r>
            <a:r>
              <a:rPr lang="en-US" altLang="zh-CN" dirty="0"/>
              <a:t>, </a:t>
            </a:r>
            <a:r>
              <a:rPr lang="zh-CN" altLang="en-US" dirty="0"/>
              <a:t>同时 </a:t>
            </a:r>
            <a:r>
              <a:rPr lang="en-US" altLang="zh-CN" dirty="0"/>
              <a:t>AUFS </a:t>
            </a:r>
            <a:r>
              <a:rPr lang="zh-CN" altLang="en-US" dirty="0"/>
              <a:t>里有一个类似分层的概念</a:t>
            </a:r>
            <a:r>
              <a:rPr lang="en-US" altLang="zh-CN" dirty="0"/>
              <a:t>, </a:t>
            </a:r>
            <a:r>
              <a:rPr lang="zh-CN" altLang="en-US" dirty="0"/>
              <a:t>对 </a:t>
            </a:r>
            <a:r>
              <a:rPr lang="en-US" altLang="zh-CN" dirty="0" err="1"/>
              <a:t>readonly</a:t>
            </a:r>
            <a:r>
              <a:rPr lang="en-US" altLang="zh-CN" dirty="0"/>
              <a:t> </a:t>
            </a:r>
            <a:r>
              <a:rPr lang="zh-CN" altLang="en-US" dirty="0"/>
              <a:t>权限的 </a:t>
            </a:r>
            <a:r>
              <a:rPr lang="en-US" altLang="zh-CN" dirty="0"/>
              <a:t>branch </a:t>
            </a:r>
            <a:r>
              <a:rPr lang="zh-CN" altLang="en-US" dirty="0"/>
              <a:t>可以逻辑上进行修改</a:t>
            </a:r>
            <a:r>
              <a:rPr lang="en-US" altLang="zh-CN" dirty="0"/>
              <a:t>(</a:t>
            </a:r>
            <a:r>
              <a:rPr lang="zh-CN" altLang="en-US" dirty="0"/>
              <a:t>增量地</a:t>
            </a:r>
            <a:r>
              <a:rPr lang="en-US" altLang="zh-CN" dirty="0"/>
              <a:t>, </a:t>
            </a:r>
            <a:r>
              <a:rPr lang="zh-CN" altLang="en-US" dirty="0"/>
              <a:t>不影响 </a:t>
            </a:r>
            <a:r>
              <a:rPr lang="en-US" altLang="zh-CN" dirty="0" err="1"/>
              <a:t>readonly</a:t>
            </a:r>
            <a:r>
              <a:rPr lang="en-US" altLang="zh-CN" dirty="0"/>
              <a:t> </a:t>
            </a:r>
            <a:r>
              <a:rPr lang="zh-CN" altLang="en-US" dirty="0"/>
              <a:t>部分的</a:t>
            </a:r>
            <a:r>
              <a:rPr lang="en-US" altLang="zh-CN" dirty="0"/>
              <a:t>)</a:t>
            </a:r>
            <a:r>
              <a:rPr lang="zh-CN" altLang="en-US" dirty="0"/>
              <a:t>。</a:t>
            </a:r>
          </a:p>
        </p:txBody>
      </p:sp>
    </p:spTree>
    <p:extLst>
      <p:ext uri="{BB962C8B-B14F-4D97-AF65-F5344CB8AC3E}">
        <p14:creationId xmlns:p14="http://schemas.microsoft.com/office/powerpoint/2010/main" val="4170835404"/>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典型的启动</a:t>
            </a:r>
            <a:r>
              <a:rPr lang="en-US" altLang="zh-CN" dirty="0"/>
              <a:t>Linux</a:t>
            </a:r>
            <a:r>
              <a:rPr lang="zh-CN" altLang="en-US" dirty="0"/>
              <a:t>运行需要两个</a:t>
            </a:r>
            <a:r>
              <a:rPr lang="en-US" altLang="zh-CN" dirty="0"/>
              <a:t>FS: </a:t>
            </a:r>
            <a:r>
              <a:rPr lang="en-US" altLang="zh-CN" dirty="0" err="1"/>
              <a:t>bootfs</a:t>
            </a:r>
            <a:r>
              <a:rPr lang="en-US" altLang="zh-CN" dirty="0"/>
              <a:t> + </a:t>
            </a:r>
            <a:r>
              <a:rPr lang="en-US" altLang="zh-CN" dirty="0" err="1"/>
              <a:t>rootfs</a:t>
            </a:r>
            <a:r>
              <a:rPr lang="en-US" altLang="zh-CN" dirty="0"/>
              <a:t>:</a:t>
            </a:r>
            <a:endParaRPr lang="zh-CN" altLang="en-US" dirty="0"/>
          </a:p>
        </p:txBody>
      </p:sp>
      <p:pic>
        <p:nvPicPr>
          <p:cNvPr id="4" name="图片 3"/>
          <p:cNvPicPr>
            <a:picLocks noChangeAspect="1"/>
          </p:cNvPicPr>
          <p:nvPr/>
        </p:nvPicPr>
        <p:blipFill>
          <a:blip r:embed="rId3"/>
          <a:stretch>
            <a:fillRect/>
          </a:stretch>
        </p:blipFill>
        <p:spPr>
          <a:xfrm>
            <a:off x="817183" y="2413846"/>
            <a:ext cx="3243829" cy="2311765"/>
          </a:xfrm>
          <a:prstGeom prst="rect">
            <a:avLst/>
          </a:prstGeom>
        </p:spPr>
      </p:pic>
      <p:pic>
        <p:nvPicPr>
          <p:cNvPr id="5" name="图片 4"/>
          <p:cNvPicPr>
            <a:picLocks noChangeAspect="1"/>
          </p:cNvPicPr>
          <p:nvPr/>
        </p:nvPicPr>
        <p:blipFill>
          <a:blip r:embed="rId4"/>
          <a:stretch>
            <a:fillRect/>
          </a:stretch>
        </p:blipFill>
        <p:spPr>
          <a:xfrm>
            <a:off x="4848511" y="2455759"/>
            <a:ext cx="3246929" cy="2250712"/>
          </a:xfrm>
          <a:prstGeom prst="rect">
            <a:avLst/>
          </a:prstGeom>
        </p:spPr>
      </p:pic>
    </p:spTree>
    <p:extLst>
      <p:ext uri="{BB962C8B-B14F-4D97-AF65-F5344CB8AC3E}">
        <p14:creationId xmlns:p14="http://schemas.microsoft.com/office/powerpoint/2010/main" val="68001520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对比传统虚拟机</a:t>
            </a:r>
          </a:p>
        </p:txBody>
      </p:sp>
      <p:pic>
        <p:nvPicPr>
          <p:cNvPr id="4" name="内容占位符 6"/>
          <p:cNvPicPr>
            <a:picLocks noGrp="1" noChangeAspect="1"/>
          </p:cNvPicPr>
          <p:nvPr>
            <p:ph idx="1"/>
          </p:nvPr>
        </p:nvPicPr>
        <p:blipFill>
          <a:blip r:embed="rId2"/>
          <a:stretch>
            <a:fillRect/>
          </a:stretch>
        </p:blipFill>
        <p:spPr>
          <a:xfrm>
            <a:off x="1449106" y="2020685"/>
            <a:ext cx="6029325" cy="3371850"/>
          </a:xfrm>
          <a:prstGeom prst="rect">
            <a:avLst/>
          </a:prstGeom>
        </p:spPr>
      </p:pic>
    </p:spTree>
    <p:extLst>
      <p:ext uri="{BB962C8B-B14F-4D97-AF65-F5344CB8AC3E}">
        <p14:creationId xmlns:p14="http://schemas.microsoft.com/office/powerpoint/2010/main" val="3930722477"/>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2141009" y="2023739"/>
            <a:ext cx="4861981" cy="3802710"/>
          </a:xfrm>
          <a:prstGeom prst="rect">
            <a:avLst/>
          </a:prstGeom>
        </p:spPr>
      </p:pic>
    </p:spTree>
    <p:extLst>
      <p:ext uri="{BB962C8B-B14F-4D97-AF65-F5344CB8AC3E}">
        <p14:creationId xmlns:p14="http://schemas.microsoft.com/office/powerpoint/2010/main" val="3876321890"/>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Docker</a:t>
            </a:r>
            <a:r>
              <a:rPr lang="zh-CN" altLang="en-US" b="0" dirty="0"/>
              <a:t>的开源之路</a:t>
            </a:r>
            <a:r>
              <a:rPr lang="en-US" altLang="zh-CN" b="0" dirty="0"/>
              <a:t>--</a:t>
            </a:r>
            <a:r>
              <a:rPr lang="zh-CN" altLang="en-US" dirty="0"/>
              <a:t>用户社区维护、源代码管理、创建合作伙伴生态圈</a:t>
            </a:r>
          </a:p>
        </p:txBody>
      </p:sp>
      <p:pic>
        <p:nvPicPr>
          <p:cNvPr id="4" name="内容占位符 3"/>
          <p:cNvPicPr>
            <a:picLocks noGrp="1" noChangeAspect="1"/>
          </p:cNvPicPr>
          <p:nvPr>
            <p:ph idx="1"/>
          </p:nvPr>
        </p:nvPicPr>
        <p:blipFill>
          <a:blip r:embed="rId3"/>
          <a:stretch>
            <a:fillRect/>
          </a:stretch>
        </p:blipFill>
        <p:spPr>
          <a:xfrm>
            <a:off x="4388384" y="2293399"/>
            <a:ext cx="4755616" cy="3566712"/>
          </a:xfrm>
          <a:prstGeom prst="rect">
            <a:avLst/>
          </a:prstGeom>
        </p:spPr>
      </p:pic>
      <p:pic>
        <p:nvPicPr>
          <p:cNvPr id="5" name="图片 4"/>
          <p:cNvPicPr>
            <a:picLocks noChangeAspect="1"/>
          </p:cNvPicPr>
          <p:nvPr/>
        </p:nvPicPr>
        <p:blipFill>
          <a:blip r:embed="rId4"/>
          <a:stretch>
            <a:fillRect/>
          </a:stretch>
        </p:blipFill>
        <p:spPr>
          <a:xfrm>
            <a:off x="-1" y="1572723"/>
            <a:ext cx="4257859" cy="1745858"/>
          </a:xfrm>
          <a:prstGeom prst="rect">
            <a:avLst/>
          </a:prstGeom>
        </p:spPr>
      </p:pic>
      <p:pic>
        <p:nvPicPr>
          <p:cNvPr id="6" name="图片 5"/>
          <p:cNvPicPr>
            <a:picLocks noChangeAspect="1"/>
          </p:cNvPicPr>
          <p:nvPr/>
        </p:nvPicPr>
        <p:blipFill>
          <a:blip r:embed="rId5"/>
          <a:stretch>
            <a:fillRect/>
          </a:stretch>
        </p:blipFill>
        <p:spPr>
          <a:xfrm>
            <a:off x="11179" y="3760250"/>
            <a:ext cx="4235498" cy="2841250"/>
          </a:xfrm>
          <a:prstGeom prst="rect">
            <a:avLst/>
          </a:prstGeom>
        </p:spPr>
      </p:pic>
    </p:spTree>
    <p:extLst>
      <p:ext uri="{BB962C8B-B14F-4D97-AF65-F5344CB8AC3E}">
        <p14:creationId xmlns:p14="http://schemas.microsoft.com/office/powerpoint/2010/main" val="3201479195"/>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应用案例</a:t>
            </a:r>
            <a:r>
              <a:rPr lang="en-US" altLang="zh-CN" dirty="0"/>
              <a:t>--</a:t>
            </a:r>
            <a:r>
              <a:rPr lang="zh-CN" altLang="en-US" dirty="0"/>
              <a:t>在测试中使用</a:t>
            </a:r>
            <a:r>
              <a:rPr lang="en-US" altLang="zh-CN" dirty="0" err="1"/>
              <a:t>Docker</a:t>
            </a:r>
            <a:endParaRPr lang="zh-CN" altLang="en-US" dirty="0"/>
          </a:p>
        </p:txBody>
      </p:sp>
      <p:sp>
        <p:nvSpPr>
          <p:cNvPr id="3" name="内容占位符 2"/>
          <p:cNvSpPr>
            <a:spLocks noGrp="1"/>
          </p:cNvSpPr>
          <p:nvPr>
            <p:ph idx="1"/>
          </p:nvPr>
        </p:nvSpPr>
        <p:spPr/>
        <p:txBody>
          <a:bodyPr/>
          <a:lstStyle/>
          <a:p>
            <a:r>
              <a:rPr lang="zh-CN" altLang="en-US" dirty="0"/>
              <a:t>使用</a:t>
            </a:r>
            <a:r>
              <a:rPr lang="en-US" altLang="zh-CN" dirty="0" err="1"/>
              <a:t>Docker</a:t>
            </a:r>
            <a:r>
              <a:rPr lang="zh-CN" altLang="en-US" dirty="0"/>
              <a:t>测试静态网站</a:t>
            </a:r>
            <a:endParaRPr lang="en-US" altLang="zh-CN" dirty="0"/>
          </a:p>
          <a:p>
            <a:pPr marL="457200" indent="-457200">
              <a:buFont typeface="+mj-lt"/>
              <a:buAutoNum type="arabicPeriod"/>
            </a:pPr>
            <a:r>
              <a:rPr lang="en-US" altLang="zh-CN" dirty="0"/>
              <a:t>Sample</a:t>
            </a:r>
            <a:r>
              <a:rPr lang="zh-CN" altLang="en-US" dirty="0"/>
              <a:t>网站的初始</a:t>
            </a:r>
            <a:r>
              <a:rPr lang="en-US" altLang="zh-CN" dirty="0" err="1"/>
              <a:t>Dockerfile</a:t>
            </a:r>
            <a:endParaRPr lang="en-US" altLang="zh-CN" dirty="0"/>
          </a:p>
          <a:p>
            <a:pPr marL="457200" indent="-457200">
              <a:buFont typeface="+mj-lt"/>
              <a:buAutoNum type="arabicPeriod"/>
            </a:pPr>
            <a:r>
              <a:rPr lang="zh-CN" altLang="en-US" dirty="0"/>
              <a:t>构建</a:t>
            </a:r>
            <a:r>
              <a:rPr lang="en-US" altLang="zh-CN" dirty="0"/>
              <a:t>Sample</a:t>
            </a:r>
            <a:r>
              <a:rPr lang="zh-CN" altLang="en-US" dirty="0"/>
              <a:t>网站和</a:t>
            </a:r>
            <a:r>
              <a:rPr lang="en-US" altLang="zh-CN" dirty="0"/>
              <a:t>tomcat</a:t>
            </a:r>
            <a:r>
              <a:rPr lang="zh-CN" altLang="en-US" dirty="0"/>
              <a:t>镜像</a:t>
            </a:r>
            <a:endParaRPr lang="en-US" altLang="zh-CN" dirty="0"/>
          </a:p>
          <a:p>
            <a:pPr marL="457200" indent="-457200">
              <a:buFont typeface="+mj-lt"/>
              <a:buAutoNum type="arabicPeriod"/>
            </a:pPr>
            <a:r>
              <a:rPr lang="zh-CN" altLang="en-US" dirty="0"/>
              <a:t>从</a:t>
            </a:r>
            <a:r>
              <a:rPr lang="en-US" altLang="zh-CN" dirty="0"/>
              <a:t>Sample</a:t>
            </a:r>
            <a:r>
              <a:rPr lang="zh-CN" altLang="en-US" dirty="0"/>
              <a:t>网站和</a:t>
            </a:r>
            <a:r>
              <a:rPr lang="en-US" altLang="zh-CN" dirty="0"/>
              <a:t>tomcat</a:t>
            </a:r>
            <a:r>
              <a:rPr lang="zh-CN" altLang="en-US" dirty="0"/>
              <a:t>镜像构建容器</a:t>
            </a:r>
            <a:endParaRPr lang="en-US" altLang="zh-CN" dirty="0"/>
          </a:p>
          <a:p>
            <a:pPr marL="457200" indent="-457200">
              <a:buFont typeface="+mj-lt"/>
              <a:buAutoNum type="arabicPeriod"/>
            </a:pPr>
            <a:r>
              <a:rPr lang="zh-CN" altLang="en-US" dirty="0"/>
              <a:t>修改网站</a:t>
            </a:r>
            <a:endParaRPr lang="en-US" altLang="zh-CN" dirty="0"/>
          </a:p>
          <a:p>
            <a:pPr marL="0" indent="0">
              <a:buNone/>
            </a:pPr>
            <a:endParaRPr lang="zh-CN" altLang="en-US" dirty="0"/>
          </a:p>
        </p:txBody>
      </p:sp>
    </p:spTree>
    <p:extLst>
      <p:ext uri="{BB962C8B-B14F-4D97-AF65-F5344CB8AC3E}">
        <p14:creationId xmlns:p14="http://schemas.microsoft.com/office/powerpoint/2010/main" val="418452628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应用案例</a:t>
            </a:r>
            <a:r>
              <a:rPr lang="en-US" altLang="zh-CN" dirty="0"/>
              <a:t>--</a:t>
            </a:r>
            <a:r>
              <a:rPr lang="zh-CN" altLang="en-US" dirty="0"/>
              <a:t>中小企业使用</a:t>
            </a:r>
            <a:r>
              <a:rPr lang="en-US" altLang="zh-CN" dirty="0" err="1"/>
              <a:t>Docker</a:t>
            </a:r>
            <a:r>
              <a:rPr lang="zh-CN" altLang="en-US" dirty="0"/>
              <a:t>标准化开发、测试和生产环境</a:t>
            </a:r>
          </a:p>
        </p:txBody>
      </p:sp>
      <p:pic>
        <p:nvPicPr>
          <p:cNvPr id="6" name="内容占位符 5"/>
          <p:cNvPicPr>
            <a:picLocks noGrp="1" noChangeAspect="1"/>
          </p:cNvPicPr>
          <p:nvPr>
            <p:ph idx="1"/>
          </p:nvPr>
        </p:nvPicPr>
        <p:blipFill>
          <a:blip r:embed="rId3"/>
          <a:stretch>
            <a:fillRect/>
          </a:stretch>
        </p:blipFill>
        <p:spPr>
          <a:xfrm>
            <a:off x="457200" y="1953263"/>
            <a:ext cx="8229600" cy="3992647"/>
          </a:xfrm>
          <a:prstGeom prst="rect">
            <a:avLst/>
          </a:prstGeom>
        </p:spPr>
      </p:pic>
    </p:spTree>
    <p:extLst>
      <p:ext uri="{BB962C8B-B14F-4D97-AF65-F5344CB8AC3E}">
        <p14:creationId xmlns:p14="http://schemas.microsoft.com/office/powerpoint/2010/main" val="4219050634"/>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应用案例</a:t>
            </a:r>
            <a:r>
              <a:rPr lang="en-US" altLang="zh-CN" dirty="0"/>
              <a:t>--</a:t>
            </a:r>
            <a:r>
              <a:rPr lang="zh-CN" altLang="en-US" dirty="0"/>
              <a:t>基于 </a:t>
            </a:r>
            <a:r>
              <a:rPr lang="en-US" altLang="zh-CN" dirty="0" err="1"/>
              <a:t>Docker</a:t>
            </a:r>
            <a:r>
              <a:rPr lang="en-US" altLang="zh-CN" dirty="0"/>
              <a:t> </a:t>
            </a:r>
            <a:r>
              <a:rPr lang="zh-CN" altLang="en-US" dirty="0"/>
              <a:t>构建服务</a:t>
            </a:r>
          </a:p>
        </p:txBody>
      </p:sp>
      <p:pic>
        <p:nvPicPr>
          <p:cNvPr id="4" name="内容占位符 3"/>
          <p:cNvPicPr>
            <a:picLocks noGrp="1" noChangeAspect="1"/>
          </p:cNvPicPr>
          <p:nvPr>
            <p:ph idx="1"/>
          </p:nvPr>
        </p:nvPicPr>
        <p:blipFill>
          <a:blip r:embed="rId2"/>
          <a:stretch>
            <a:fillRect/>
          </a:stretch>
        </p:blipFill>
        <p:spPr>
          <a:xfrm>
            <a:off x="656275" y="1790981"/>
            <a:ext cx="7145649" cy="4411662"/>
          </a:xfrm>
          <a:prstGeom prst="rect">
            <a:avLst/>
          </a:prstGeom>
        </p:spPr>
      </p:pic>
    </p:spTree>
    <p:extLst>
      <p:ext uri="{BB962C8B-B14F-4D97-AF65-F5344CB8AC3E}">
        <p14:creationId xmlns:p14="http://schemas.microsoft.com/office/powerpoint/2010/main" val="59828838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应用案例</a:t>
            </a:r>
            <a:r>
              <a:rPr lang="en-US" altLang="zh-CN" dirty="0"/>
              <a:t>--</a:t>
            </a:r>
            <a:r>
              <a:rPr lang="zh-CN" altLang="en-US" dirty="0"/>
              <a:t>分布式</a:t>
            </a:r>
            <a:r>
              <a:rPr lang="en-US" altLang="zh-CN" dirty="0" err="1"/>
              <a:t>Docker</a:t>
            </a:r>
            <a:r>
              <a:rPr lang="zh-CN" altLang="en-US" dirty="0"/>
              <a:t>集群</a:t>
            </a:r>
          </a:p>
        </p:txBody>
      </p:sp>
      <p:sp>
        <p:nvSpPr>
          <p:cNvPr id="3" name="内容占位符 2"/>
          <p:cNvSpPr>
            <a:spLocks noGrp="1"/>
          </p:cNvSpPr>
          <p:nvPr>
            <p:ph idx="1"/>
          </p:nvPr>
        </p:nvSpPr>
        <p:spPr/>
        <p:txBody>
          <a:bodyPr/>
          <a:lstStyle/>
          <a:p>
            <a:r>
              <a:rPr lang="en-US" altLang="zh-CN" dirty="0" err="1"/>
              <a:t>Kubernetes</a:t>
            </a:r>
            <a:endParaRPr lang="en-US" altLang="zh-CN" dirty="0"/>
          </a:p>
          <a:p>
            <a:r>
              <a:rPr lang="en-US" altLang="zh-CN" dirty="0" err="1"/>
              <a:t>Mesos</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196545001"/>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学习资源</a:t>
            </a:r>
          </a:p>
        </p:txBody>
      </p:sp>
      <p:sp>
        <p:nvSpPr>
          <p:cNvPr id="3" name="内容占位符 2"/>
          <p:cNvSpPr>
            <a:spLocks noGrp="1"/>
          </p:cNvSpPr>
          <p:nvPr>
            <p:ph idx="1"/>
          </p:nvPr>
        </p:nvSpPr>
        <p:spPr/>
        <p:txBody>
          <a:bodyPr/>
          <a:lstStyle/>
          <a:p>
            <a:r>
              <a:rPr lang="en-US" altLang="zh-CN" dirty="0"/>
              <a:t>《The </a:t>
            </a:r>
            <a:r>
              <a:rPr lang="en-US" altLang="zh-CN" dirty="0" err="1"/>
              <a:t>Docker</a:t>
            </a:r>
            <a:r>
              <a:rPr lang="en-US" altLang="zh-CN" dirty="0"/>
              <a:t> Book》-《</a:t>
            </a:r>
            <a:r>
              <a:rPr lang="zh-CN" altLang="en-US" dirty="0"/>
              <a:t>第一本</a:t>
            </a:r>
            <a:r>
              <a:rPr lang="en-US" altLang="zh-CN" dirty="0" err="1"/>
              <a:t>Docker</a:t>
            </a:r>
            <a:r>
              <a:rPr lang="zh-CN" altLang="en-US" dirty="0"/>
              <a:t>书</a:t>
            </a:r>
            <a:r>
              <a:rPr lang="en-US" altLang="zh-CN" dirty="0"/>
              <a:t>》</a:t>
            </a:r>
          </a:p>
          <a:p>
            <a:r>
              <a:rPr lang="en-US" altLang="zh-CN" dirty="0"/>
              <a:t>《</a:t>
            </a:r>
            <a:r>
              <a:rPr lang="en-US" altLang="zh-CN" dirty="0" err="1"/>
              <a:t>Docker</a:t>
            </a:r>
            <a:r>
              <a:rPr lang="en-US" altLang="zh-CN" dirty="0"/>
              <a:t>-</a:t>
            </a:r>
            <a:r>
              <a:rPr lang="zh-CN" altLang="en-US" dirty="0"/>
              <a:t>从入门到实践</a:t>
            </a:r>
            <a:r>
              <a:rPr lang="en-US" altLang="zh-CN" dirty="0"/>
              <a:t>》</a:t>
            </a:r>
          </a:p>
          <a:p>
            <a:r>
              <a:rPr lang="en-US" altLang="zh-CN" dirty="0" err="1"/>
              <a:t>Docker</a:t>
            </a:r>
            <a:r>
              <a:rPr lang="zh-CN" altLang="en-US" dirty="0"/>
              <a:t>官网 </a:t>
            </a:r>
            <a:r>
              <a:rPr lang="en-US" altLang="zh-CN" dirty="0"/>
              <a:t>https://www.docker.com/</a:t>
            </a:r>
          </a:p>
          <a:p>
            <a:r>
              <a:rPr lang="en-US" altLang="zh-CN" dirty="0" err="1"/>
              <a:t>Docker</a:t>
            </a:r>
            <a:r>
              <a:rPr lang="zh-CN" altLang="en-US" dirty="0"/>
              <a:t>中文社区 </a:t>
            </a:r>
            <a:r>
              <a:rPr lang="en-US" altLang="zh-CN" dirty="0"/>
              <a:t>http://www.docker.org.cn/</a:t>
            </a:r>
          </a:p>
          <a:p>
            <a:r>
              <a:rPr lang="en-US" altLang="zh-CN" dirty="0" err="1"/>
              <a:t>Docker</a:t>
            </a:r>
            <a:r>
              <a:rPr lang="en-US" altLang="zh-CN" dirty="0"/>
              <a:t> hub https://hub.docker.com/</a:t>
            </a:r>
          </a:p>
          <a:p>
            <a:r>
              <a:rPr lang="zh-CN" altLang="en-US" dirty="0"/>
              <a:t>时速云镜像 </a:t>
            </a:r>
            <a:r>
              <a:rPr lang="en-US" altLang="zh-CN" dirty="0"/>
              <a:t>https://hub.tenxcloud.com/</a:t>
            </a:r>
          </a:p>
          <a:p>
            <a:r>
              <a:rPr lang="zh-CN" altLang="en-US" dirty="0"/>
              <a:t>网易蜂巢镜像 </a:t>
            </a:r>
            <a:r>
              <a:rPr lang="en-US" altLang="zh-CN" dirty="0"/>
              <a:t>https://c.163.com/hub#/m/home/</a:t>
            </a:r>
            <a:endParaRPr lang="zh-CN" altLang="en-US" dirty="0"/>
          </a:p>
        </p:txBody>
      </p:sp>
    </p:spTree>
    <p:extLst>
      <p:ext uri="{BB962C8B-B14F-4D97-AF65-F5344CB8AC3E}">
        <p14:creationId xmlns:p14="http://schemas.microsoft.com/office/powerpoint/2010/main" val="948245706"/>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25168" y="2184285"/>
            <a:ext cx="4108817" cy="1754326"/>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The end</a:t>
            </a:r>
            <a:r>
              <a:rPr lang="zh-CN" altLang="en-US" sz="5400" dirty="0">
                <a:ln w="0"/>
                <a:effectLst>
                  <a:outerShdw blurRad="38100" dist="19050" dir="2700000" algn="tl" rotWithShape="0">
                    <a:schemeClr val="dk1">
                      <a:alpha val="40000"/>
                    </a:schemeClr>
                  </a:outerShdw>
                </a:effectLst>
              </a:rPr>
              <a:t>！</a:t>
            </a:r>
          </a:p>
          <a:p>
            <a:pPr algn="ctr"/>
            <a:r>
              <a:rPr lang="en-US" altLang="zh-CN" sz="5400" dirty="0">
                <a:ln w="0"/>
                <a:effectLst>
                  <a:outerShdw blurRad="38100" dist="19050" dir="2700000" algn="tl" rotWithShape="0">
                    <a:schemeClr val="dk1">
                      <a:alpha val="40000"/>
                    </a:schemeClr>
                  </a:outerShdw>
                </a:effectLst>
              </a:rPr>
              <a:t>Thank you</a:t>
            </a:r>
            <a:r>
              <a:rPr lang="zh-CN" altLang="en-US" sz="540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09656931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对比虚拟机</a:t>
            </a:r>
          </a:p>
        </p:txBody>
      </p:sp>
      <p:graphicFrame>
        <p:nvGraphicFramePr>
          <p:cNvPr id="7" name="表格 6"/>
          <p:cNvGraphicFramePr>
            <a:graphicFrameLocks noGrp="1"/>
          </p:cNvGraphicFramePr>
          <p:nvPr>
            <p:extLst>
              <p:ext uri="{D42A27DB-BD31-4B8C-83A1-F6EECF244321}">
                <p14:modId xmlns:p14="http://schemas.microsoft.com/office/powerpoint/2010/main" val="1107425554"/>
              </p:ext>
            </p:extLst>
          </p:nvPr>
        </p:nvGraphicFramePr>
        <p:xfrm>
          <a:off x="1263865" y="2027180"/>
          <a:ext cx="6311311" cy="3002020"/>
        </p:xfrm>
        <a:graphic>
          <a:graphicData uri="http://schemas.openxmlformats.org/drawingml/2006/table">
            <a:tbl>
              <a:tblPr firstRow="1" bandRow="1">
                <a:tableStyleId>{616DA210-FB5B-4158-B5E0-FEB733F419BA}</a:tableStyleId>
              </a:tblPr>
              <a:tblGrid>
                <a:gridCol w="1259205">
                  <a:extLst>
                    <a:ext uri="{9D8B030D-6E8A-4147-A177-3AD203B41FA5}">
                      <a16:colId xmlns:a16="http://schemas.microsoft.com/office/drawing/2014/main" val="20000"/>
                    </a:ext>
                  </a:extLst>
                </a:gridCol>
                <a:gridCol w="2667494">
                  <a:extLst>
                    <a:ext uri="{9D8B030D-6E8A-4147-A177-3AD203B41FA5}">
                      <a16:colId xmlns:a16="http://schemas.microsoft.com/office/drawing/2014/main" val="20001"/>
                    </a:ext>
                  </a:extLst>
                </a:gridCol>
                <a:gridCol w="2384612">
                  <a:extLst>
                    <a:ext uri="{9D8B030D-6E8A-4147-A177-3AD203B41FA5}">
                      <a16:colId xmlns:a16="http://schemas.microsoft.com/office/drawing/2014/main" val="20002"/>
                    </a:ext>
                  </a:extLst>
                </a:gridCol>
              </a:tblGrid>
              <a:tr h="418220">
                <a:tc>
                  <a:txBody>
                    <a:bodyPr/>
                    <a:lstStyle/>
                    <a:p>
                      <a:pPr algn="ctr"/>
                      <a:r>
                        <a:rPr lang="zh-CN" altLang="en-US" dirty="0"/>
                        <a:t>特性</a:t>
                      </a:r>
                    </a:p>
                  </a:txBody>
                  <a:tcPr anchor="ctr"/>
                </a:tc>
                <a:tc>
                  <a:txBody>
                    <a:bodyPr/>
                    <a:lstStyle/>
                    <a:p>
                      <a:pPr algn="ctr"/>
                      <a:r>
                        <a:rPr lang="zh-CN" altLang="en-US" dirty="0"/>
                        <a:t>虚拟机</a:t>
                      </a:r>
                    </a:p>
                  </a:txBody>
                  <a:tcPr anchor="ctr"/>
                </a:tc>
                <a:tc>
                  <a:txBody>
                    <a:bodyPr/>
                    <a:lstStyle/>
                    <a:p>
                      <a:pPr algn="ctr"/>
                      <a:r>
                        <a:rPr lang="zh-CN" altLang="en-US" dirty="0"/>
                        <a:t>容器</a:t>
                      </a:r>
                    </a:p>
                  </a:txBody>
                  <a:tcPr anchor="ctr"/>
                </a:tc>
                <a:extLst>
                  <a:ext uri="{0D108BD9-81ED-4DB2-BD59-A6C34878D82A}">
                    <a16:rowId xmlns:a16="http://schemas.microsoft.com/office/drawing/2014/main" val="10000"/>
                  </a:ext>
                </a:extLst>
              </a:tr>
              <a:tr h="418220">
                <a:tc>
                  <a:txBody>
                    <a:bodyPr/>
                    <a:lstStyle/>
                    <a:p>
                      <a:pPr algn="ctr"/>
                      <a:r>
                        <a:rPr lang="zh-CN" altLang="en-US" dirty="0"/>
                        <a:t>启动</a:t>
                      </a:r>
                    </a:p>
                  </a:txBody>
                  <a:tcPr anchor="ctr"/>
                </a:tc>
                <a:tc>
                  <a:txBody>
                    <a:bodyPr/>
                    <a:lstStyle/>
                    <a:p>
                      <a:r>
                        <a:rPr lang="zh-CN" altLang="en-US" dirty="0"/>
                        <a:t>分钟级</a:t>
                      </a:r>
                    </a:p>
                  </a:txBody>
                  <a:tcPr/>
                </a:tc>
                <a:tc>
                  <a:txBody>
                    <a:bodyPr/>
                    <a:lstStyle/>
                    <a:p>
                      <a:r>
                        <a:rPr lang="zh-CN" altLang="en-US" dirty="0"/>
                        <a:t>秒级</a:t>
                      </a:r>
                    </a:p>
                  </a:txBody>
                  <a:tcPr/>
                </a:tc>
                <a:extLst>
                  <a:ext uri="{0D108BD9-81ED-4DB2-BD59-A6C34878D82A}">
                    <a16:rowId xmlns:a16="http://schemas.microsoft.com/office/drawing/2014/main" val="10001"/>
                  </a:ext>
                </a:extLst>
              </a:tr>
              <a:tr h="799202">
                <a:tc>
                  <a:txBody>
                    <a:bodyPr/>
                    <a:lstStyle/>
                    <a:p>
                      <a:pPr algn="ctr"/>
                      <a:r>
                        <a:rPr lang="zh-CN" altLang="en-US" dirty="0"/>
                        <a:t>资源消耗</a:t>
                      </a:r>
                    </a:p>
                  </a:txBody>
                  <a:tcPr anchor="ctr"/>
                </a:tc>
                <a:tc>
                  <a:txBody>
                    <a:bodyPr/>
                    <a:lstStyle/>
                    <a:p>
                      <a:r>
                        <a:rPr lang="zh-CN" altLang="en-US" dirty="0"/>
                        <a:t>很大，单机一般几十个</a:t>
                      </a:r>
                      <a:r>
                        <a:rPr lang="en-US" altLang="zh-CN" dirty="0"/>
                        <a:t>VM</a:t>
                      </a:r>
                      <a:r>
                        <a:rPr lang="zh-CN" altLang="en-US" dirty="0"/>
                        <a:t>，硬盘使用一般为</a:t>
                      </a:r>
                      <a:r>
                        <a:rPr lang="en-US" altLang="zh-CN" dirty="0"/>
                        <a:t>GB</a:t>
                      </a:r>
                      <a:endParaRPr lang="zh-CN" altLang="en-US" dirty="0"/>
                    </a:p>
                  </a:txBody>
                  <a:tcPr/>
                </a:tc>
                <a:tc>
                  <a:txBody>
                    <a:bodyPr/>
                    <a:lstStyle/>
                    <a:p>
                      <a:r>
                        <a:rPr lang="zh-CN" altLang="en-US" dirty="0"/>
                        <a:t>很小，单机支持上千个容器，硬盘使用一般为</a:t>
                      </a:r>
                      <a:r>
                        <a:rPr lang="en-US" altLang="zh-CN" dirty="0"/>
                        <a:t>MB</a:t>
                      </a:r>
                      <a:endParaRPr lang="zh-CN" altLang="en-US" dirty="0"/>
                    </a:p>
                  </a:txBody>
                  <a:tcPr/>
                </a:tc>
                <a:extLst>
                  <a:ext uri="{0D108BD9-81ED-4DB2-BD59-A6C34878D82A}">
                    <a16:rowId xmlns:a16="http://schemas.microsoft.com/office/drawing/2014/main" val="10002"/>
                  </a:ext>
                </a:extLst>
              </a:tr>
              <a:tr h="799202">
                <a:tc>
                  <a:txBody>
                    <a:bodyPr/>
                    <a:lstStyle/>
                    <a:p>
                      <a:pPr algn="ctr"/>
                      <a:r>
                        <a:rPr lang="zh-CN" altLang="en-US" dirty="0"/>
                        <a:t>性能</a:t>
                      </a:r>
                    </a:p>
                  </a:txBody>
                  <a:tcPr anchor="ctr"/>
                </a:tc>
                <a:tc>
                  <a:txBody>
                    <a:bodyPr/>
                    <a:lstStyle/>
                    <a:p>
                      <a:r>
                        <a:rPr lang="zh-CN" altLang="en-US" dirty="0"/>
                        <a:t>通过对硬件层的模拟，增加了系统调用链路的环节，有性能损耗</a:t>
                      </a:r>
                    </a:p>
                  </a:txBody>
                  <a:tcPr/>
                </a:tc>
                <a:tc>
                  <a:txBody>
                    <a:bodyPr/>
                    <a:lstStyle/>
                    <a:p>
                      <a:r>
                        <a:rPr lang="zh-CN" altLang="en-US" dirty="0"/>
                        <a:t>共享</a:t>
                      </a:r>
                      <a:r>
                        <a:rPr lang="en-US" altLang="zh-CN" dirty="0"/>
                        <a:t>Kernel</a:t>
                      </a:r>
                      <a:r>
                        <a:rPr lang="zh-CN" altLang="en-US" dirty="0"/>
                        <a:t>，接近原生，几乎没有性能损耗</a:t>
                      </a:r>
                    </a:p>
                  </a:txBody>
                  <a:tcPr/>
                </a:tc>
                <a:extLst>
                  <a:ext uri="{0D108BD9-81ED-4DB2-BD59-A6C34878D82A}">
                    <a16:rowId xmlns:a16="http://schemas.microsoft.com/office/drawing/2014/main" val="10003"/>
                  </a:ext>
                </a:extLst>
              </a:tr>
              <a:tr h="567176">
                <a:tc>
                  <a:txBody>
                    <a:bodyPr/>
                    <a:lstStyle/>
                    <a:p>
                      <a:pPr algn="ctr"/>
                      <a:r>
                        <a:rPr lang="zh-CN" altLang="en-US" dirty="0"/>
                        <a:t>操作系统覆盖</a:t>
                      </a:r>
                    </a:p>
                  </a:txBody>
                  <a:tcPr anchor="ctr"/>
                </a:tc>
                <a:tc>
                  <a:txBody>
                    <a:bodyPr/>
                    <a:lstStyle/>
                    <a:p>
                      <a:r>
                        <a:rPr lang="zh-CN" altLang="en-US" dirty="0"/>
                        <a:t>支持</a:t>
                      </a:r>
                      <a:r>
                        <a:rPr lang="en-US" altLang="zh-CN" dirty="0"/>
                        <a:t>Linux</a:t>
                      </a:r>
                      <a:r>
                        <a:rPr lang="zh-CN" altLang="en-US" dirty="0"/>
                        <a:t>、</a:t>
                      </a:r>
                      <a:r>
                        <a:rPr lang="en-US" altLang="zh-CN" dirty="0"/>
                        <a:t>Windows</a:t>
                      </a:r>
                      <a:r>
                        <a:rPr lang="zh-CN" altLang="en-US" dirty="0"/>
                        <a:t>、</a:t>
                      </a:r>
                      <a:r>
                        <a:rPr lang="en-US" altLang="zh-CN" dirty="0"/>
                        <a:t>Mac</a:t>
                      </a:r>
                      <a:r>
                        <a:rPr lang="zh-CN" altLang="en-US" dirty="0"/>
                        <a:t>等</a:t>
                      </a:r>
                    </a:p>
                  </a:txBody>
                  <a:tcPr/>
                </a:tc>
                <a:tc>
                  <a:txBody>
                    <a:bodyPr/>
                    <a:lstStyle/>
                    <a:p>
                      <a:r>
                        <a:rPr lang="zh-CN" altLang="en-US" dirty="0"/>
                        <a:t>仅仅</a:t>
                      </a:r>
                      <a:r>
                        <a:rPr lang="en-US" altLang="zh-CN" dirty="0"/>
                        <a:t>Kernel</a:t>
                      </a:r>
                      <a:r>
                        <a:rPr lang="zh-CN" altLang="en-US" dirty="0"/>
                        <a:t>所支持的</a:t>
                      </a:r>
                      <a:r>
                        <a:rPr lang="en-US" altLang="zh-CN" dirty="0"/>
                        <a:t>OS</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446096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347122" y="3406288"/>
            <a:ext cx="6469011" cy="3100779"/>
          </a:xfrm>
          <a:prstGeom prst="rect">
            <a:avLst/>
          </a:prstGeom>
        </p:spPr>
      </p:pic>
      <p:sp>
        <p:nvSpPr>
          <p:cNvPr id="2" name="标题 1"/>
          <p:cNvSpPr>
            <a:spLocks noGrp="1"/>
          </p:cNvSpPr>
          <p:nvPr>
            <p:ph type="title"/>
          </p:nvPr>
        </p:nvSpPr>
        <p:spPr>
          <a:xfrm>
            <a:off x="457200" y="122238"/>
            <a:ext cx="7543800" cy="756303"/>
          </a:xfrm>
        </p:spPr>
        <p:txBody>
          <a:bodyPr/>
          <a:lstStyle/>
          <a:p>
            <a:r>
              <a:rPr lang="en-US" altLang="zh-CN" dirty="0" err="1"/>
              <a:t>Docker</a:t>
            </a:r>
            <a:r>
              <a:rPr lang="zh-CN" altLang="en-US" dirty="0"/>
              <a:t>应用场景</a:t>
            </a:r>
          </a:p>
        </p:txBody>
      </p:sp>
      <p:sp>
        <p:nvSpPr>
          <p:cNvPr id="3" name="内容占位符 2"/>
          <p:cNvSpPr>
            <a:spLocks noGrp="1"/>
          </p:cNvSpPr>
          <p:nvPr>
            <p:ph idx="1"/>
          </p:nvPr>
        </p:nvSpPr>
        <p:spPr>
          <a:xfrm>
            <a:off x="295835" y="1247126"/>
            <a:ext cx="8408894" cy="2054878"/>
          </a:xfrm>
        </p:spPr>
        <p:txBody>
          <a:bodyPr/>
          <a:lstStyle/>
          <a:p>
            <a:r>
              <a:rPr lang="en-US" altLang="zh-CN" dirty="0"/>
              <a:t>web</a:t>
            </a:r>
            <a:r>
              <a:rPr lang="zh-CN" altLang="en-US" dirty="0"/>
              <a:t>应用的自动化打包和发布</a:t>
            </a:r>
          </a:p>
          <a:p>
            <a:r>
              <a:rPr lang="zh-CN" altLang="en-US" dirty="0"/>
              <a:t>自动化测试和持续集成、 发布</a:t>
            </a:r>
          </a:p>
          <a:p>
            <a:r>
              <a:rPr lang="zh-CN" altLang="en-US" dirty="0"/>
              <a:t>在服务型环境中部署和调整数据库或其他的后台应用</a:t>
            </a:r>
          </a:p>
          <a:p>
            <a:r>
              <a:rPr lang="zh-CN" altLang="en-US" dirty="0"/>
              <a:t>从头编译或者扩展现有的</a:t>
            </a:r>
            <a:r>
              <a:rPr lang="en-US" altLang="zh-CN" dirty="0" err="1"/>
              <a:t>OpenShift</a:t>
            </a:r>
            <a:r>
              <a:rPr lang="zh-CN" altLang="en-US" dirty="0"/>
              <a:t>或</a:t>
            </a:r>
            <a:r>
              <a:rPr lang="en-US" altLang="zh-CN" dirty="0"/>
              <a:t>Cloud Foundry</a:t>
            </a:r>
            <a:r>
              <a:rPr lang="zh-CN" altLang="en-US" dirty="0"/>
              <a:t>平台来搭建自己的</a:t>
            </a:r>
            <a:r>
              <a:rPr lang="en-US" altLang="zh-CN" dirty="0" err="1"/>
              <a:t>PaaS</a:t>
            </a:r>
            <a:r>
              <a:rPr lang="zh-CN" altLang="en-US" dirty="0"/>
              <a:t>环境。</a:t>
            </a:r>
          </a:p>
        </p:txBody>
      </p:sp>
    </p:spTree>
    <p:extLst>
      <p:ext uri="{BB962C8B-B14F-4D97-AF65-F5344CB8AC3E}">
        <p14:creationId xmlns:p14="http://schemas.microsoft.com/office/powerpoint/2010/main" val="75109747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en-US" altLang="zh-CN" dirty="0"/>
              <a:t> </a:t>
            </a:r>
            <a:r>
              <a:rPr lang="zh-CN" altLang="en-US" dirty="0"/>
              <a:t>带来的好处</a:t>
            </a:r>
          </a:p>
        </p:txBody>
      </p:sp>
      <p:pic>
        <p:nvPicPr>
          <p:cNvPr id="4" name="内容占位符 3"/>
          <p:cNvPicPr>
            <a:picLocks noGrp="1" noChangeAspect="1"/>
          </p:cNvPicPr>
          <p:nvPr>
            <p:ph idx="1"/>
          </p:nvPr>
        </p:nvPicPr>
        <p:blipFill>
          <a:blip r:embed="rId2"/>
          <a:stretch>
            <a:fillRect/>
          </a:stretch>
        </p:blipFill>
        <p:spPr>
          <a:xfrm>
            <a:off x="457200" y="2483523"/>
            <a:ext cx="8229600" cy="2621884"/>
          </a:xfrm>
          <a:prstGeom prst="rect">
            <a:avLst/>
          </a:prstGeom>
        </p:spPr>
      </p:pic>
    </p:spTree>
    <p:extLst>
      <p:ext uri="{BB962C8B-B14F-4D97-AF65-F5344CB8AC3E}">
        <p14:creationId xmlns:p14="http://schemas.microsoft.com/office/powerpoint/2010/main" val="83605106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p>
        </p:txBody>
      </p:sp>
      <p:sp>
        <p:nvSpPr>
          <p:cNvPr id="3" name="内容占位符 2"/>
          <p:cNvSpPr>
            <a:spLocks noGrp="1"/>
          </p:cNvSpPr>
          <p:nvPr>
            <p:ph idx="1"/>
          </p:nvPr>
        </p:nvSpPr>
        <p:spPr>
          <a:xfrm>
            <a:off x="457200" y="1719262"/>
            <a:ext cx="8229600" cy="4665353"/>
          </a:xfrm>
        </p:spPr>
        <p:txBody>
          <a:bodyPr/>
          <a:lstStyle/>
          <a:p>
            <a:r>
              <a:rPr lang="zh-CN" altLang="en-US" sz="1800" dirty="0"/>
              <a:t>安装 </a:t>
            </a:r>
            <a:r>
              <a:rPr lang="en-US" altLang="zh-CN" sz="1800" dirty="0" err="1"/>
              <a:t>Docker</a:t>
            </a:r>
            <a:r>
              <a:rPr lang="en-US" altLang="zh-CN" sz="1800" dirty="0"/>
              <a:t> </a:t>
            </a:r>
            <a:r>
              <a:rPr lang="zh-CN" altLang="en-US" sz="1800" dirty="0"/>
              <a:t>所需条件：需要 </a:t>
            </a:r>
            <a:r>
              <a:rPr lang="en-US" altLang="zh-CN" sz="1800" dirty="0"/>
              <a:t>64 </a:t>
            </a:r>
            <a:r>
              <a:rPr lang="zh-CN" altLang="en-US" sz="1800" dirty="0"/>
              <a:t>位架构的系统和 </a:t>
            </a:r>
            <a:r>
              <a:rPr lang="en-US" altLang="zh-CN" sz="1800" dirty="0"/>
              <a:t>Linux 3.10 </a:t>
            </a:r>
            <a:r>
              <a:rPr lang="zh-CN" altLang="en-US" sz="1800" dirty="0"/>
              <a:t>内核或更高版</a:t>
            </a:r>
            <a:endParaRPr lang="en-US" altLang="zh-CN" sz="1800" dirty="0"/>
          </a:p>
          <a:p>
            <a:r>
              <a:rPr lang="en-US" altLang="zh-CN" dirty="0" err="1"/>
              <a:t>Contos</a:t>
            </a:r>
            <a:r>
              <a:rPr lang="zh-CN" altLang="en-US" dirty="0"/>
              <a:t> </a:t>
            </a:r>
            <a:r>
              <a:rPr lang="en-US" altLang="zh-CN" dirty="0"/>
              <a:t>7</a:t>
            </a:r>
            <a:r>
              <a:rPr lang="zh-CN" altLang="en-US" dirty="0"/>
              <a:t> </a:t>
            </a:r>
            <a:r>
              <a:rPr lang="en-US" altLang="zh-CN" dirty="0"/>
              <a:t>,yum</a:t>
            </a:r>
            <a:r>
              <a:rPr lang="zh-CN" altLang="en-US" dirty="0"/>
              <a:t> </a:t>
            </a:r>
            <a:r>
              <a:rPr lang="en-US" altLang="zh-CN" dirty="0"/>
              <a:t>install</a:t>
            </a:r>
            <a:r>
              <a:rPr lang="zh-CN" altLang="en-US" dirty="0"/>
              <a:t> </a:t>
            </a:r>
            <a:r>
              <a:rPr lang="en-US" altLang="zh-CN" dirty="0"/>
              <a:t>docker</a:t>
            </a:r>
          </a:p>
          <a:p>
            <a:br>
              <a:rPr lang="en-US" altLang="zh-CN" dirty="0"/>
            </a:br>
            <a:br>
              <a:rPr lang="pl-PL" altLang="zh-CN" dirty="0"/>
            </a:br>
            <a:endParaRPr lang="zh-CN" altLang="en-US" dirty="0"/>
          </a:p>
        </p:txBody>
      </p:sp>
    </p:spTree>
    <p:extLst>
      <p:ext uri="{BB962C8B-B14F-4D97-AF65-F5344CB8AC3E}">
        <p14:creationId xmlns:p14="http://schemas.microsoft.com/office/powerpoint/2010/main" val="79130816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zh-CN" altLang="en-US" dirty="0"/>
              <a:t>的</a:t>
            </a:r>
            <a:r>
              <a:rPr lang="en-US" altLang="zh-CN" dirty="0"/>
              <a:t>Hello World</a:t>
            </a:r>
            <a:endParaRPr lang="zh-CN" altLang="en-US" dirty="0"/>
          </a:p>
        </p:txBody>
      </p:sp>
      <p:sp>
        <p:nvSpPr>
          <p:cNvPr id="3" name="内容占位符 2"/>
          <p:cNvSpPr>
            <a:spLocks noGrp="1"/>
          </p:cNvSpPr>
          <p:nvPr>
            <p:ph idx="1"/>
          </p:nvPr>
        </p:nvSpPr>
        <p:spPr/>
        <p:txBody>
          <a:bodyPr/>
          <a:lstStyle/>
          <a:p>
            <a:pPr marL="0" indent="0">
              <a:buNone/>
            </a:pPr>
            <a:r>
              <a:rPr lang="zh-CN" altLang="en-US" dirty="0"/>
              <a:t>启动</a:t>
            </a:r>
            <a:r>
              <a:rPr lang="en-US" altLang="zh-CN" dirty="0" err="1"/>
              <a:t>docker</a:t>
            </a:r>
            <a:r>
              <a:rPr lang="zh-CN" altLang="en-US" dirty="0"/>
              <a:t>后台</a:t>
            </a:r>
            <a:r>
              <a:rPr lang="en-US" altLang="zh-CN" dirty="0"/>
              <a:t>Daemon:</a:t>
            </a:r>
          </a:p>
          <a:p>
            <a:pPr marL="0" indent="0">
              <a:buNone/>
            </a:pPr>
            <a:r>
              <a:rPr lang="en-US" altLang="zh-CN" dirty="0"/>
              <a:t>$ </a:t>
            </a:r>
            <a:r>
              <a:rPr lang="en-US" altLang="zh-CN" dirty="0" err="1"/>
              <a:t>sudo</a:t>
            </a:r>
            <a:r>
              <a:rPr lang="en-US" altLang="zh-CN" dirty="0"/>
              <a:t> </a:t>
            </a:r>
            <a:r>
              <a:rPr lang="en-US" altLang="zh-CN" dirty="0" err="1"/>
              <a:t>systemctl</a:t>
            </a:r>
            <a:r>
              <a:rPr lang="en-US" altLang="zh-CN" dirty="0"/>
              <a:t> start </a:t>
            </a:r>
            <a:r>
              <a:rPr lang="en-US" altLang="zh-CN" dirty="0" err="1"/>
              <a:t>docker</a:t>
            </a:r>
            <a:endParaRPr lang="en-US" altLang="zh-CN" dirty="0"/>
          </a:p>
          <a:p>
            <a:pPr marL="0" indent="0">
              <a:buNone/>
            </a:pPr>
            <a:endParaRPr lang="en-US" altLang="zh-CN" dirty="0"/>
          </a:p>
          <a:p>
            <a:pPr marL="0" indent="0">
              <a:buNone/>
            </a:pPr>
            <a:r>
              <a:rPr lang="zh-CN" altLang="en-US" dirty="0"/>
              <a:t>跑我们第一个</a:t>
            </a:r>
            <a:r>
              <a:rPr lang="en-US" altLang="zh-CN" dirty="0"/>
              <a:t>Hello World</a:t>
            </a:r>
            <a:r>
              <a:rPr lang="zh-CN" altLang="en-US" dirty="0"/>
              <a:t>容器：</a:t>
            </a:r>
          </a:p>
          <a:p>
            <a:pPr marL="0" indent="0">
              <a:buNone/>
            </a:pPr>
            <a:r>
              <a:rPr lang="en-US" altLang="zh-CN" dirty="0"/>
              <a:t>$ </a:t>
            </a:r>
            <a:r>
              <a:rPr lang="en-US" altLang="zh-CN" dirty="0" err="1"/>
              <a:t>sudo</a:t>
            </a:r>
            <a:r>
              <a:rPr lang="en-US" altLang="zh-CN" dirty="0"/>
              <a:t> </a:t>
            </a:r>
            <a:r>
              <a:rPr lang="en-US" altLang="zh-CN" dirty="0" err="1"/>
              <a:t>docker</a:t>
            </a:r>
            <a:r>
              <a:rPr lang="en-US" altLang="zh-CN" dirty="0"/>
              <a:t> run -</a:t>
            </a:r>
            <a:r>
              <a:rPr lang="en-US" altLang="zh-CN" dirty="0" err="1"/>
              <a:t>i</a:t>
            </a:r>
            <a:r>
              <a:rPr lang="en-US" altLang="zh-CN" dirty="0"/>
              <a:t> -t fedora /bin/echo hello world</a:t>
            </a:r>
          </a:p>
          <a:p>
            <a:pPr marL="0" indent="0">
              <a:buNone/>
            </a:pPr>
            <a:r>
              <a:rPr lang="en-US" altLang="zh-CN" dirty="0"/>
              <a:t>hello world</a:t>
            </a:r>
          </a:p>
          <a:p>
            <a:pPr marL="0" indent="0">
              <a:buNone/>
            </a:pPr>
            <a:r>
              <a:rPr lang="zh-CN" altLang="en-US" dirty="0"/>
              <a:t>可以看到在运行命令行后的下一行会打印出经典的</a:t>
            </a:r>
            <a:r>
              <a:rPr lang="en-US" altLang="zh-CN" dirty="0"/>
              <a:t>Hello World</a:t>
            </a:r>
            <a:r>
              <a:rPr lang="zh-CN" altLang="en-US" dirty="0"/>
              <a:t>字符串。</a:t>
            </a:r>
          </a:p>
        </p:txBody>
      </p:sp>
    </p:spTree>
    <p:extLst>
      <p:ext uri="{BB962C8B-B14F-4D97-AF65-F5344CB8AC3E}">
        <p14:creationId xmlns:p14="http://schemas.microsoft.com/office/powerpoint/2010/main" val="170678848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557493"/>
          </a:xfrm>
        </p:spPr>
        <p:txBody>
          <a:bodyPr/>
          <a:lstStyle/>
          <a:p>
            <a:r>
              <a:rPr lang="en-US" altLang="zh-CN" dirty="0"/>
              <a:t>3</a:t>
            </a:r>
            <a:r>
              <a:rPr lang="zh-CN" altLang="en-US" dirty="0"/>
              <a:t>个内部组件</a:t>
            </a:r>
          </a:p>
        </p:txBody>
      </p:sp>
      <p:sp>
        <p:nvSpPr>
          <p:cNvPr id="3" name="内容占位符 2"/>
          <p:cNvSpPr>
            <a:spLocks noGrp="1"/>
          </p:cNvSpPr>
          <p:nvPr>
            <p:ph idx="1"/>
          </p:nvPr>
        </p:nvSpPr>
        <p:spPr>
          <a:xfrm>
            <a:off x="457200" y="679730"/>
            <a:ext cx="8229600" cy="6117579"/>
          </a:xfrm>
        </p:spPr>
        <p:txBody>
          <a:bodyPr/>
          <a:lstStyle/>
          <a:p>
            <a:r>
              <a:rPr lang="en-US" altLang="zh-CN" b="1" dirty="0" err="1"/>
              <a:t>Docker</a:t>
            </a:r>
            <a:r>
              <a:rPr lang="en-US" altLang="zh-CN" b="1" dirty="0"/>
              <a:t> Images</a:t>
            </a:r>
            <a:endParaRPr lang="en-US" altLang="zh-CN" dirty="0"/>
          </a:p>
          <a:p>
            <a:pPr marL="0" indent="0">
              <a:buNone/>
            </a:pPr>
            <a:r>
              <a:rPr lang="en-US" altLang="zh-CN" dirty="0" err="1"/>
              <a:t>Docker</a:t>
            </a:r>
            <a:r>
              <a:rPr lang="en-US" altLang="zh-CN" dirty="0"/>
              <a:t> image </a:t>
            </a:r>
            <a:r>
              <a:rPr lang="zh-CN" altLang="en-US" dirty="0"/>
              <a:t>是 </a:t>
            </a:r>
            <a:r>
              <a:rPr lang="en-US" altLang="zh-CN" dirty="0" err="1"/>
              <a:t>Docker</a:t>
            </a:r>
            <a:r>
              <a:rPr lang="en-US" altLang="zh-CN" dirty="0"/>
              <a:t> container </a:t>
            </a:r>
            <a:r>
              <a:rPr lang="zh-CN" altLang="en-US" dirty="0"/>
              <a:t>最基本的模板。</a:t>
            </a:r>
            <a:r>
              <a:rPr lang="en-US" altLang="zh-CN" dirty="0"/>
              <a:t>image </a:t>
            </a:r>
            <a:r>
              <a:rPr lang="zh-CN" altLang="en-US" dirty="0"/>
              <a:t>通过容器使系统和应用易于安装，</a:t>
            </a:r>
            <a:r>
              <a:rPr lang="en-US" altLang="zh-CN" dirty="0" err="1"/>
              <a:t>Docker</a:t>
            </a:r>
            <a:r>
              <a:rPr lang="en-US" altLang="zh-CN" dirty="0"/>
              <a:t> image </a:t>
            </a:r>
            <a:r>
              <a:rPr lang="zh-CN" altLang="en-US" dirty="0"/>
              <a:t>是用来运行的容器，你可以在这里 </a:t>
            </a:r>
            <a:r>
              <a:rPr lang="en-US" altLang="zh-CN" dirty="0">
                <a:hlinkClick r:id="rId2"/>
              </a:rPr>
              <a:t>https://hub.docker.com/</a:t>
            </a:r>
            <a:r>
              <a:rPr lang="zh-CN" altLang="en-US" dirty="0"/>
              <a:t>找到许多 </a:t>
            </a:r>
            <a:r>
              <a:rPr lang="en-US" altLang="zh-CN" dirty="0"/>
              <a:t>images </a:t>
            </a:r>
            <a:r>
              <a:rPr lang="zh-CN" altLang="en-US" dirty="0"/>
              <a:t>（多种操作系统和软件已经被安装好了的 </a:t>
            </a:r>
            <a:r>
              <a:rPr lang="en-US" altLang="zh-CN" dirty="0" err="1"/>
              <a:t>Docker</a:t>
            </a:r>
            <a:r>
              <a:rPr lang="zh-CN" altLang="en-US" dirty="0"/>
              <a:t>）。</a:t>
            </a:r>
          </a:p>
          <a:p>
            <a:r>
              <a:rPr lang="en-US" altLang="zh-CN" b="1" dirty="0" err="1"/>
              <a:t>Docker</a:t>
            </a:r>
            <a:r>
              <a:rPr lang="en-US" altLang="zh-CN" b="1" dirty="0"/>
              <a:t> Container</a:t>
            </a:r>
            <a:endParaRPr lang="en-US" altLang="zh-CN" dirty="0"/>
          </a:p>
          <a:p>
            <a:pPr marL="0" indent="0">
              <a:buNone/>
            </a:pPr>
            <a:r>
              <a:rPr lang="en-US" altLang="zh-CN" dirty="0" err="1"/>
              <a:t>Docker</a:t>
            </a:r>
            <a:r>
              <a:rPr lang="en-US" altLang="zh-CN" dirty="0"/>
              <a:t> </a:t>
            </a:r>
            <a:r>
              <a:rPr lang="zh-CN" altLang="en-US" dirty="0"/>
              <a:t>容器（</a:t>
            </a:r>
            <a:r>
              <a:rPr lang="en-US" altLang="zh-CN" dirty="0" err="1"/>
              <a:t>Docker</a:t>
            </a:r>
            <a:r>
              <a:rPr lang="en-US" altLang="zh-CN" dirty="0"/>
              <a:t> Container</a:t>
            </a:r>
            <a:r>
              <a:rPr lang="zh-CN" altLang="en-US" dirty="0"/>
              <a:t>）是一个 </a:t>
            </a:r>
            <a:r>
              <a:rPr lang="en-US" altLang="zh-CN" dirty="0"/>
              <a:t>Image</a:t>
            </a:r>
            <a:r>
              <a:rPr lang="zh-CN" altLang="en-US" dirty="0"/>
              <a:t>，在运行的 </a:t>
            </a:r>
            <a:r>
              <a:rPr lang="en-US" altLang="zh-CN" dirty="0" err="1"/>
              <a:t>Docker</a:t>
            </a:r>
            <a:r>
              <a:rPr lang="en-US" altLang="zh-CN" dirty="0"/>
              <a:t> image </a:t>
            </a:r>
            <a:r>
              <a:rPr lang="zh-CN" altLang="en-US" dirty="0"/>
              <a:t>上读取和写入。</a:t>
            </a:r>
            <a:r>
              <a:rPr lang="en-US" altLang="zh-CN" dirty="0" err="1"/>
              <a:t>Docker</a:t>
            </a:r>
            <a:r>
              <a:rPr lang="en-US" altLang="zh-CN" dirty="0"/>
              <a:t> </a:t>
            </a:r>
            <a:r>
              <a:rPr lang="zh-CN" altLang="en-US" dirty="0"/>
              <a:t>是一个联合的文件系统作为容器后台，容器的任何变化，都将被保存在一个基本 </a:t>
            </a:r>
            <a:r>
              <a:rPr lang="en-US" altLang="zh-CN" dirty="0"/>
              <a:t>image </a:t>
            </a:r>
            <a:r>
              <a:rPr lang="zh-CN" altLang="en-US" dirty="0"/>
              <a:t>新的层上。我们安装应用程序的层就是容器。每个在主机上运行的容器都是独立的，因此，提供了一个安全的应用平台。</a:t>
            </a:r>
          </a:p>
          <a:p>
            <a:r>
              <a:rPr lang="en-US" altLang="zh-CN" b="1" dirty="0" err="1"/>
              <a:t>Docker</a:t>
            </a:r>
            <a:r>
              <a:rPr lang="en-US" altLang="zh-CN" b="1" dirty="0"/>
              <a:t> Registry</a:t>
            </a:r>
            <a:endParaRPr lang="en-US" altLang="zh-CN" dirty="0"/>
          </a:p>
          <a:p>
            <a:pPr marL="0" indent="0">
              <a:buNone/>
            </a:pPr>
            <a:r>
              <a:rPr lang="en-US" altLang="zh-CN" dirty="0" err="1"/>
              <a:t>Docker</a:t>
            </a:r>
            <a:r>
              <a:rPr lang="en-US" altLang="zh-CN" dirty="0"/>
              <a:t> registry </a:t>
            </a:r>
            <a:r>
              <a:rPr lang="zh-CN" altLang="en-US" dirty="0"/>
              <a:t>是为 </a:t>
            </a:r>
            <a:r>
              <a:rPr lang="en-US" altLang="zh-CN" dirty="0" err="1"/>
              <a:t>Docker</a:t>
            </a:r>
            <a:r>
              <a:rPr lang="en-US" altLang="zh-CN" dirty="0"/>
              <a:t> images </a:t>
            </a:r>
            <a:r>
              <a:rPr lang="zh-CN" altLang="en-US" dirty="0"/>
              <a:t>提供的库。它提供了公共和私有库。公共 </a:t>
            </a:r>
            <a:r>
              <a:rPr lang="en-US" altLang="zh-CN" dirty="0" err="1"/>
              <a:t>Docker</a:t>
            </a:r>
            <a:r>
              <a:rPr lang="en-US" altLang="zh-CN" dirty="0"/>
              <a:t> </a:t>
            </a:r>
            <a:r>
              <a:rPr lang="zh-CN" altLang="en-US" dirty="0"/>
              <a:t>库被叫做 </a:t>
            </a:r>
            <a:r>
              <a:rPr lang="en-US" altLang="zh-CN" dirty="0" err="1"/>
              <a:t>Docker</a:t>
            </a:r>
            <a:r>
              <a:rPr lang="en-US" altLang="zh-CN" dirty="0"/>
              <a:t> Hub</a:t>
            </a:r>
            <a:r>
              <a:rPr lang="zh-CN" altLang="en-US" dirty="0"/>
              <a:t>。这里我们能够上传 </a:t>
            </a:r>
            <a:r>
              <a:rPr lang="en-US" altLang="zh-CN" dirty="0"/>
              <a:t>push </a:t>
            </a:r>
            <a:r>
              <a:rPr lang="zh-CN" altLang="en-US" dirty="0"/>
              <a:t>和 </a:t>
            </a:r>
            <a:r>
              <a:rPr lang="en-US" altLang="zh-CN" dirty="0"/>
              <a:t>pull </a:t>
            </a:r>
            <a:r>
              <a:rPr lang="zh-CN" altLang="en-US" dirty="0"/>
              <a:t>我们自己的 </a:t>
            </a:r>
            <a:r>
              <a:rPr lang="en-US" altLang="zh-CN" dirty="0"/>
              <a:t>images</a:t>
            </a:r>
            <a:r>
              <a:rPr lang="zh-CN" altLang="en-US" dirty="0"/>
              <a:t>。</a:t>
            </a:r>
          </a:p>
          <a:p>
            <a:endParaRPr lang="zh-CN" altLang="en-US" dirty="0"/>
          </a:p>
        </p:txBody>
      </p:sp>
    </p:spTree>
    <p:extLst>
      <p:ext uri="{BB962C8B-B14F-4D97-AF65-F5344CB8AC3E}">
        <p14:creationId xmlns:p14="http://schemas.microsoft.com/office/powerpoint/2010/main" val="1209271634"/>
      </p:ext>
    </p:extLst>
  </p:cSld>
  <p:clrMapOvr>
    <a:masterClrMapping/>
  </p:clrMapOvr>
  <p:transition spd="slow">
    <p:randomBar dir="vert"/>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3018</Words>
  <Application>Microsoft Macintosh PowerPoint</Application>
  <PresentationFormat>全屏显示(4:3)</PresentationFormat>
  <Paragraphs>194</Paragraphs>
  <Slides>37</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宋体</vt:lpstr>
      <vt:lpstr>Arial</vt:lpstr>
      <vt:lpstr>Calibri</vt:lpstr>
      <vt:lpstr>Wingdings</vt:lpstr>
      <vt:lpstr>Network</vt:lpstr>
      <vt:lpstr>Docker简介</vt:lpstr>
      <vt:lpstr>简介</vt:lpstr>
      <vt:lpstr>对比传统虚拟机</vt:lpstr>
      <vt:lpstr>对比虚拟机</vt:lpstr>
      <vt:lpstr>Docker应用场景</vt:lpstr>
      <vt:lpstr>Docker 带来的好处</vt:lpstr>
      <vt:lpstr>安装</vt:lpstr>
      <vt:lpstr>Docker的Hello World</vt:lpstr>
      <vt:lpstr>3个内部组件</vt:lpstr>
      <vt:lpstr>PowerPoint 演示文稿</vt:lpstr>
      <vt:lpstr>Docker架构图</vt:lpstr>
      <vt:lpstr>Docker总架构图</vt:lpstr>
      <vt:lpstr>Docker运行案例分析--docker pull</vt:lpstr>
      <vt:lpstr>Docker运行案例分析--docker run</vt:lpstr>
      <vt:lpstr>Docker 镜像</vt:lpstr>
      <vt:lpstr>创建镜像</vt:lpstr>
      <vt:lpstr>镜像导出、导入、移除</vt:lpstr>
      <vt:lpstr>Docker 容器</vt:lpstr>
      <vt:lpstr>PowerPoint 演示文稿</vt:lpstr>
      <vt:lpstr>仓库</vt:lpstr>
      <vt:lpstr>PowerPoint 演示文稿</vt:lpstr>
      <vt:lpstr>Docker 数据管理</vt:lpstr>
      <vt:lpstr>Docker 中的网络功能介绍</vt:lpstr>
      <vt:lpstr>Docker 网络</vt:lpstr>
      <vt:lpstr>多台物理主机之间的容器互联（ 暴露容器到真实网络中）</vt:lpstr>
      <vt:lpstr>一张图总结 Docker 的命令</vt:lpstr>
      <vt:lpstr>底层实现</vt:lpstr>
      <vt:lpstr>AUFS (AnotherUnionFS)</vt:lpstr>
      <vt:lpstr>PowerPoint 演示文稿</vt:lpstr>
      <vt:lpstr>PowerPoint 演示文稿</vt:lpstr>
      <vt:lpstr>Docker的开源之路--用户社区维护、源代码管理、创建合作伙伴生态圈</vt:lpstr>
      <vt:lpstr>应用案例--在测试中使用Docker</vt:lpstr>
      <vt:lpstr>应用案例--中小企业使用Docker标准化开发、测试和生产环境</vt:lpstr>
      <vt:lpstr>应用案例--基于 Docker 构建服务</vt:lpstr>
      <vt:lpstr>应用案例--分布式Docker集群</vt:lpstr>
      <vt:lpstr>学习资源</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LINUX与UNIX SHELL编程指南</dc:title>
  <dc:creator>Qing</dc:creator>
  <cp:lastModifiedBy>lpjhblpj@163.com</cp:lastModifiedBy>
  <cp:revision>83</cp:revision>
  <dcterms:created xsi:type="dcterms:W3CDTF">2016-08-10T00:00:03Z</dcterms:created>
  <dcterms:modified xsi:type="dcterms:W3CDTF">2019-08-04T18:47:18Z</dcterms:modified>
</cp:coreProperties>
</file>