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2" d="100"/>
          <a:sy n="102" d="100"/>
        </p:scale>
        <p:origin x="-45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4058145604"/>
      </p:ext>
    </p:extLst>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bar</a:t>
            </a:r>
            <a:r>
              <a:rPr lang="en-US" baseline="0" dirty="0" smtClean="0"/>
              <a:t> above the 800 range is a bar for 3 persons who answers the-same name so the highest range is that of </a:t>
            </a:r>
            <a:r>
              <a:rPr lang="en-US" baseline="0" dirty="0" err="1" smtClean="0"/>
              <a:t>Juster</a:t>
            </a:r>
            <a:r>
              <a:rPr lang="en-US" baseline="0" dirty="0" smtClean="0"/>
              <a:t> with 750 statistical value.</a:t>
            </a:r>
            <a:endParaRPr lang="en-US" dirty="0"/>
          </a:p>
        </p:txBody>
      </p:sp>
    </p:spTree>
    <p:extLst>
      <p:ext uri="{BB962C8B-B14F-4D97-AF65-F5344CB8AC3E}">
        <p14:creationId xmlns:p14="http://schemas.microsoft.com/office/powerpoint/2010/main" val="81456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extLst/>
          </a:blip>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918260"/>
            <a:ext cx="8565600" cy="117567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marL="101600">
              <a:buClr>
                <a:srgbClr val="000000"/>
              </a:buClr>
              <a:buSzPts val="2000"/>
              <a:defRPr sz="2000">
                <a:latin typeface="Open Sans"/>
                <a:ea typeface="Open Sans"/>
                <a:cs typeface="Open Sans"/>
                <a:sym typeface="Open Sans"/>
              </a:defRPr>
            </a:pPr>
            <a:r>
              <a:rPr lang="en-US" sz="1800" dirty="0" smtClean="0"/>
              <a:t>COMPARATIVE REPORT ON THE  DATA EXPLORATION, MODEL DEVELOPMENT, AND INTERPRETATION OF THE GIVEN DATA </a:t>
            </a:r>
          </a:p>
          <a:p>
            <a:endParaRPr lang="en-US" dirty="0"/>
          </a:p>
        </p:txBody>
      </p:sp>
      <p:sp>
        <p:nvSpPr>
          <p:cNvPr id="124" name="Shape 73"/>
          <p:cNvSpPr/>
          <p:nvPr/>
        </p:nvSpPr>
        <p:spPr>
          <a:xfrm>
            <a:off x="205025" y="1804314"/>
            <a:ext cx="4062175" cy="337012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smtClean="0"/>
              <a:t>This slide explains the breakdown of event on data exploration, model development and data interpretation by employing the fundamental understanding on the concepts of </a:t>
            </a:r>
            <a:r>
              <a:rPr lang="en-US" dirty="0"/>
              <a:t>data distributions, feature engineering, data transformations, </a:t>
            </a:r>
            <a:r>
              <a:rPr lang="en-US" dirty="0" smtClean="0"/>
              <a:t>modeling</a:t>
            </a:r>
            <a:r>
              <a:rPr lang="en-US" dirty="0"/>
              <a:t>, results interpretation and </a:t>
            </a:r>
            <a:r>
              <a:rPr lang="en-US" dirty="0" smtClean="0"/>
              <a:t>reporting. The diagram provided gives an over view of the data science model deployed that is data exploration, data modeling and interpretation of data</a:t>
            </a:r>
            <a:endParaRPr lang="en-US" dirty="0"/>
          </a:p>
          <a:p>
            <a:endParaRPr dirty="0"/>
          </a:p>
        </p:txBody>
      </p:sp>
      <p:grpSp>
        <p:nvGrpSpPr>
          <p:cNvPr id="127" name="Shape 74"/>
          <p:cNvGrpSpPr/>
          <p:nvPr/>
        </p:nvGrpSpPr>
        <p:grpSpPr>
          <a:xfrm>
            <a:off x="4969974" y="2164724"/>
            <a:ext cx="3800702" cy="2649302"/>
            <a:chOff x="0" y="0"/>
            <a:chExt cx="3800700" cy="2649300"/>
          </a:xfrm>
        </p:grpSpPr>
        <p:sp>
          <p:nvSpPr>
            <p:cNvPr id="125"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26"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69973" y="2180642"/>
            <a:ext cx="3800652" cy="2633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11297" y="971550"/>
            <a:ext cx="8565600" cy="53857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t>The Exploration of Data Done using excel </a:t>
            </a:r>
            <a:endParaRPr dirty="0"/>
          </a:p>
        </p:txBody>
      </p:sp>
      <p:sp>
        <p:nvSpPr>
          <p:cNvPr id="133" name="Shape 82"/>
          <p:cNvSpPr/>
          <p:nvPr/>
        </p:nvSpPr>
        <p:spPr>
          <a:xfrm>
            <a:off x="201915" y="1601696"/>
            <a:ext cx="4134600" cy="310466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smtClean="0"/>
              <a:t>During the exploration of Data the given data was critically studied hence three column of new customer data was found to contain missing values, the data was also checked against duplicate values, hence data cleaning, resolution of missing data and restructuring of data was done. The images supplied here show the new customer data where the column with missing files were highlighted with yellow and the second image shows the same data but now corrected</a:t>
            </a:r>
            <a:r>
              <a:rPr lang="en-US" dirty="0"/>
              <a:t> </a:t>
            </a:r>
            <a:r>
              <a:rPr lang="en-US" dirty="0" smtClean="0"/>
              <a:t>and cleaned.   </a:t>
            </a:r>
            <a:endParaRPr dirty="0"/>
          </a:p>
        </p:txBody>
      </p:sp>
      <p:grpSp>
        <p:nvGrpSpPr>
          <p:cNvPr id="136" name="Shape 83"/>
          <p:cNvGrpSpPr/>
          <p:nvPr/>
        </p:nvGrpSpPr>
        <p:grpSpPr>
          <a:xfrm>
            <a:off x="4487825" y="1591804"/>
            <a:ext cx="4282851" cy="3222222"/>
            <a:chOff x="0" y="0"/>
            <a:chExt cx="3800700" cy="2649300"/>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35"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5475" y="1591803"/>
            <a:ext cx="4426334" cy="1865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5475" y="3105149"/>
            <a:ext cx="4426333" cy="1791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0850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t>Model development using Excel</a:t>
            </a:r>
            <a:endParaRPr dirty="0"/>
          </a:p>
        </p:txBody>
      </p:sp>
      <p:sp>
        <p:nvSpPr>
          <p:cNvPr id="142" name="Shape 91"/>
          <p:cNvSpPr/>
          <p:nvPr/>
        </p:nvSpPr>
        <p:spPr>
          <a:xfrm>
            <a:off x="205025" y="1650583"/>
            <a:ext cx="4134600" cy="310466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smtClean="0"/>
              <a:t>After the data had been explored and made clean some of the variables created were used to develop models. Here the excel functions were of great use the image sample provided in this slide shows the row sect of the major data of each customer. </a:t>
            </a:r>
            <a:r>
              <a:rPr lang="en-US" dirty="0" smtClean="0"/>
              <a:t>For the purpose of model development some variables were created such as the age from the date of birth column given and some statistical analysis were also carried out to enhance hypothetical conclusion and the interpretation of data.</a:t>
            </a:r>
            <a:endParaRPr dirty="0"/>
          </a:p>
        </p:txBody>
      </p:sp>
      <p:grpSp>
        <p:nvGrpSpPr>
          <p:cNvPr id="145" name="Shape 92"/>
          <p:cNvGrpSpPr/>
          <p:nvPr/>
        </p:nvGrpSpPr>
        <p:grpSpPr>
          <a:xfrm>
            <a:off x="4876800" y="1591804"/>
            <a:ext cx="3893876" cy="3222222"/>
            <a:chOff x="0" y="0"/>
            <a:chExt cx="3800700" cy="2649300"/>
          </a:xfrm>
        </p:grpSpPr>
        <p:sp>
          <p:nvSpPr>
            <p:cNvPr id="143"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44"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028" name="Picture 4" descr="C:\Users\USER\Downloads\python data science and R\Captur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799" y="1504950"/>
            <a:ext cx="3886201" cy="33592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380999" y="895351"/>
            <a:ext cx="8389625" cy="53857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t>Data Interpretation using Excel and Tableau</a:t>
            </a:r>
            <a:endParaRPr dirty="0"/>
          </a:p>
        </p:txBody>
      </p:sp>
      <p:sp>
        <p:nvSpPr>
          <p:cNvPr id="151" name="Shape 100"/>
          <p:cNvSpPr/>
          <p:nvPr/>
        </p:nvSpPr>
        <p:spPr>
          <a:xfrm>
            <a:off x="205026" y="1403855"/>
            <a:ext cx="8710374" cy="363557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smtClean="0"/>
              <a:t>After the data exploration and </a:t>
            </a:r>
            <a:r>
              <a:rPr lang="en-US" dirty="0" smtClean="0"/>
              <a:t>modeling </a:t>
            </a:r>
            <a:r>
              <a:rPr lang="en-US" dirty="0" smtClean="0"/>
              <a:t>the data was then used for visualization and hence </a:t>
            </a:r>
            <a:r>
              <a:rPr lang="en-US" dirty="0" smtClean="0"/>
              <a:t>insight was given </a:t>
            </a:r>
            <a:r>
              <a:rPr lang="en-US" dirty="0" smtClean="0"/>
              <a:t>by visualizing the data using </a:t>
            </a:r>
            <a:r>
              <a:rPr lang="en-US" dirty="0" smtClean="0"/>
              <a:t>tableau </a:t>
            </a:r>
            <a:r>
              <a:rPr lang="en-US" dirty="0" smtClean="0"/>
              <a:t>which helped to draw conclusion on facts to help strategize on the customer relation and satisfaction, </a:t>
            </a:r>
            <a:r>
              <a:rPr lang="en-US" dirty="0" smtClean="0"/>
              <a:t>by </a:t>
            </a:r>
            <a:r>
              <a:rPr lang="en-US" dirty="0" smtClean="0"/>
              <a:t>visualizing the data </a:t>
            </a:r>
            <a:r>
              <a:rPr lang="en-US" dirty="0" smtClean="0"/>
              <a:t>it could be seen that the average population making up the customer list is more of the people with age a-little above the average age (47) and the young age(18 to 27) category of about 50 below, </a:t>
            </a:r>
            <a:r>
              <a:rPr lang="en-US" dirty="0" smtClean="0"/>
              <a:t>with little old or extremely old category. Also coming up with a statistical model by comparing the age, tenure, purchase for 3 years, property valuation and wealth segment a customer named </a:t>
            </a:r>
            <a:r>
              <a:rPr lang="en-US" dirty="0" err="1" smtClean="0"/>
              <a:t>Luvodico</a:t>
            </a:r>
            <a:r>
              <a:rPr lang="en-US" dirty="0" smtClean="0"/>
              <a:t> </a:t>
            </a:r>
            <a:r>
              <a:rPr lang="en-US" dirty="0" err="1" smtClean="0"/>
              <a:t>Juster</a:t>
            </a:r>
            <a:r>
              <a:rPr lang="en-US" dirty="0" smtClean="0"/>
              <a:t> happens to be the targeted </a:t>
            </a:r>
            <a:r>
              <a:rPr lang="en-US" dirty="0"/>
              <a:t>customer </a:t>
            </a:r>
            <a:r>
              <a:rPr lang="en-US" dirty="0" smtClean="0"/>
              <a:t>, though being an affluent customer not with high net worth but being an environmental scientist who most likely requires a bicycle to carry out some of his activities and </a:t>
            </a:r>
            <a:r>
              <a:rPr lang="en-US" dirty="0"/>
              <a:t>b</a:t>
            </a:r>
            <a:r>
              <a:rPr lang="en-US" dirty="0" smtClean="0"/>
              <a:t>eing just 27 years, has a record of 93 purchase though the highest purchase is about 99 which most of those with the record are 40 years above except from Pace </a:t>
            </a:r>
            <a:r>
              <a:rPr lang="en-US" dirty="0" err="1" smtClean="0"/>
              <a:t>Clemont</a:t>
            </a:r>
            <a:r>
              <a:rPr lang="en-US" dirty="0" smtClean="0"/>
              <a:t> a 29 year old High net worth media manager which I could have consider as the target customer or even </a:t>
            </a:r>
            <a:r>
              <a:rPr lang="en-US" dirty="0" err="1" smtClean="0"/>
              <a:t>Clarine</a:t>
            </a:r>
            <a:r>
              <a:rPr lang="en-US" dirty="0" smtClean="0"/>
              <a:t> </a:t>
            </a:r>
            <a:r>
              <a:rPr lang="en-US" dirty="0" err="1" smtClean="0"/>
              <a:t>Piecha</a:t>
            </a:r>
            <a:r>
              <a:rPr lang="en-US" dirty="0" smtClean="0"/>
              <a:t> but considering some other variables statistically </a:t>
            </a:r>
            <a:r>
              <a:rPr lang="en-US" dirty="0" err="1" smtClean="0"/>
              <a:t>Juster</a:t>
            </a:r>
            <a:r>
              <a:rPr lang="en-US" dirty="0" smtClean="0"/>
              <a:t> obtained a better record than them.</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58" name="Shape 107"/>
          <p:cNvSpPr/>
          <p:nvPr/>
        </p:nvSpPr>
        <p:spPr>
          <a:xfrm>
            <a:off x="537898" y="1895175"/>
            <a:ext cx="7310701" cy="126185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US" sz="1400" dirty="0" smtClean="0"/>
              <a:t>Working on this project the materials used were majorly those supplied by </a:t>
            </a:r>
            <a:r>
              <a:rPr lang="en-US" sz="1400" dirty="0" err="1" smtClean="0"/>
              <a:t>Kpmg</a:t>
            </a:r>
            <a:r>
              <a:rPr lang="en-US" sz="1400" dirty="0" smtClean="0"/>
              <a:t> inside </a:t>
            </a:r>
            <a:r>
              <a:rPr lang="en-US" sz="1400" dirty="0" err="1" smtClean="0"/>
              <a:t>sherpa</a:t>
            </a:r>
            <a:r>
              <a:rPr lang="en-US" sz="1400" dirty="0" smtClean="0"/>
              <a:t>, while aiding my knowledge as a beginner other open sources were of great use and these are:</a:t>
            </a:r>
          </a:p>
          <a:p>
            <a:r>
              <a:rPr lang="en-US" sz="1400" dirty="0" smtClean="0"/>
              <a:t>Google.com</a:t>
            </a:r>
          </a:p>
          <a:p>
            <a:r>
              <a:rPr lang="en-US" sz="1400" dirty="0" smtClean="0"/>
              <a:t>Youtube.com </a:t>
            </a:r>
            <a:endParaRPr lang="en-US" sz="1400" dirty="0" smtClean="0"/>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5" y="1083299"/>
            <a:ext cx="8565600" cy="92008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t>This is an optional slide where you may place any supporting items.</a:t>
            </a:r>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pSp>
        <p:nvGrpSpPr>
          <p:cNvPr id="6" name="Shape 101"/>
          <p:cNvGrpSpPr/>
          <p:nvPr/>
        </p:nvGrpSpPr>
        <p:grpSpPr>
          <a:xfrm flipH="1">
            <a:off x="1219200" y="1765432"/>
            <a:ext cx="6400800" cy="3016118"/>
            <a:chOff x="-1" y="-1"/>
            <a:chExt cx="3800702" cy="2649302"/>
          </a:xfrm>
        </p:grpSpPr>
        <p:sp>
          <p:nvSpPr>
            <p:cNvPr id="7"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8" name="Place any supporting images, graphs, data or extra text here."/>
            <p:cNvSpPr/>
            <p:nvPr/>
          </p:nvSpPr>
          <p:spPr>
            <a:xfrm>
              <a:off x="-1" y="1032972"/>
              <a:ext cx="3800702" cy="58341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a:t>
              </a:r>
              <a:r>
                <a:rPr dirty="0" smtClean="0"/>
                <a:t>graphs, data or </a:t>
              </a:r>
              <a:r>
                <a:rPr dirty="0"/>
                <a:t>extra text here.</a:t>
              </a:r>
            </a:p>
          </p:txBody>
        </p:sp>
      </p:gr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765433"/>
            <a:ext cx="6629400" cy="3092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8581</TotalTime>
  <Words>918</Words>
  <Application>Microsoft Office PowerPoint</Application>
  <PresentationFormat>On-screen Show (16:9)</PresentationFormat>
  <Paragraphs>38</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50</cp:revision>
  <dcterms:modified xsi:type="dcterms:W3CDTF">2019-10-13T05:46:56Z</dcterms:modified>
</cp:coreProperties>
</file>