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32" r:id="rId1"/>
    <p:sldMasterId id="2147483834" r:id="rId2"/>
  </p:sldMasterIdLst>
  <p:notesMasterIdLst>
    <p:notesMasterId r:id="rId76"/>
  </p:notesMasterIdLst>
  <p:handoutMasterIdLst>
    <p:handoutMasterId r:id="rId77"/>
  </p:handoutMasterIdLst>
  <p:sldIdLst>
    <p:sldId id="262" r:id="rId3"/>
    <p:sldId id="551" r:id="rId4"/>
    <p:sldId id="690" r:id="rId5"/>
    <p:sldId id="691" r:id="rId6"/>
    <p:sldId id="689" r:id="rId7"/>
    <p:sldId id="692" r:id="rId8"/>
    <p:sldId id="694" r:id="rId9"/>
    <p:sldId id="693" r:id="rId10"/>
    <p:sldId id="695" r:id="rId11"/>
    <p:sldId id="696" r:id="rId12"/>
    <p:sldId id="697" r:id="rId13"/>
    <p:sldId id="698" r:id="rId14"/>
    <p:sldId id="699" r:id="rId15"/>
    <p:sldId id="700" r:id="rId16"/>
    <p:sldId id="701" r:id="rId17"/>
    <p:sldId id="702" r:id="rId18"/>
    <p:sldId id="703" r:id="rId19"/>
    <p:sldId id="704" r:id="rId20"/>
    <p:sldId id="705" r:id="rId21"/>
    <p:sldId id="706" r:id="rId22"/>
    <p:sldId id="707" r:id="rId23"/>
    <p:sldId id="709" r:id="rId24"/>
    <p:sldId id="708" r:id="rId25"/>
    <p:sldId id="710" r:id="rId26"/>
    <p:sldId id="711" r:id="rId27"/>
    <p:sldId id="712" r:id="rId28"/>
    <p:sldId id="713" r:id="rId29"/>
    <p:sldId id="714" r:id="rId30"/>
    <p:sldId id="715" r:id="rId31"/>
    <p:sldId id="736" r:id="rId32"/>
    <p:sldId id="737" r:id="rId33"/>
    <p:sldId id="738" r:id="rId34"/>
    <p:sldId id="739" r:id="rId35"/>
    <p:sldId id="740" r:id="rId36"/>
    <p:sldId id="741" r:id="rId37"/>
    <p:sldId id="742" r:id="rId38"/>
    <p:sldId id="743" r:id="rId39"/>
    <p:sldId id="744" r:id="rId40"/>
    <p:sldId id="745" r:id="rId41"/>
    <p:sldId id="746" r:id="rId42"/>
    <p:sldId id="747" r:id="rId43"/>
    <p:sldId id="748" r:id="rId44"/>
    <p:sldId id="749" r:id="rId45"/>
    <p:sldId id="750" r:id="rId46"/>
    <p:sldId id="751" r:id="rId47"/>
    <p:sldId id="752" r:id="rId48"/>
    <p:sldId id="753" r:id="rId49"/>
    <p:sldId id="754" r:id="rId50"/>
    <p:sldId id="755" r:id="rId51"/>
    <p:sldId id="756" r:id="rId52"/>
    <p:sldId id="757" r:id="rId53"/>
    <p:sldId id="758" r:id="rId54"/>
    <p:sldId id="716" r:id="rId55"/>
    <p:sldId id="717" r:id="rId56"/>
    <p:sldId id="718" r:id="rId57"/>
    <p:sldId id="719" r:id="rId58"/>
    <p:sldId id="720" r:id="rId59"/>
    <p:sldId id="721" r:id="rId60"/>
    <p:sldId id="722" r:id="rId61"/>
    <p:sldId id="723" r:id="rId62"/>
    <p:sldId id="724" r:id="rId63"/>
    <p:sldId id="725" r:id="rId64"/>
    <p:sldId id="726" r:id="rId65"/>
    <p:sldId id="727" r:id="rId66"/>
    <p:sldId id="728" r:id="rId67"/>
    <p:sldId id="729" r:id="rId68"/>
    <p:sldId id="730" r:id="rId69"/>
    <p:sldId id="731" r:id="rId70"/>
    <p:sldId id="732" r:id="rId71"/>
    <p:sldId id="733" r:id="rId72"/>
    <p:sldId id="734" r:id="rId73"/>
    <p:sldId id="735" r:id="rId74"/>
    <p:sldId id="688" r:id="rId75"/>
  </p:sldIdLst>
  <p:sldSz cx="9144000" cy="6858000" type="screen4x3"/>
  <p:notesSz cx="6796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71" autoAdjust="0"/>
    <p:restoredTop sz="96638" autoAdjust="0"/>
  </p:normalViewPr>
  <p:slideViewPr>
    <p:cSldViewPr>
      <p:cViewPr varScale="1">
        <p:scale>
          <a:sx n="124" d="100"/>
          <a:sy n="124" d="100"/>
        </p:scale>
        <p:origin x="2250" y="90"/>
      </p:cViewPr>
      <p:guideLst>
        <p:guide orient="horz" pos="119"/>
        <p:guide orient="horz" pos="4065"/>
        <p:guide pos="158"/>
        <p:guide pos="5602"/>
      </p:guideLst>
    </p:cSldViewPr>
  </p:slideViewPr>
  <p:outlineViewPr>
    <p:cViewPr>
      <p:scale>
        <a:sx n="33" d="100"/>
        <a:sy n="33" d="100"/>
      </p:scale>
      <p:origin x="12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4242" y="96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5F06F17-5C51-469B-BA8B-2DCDBC1362B2}" type="datetimeFigureOut">
              <a:rPr lang="ko-KR" altLang="en-US"/>
              <a:pPr>
                <a:defRPr/>
              </a:pPr>
              <a:t>2018-11-23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A46C1AB-D40E-4026-9392-AD8D59BD6D7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8881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57AF617-9FEB-4644-9296-FFBE31DEC696}" type="datetimeFigureOut">
              <a:rPr lang="ko-KR" altLang="en-US"/>
              <a:pPr>
                <a:defRPr/>
              </a:pPr>
              <a:t>2018-11-23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7188" cy="446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C8421A2-6146-4E88-8E06-BAF87D5D54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2329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352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950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169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924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241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083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499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092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952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813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528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2045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501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3916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5751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3886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0352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5614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4279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9650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221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2517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100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3494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8453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7420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4745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0930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9738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240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8917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90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313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82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5750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6767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8756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1349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144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1227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5857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5824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701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95506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6835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48856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8179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84209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02667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07600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8445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8152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74312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13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19431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9179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6445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8205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9274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21212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45486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3591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59633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39998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975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97924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74821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8132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01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602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sz="3600" dirty="0">
                <a:solidFill>
                  <a:srgbClr val="FF0000"/>
                </a:solidFill>
              </a:rPr>
              <a:t>내용 추가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93F785-957F-4361-AC0D-24F56EFF993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80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 bwMode="auto">
          <a:xfrm>
            <a:off x="0" y="1428750"/>
            <a:ext cx="9144000" cy="2286000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buFont typeface="Monotype Sorts" pitchFamily="2" charset="2"/>
              <a:buNone/>
              <a:defRPr/>
            </a:pPr>
            <a:endParaRPr lang="ko-KR" altLang="en-US" sz="4400" b="1" kern="0">
              <a:ln w="12700">
                <a:noFill/>
                <a:prstDash val="solid"/>
              </a:ln>
              <a:solidFill>
                <a:srgbClr val="FFFFF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0825" y="1857364"/>
            <a:ext cx="8642350" cy="14700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7290" y="4000504"/>
            <a:ext cx="6400800" cy="1752600"/>
          </a:xfrm>
        </p:spPr>
        <p:txBody>
          <a:bodyPr>
            <a:normAutofit/>
          </a:bodyPr>
          <a:lstStyle>
            <a:lvl1pPr marL="0" marR="0" indent="0" algn="ctr" defTabSz="914400" rtl="0" eaLnBrk="0" fontAlgn="ctr" latinLnBrk="1" hangingPunct="0">
              <a:lnSpc>
                <a:spcPct val="110000"/>
              </a:lnSpc>
              <a:spcBef>
                <a:spcPct val="6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Monotype Sorts" pitchFamily="2" charset="2"/>
              <a:buNone/>
              <a:tabLst/>
              <a:defRPr kumimoji="1" lang="en-US" altLang="ko-KR" sz="3200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250825" y="630396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46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3279" y="198438"/>
            <a:ext cx="8107389" cy="596881"/>
          </a:xfrm>
          <a:prstGeom prst="rect">
            <a:avLst/>
          </a:prstGeom>
        </p:spPr>
        <p:txBody>
          <a:bodyPr anchor="ctr"/>
          <a:lstStyle>
            <a:lvl1pPr algn="l"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 b="1">
                <a:latin typeface="Times New Roman" pitchFamily="18" charset="0"/>
                <a:cs typeface="Times New Roman" pitchFamily="18" charset="0"/>
              </a:defRPr>
            </a:lvl1pPr>
            <a:lvl2pPr marL="444500" indent="-179388">
              <a:buFont typeface="Wingdings 3" pitchFamily="18" charset="2"/>
              <a:buChar char=""/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 sz="1800">
                <a:latin typeface="Times New Roman" pitchFamily="18" charset="0"/>
                <a:cs typeface="Times New Roman" pitchFamily="18" charset="0"/>
              </a:defRPr>
            </a:lvl5pPr>
            <a:lvl6pPr marL="1440000" indent="-342900">
              <a:buFont typeface="Wingdings" pitchFamily="2" charset="2"/>
              <a:buChar char="Ø"/>
              <a:defRPr sz="1800">
                <a:latin typeface="Times New Roman" pitchFamily="18" charset="0"/>
                <a:cs typeface="Times New Roman" pitchFamily="18" charset="0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가</a:t>
            </a:r>
            <a:r>
              <a:rPr lang="en-US" altLang="ko-KR" dirty="0"/>
              <a:t>a</a:t>
            </a: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가</a:t>
            </a:r>
            <a:r>
              <a:rPr lang="en-US" altLang="ko-KR" dirty="0"/>
              <a:t>a</a:t>
            </a:r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가</a:t>
            </a:r>
            <a:r>
              <a:rPr lang="en-US" altLang="ko-KR" dirty="0"/>
              <a:t>a</a:t>
            </a:r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가</a:t>
            </a:r>
            <a:r>
              <a:rPr lang="en-US" altLang="ko-KR" dirty="0"/>
              <a:t>a</a:t>
            </a:r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가</a:t>
            </a:r>
            <a:r>
              <a:rPr lang="en-US" altLang="ko-KR" dirty="0"/>
              <a:t>a</a:t>
            </a:r>
            <a:r>
              <a:rPr lang="ko-KR" altLang="en-US" dirty="0" err="1"/>
              <a:t>여섯번째</a:t>
            </a:r>
            <a:r>
              <a:rPr lang="ko-KR" altLang="en-US" dirty="0"/>
              <a:t> 수준</a:t>
            </a:r>
            <a:endParaRPr lang="en-US" altLang="ko-KR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dirty="0"/>
              <a:t>Page </a:t>
            </a:r>
            <a:fld id="{0E2EC1C7-2684-4860-8887-08AA11658F7C}" type="slidenum">
              <a:rPr smtClean="0"/>
              <a:pPr>
                <a:defRPr/>
              </a:pPr>
              <a:t>‹#›</a:t>
            </a:fld>
            <a:r>
              <a:rPr lang="en-US" altLang="ko-KR" dirty="0"/>
              <a:t>/71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382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28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0825" y="928688"/>
            <a:ext cx="8642350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2051" name="그룹 9"/>
          <p:cNvGrpSpPr>
            <a:grpSpLocks/>
          </p:cNvGrpSpPr>
          <p:nvPr/>
        </p:nvGrpSpPr>
        <p:grpSpPr bwMode="auto">
          <a:xfrm>
            <a:off x="252413" y="180975"/>
            <a:ext cx="8658225" cy="623888"/>
            <a:chOff x="214282" y="161925"/>
            <a:chExt cx="8658225" cy="623869"/>
          </a:xfrm>
        </p:grpSpPr>
        <p:sp>
          <p:nvSpPr>
            <p:cNvPr id="2056" name="Rectangle 17"/>
            <p:cNvSpPr>
              <a:spLocks noChangeArrowheads="1"/>
            </p:cNvSpPr>
            <p:nvPr userDrawn="1"/>
          </p:nvSpPr>
          <p:spPr bwMode="auto">
            <a:xfrm>
              <a:off x="214282" y="171450"/>
              <a:ext cx="8658225" cy="6143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 sz="2000">
                <a:solidFill>
                  <a:srgbClr val="000000"/>
                </a:solidFill>
                <a:latin typeface="맑은 고딕" pitchFamily="50" charset="-127"/>
              </a:endParaRPr>
            </a:p>
          </p:txBody>
        </p:sp>
        <p:sp>
          <p:nvSpPr>
            <p:cNvPr id="2057" name="Rectangle 18"/>
            <p:cNvSpPr>
              <a:spLocks noChangeArrowheads="1"/>
            </p:cNvSpPr>
            <p:nvPr userDrawn="1"/>
          </p:nvSpPr>
          <p:spPr bwMode="auto">
            <a:xfrm>
              <a:off x="214282" y="161925"/>
              <a:ext cx="546100" cy="614344"/>
            </a:xfrm>
            <a:prstGeom prst="rect">
              <a:avLst/>
            </a:prstGeom>
            <a:gradFill rotWithShape="0">
              <a:gsLst>
                <a:gs pos="0">
                  <a:srgbClr val="4B000C"/>
                </a:gs>
                <a:gs pos="100000">
                  <a:srgbClr val="FC0128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2000">
                <a:solidFill>
                  <a:srgbClr val="000000"/>
                </a:solidFill>
                <a:latin typeface="맑은 고딕" pitchFamily="50" charset="-127"/>
              </a:endParaRPr>
            </a:p>
          </p:txBody>
        </p:sp>
      </p:grpSp>
      <p:sp>
        <p:nvSpPr>
          <p:cNvPr id="2052" name="Rectangle 20"/>
          <p:cNvSpPr txBox="1">
            <a:spLocks noChangeArrowheads="1"/>
          </p:cNvSpPr>
          <p:nvPr/>
        </p:nvSpPr>
        <p:spPr bwMode="auto">
          <a:xfrm>
            <a:off x="768350" y="142875"/>
            <a:ext cx="8018463" cy="6858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lang="en-US" altLang="ko-KR" sz="36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3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500813"/>
            <a:ext cx="211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054" name="Text Box 30"/>
          <p:cNvSpPr txBox="1">
            <a:spLocks noChangeArrowheads="1"/>
          </p:cNvSpPr>
          <p:nvPr/>
        </p:nvSpPr>
        <p:spPr bwMode="auto">
          <a:xfrm>
            <a:off x="393700" y="6526213"/>
            <a:ext cx="15351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ko-KR" sz="1200" b="1">
                <a:solidFill>
                  <a:srgbClr val="000000"/>
                </a:solidFill>
                <a:latin typeface="Times New Roman" pitchFamily="18" charset="0"/>
              </a:rPr>
              <a:t>Sogang University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43813" y="6518275"/>
            <a:ext cx="1249362" cy="365125"/>
          </a:xfrm>
          <a:prstGeom prst="rect">
            <a:avLst/>
          </a:prstGeom>
        </p:spPr>
        <p:txBody>
          <a:bodyPr/>
          <a:lstStyle>
            <a:lvl1pPr marL="0" algn="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defRPr kumimoji="0" lang="en-US" altLang="ko-KR" sz="1200" b="1" i="1" kern="1200">
                <a:solidFill>
                  <a:prstClr val="black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r>
              <a:rPr dirty="0"/>
              <a:t>Page </a:t>
            </a:r>
            <a:fld id="{F7D0277A-CD45-4180-BB8F-23DECFB917DE}" type="slidenum">
              <a:rPr smtClean="0"/>
              <a:pPr>
                <a:defRPr/>
              </a:pPr>
              <a:t>‹#›</a:t>
            </a:fld>
            <a:r>
              <a:rPr lang="en-US" altLang="ko-KR" dirty="0"/>
              <a:t>/71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859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800" b="1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630238" indent="-450850" algn="l" rtl="0" eaLnBrk="0" fontAlgn="base" latinLnBrk="1" hangingPunct="0">
        <a:spcBef>
          <a:spcPct val="20000"/>
        </a:spcBef>
        <a:spcAft>
          <a:spcPct val="0"/>
        </a:spcAft>
        <a:buClr>
          <a:srgbClr val="FF0000"/>
        </a:buClr>
        <a:buFont typeface="Arial" pitchFamily="34" charset="0"/>
        <a:buChar char="–"/>
        <a:tabLst>
          <a:tab pos="1165225" algn="l"/>
        </a:tabLst>
        <a:defRPr lang="ko-KR" altLang="en-US" sz="2600" kern="1200" dirty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715963" indent="-266700" algn="l" rtl="0" eaLnBrk="0" fontAlgn="base" latinLnBrk="1" hangingPunct="0">
        <a:spcBef>
          <a:spcPct val="20000"/>
        </a:spcBef>
        <a:spcAft>
          <a:spcPct val="0"/>
        </a:spcAft>
        <a:buClr>
          <a:srgbClr val="FF0000"/>
        </a:buClr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982663" indent="-352425" algn="l" rtl="0" eaLnBrk="0" fontAlgn="base" latinLnBrk="1" hangingPunct="0">
        <a:spcBef>
          <a:spcPct val="20000"/>
        </a:spcBef>
        <a:spcAft>
          <a:spcPct val="0"/>
        </a:spcAft>
        <a:buClr>
          <a:srgbClr val="FF0000"/>
        </a:buClr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1258888" indent="-361950" algn="l" rtl="0" eaLnBrk="0" fontAlgn="base" latinLnBrk="1" hangingPunct="0">
        <a:spcBef>
          <a:spcPct val="20000"/>
        </a:spcBef>
        <a:spcAft>
          <a:spcPct val="0"/>
        </a:spcAft>
        <a:buClr>
          <a:srgbClr val="FF0000"/>
        </a:buClr>
        <a:buFont typeface="Arial" pitchFamily="34" charset="0"/>
        <a:buChar char="»"/>
        <a:defRPr sz="1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9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0" y="1428750"/>
            <a:ext cx="9144000" cy="22860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kumimoji="1" lang="en-US" altLang="ko-KR" sz="3200" b="1" kern="0" dirty="0">
                <a:ln w="12700">
                  <a:noFill/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End-to-end Speech Recognition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250825" y="4214813"/>
            <a:ext cx="8642350" cy="2886595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Ji-Hwan Kim</a:t>
            </a:r>
            <a:endParaRPr dirty="0"/>
          </a:p>
          <a:p>
            <a:pPr>
              <a:defRPr/>
            </a:pPr>
            <a:r>
              <a:rPr dirty="0" err="1"/>
              <a:t>Sogang</a:t>
            </a:r>
            <a:r>
              <a:rPr dirty="0"/>
              <a:t> University</a:t>
            </a:r>
          </a:p>
          <a:p>
            <a:pPr>
              <a:defRPr/>
            </a:pPr>
            <a:r>
              <a:rPr dirty="0"/>
              <a:t>Dept. of Computer Science and Engineering</a:t>
            </a:r>
          </a:p>
          <a:p>
            <a:pPr>
              <a:defRPr/>
            </a:pPr>
            <a:endParaRPr dirty="0"/>
          </a:p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2.1 Connectionist Temporal Classification (CTC)</a:t>
            </a:r>
            <a:endParaRPr lang="ko-KR" altLang="en-US" sz="2800" b="1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r>
              <a:rPr lang="en-US" altLang="ko-KR" dirty="0"/>
              <a:t>Temporal Classification</a:t>
            </a:r>
          </a:p>
          <a:p>
            <a:pPr lvl="1"/>
            <a:r>
              <a:rPr lang="en-US" altLang="ko-KR" dirty="0"/>
              <a:t>S : training examples set </a:t>
            </a:r>
          </a:p>
          <a:p>
            <a:pPr lvl="1"/>
            <a:r>
              <a:rPr lang="en-US" altLang="ko-KR" dirty="0"/>
              <a:t>Input space                  : set of all sequence of </a:t>
            </a:r>
            <a:r>
              <a:rPr lang="en-US" altLang="ko-KR" i="1" dirty="0"/>
              <a:t>m</a:t>
            </a:r>
            <a:r>
              <a:rPr lang="en-US" altLang="ko-KR" dirty="0"/>
              <a:t> dimensional real valued vectors</a:t>
            </a:r>
          </a:p>
          <a:p>
            <a:pPr lvl="1"/>
            <a:r>
              <a:rPr lang="en-US" altLang="ko-KR" dirty="0"/>
              <a:t>Target space                : set of all sequences over the alphabet </a:t>
            </a:r>
            <a:r>
              <a:rPr lang="en-US" altLang="ko-KR" i="1" dirty="0"/>
              <a:t>L</a:t>
            </a:r>
            <a:r>
              <a:rPr lang="en-US" altLang="ko-KR" dirty="0"/>
              <a:t> of labels</a:t>
            </a:r>
          </a:p>
          <a:p>
            <a:pPr lvl="1"/>
            <a:r>
              <a:rPr lang="en-US" altLang="ko-KR" i="1" dirty="0"/>
              <a:t>S</a:t>
            </a:r>
            <a:r>
              <a:rPr lang="en-US" altLang="ko-KR" dirty="0"/>
              <a:t> consists of a pair of sequences (</a:t>
            </a:r>
            <a:r>
              <a:rPr lang="en-US" altLang="ko-KR" i="1" dirty="0"/>
              <a:t>x</a:t>
            </a:r>
            <a:r>
              <a:rPr lang="en-US" altLang="ko-KR" dirty="0"/>
              <a:t>, </a:t>
            </a:r>
            <a:r>
              <a:rPr lang="en-US" altLang="ko-KR" i="1" dirty="0"/>
              <a:t>z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Target sequence</a:t>
            </a:r>
          </a:p>
          <a:p>
            <a:pPr lvl="2"/>
            <a:r>
              <a:rPr lang="en-US" altLang="ko-KR" dirty="0"/>
              <a:t>Input sequence    </a:t>
            </a:r>
          </a:p>
          <a:p>
            <a:pPr lvl="1"/>
            <a:r>
              <a:rPr lang="en-US" altLang="ko-KR" dirty="0"/>
              <a:t>Train a temporal classifier                  in a way that minimizes some task specific error measure</a:t>
            </a:r>
          </a:p>
          <a:p>
            <a:pPr eaLnBrk="1" hangingPunct="1"/>
            <a:endParaRPr lang="en-US" altLang="ko-KR" dirty="0"/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9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D2EF0CB-FB5F-4E8C-BC88-42129445C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531" y="1412776"/>
            <a:ext cx="1514475" cy="42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321D9B-1EE9-40F9-8ADF-A0621F150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718" y="1913324"/>
            <a:ext cx="1493375" cy="39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DE5487-A2DE-45FE-80B4-31617C73F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252" y="2776009"/>
            <a:ext cx="1194348" cy="35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80F694-813D-44D1-AB96-F56CE60536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2" t="5698" r="3559" b="12623"/>
          <a:stretch/>
        </p:blipFill>
        <p:spPr bwMode="auto">
          <a:xfrm>
            <a:off x="3119718" y="4134010"/>
            <a:ext cx="2428155" cy="3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231960-1613-4816-B8C7-076CB4E1B2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" t="-1" b="5154"/>
          <a:stretch/>
        </p:blipFill>
        <p:spPr bwMode="auto">
          <a:xfrm>
            <a:off x="3004457" y="4535159"/>
            <a:ext cx="2408414" cy="35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4F9BF8-6182-4C2E-9E83-5E3F2854A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039" y="4583296"/>
            <a:ext cx="798500" cy="331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044461-A83C-4F8D-A680-9E0710B23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399" y="5048410"/>
            <a:ext cx="1429467" cy="329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15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2.1 Connectionist Temporal Classification (CTC)</a:t>
            </a:r>
            <a:endParaRPr lang="ko-KR" altLang="en-US" sz="2800" b="1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r>
              <a:rPr lang="en-US" altLang="ko-KR" dirty="0"/>
              <a:t>Temporal Classification</a:t>
            </a:r>
          </a:p>
          <a:p>
            <a:pPr lvl="1"/>
            <a:r>
              <a:rPr lang="en-US" altLang="ko-KR" dirty="0"/>
              <a:t>Label Error Rate (LER)</a:t>
            </a:r>
          </a:p>
          <a:p>
            <a:pPr lvl="2"/>
            <a:r>
              <a:rPr lang="en-US" altLang="ko-KR" dirty="0"/>
              <a:t>Test set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3"/>
            <a:r>
              <a:rPr lang="en-US" altLang="ko-KR" i="1" dirty="0"/>
              <a:t>ED</a:t>
            </a:r>
            <a:r>
              <a:rPr lang="en-US" altLang="ko-KR" dirty="0"/>
              <a:t>(</a:t>
            </a:r>
            <a:r>
              <a:rPr lang="en-US" altLang="ko-KR" i="1" dirty="0"/>
              <a:t>p</a:t>
            </a:r>
            <a:r>
              <a:rPr lang="en-US" altLang="ko-KR" dirty="0"/>
              <a:t>, </a:t>
            </a:r>
            <a:r>
              <a:rPr lang="en-US" altLang="ko-KR" i="1" dirty="0"/>
              <a:t>q</a:t>
            </a:r>
            <a:r>
              <a:rPr lang="en-US" altLang="ko-KR" dirty="0"/>
              <a:t>) is the edit distance between two sequence </a:t>
            </a:r>
            <a:r>
              <a:rPr lang="en-US" altLang="ko-KR" i="1" dirty="0"/>
              <a:t>p</a:t>
            </a:r>
            <a:r>
              <a:rPr lang="en-US" altLang="ko-KR" dirty="0"/>
              <a:t> and </a:t>
            </a:r>
            <a:r>
              <a:rPr lang="en-US" altLang="ko-KR" i="1" dirty="0"/>
              <a:t>q</a:t>
            </a:r>
            <a:r>
              <a:rPr lang="en-US" altLang="ko-KR" dirty="0"/>
              <a:t> </a:t>
            </a:r>
          </a:p>
          <a:p>
            <a:pPr lvl="4"/>
            <a:r>
              <a:rPr lang="en-US" altLang="ko-KR" dirty="0" err="1"/>
              <a:t>eg</a:t>
            </a:r>
            <a:r>
              <a:rPr lang="en-US" altLang="ko-KR" dirty="0"/>
              <a:t>) the minimum number of insertions, substitutions and deletions required to change </a:t>
            </a:r>
            <a:r>
              <a:rPr lang="en-US" altLang="ko-KR" i="1" dirty="0"/>
              <a:t>p</a:t>
            </a:r>
            <a:r>
              <a:rPr lang="en-US" altLang="ko-KR" dirty="0"/>
              <a:t> and </a:t>
            </a:r>
            <a:r>
              <a:rPr lang="en-US" altLang="ko-KR" i="1" dirty="0"/>
              <a:t>q</a:t>
            </a:r>
          </a:p>
          <a:p>
            <a:pPr lvl="2"/>
            <a:endParaRPr lang="en-US" altLang="ko-KR" dirty="0"/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13220B-8750-4C8D-A543-AC071DF9F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630" y="2292430"/>
            <a:ext cx="6170739" cy="140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34F3DC6C-9077-485D-BC69-EA9B3A4BF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533" y="1886041"/>
            <a:ext cx="1445392" cy="36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67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2.1 Connectionist Temporal Classification (CTC)</a:t>
            </a:r>
            <a:endParaRPr lang="ko-KR" altLang="en-US" sz="2800" b="1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r>
              <a:rPr lang="en-US" altLang="ko-KR" dirty="0"/>
              <a:t>Connectionist Temporal Classification</a:t>
            </a:r>
          </a:p>
          <a:p>
            <a:pPr lvl="1"/>
            <a:r>
              <a:rPr lang="en-US" altLang="ko-KR" dirty="0"/>
              <a:t>From Network Outputs to </a:t>
            </a:r>
            <a:r>
              <a:rPr lang="en-US" altLang="ko-KR" dirty="0" err="1"/>
              <a:t>Labellings</a:t>
            </a:r>
            <a:endParaRPr lang="en-US" altLang="ko-KR" dirty="0"/>
          </a:p>
          <a:p>
            <a:pPr lvl="2"/>
            <a:r>
              <a:rPr lang="en-US" altLang="ko-KR" dirty="0"/>
              <a:t>CTC network</a:t>
            </a:r>
          </a:p>
          <a:p>
            <a:pPr lvl="3"/>
            <a:r>
              <a:rPr lang="en-US" altLang="ko-KR" dirty="0" err="1"/>
              <a:t>Softmax</a:t>
            </a:r>
            <a:r>
              <a:rPr lang="en-US" altLang="ko-KR" dirty="0"/>
              <a:t> output layer with one more unit than there are labels in </a:t>
            </a:r>
            <a:r>
              <a:rPr lang="en-US" altLang="ko-KR" i="1" dirty="0"/>
              <a:t>L</a:t>
            </a:r>
          </a:p>
          <a:p>
            <a:pPr lvl="3"/>
            <a:r>
              <a:rPr lang="en-US" altLang="ko-KR" dirty="0"/>
              <a:t>Extra unit is a ‘blank’, or no label</a:t>
            </a:r>
          </a:p>
          <a:p>
            <a:pPr lvl="2"/>
            <a:r>
              <a:rPr lang="en-US" altLang="ko-KR" dirty="0"/>
              <a:t>CTC network output </a:t>
            </a:r>
          </a:p>
          <a:p>
            <a:pPr lvl="3"/>
            <a:r>
              <a:rPr lang="en-US" altLang="ko-KR" dirty="0"/>
              <a:t>the probabilities of all possible ways of aligning all possible label sequences with the input sequence</a:t>
            </a:r>
          </a:p>
          <a:p>
            <a:pPr lvl="2"/>
            <a:r>
              <a:rPr lang="en-US" altLang="ko-KR" dirty="0"/>
              <a:t>Total probability of any one label sequence </a:t>
            </a:r>
          </a:p>
          <a:p>
            <a:pPr lvl="3"/>
            <a:r>
              <a:rPr lang="en-US" altLang="ko-KR" dirty="0"/>
              <a:t>summing the probabilities of its different alignments</a:t>
            </a:r>
          </a:p>
          <a:p>
            <a:pPr lvl="2"/>
            <a:endParaRPr lang="en-US" altLang="ko-KR" dirty="0"/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11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700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2.1 Connectionist Temporal Classification (CTC)</a:t>
            </a:r>
            <a:endParaRPr lang="ko-KR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50825" y="836712"/>
                <a:ext cx="8642350" cy="5572125"/>
              </a:xfrm>
            </p:spPr>
            <p:txBody>
              <a:bodyPr/>
              <a:lstStyle/>
              <a:p>
                <a:r>
                  <a:rPr lang="en-US" altLang="ko-KR" dirty="0"/>
                  <a:t>Connectionist Temporal Classification</a:t>
                </a:r>
              </a:p>
              <a:p>
                <a:pPr lvl="1"/>
                <a:r>
                  <a:rPr lang="en-US" altLang="ko-KR" dirty="0"/>
                  <a:t>From Network Outputs to </a:t>
                </a:r>
                <a:r>
                  <a:rPr lang="en-US" altLang="ko-KR" dirty="0" err="1"/>
                  <a:t>Labellings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Label probability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sz="1000" dirty="0"/>
              </a:p>
              <a:p>
                <a:pPr lvl="3"/>
                <a:r>
                  <a:rPr lang="en-US" altLang="ko-KR" dirty="0"/>
                  <a:t>Input sequence </a:t>
                </a:r>
                <a:r>
                  <a:rPr lang="en-US" altLang="ko-KR" i="1" dirty="0"/>
                  <a:t>x</a:t>
                </a:r>
                <a:r>
                  <a:rPr lang="en-US" altLang="ko-KR" dirty="0"/>
                  <a:t> of length </a:t>
                </a:r>
                <a:r>
                  <a:rPr lang="en-US" altLang="ko-KR" i="1" dirty="0"/>
                  <a:t>T</a:t>
                </a:r>
              </a:p>
              <a:p>
                <a:pPr lvl="3"/>
                <a:r>
                  <a:rPr lang="en-US" altLang="ko-KR" dirty="0" err="1"/>
                  <a:t>RNN</a:t>
                </a:r>
                <a:r>
                  <a:rPr lang="en-US" altLang="ko-KR" dirty="0"/>
                  <a:t> with </a:t>
                </a:r>
                <a:r>
                  <a:rPr lang="en-US" altLang="ko-KR" i="1" dirty="0"/>
                  <a:t>m</a:t>
                </a:r>
                <a:r>
                  <a:rPr lang="en-US" altLang="ko-KR" dirty="0"/>
                  <a:t> inputs, </a:t>
                </a:r>
                <a:r>
                  <a:rPr lang="en-US" altLang="ko-KR" i="1" dirty="0"/>
                  <a:t>n</a:t>
                </a:r>
                <a:r>
                  <a:rPr lang="en-US" altLang="ko-KR" dirty="0"/>
                  <a:t> outputs and weight vector </a:t>
                </a:r>
                <a:r>
                  <a:rPr lang="en-US" altLang="ko-KR" i="1" dirty="0"/>
                  <a:t>w</a:t>
                </a:r>
                <a:r>
                  <a:rPr lang="en-US" altLang="ko-KR" dirty="0"/>
                  <a:t> </a:t>
                </a:r>
              </a:p>
              <a:p>
                <a:pPr lvl="3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altLang="ko-KR" dirty="0"/>
                  <a:t> : probability of observing label </a:t>
                </a:r>
                <a:r>
                  <a:rPr lang="en-US" altLang="ko-KR" i="1" dirty="0"/>
                  <a:t>k</a:t>
                </a:r>
                <a:r>
                  <a:rPr lang="en-US" altLang="ko-KR" dirty="0"/>
                  <a:t> at time </a:t>
                </a:r>
                <a:r>
                  <a:rPr lang="en-US" altLang="ko-KR" i="1" dirty="0"/>
                  <a:t>t</a:t>
                </a:r>
              </a:p>
              <a:p>
                <a:pPr lvl="3"/>
                <a:r>
                  <a:rPr lang="en-US" altLang="ko-KR" dirty="0"/>
                  <a:t>                            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′</m:t>
                        </m:r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/>
                  <a:t>as paths and denote them </a:t>
                </a:r>
                <a:r>
                  <a:rPr lang="el-GR" altLang="ko-KR" i="1" dirty="0"/>
                  <a:t>π</a:t>
                </a:r>
                <a:endParaRPr lang="en-US" altLang="ko-KR" i="1" dirty="0"/>
              </a:p>
              <a:p>
                <a:pPr lvl="2"/>
                <a:endParaRPr lang="en-US" altLang="ko-KR" sz="1000" i="1" dirty="0"/>
              </a:p>
              <a:p>
                <a:pPr lvl="3"/>
                <a:r>
                  <a:rPr lang="en-US" altLang="ko-KR" dirty="0"/>
                  <a:t>Assumption</a:t>
                </a:r>
              </a:p>
              <a:p>
                <a:pPr lvl="4"/>
                <a:r>
                  <a:rPr lang="en-US" altLang="ko-KR" dirty="0"/>
                  <a:t>network outputs at different times are conditionally independent</a:t>
                </a:r>
              </a:p>
              <a:p>
                <a:pPr lvl="2"/>
                <a:endParaRPr lang="en-US" altLang="ko-KR" dirty="0"/>
              </a:p>
            </p:txBody>
          </p:sp>
        </mc:Choice>
        <mc:Fallback>
          <p:sp>
            <p:nvSpPr>
              <p:cNvPr id="6147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836712"/>
                <a:ext cx="8642350" cy="5572125"/>
              </a:xfrm>
              <a:blipFill>
                <a:blip r:embed="rId3"/>
                <a:stretch>
                  <a:fillRect l="-1199" t="-1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12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86CD37B-C9F7-47C0-B8A7-94D231A65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85628"/>
            <a:ext cx="3672408" cy="1166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E66370F6-54B9-4F23-A677-B7AF6DE9D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641640"/>
            <a:ext cx="1656184" cy="304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2678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2.1 Connectionist Temporal Classification (CTC)</a:t>
            </a:r>
            <a:endParaRPr lang="ko-KR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50825" y="836712"/>
                <a:ext cx="8642350" cy="5572125"/>
              </a:xfrm>
            </p:spPr>
            <p:txBody>
              <a:bodyPr/>
              <a:lstStyle/>
              <a:p>
                <a:r>
                  <a:rPr lang="en-US" altLang="ko-KR" dirty="0"/>
                  <a:t>Connectionist Temporal Classification</a:t>
                </a:r>
              </a:p>
              <a:p>
                <a:pPr lvl="1"/>
                <a:r>
                  <a:rPr lang="en-US" altLang="ko-KR" dirty="0"/>
                  <a:t>From Network Outputs to </a:t>
                </a:r>
                <a:r>
                  <a:rPr lang="en-US" altLang="ko-KR" dirty="0" err="1"/>
                  <a:t>Labellings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Define a many-to-one map </a:t>
                </a:r>
                <a:r>
                  <a:rPr lang="el-GR" altLang="ko-KR" i="1" dirty="0"/>
                  <a:t>β</a:t>
                </a:r>
                <a:r>
                  <a:rPr lang="en-US" altLang="ko-KR" dirty="0"/>
                  <a:t>:       </a:t>
                </a:r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/>
                  <a:t>: Set of possible </a:t>
                </a:r>
                <a:r>
                  <a:rPr lang="en-US" altLang="ko-KR" dirty="0" err="1"/>
                  <a:t>labellings</a:t>
                </a:r>
                <a:endParaRPr lang="en-US" altLang="ko-KR" dirty="0"/>
              </a:p>
              <a:p>
                <a:pPr lvl="3"/>
                <a:r>
                  <a:rPr lang="en-US" altLang="ko-KR" dirty="0"/>
                  <a:t>Remove all blanks and repeated labels</a:t>
                </a:r>
              </a:p>
              <a:p>
                <a:pPr lvl="4"/>
                <a:r>
                  <a:rPr lang="en-US" altLang="ko-KR" dirty="0" err="1"/>
                  <a:t>e.g</a:t>
                </a:r>
                <a:r>
                  <a:rPr lang="en-US" altLang="ko-KR" dirty="0"/>
                  <a:t>)</a:t>
                </a:r>
              </a:p>
              <a:p>
                <a:pPr lvl="2"/>
                <a:r>
                  <a:rPr lang="en-US" altLang="ko-KR" dirty="0"/>
                  <a:t>Conditional probability of a given labelling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  <a:ea typeface="Cambria Math"/>
                      </a:rPr>
                      <m:t>l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b="0" i="1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3"/>
                <a:r>
                  <a:rPr lang="en-US" altLang="ko-KR" dirty="0"/>
                  <a:t>Sum of the probabilities of all the paths</a:t>
                </a:r>
              </a:p>
              <a:p>
                <a:pPr lvl="2"/>
                <a:endParaRPr lang="en-US" altLang="ko-KR" dirty="0"/>
              </a:p>
            </p:txBody>
          </p:sp>
        </mc:Choice>
        <mc:Fallback>
          <p:sp>
            <p:nvSpPr>
              <p:cNvPr id="6147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836712"/>
                <a:ext cx="8642350" cy="5572125"/>
              </a:xfrm>
              <a:blipFill>
                <a:blip r:embed="rId3"/>
                <a:stretch>
                  <a:fillRect l="-1199" t="-1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13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DD75C8C-2334-4F6D-A5AE-CEA363B13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2" r="14835" b="28655"/>
          <a:stretch/>
        </p:blipFill>
        <p:spPr bwMode="auto">
          <a:xfrm>
            <a:off x="4716016" y="1844824"/>
            <a:ext cx="1430340" cy="399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F582C00D-A903-45E2-8F59-5EA03F41F7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0" r="2703"/>
          <a:stretch/>
        </p:blipFill>
        <p:spPr bwMode="auto">
          <a:xfrm>
            <a:off x="1979712" y="3046258"/>
            <a:ext cx="3779752" cy="30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D90AC95D-04F3-4550-B27B-6E82B9B9A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614" y="3861048"/>
            <a:ext cx="3190771" cy="934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7344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2.1 Connectionist Temporal Classification (CTC)</a:t>
            </a:r>
            <a:endParaRPr lang="ko-KR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50825" y="836712"/>
                <a:ext cx="8642350" cy="5572125"/>
              </a:xfrm>
            </p:spPr>
            <p:txBody>
              <a:bodyPr/>
              <a:lstStyle/>
              <a:p>
                <a:r>
                  <a:rPr lang="en-US" altLang="ko-KR" dirty="0"/>
                  <a:t>Connectionist Temporal Classification</a:t>
                </a:r>
              </a:p>
              <a:p>
                <a:pPr lvl="1"/>
                <a:r>
                  <a:rPr lang="en-US" altLang="ko-KR" dirty="0"/>
                  <a:t>Constructing the Classifier </a:t>
                </a:r>
              </a:p>
              <a:p>
                <a:pPr lvl="2"/>
                <a:r>
                  <a:rPr lang="en-US" altLang="ko-KR" dirty="0"/>
                  <a:t>Output of the classifier → most probable labelling for the input sequence</a:t>
                </a:r>
              </a:p>
              <a:p>
                <a:endParaRPr lang="en-US" altLang="ko-KR" dirty="0"/>
              </a:p>
              <a:p>
                <a:endParaRPr lang="en-US" altLang="ko-KR" sz="1600" dirty="0"/>
              </a:p>
              <a:p>
                <a:pPr lvl="2"/>
                <a:r>
                  <a:rPr lang="en-US" altLang="ko-KR" dirty="0"/>
                  <a:t>Two approximate methods for decoding(finding most probable labelling)</a:t>
                </a:r>
              </a:p>
              <a:p>
                <a:pPr lvl="3"/>
                <a:r>
                  <a:rPr lang="en-US" altLang="ko-KR" dirty="0"/>
                  <a:t>First, best path decoding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4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/>
                          </a:rPr>
                          <m:t>𝜋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/>
                  <a:t> - concatenation of the most active outputs at every time-step</a:t>
                </a:r>
              </a:p>
            </p:txBody>
          </p:sp>
        </mc:Choice>
        <mc:Fallback>
          <p:sp>
            <p:nvSpPr>
              <p:cNvPr id="6147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836712"/>
                <a:ext cx="8642350" cy="5572125"/>
              </a:xfrm>
              <a:blipFill>
                <a:blip r:embed="rId3"/>
                <a:stretch>
                  <a:fillRect l="-1199" t="-1094" r="-1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14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7B7024F0-8A2D-4A5D-A977-DB4616C52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059" y="2530970"/>
            <a:ext cx="4255881" cy="898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166C87B-672D-435E-9220-92052CD4AEA8}"/>
              </a:ext>
            </a:extLst>
          </p:cNvPr>
          <p:cNvGrpSpPr/>
          <p:nvPr/>
        </p:nvGrpSpPr>
        <p:grpSpPr>
          <a:xfrm>
            <a:off x="1438121" y="4728975"/>
            <a:ext cx="6267755" cy="788565"/>
            <a:chOff x="1040549" y="4640014"/>
            <a:chExt cx="6267755" cy="788565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28888030-3D0D-4282-BC8F-E851DE8476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321"/>
            <a:stretch/>
          </p:blipFill>
          <p:spPr bwMode="auto">
            <a:xfrm>
              <a:off x="1040549" y="4640014"/>
              <a:ext cx="3816424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58E5359E-9267-45D5-840F-8E9B0801B4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459"/>
            <a:stretch/>
          </p:blipFill>
          <p:spPr bwMode="auto">
            <a:xfrm>
              <a:off x="3491880" y="4817937"/>
              <a:ext cx="3816424" cy="610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3496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2.1 Connectionist Temporal Classification (CTC)</a:t>
            </a:r>
            <a:endParaRPr lang="ko-KR" altLang="en-US" sz="2800" b="1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r>
              <a:rPr lang="en-US" altLang="ko-KR" dirty="0"/>
              <a:t>Connectionist Temporal Classification</a:t>
            </a:r>
          </a:p>
          <a:p>
            <a:pPr lvl="1"/>
            <a:r>
              <a:rPr lang="en-US" altLang="ko-KR" dirty="0"/>
              <a:t>Constructing the Classifier </a:t>
            </a:r>
          </a:p>
          <a:p>
            <a:pPr lvl="2"/>
            <a:r>
              <a:rPr lang="en-US" altLang="ko-KR" dirty="0"/>
              <a:t>Two approximate methods for decoding(finding most probable labelling)</a:t>
            </a:r>
          </a:p>
          <a:p>
            <a:pPr lvl="3"/>
            <a:r>
              <a:rPr lang="en-US" altLang="ko-KR" dirty="0"/>
              <a:t>Second, prefix search decoding</a:t>
            </a:r>
          </a:p>
          <a:p>
            <a:pPr lvl="4"/>
            <a:r>
              <a:rPr lang="en-US" altLang="ko-KR" dirty="0"/>
              <a:t>Given enough time, prefix search decoding always finds the most probable labelling</a:t>
            </a:r>
          </a:p>
          <a:p>
            <a:pPr lvl="4"/>
            <a:r>
              <a:rPr lang="en-US" altLang="ko-KR" dirty="0"/>
              <a:t>Step</a:t>
            </a:r>
          </a:p>
          <a:p>
            <a:pPr lvl="5"/>
            <a:r>
              <a:rPr lang="en-US" altLang="ko-KR" dirty="0"/>
              <a:t>Divide output sequence into sections that are very likely to begin and end with a blank</a:t>
            </a:r>
          </a:p>
          <a:p>
            <a:pPr lvl="5"/>
            <a:r>
              <a:rPr lang="en-US" altLang="ko-KR" dirty="0"/>
              <a:t>Choose boundary points where a blank label is above a certain threshold</a:t>
            </a:r>
          </a:p>
          <a:p>
            <a:pPr lvl="5"/>
            <a:r>
              <a:rPr lang="en-US" altLang="ko-KR" dirty="0"/>
              <a:t>Calculate the most probable labelling for each section and concatenate these</a:t>
            </a:r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15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715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2.1 Connectionist Temporal Classification (CTC)</a:t>
            </a:r>
            <a:endParaRPr lang="ko-KR" altLang="en-US" sz="2800" b="1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r>
              <a:rPr lang="en-US" altLang="ko-KR" dirty="0"/>
              <a:t>Connectionist Temporal Classification</a:t>
            </a:r>
          </a:p>
          <a:p>
            <a:pPr lvl="1"/>
            <a:r>
              <a:rPr lang="en-US" altLang="ko-KR" dirty="0"/>
              <a:t>Constructing the Classifier </a:t>
            </a:r>
          </a:p>
          <a:p>
            <a:pPr lvl="2"/>
            <a:r>
              <a:rPr lang="en-US" altLang="ko-KR" dirty="0"/>
              <a:t>Two approximate methods for decoding(finding most probable labelling)</a:t>
            </a:r>
          </a:p>
          <a:p>
            <a:pPr lvl="3"/>
            <a:r>
              <a:rPr lang="en-US" altLang="ko-KR" dirty="0"/>
              <a:t>Second, prefix search decoding</a:t>
            </a:r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16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ADB6689-03A1-4BE6-BBEB-B9E104400F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0" r="24401" b="42882"/>
          <a:stretch/>
        </p:blipFill>
        <p:spPr bwMode="auto">
          <a:xfrm>
            <a:off x="1232248" y="3176915"/>
            <a:ext cx="2520280" cy="321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417358C6-FF1E-475F-87E2-8671162B87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86"/>
          <a:stretch/>
        </p:blipFill>
        <p:spPr bwMode="auto">
          <a:xfrm>
            <a:off x="3752528" y="3713328"/>
            <a:ext cx="4904944" cy="2144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746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2.1 Connectionist Temporal Classification (CTC)</a:t>
            </a:r>
            <a:endParaRPr lang="ko-KR" altLang="en-US" sz="2800" b="1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r>
              <a:rPr lang="en-US" altLang="ko-KR" dirty="0"/>
              <a:t>Training the Network </a:t>
            </a:r>
          </a:p>
          <a:p>
            <a:pPr lvl="1"/>
            <a:r>
              <a:rPr lang="en-US" altLang="ko-KR" dirty="0"/>
              <a:t>Derive objective function for training CTC networks with gradient descent</a:t>
            </a:r>
          </a:p>
          <a:p>
            <a:pPr lvl="1"/>
            <a:r>
              <a:rPr lang="en-US" altLang="ko-KR" dirty="0"/>
              <a:t>Objective function(loss function): maximum likelihood function</a:t>
            </a:r>
          </a:p>
          <a:p>
            <a:pPr lvl="2"/>
            <a:r>
              <a:rPr lang="en-US" altLang="ko-KR" dirty="0"/>
              <a:t>Same principle underlying the standard neural network objective functions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17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792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2.1 Connectionist Temporal Classification (CTC)</a:t>
            </a:r>
            <a:endParaRPr lang="ko-KR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50825" y="836712"/>
                <a:ext cx="8642350" cy="5572125"/>
              </a:xfrm>
            </p:spPr>
            <p:txBody>
              <a:bodyPr/>
              <a:lstStyle/>
              <a:p>
                <a:r>
                  <a:rPr lang="en-US" altLang="ko-KR" dirty="0"/>
                  <a:t>Training the Network </a:t>
                </a:r>
              </a:p>
              <a:p>
                <a:pPr lvl="1"/>
                <a:r>
                  <a:rPr lang="en-US" altLang="ko-KR" dirty="0"/>
                  <a:t>CTC Forward-Backward Algorithm</a:t>
                </a:r>
              </a:p>
              <a:p>
                <a:pPr lvl="2"/>
                <a:r>
                  <a:rPr lang="en-US" altLang="ko-KR" dirty="0"/>
                  <a:t>Require an efficient way of calculating </a:t>
                </a:r>
                <a:r>
                  <a:rPr lang="en-US" altLang="ko-KR" i="1" dirty="0"/>
                  <a:t>p</a:t>
                </a:r>
                <a:r>
                  <a:rPr lang="en-US" altLang="ko-KR" dirty="0"/>
                  <a:t>(</a:t>
                </a:r>
                <a:r>
                  <a:rPr lang="en-US" altLang="ko-KR" i="1" dirty="0" err="1"/>
                  <a:t>l</a:t>
                </a:r>
                <a:r>
                  <a:rPr lang="en-US" altLang="ko-KR" dirty="0" err="1"/>
                  <a:t>|</a:t>
                </a:r>
                <a:r>
                  <a:rPr lang="en-US" altLang="ko-KR" i="1" dirty="0" err="1"/>
                  <a:t>x</a:t>
                </a:r>
                <a:r>
                  <a:rPr lang="en-US" altLang="ko-KR" dirty="0"/>
                  <a:t>)</a:t>
                </a:r>
              </a:p>
              <a:p>
                <a:pPr lvl="3"/>
                <a:r>
                  <a:rPr lang="en-US" altLang="ko-KR" dirty="0"/>
                  <a:t>There are many paths</a:t>
                </a:r>
              </a:p>
              <a:p>
                <a:pPr lvl="2"/>
                <a:r>
                  <a:rPr lang="en-US" altLang="ko-KR" dirty="0"/>
                  <a:t>Forward-Backward algorithm (dynamic programming)</a:t>
                </a:r>
              </a:p>
              <a:p>
                <a:pPr lvl="3"/>
                <a:r>
                  <a:rPr lang="en-US" altLang="ko-KR" dirty="0"/>
                  <a:t>Forward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(</a:t>
                </a:r>
                <a:r>
                  <a:rPr lang="en-US" altLang="ko-KR" i="1" dirty="0"/>
                  <a:t>s</a:t>
                </a:r>
                <a:r>
                  <a:rPr lang="en-US" altLang="ko-KR" dirty="0"/>
                  <a:t>) : total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1:</m:t>
                        </m:r>
                        <m:r>
                          <a:rPr lang="en-US" altLang="ko-K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/>
                  <a:t>at time </a:t>
                </a:r>
                <a:r>
                  <a:rPr lang="en-US" altLang="ko-KR" i="1" dirty="0"/>
                  <a:t>t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3"/>
                <a:r>
                  <a:rPr lang="en-US" altLang="ko-KR" dirty="0"/>
                  <a:t>Modified label sequence </a:t>
                </a:r>
                <a:r>
                  <a:rPr lang="en-US" altLang="ko-KR" i="1" dirty="0"/>
                  <a:t>l</a:t>
                </a:r>
                <a:r>
                  <a:rPr lang="en-US" altLang="ko-KR" dirty="0"/>
                  <a:t>′: add blanks to beginning, end, and between every pairs of labels</a:t>
                </a:r>
              </a:p>
              <a:p>
                <a:pPr lvl="4"/>
                <a:r>
                  <a:rPr lang="en-US" altLang="ko-KR" dirty="0"/>
                  <a:t>Length of </a:t>
                </a:r>
                <a:r>
                  <a:rPr lang="en-US" altLang="ko-KR" i="1" dirty="0"/>
                  <a:t>l</a:t>
                </a:r>
                <a:r>
                  <a:rPr lang="en-US" altLang="ko-KR" dirty="0"/>
                  <a:t>′ is 2|</a:t>
                </a:r>
                <a:r>
                  <a:rPr lang="en-US" altLang="ko-KR" i="1" dirty="0"/>
                  <a:t>l</a:t>
                </a:r>
                <a:r>
                  <a:rPr lang="en-US" altLang="ko-KR" dirty="0"/>
                  <a:t>|+1</a:t>
                </a:r>
              </a:p>
              <a:p>
                <a:pPr lvl="4"/>
                <a:r>
                  <a:rPr lang="en-US" altLang="ko-KR" dirty="0"/>
                  <a:t>Start with either a blank (</a:t>
                </a:r>
                <a:r>
                  <a:rPr lang="en-US" altLang="ko-KR" i="1" dirty="0"/>
                  <a:t>b</a:t>
                </a:r>
                <a:r>
                  <a:rPr lang="en-US" altLang="ko-KR" dirty="0"/>
                  <a:t>) or the first symbol in </a:t>
                </a:r>
                <a:r>
                  <a:rPr lang="en-US" altLang="ko-KR" i="1" dirty="0"/>
                  <a:t>l </a:t>
                </a:r>
                <a:r>
                  <a:rPr lang="en-US" altLang="ko-KR" dirty="0"/>
                  <a:t>(</a:t>
                </a:r>
                <a:r>
                  <a:rPr lang="en-US" altLang="ko-KR" i="1" dirty="0"/>
                  <a:t>l</a:t>
                </a:r>
                <a:r>
                  <a:rPr lang="en-US" altLang="ko-KR" baseline="-25000" dirty="0"/>
                  <a:t>1</a:t>
                </a:r>
                <a:r>
                  <a:rPr lang="en-US" altLang="ko-KR" dirty="0"/>
                  <a:t>)</a:t>
                </a:r>
              </a:p>
              <a:p>
                <a:pPr lvl="2"/>
                <a:endParaRPr lang="en-US" altLang="ko-KR" dirty="0"/>
              </a:p>
            </p:txBody>
          </p:sp>
        </mc:Choice>
        <mc:Fallback>
          <p:sp>
            <p:nvSpPr>
              <p:cNvPr id="6147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836712"/>
                <a:ext cx="8642350" cy="5572125"/>
              </a:xfrm>
              <a:blipFill>
                <a:blip r:embed="rId3"/>
                <a:stretch>
                  <a:fillRect l="-1199" t="-1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18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5F1467B-722F-44CC-A5A5-93223F575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045" y="3501008"/>
            <a:ext cx="3647909" cy="129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376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ko-KR" altLang="en-US" sz="2800" b="1" dirty="0"/>
              <a:t>목 차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맑은 고딕" pitchFamily="50" charset="-127"/>
              </a:rPr>
              <a:t>1. End-to-end </a:t>
            </a:r>
            <a:r>
              <a:rPr lang="ko-KR" altLang="en-US" dirty="0">
                <a:ea typeface="맑은 고딕" pitchFamily="50" charset="-127"/>
              </a:rPr>
              <a:t>음성인식 개요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/>
            <a:r>
              <a:rPr lang="en-US" altLang="ko-KR" dirty="0">
                <a:ea typeface="맑은 고딕" pitchFamily="50" charset="-127"/>
              </a:rPr>
              <a:t>1.1 HMM </a:t>
            </a:r>
            <a:r>
              <a:rPr lang="ko-KR" altLang="en-US" dirty="0">
                <a:ea typeface="맑은 고딕" pitchFamily="50" charset="-127"/>
              </a:rPr>
              <a:t>기반 음성인식의 단점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/>
            <a:r>
              <a:rPr lang="en-US" altLang="ko-KR" dirty="0">
                <a:ea typeface="맑은 고딕" pitchFamily="50" charset="-127"/>
              </a:rPr>
              <a:t>1.2 HMM</a:t>
            </a:r>
            <a:r>
              <a:rPr lang="ko-KR" altLang="en-US" dirty="0">
                <a:ea typeface="맑은 고딕" pitchFamily="50" charset="-127"/>
              </a:rPr>
              <a:t>과 </a:t>
            </a:r>
            <a:r>
              <a:rPr lang="en-US" altLang="ko-KR" dirty="0">
                <a:ea typeface="맑은 고딕" pitchFamily="50" charset="-127"/>
              </a:rPr>
              <a:t>End-to-end </a:t>
            </a:r>
            <a:r>
              <a:rPr lang="ko-KR" altLang="en-US" dirty="0">
                <a:ea typeface="맑은 고딕" pitchFamily="50" charset="-127"/>
              </a:rPr>
              <a:t>음성인식과의 비교</a:t>
            </a:r>
            <a:endParaRPr lang="en-US" altLang="ko-KR" dirty="0">
              <a:ea typeface="맑은 고딕" pitchFamily="50" charset="-127"/>
            </a:endParaRPr>
          </a:p>
          <a:p>
            <a:pPr eaLnBrk="1" hangingPunct="1"/>
            <a:endParaRPr lang="en-US" altLang="ko-KR" sz="1000" dirty="0">
              <a:ea typeface="맑은 고딕" pitchFamily="50" charset="-127"/>
            </a:endParaRPr>
          </a:p>
          <a:p>
            <a:pPr eaLnBrk="1" hangingPunct="1"/>
            <a:r>
              <a:rPr lang="en-US" altLang="ko-KR" dirty="0">
                <a:ea typeface="맑은 고딕" pitchFamily="50" charset="-127"/>
              </a:rPr>
              <a:t>2. End-to-end </a:t>
            </a:r>
            <a:r>
              <a:rPr lang="ko-KR" altLang="en-US" dirty="0">
                <a:ea typeface="맑은 고딕" pitchFamily="50" charset="-127"/>
              </a:rPr>
              <a:t>음성인식 기술 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/>
            <a:r>
              <a:rPr lang="en-US" altLang="ko-KR" dirty="0">
                <a:ea typeface="맑은 고딕" pitchFamily="50" charset="-127"/>
              </a:rPr>
              <a:t>2.1 Connectionist Temporal Classification (CTC)</a:t>
            </a:r>
          </a:p>
          <a:p>
            <a:pPr lvl="1" eaLnBrk="1" hangingPunct="1"/>
            <a:r>
              <a:rPr lang="en-US" altLang="ko-KR" dirty="0">
                <a:ea typeface="맑은 고딕" pitchFamily="50" charset="-127"/>
              </a:rPr>
              <a:t>2.2 Attention Network </a:t>
            </a:r>
          </a:p>
          <a:p>
            <a:pPr lvl="1" eaLnBrk="1" hangingPunct="1"/>
            <a:r>
              <a:rPr lang="en-US" altLang="ko-KR" dirty="0">
                <a:ea typeface="맑은 고딕" pitchFamily="50" charset="-127"/>
              </a:rPr>
              <a:t>2.3 RNN-Transducer</a:t>
            </a:r>
          </a:p>
          <a:p>
            <a:pPr lvl="1" eaLnBrk="1" hangingPunct="1"/>
            <a:endParaRPr lang="en-US" altLang="ko-KR" dirty="0">
              <a:ea typeface="맑은 고딕" pitchFamily="50" charset="-127"/>
            </a:endParaRPr>
          </a:p>
          <a:p>
            <a:pPr lvl="1" eaLnBrk="1" hangingPunct="1"/>
            <a:endParaRPr lang="en-US" altLang="ko-KR" dirty="0">
              <a:ea typeface="맑은 고딕" pitchFamily="50" charset="-127"/>
            </a:endParaRPr>
          </a:p>
          <a:p>
            <a:pPr eaLnBrk="1" hangingPunct="1"/>
            <a:endParaRPr lang="en-US" altLang="ko-KR" dirty="0">
              <a:ea typeface="맑은 고딕" pitchFamily="50" charset="-127"/>
            </a:endParaRPr>
          </a:p>
          <a:p>
            <a:pPr eaLnBrk="1" hangingPunct="1"/>
            <a:endParaRPr lang="en-US" altLang="ko-KR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1400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2.1 Connectionist Temporal Classification (CTC)</a:t>
            </a:r>
            <a:endParaRPr lang="ko-KR" altLang="en-US" sz="2800" b="1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r>
              <a:rPr lang="en-US" altLang="ko-KR" dirty="0"/>
              <a:t>Training the Network </a:t>
            </a:r>
          </a:p>
          <a:p>
            <a:pPr lvl="1"/>
            <a:r>
              <a:rPr lang="en-US" altLang="ko-KR" dirty="0"/>
              <a:t>CTC Forward-Backward Algorithm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Probability of </a:t>
            </a:r>
            <a:r>
              <a:rPr lang="en-US" altLang="ko-KR" i="1" dirty="0"/>
              <a:t>l</a:t>
            </a:r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19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2C5B882-7378-4E42-B188-82C3941F0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1916832"/>
            <a:ext cx="4680520" cy="335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890AFB-A492-460E-9435-FF795D015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353" y="5877272"/>
            <a:ext cx="3761704" cy="473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0613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2.1 Connectionist Temporal Classification (CTC)</a:t>
            </a:r>
            <a:endParaRPr lang="ko-KR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50825" y="836712"/>
                <a:ext cx="8642350" cy="5572125"/>
              </a:xfrm>
            </p:spPr>
            <p:txBody>
              <a:bodyPr/>
              <a:lstStyle/>
              <a:p>
                <a:r>
                  <a:rPr lang="en-US" altLang="ko-KR" dirty="0"/>
                  <a:t>Training the Network </a:t>
                </a:r>
              </a:p>
              <a:p>
                <a:pPr lvl="1"/>
                <a:r>
                  <a:rPr lang="en-US" altLang="ko-KR" dirty="0"/>
                  <a:t>CTC Forward-Backward Algorithm</a:t>
                </a:r>
              </a:p>
              <a:p>
                <a:pPr lvl="2"/>
                <a:r>
                  <a:rPr lang="en-US" altLang="ko-KR" dirty="0"/>
                  <a:t>Forward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𝑠</m:t>
                    </m:r>
                    <m:r>
                      <a:rPr lang="en-US" altLang="ko-KR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/>
                  <a:t>: total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𝑠</m:t>
                        </m:r>
                        <m:r>
                          <a:rPr lang="en-US" altLang="ko-KR" i="1">
                            <a:latin typeface="Cambria Math"/>
                          </a:rPr>
                          <m:t>:|</m:t>
                        </m:r>
                        <m:r>
                          <a:rPr lang="en-US" altLang="ko-KR" i="1">
                            <a:latin typeface="Cambria Math"/>
                          </a:rPr>
                          <m:t>𝑙</m:t>
                        </m:r>
                        <m:r>
                          <a:rPr lang="en-US" altLang="ko-KR" i="1">
                            <a:latin typeface="Cambria Math"/>
                          </a:rPr>
                          <m:t>|</m:t>
                        </m:r>
                      </m:sub>
                    </m:sSub>
                  </m:oMath>
                </a14:m>
                <a:r>
                  <a:rPr lang="en-US" altLang="ko-KR" dirty="0"/>
                  <a:t> at time </a:t>
                </a:r>
                <a:r>
                  <a:rPr lang="en-US" altLang="ko-KR" i="1" dirty="0"/>
                  <a:t>t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</p:txBody>
          </p:sp>
        </mc:Choice>
        <mc:Fallback>
          <p:sp>
            <p:nvSpPr>
              <p:cNvPr id="6147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836712"/>
                <a:ext cx="8642350" cy="5572125"/>
              </a:xfrm>
              <a:blipFill>
                <a:blip r:embed="rId3"/>
                <a:stretch>
                  <a:fillRect l="-1199" t="-1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20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A107A2B-3A9B-4244-A58A-2DA418E09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022" y="2492896"/>
            <a:ext cx="4219955" cy="387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9230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2.1 Connectionist Temporal Classification (CTC)</a:t>
            </a:r>
            <a:endParaRPr lang="ko-KR" altLang="en-US" sz="2800" b="1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r>
              <a:rPr lang="en-US" altLang="ko-KR" dirty="0"/>
              <a:t>Training the Network </a:t>
            </a:r>
          </a:p>
          <a:p>
            <a:pPr lvl="1"/>
            <a:r>
              <a:rPr lang="en-US" altLang="ko-KR" dirty="0"/>
              <a:t>CTC Forward-Backward Algorithm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21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69675BA3-5F56-4633-BD75-F367FD88A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48163"/>
            <a:ext cx="4765494" cy="426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>
            <a:extLst>
              <a:ext uri="{FF2B5EF4-FFF2-40B4-BE49-F238E27FC236}">
                <a16:creationId xmlns:a16="http://schemas.microsoft.com/office/drawing/2014/main" id="{2E21B562-DD03-4EE5-8313-AEE736D21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534" y="2776657"/>
            <a:ext cx="3701930" cy="362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923095F2-5BEF-47E3-A00C-0516C99BB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4"/>
          <a:stretch/>
        </p:blipFill>
        <p:spPr bwMode="auto">
          <a:xfrm>
            <a:off x="5040986" y="3423929"/>
            <a:ext cx="1974602" cy="318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971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2.1 Connectionist Temporal Classification (CTC)</a:t>
            </a:r>
            <a:endParaRPr lang="ko-KR" altLang="en-US" sz="2800" b="1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r>
              <a:rPr lang="en-US" altLang="ko-KR" dirty="0"/>
              <a:t>Training the Network </a:t>
            </a:r>
          </a:p>
          <a:p>
            <a:pPr lvl="1"/>
            <a:r>
              <a:rPr lang="en-US" altLang="ko-KR" dirty="0"/>
              <a:t>CTC Forward-Backward Algorithm</a:t>
            </a:r>
          </a:p>
          <a:p>
            <a:pPr lvl="2"/>
            <a:r>
              <a:rPr lang="en-US" altLang="ko-KR" dirty="0"/>
              <a:t>Rescale </a:t>
            </a:r>
            <a:r>
              <a:rPr lang="ko-KR" altLang="en-US" dirty="0"/>
              <a:t>𝛼</a:t>
            </a:r>
            <a:r>
              <a:rPr lang="en-US" altLang="ko-KR" dirty="0"/>
              <a:t>, </a:t>
            </a:r>
            <a:r>
              <a:rPr lang="ko-KR" altLang="en-US" dirty="0"/>
              <a:t>𝛽 </a:t>
            </a:r>
            <a:r>
              <a:rPr lang="en-US" altLang="ko-KR" dirty="0"/>
              <a:t>to avoid underflow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sz="1200" dirty="0"/>
          </a:p>
          <a:p>
            <a:pPr lvl="2"/>
            <a:r>
              <a:rPr lang="en-US" altLang="ko-KR" dirty="0"/>
              <a:t>To evaluate the maximum likelihood error, make natural log form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22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2CB5EDD4-84B8-412C-AC6E-00AFD7F4A6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" t="14137" r="60689"/>
          <a:stretch/>
        </p:blipFill>
        <p:spPr bwMode="auto">
          <a:xfrm>
            <a:off x="1331640" y="2424848"/>
            <a:ext cx="1685386" cy="71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D290EB6C-5A3F-4E23-8A9C-87B7363896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2" r="60362" b="18931"/>
          <a:stretch/>
        </p:blipFill>
        <p:spPr bwMode="auto">
          <a:xfrm>
            <a:off x="1274192" y="3382896"/>
            <a:ext cx="1722582" cy="60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2BDD9156-C403-4170-88DE-BDD47552C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095" y="4931233"/>
            <a:ext cx="3249419" cy="1038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8C4A6671-5ABD-4761-994E-3C5920E539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9" t="10244" r="2523" b="11938"/>
          <a:stretch/>
        </p:blipFill>
        <p:spPr bwMode="auto">
          <a:xfrm>
            <a:off x="3255147" y="2397986"/>
            <a:ext cx="1685387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8EABA0BA-8B15-4BCC-9BBE-30E966875B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31" t="3846" r="2455" b="27464"/>
          <a:stretch/>
        </p:blipFill>
        <p:spPr bwMode="auto">
          <a:xfrm>
            <a:off x="3332495" y="3259687"/>
            <a:ext cx="1578621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238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2.1 Connectionist Temporal Classification (CTC)</a:t>
            </a:r>
            <a:endParaRPr lang="ko-KR" altLang="en-US" sz="2800" b="1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r>
              <a:rPr lang="en-US" altLang="ko-KR" dirty="0"/>
              <a:t>Training the Network </a:t>
            </a:r>
          </a:p>
          <a:p>
            <a:pPr lvl="1"/>
            <a:r>
              <a:rPr lang="en-US" altLang="ko-KR" dirty="0"/>
              <a:t>Maximum Likelihood Training </a:t>
            </a:r>
          </a:p>
          <a:p>
            <a:pPr lvl="2"/>
            <a:r>
              <a:rPr lang="en-US" altLang="ko-KR" dirty="0"/>
              <a:t>Maximize the log probabilities of all the correct classifications in the training set</a:t>
            </a:r>
          </a:p>
          <a:p>
            <a:pPr lvl="2"/>
            <a:r>
              <a:rPr lang="en-US" altLang="ko-KR" dirty="0"/>
              <a:t>In our case, minimize the following objective function</a:t>
            </a:r>
          </a:p>
          <a:p>
            <a:pPr lvl="3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300" dirty="0"/>
          </a:p>
          <a:p>
            <a:pPr lvl="2"/>
            <a:r>
              <a:rPr lang="en-US" altLang="ko-KR" dirty="0"/>
              <a:t>Differentiate with respect to the network outputs to train network with gradient descent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23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060519B-ACDF-4A43-BB4B-3E603ED07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390" y="3212976"/>
            <a:ext cx="3991220" cy="764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B88FC565-014D-459B-8330-1F90D2305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491" y="5256736"/>
            <a:ext cx="4367017" cy="764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170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2.1 Connectionist Temporal Classification (CTC)</a:t>
            </a:r>
            <a:endParaRPr lang="ko-KR" altLang="en-US" sz="2800" b="1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r>
              <a:rPr lang="en-US" altLang="ko-KR" dirty="0"/>
              <a:t>Training the Network </a:t>
            </a:r>
          </a:p>
          <a:p>
            <a:pPr lvl="1"/>
            <a:r>
              <a:rPr lang="en-US" altLang="ko-KR" dirty="0"/>
              <a:t>Maximum Likelihood Training </a:t>
            </a:r>
          </a:p>
          <a:p>
            <a:pPr lvl="2"/>
            <a:r>
              <a:rPr lang="en-US" altLang="ko-KR" dirty="0"/>
              <a:t>Product</a:t>
            </a:r>
            <a:r>
              <a:rPr lang="ko-KR" altLang="en-US" dirty="0"/>
              <a:t> </a:t>
            </a:r>
            <a:r>
              <a:rPr lang="en-US" altLang="ko-KR" dirty="0"/>
              <a:t>of the forward and backward variables at a given </a:t>
            </a:r>
            <a:r>
              <a:rPr lang="en-US" altLang="ko-KR" i="1" dirty="0"/>
              <a:t>s</a:t>
            </a:r>
            <a:r>
              <a:rPr lang="en-US" altLang="ko-KR" dirty="0"/>
              <a:t> and time </a:t>
            </a:r>
            <a:r>
              <a:rPr lang="en-US" altLang="ko-KR" i="1" dirty="0"/>
              <a:t>t</a:t>
            </a:r>
          </a:p>
          <a:p>
            <a:pPr lvl="2"/>
            <a:endParaRPr lang="en-US" altLang="ko-KR" dirty="0"/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24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4546F60-722E-4A50-8E19-210318EC9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734" y="2676526"/>
            <a:ext cx="4259148" cy="1298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4B4B5123-B11B-4876-95AF-3C446C5FE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7" y="4283575"/>
            <a:ext cx="3957081" cy="1540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273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2.1 Connectionist Temporal Classification (CTC)</a:t>
            </a:r>
            <a:endParaRPr lang="ko-KR" altLang="en-US" sz="2800" b="1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r>
              <a:rPr lang="en-US" altLang="ko-KR" dirty="0"/>
              <a:t>Training the Network </a:t>
            </a:r>
          </a:p>
          <a:p>
            <a:pPr lvl="1"/>
            <a:r>
              <a:rPr lang="en-US" altLang="ko-KR" dirty="0"/>
              <a:t>Maximum Likelihood Training </a:t>
            </a:r>
          </a:p>
          <a:p>
            <a:pPr lvl="2"/>
            <a:r>
              <a:rPr lang="en-US" altLang="ko-KR" dirty="0"/>
              <a:t>Total probability p(</a:t>
            </a:r>
            <a:r>
              <a:rPr lang="en-US" altLang="ko-KR" i="1" dirty="0"/>
              <a:t>l</a:t>
            </a:r>
            <a:r>
              <a:rPr lang="en-US" altLang="ko-KR" dirty="0"/>
              <a:t> | </a:t>
            </a:r>
            <a:r>
              <a:rPr lang="en-US" altLang="ko-KR" i="1" dirty="0"/>
              <a:t>x</a:t>
            </a:r>
            <a:r>
              <a:rPr lang="en-US" altLang="ko-KR" dirty="0"/>
              <a:t>) : sum over all </a:t>
            </a:r>
            <a:r>
              <a:rPr lang="en-US" altLang="ko-KR" i="1" dirty="0"/>
              <a:t>s</a:t>
            </a:r>
            <a:r>
              <a:rPr lang="en-US" altLang="ko-KR" dirty="0"/>
              <a:t> and </a:t>
            </a:r>
            <a:r>
              <a:rPr lang="en-US" altLang="ko-KR" i="1" dirty="0"/>
              <a:t>t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25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075FB03-698D-4B5D-82F4-609759DFA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168" y="2564904"/>
            <a:ext cx="3595663" cy="119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522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2.1 Connectionist Temporal Classification (CTC)</a:t>
            </a:r>
            <a:endParaRPr lang="ko-KR" altLang="en-US" sz="2800" b="1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r>
              <a:rPr lang="en-US" altLang="ko-KR" dirty="0"/>
              <a:t>Training the Network </a:t>
            </a:r>
          </a:p>
          <a:p>
            <a:pPr lvl="1"/>
            <a:r>
              <a:rPr lang="en-US" altLang="ko-KR" dirty="0"/>
              <a:t>Maximum Likelihood Training </a:t>
            </a:r>
          </a:p>
          <a:p>
            <a:pPr lvl="2"/>
            <a:r>
              <a:rPr lang="en-US" altLang="ko-KR" dirty="0"/>
              <a:t>Differentiate </a:t>
            </a:r>
            <a:r>
              <a:rPr lang="en-US" altLang="ko-KR" i="1" dirty="0"/>
              <a:t>p</a:t>
            </a:r>
            <a:r>
              <a:rPr lang="en-US" altLang="ko-KR" dirty="0"/>
              <a:t>(</a:t>
            </a:r>
            <a:r>
              <a:rPr lang="en-US" altLang="ko-KR" i="1" dirty="0"/>
              <a:t>l</a:t>
            </a:r>
            <a:r>
              <a:rPr lang="en-US" altLang="ko-KR" dirty="0"/>
              <a:t> | </a:t>
            </a:r>
            <a:r>
              <a:rPr lang="en-US" altLang="ko-KR" i="1" dirty="0"/>
              <a:t>x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26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FC208A43-5F87-4B7A-AE2B-B92C1993F5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" t="10433" r="4006" b="13692"/>
          <a:stretch/>
        </p:blipFill>
        <p:spPr bwMode="auto">
          <a:xfrm>
            <a:off x="2708620" y="2562516"/>
            <a:ext cx="3726758" cy="77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816C19E-CF90-4D34-929C-C6552E4F59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10706" r="3286" b="11200"/>
          <a:stretch/>
        </p:blipFill>
        <p:spPr bwMode="auto">
          <a:xfrm>
            <a:off x="3035193" y="3519396"/>
            <a:ext cx="3073613" cy="71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0E127276-8561-4D23-9F3F-87ABB6E424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31"/>
          <a:stretch/>
        </p:blipFill>
        <p:spPr bwMode="auto">
          <a:xfrm>
            <a:off x="1779457" y="4414805"/>
            <a:ext cx="5585084" cy="842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239A7C66-B1F6-46B0-A8D3-A22F878C35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96" r="85825" b="33950"/>
          <a:stretch/>
        </p:blipFill>
        <p:spPr bwMode="auto">
          <a:xfrm>
            <a:off x="2952733" y="5833226"/>
            <a:ext cx="864096" cy="340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9112CCBF-94DE-469C-9113-0BCB92D670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7" t="62860"/>
          <a:stretch/>
        </p:blipFill>
        <p:spPr bwMode="auto">
          <a:xfrm>
            <a:off x="3851920" y="5582136"/>
            <a:ext cx="4182081" cy="842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809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2.1 Connectionist Temporal Classification (CTC)</a:t>
            </a:r>
            <a:endParaRPr lang="ko-KR" altLang="en-US" sz="2800" b="1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r>
              <a:rPr lang="en-US" altLang="ko-KR" dirty="0"/>
              <a:t>Experiment</a:t>
            </a:r>
          </a:p>
          <a:p>
            <a:pPr lvl="1"/>
            <a:r>
              <a:rPr lang="en-US" altLang="ko-KR" dirty="0"/>
              <a:t>BLSTM architecture: 100 blocks in each of forward and backward hidden layers</a:t>
            </a:r>
          </a:p>
          <a:p>
            <a:pPr lvl="1"/>
            <a:r>
              <a:rPr lang="en-US" altLang="ko-KR" dirty="0"/>
              <a:t>Input layer size: 26 (MFCC 13 + 1</a:t>
            </a:r>
            <a:r>
              <a:rPr lang="en-US" altLang="ko-KR" baseline="30000" dirty="0"/>
              <a:t>ST</a:t>
            </a:r>
            <a:r>
              <a:rPr lang="en-US" altLang="ko-KR" dirty="0"/>
              <a:t> delta)</a:t>
            </a:r>
          </a:p>
          <a:p>
            <a:pPr lvl="1"/>
            <a:r>
              <a:rPr lang="en-US" altLang="ko-KR" dirty="0"/>
              <a:t>Output layer size: 62 (61 phoneme + blank)</a:t>
            </a:r>
          </a:p>
          <a:p>
            <a:pPr lvl="1"/>
            <a:r>
              <a:rPr lang="en-US" altLang="ko-KR" dirty="0"/>
              <a:t>Blank probability threshold 99.99% for prefix search decoding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27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DB600E3-A88A-41AA-89AC-2B1CE5DD21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96"/>
          <a:stretch/>
        </p:blipFill>
        <p:spPr bwMode="auto">
          <a:xfrm>
            <a:off x="1274764" y="4140168"/>
            <a:ext cx="6594472" cy="239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6305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2.2 Attention Network </a:t>
            </a:r>
            <a:endParaRPr lang="ko-KR" altLang="en-US" sz="2800" b="1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r>
              <a:rPr lang="en-US" altLang="ko-KR" dirty="0"/>
              <a:t>Recurrent Neural Network</a:t>
            </a:r>
          </a:p>
          <a:p>
            <a:pPr lvl="1"/>
            <a:r>
              <a:rPr lang="en-US" altLang="ko-KR" dirty="0"/>
              <a:t>Suited for sequences of data</a:t>
            </a:r>
          </a:p>
          <a:p>
            <a:pPr lvl="1"/>
            <a:r>
              <a:rPr lang="en-US" altLang="ko-KR" dirty="0"/>
              <a:t>“The sky is blue”</a:t>
            </a:r>
          </a:p>
          <a:p>
            <a:pPr lvl="1"/>
            <a:r>
              <a:rPr lang="en-US" altLang="ko-KR" dirty="0"/>
              <a:t>Networks with loops in them, allowing information to persist</a:t>
            </a:r>
          </a:p>
          <a:p>
            <a:pPr lvl="1"/>
            <a:r>
              <a:rPr lang="en-US" altLang="ko-KR" dirty="0"/>
              <a:t>RNN is trained by BPTT (Back-Propagation Through Time)</a:t>
            </a:r>
          </a:p>
          <a:p>
            <a:pPr lvl="1"/>
            <a:endParaRPr lang="en-US" altLang="ko-KR" dirty="0"/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28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14E92E-5EDB-4257-B0B1-F06F83284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869" y="4005064"/>
            <a:ext cx="6444208" cy="151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1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 sz="2800" b="1" dirty="0"/>
              <a:t>1.1 HMM </a:t>
            </a:r>
            <a:r>
              <a:rPr lang="ko-KR" altLang="en-US" sz="2800" b="1" dirty="0"/>
              <a:t>기반 음성인식의 단점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50825" y="836712"/>
                <a:ext cx="8642350" cy="5572125"/>
              </a:xfrm>
            </p:spPr>
            <p:txBody>
              <a:bodyPr/>
              <a:lstStyle/>
              <a:p>
                <a:pPr eaLnBrk="1" hangingPunct="1"/>
                <a:r>
                  <a:rPr lang="ko-KR" altLang="en-US" dirty="0"/>
                  <a:t>기존 음성인식 기술은 학습 자료로부터 통계 기반 </a:t>
                </a:r>
                <a:r>
                  <a:rPr lang="en-US" altLang="ko-KR" dirty="0"/>
                  <a:t>HMM </a:t>
                </a:r>
                <a:r>
                  <a:rPr lang="ko-KR" altLang="en-US" dirty="0"/>
                  <a:t>모델 학습 </a:t>
                </a:r>
                <a:endParaRPr lang="en-US" altLang="ko-KR" dirty="0"/>
              </a:p>
              <a:p>
                <a:pPr lvl="1" eaLnBrk="1" hangingPunct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𝑎𝑟𝑔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altLang="ko-KR" dirty="0"/>
              </a:p>
              <a:p>
                <a:pPr lvl="2" eaLnBrk="1" hangingPunct="1"/>
                <a:r>
                  <a:rPr lang="en-US" altLang="ko-KR" i="1" dirty="0"/>
                  <a:t>P</a:t>
                </a:r>
                <a:r>
                  <a:rPr lang="en-US" altLang="ko-KR" dirty="0"/>
                  <a:t>(</a:t>
                </a:r>
                <a:r>
                  <a:rPr lang="en-US" altLang="ko-KR" i="1" dirty="0"/>
                  <a:t>O</a:t>
                </a:r>
                <a:r>
                  <a:rPr lang="en-US" altLang="ko-KR" dirty="0"/>
                  <a:t>|</a:t>
                </a:r>
                <a:r>
                  <a:rPr lang="en-US" altLang="ko-KR" i="1" dirty="0"/>
                  <a:t>W</a:t>
                </a:r>
                <a:r>
                  <a:rPr lang="en-US" altLang="ko-KR" dirty="0"/>
                  <a:t>): </a:t>
                </a:r>
                <a:r>
                  <a:rPr lang="ko-KR" altLang="en-US" dirty="0"/>
                  <a:t>음향모델</a:t>
                </a:r>
                <a:endParaRPr lang="en-US" altLang="ko-KR" dirty="0"/>
              </a:p>
              <a:p>
                <a:pPr lvl="2" eaLnBrk="1" hangingPunct="1"/>
                <a:r>
                  <a:rPr lang="en-US" altLang="ko-KR" i="1" dirty="0"/>
                  <a:t>P</a:t>
                </a:r>
                <a:r>
                  <a:rPr lang="en-US" altLang="ko-KR" dirty="0"/>
                  <a:t>(</a:t>
                </a:r>
                <a:r>
                  <a:rPr lang="en-US" altLang="ko-KR" i="1" dirty="0"/>
                  <a:t>W</a:t>
                </a:r>
                <a:r>
                  <a:rPr lang="en-US" altLang="ko-KR" dirty="0"/>
                  <a:t>): </a:t>
                </a:r>
                <a:r>
                  <a:rPr lang="ko-KR" altLang="en-US" dirty="0"/>
                  <a:t>언어모델</a:t>
                </a:r>
                <a:endParaRPr lang="en-US" altLang="ko-KR" dirty="0"/>
              </a:p>
              <a:p>
                <a:pPr lvl="2" eaLnBrk="1" hangingPunct="1"/>
                <a:r>
                  <a:rPr lang="en-US" altLang="ko-KR" i="1" dirty="0"/>
                  <a:t>argmax</a:t>
                </a:r>
                <a:r>
                  <a:rPr lang="en-US" altLang="ko-KR" i="1" baseline="-25000" dirty="0"/>
                  <a:t>w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디코딩 네트워크</a:t>
                </a:r>
                <a:endParaRPr lang="en-US" altLang="ko-KR" dirty="0"/>
              </a:p>
              <a:p>
                <a:pPr lvl="1" eaLnBrk="1" hangingPunct="1"/>
                <a:endParaRPr lang="en-US" altLang="ko-KR" dirty="0"/>
              </a:p>
              <a:p>
                <a:pPr lvl="1" eaLnBrk="1" hangingPunct="1"/>
                <a:r>
                  <a:rPr lang="en-US" altLang="ko-KR" dirty="0"/>
                  <a:t>Observation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sequence</a:t>
                </a:r>
                <a:r>
                  <a:rPr lang="ko-KR" altLang="en-US" dirty="0"/>
                  <a:t>의 생성 확률을 최대로 하도록 모델</a:t>
                </a:r>
                <a:br>
                  <a:rPr lang="en-US" altLang="ko-KR" dirty="0"/>
                </a:br>
                <a:r>
                  <a:rPr lang="ko-KR" altLang="en-US" dirty="0"/>
                  <a:t>구성</a:t>
                </a:r>
                <a:endParaRPr lang="en-US" altLang="ko-KR" dirty="0"/>
              </a:p>
            </p:txBody>
          </p:sp>
        </mc:Choice>
        <mc:Fallback>
          <p:sp>
            <p:nvSpPr>
              <p:cNvPr id="6147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836712"/>
                <a:ext cx="8642350" cy="5572125"/>
              </a:xfrm>
              <a:blipFill>
                <a:blip r:embed="rId3"/>
                <a:stretch>
                  <a:fillRect l="-1199" t="-1094" r="-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2707DBBB-3D04-4D60-9631-7B2C6B36AE9B}"/>
              </a:ext>
            </a:extLst>
          </p:cNvPr>
          <p:cNvSpPr/>
          <p:nvPr/>
        </p:nvSpPr>
        <p:spPr>
          <a:xfrm>
            <a:off x="4716016" y="2308230"/>
            <a:ext cx="504056" cy="11521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5F1323-09F6-4058-B580-5A73BACC2B1A}"/>
              </a:ext>
            </a:extLst>
          </p:cNvPr>
          <p:cNvSpPr txBox="1"/>
          <p:nvPr/>
        </p:nvSpPr>
        <p:spPr>
          <a:xfrm>
            <a:off x="5220072" y="2699628"/>
            <a:ext cx="367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여러 개의 </a:t>
            </a:r>
            <a:r>
              <a:rPr lang="en-US" altLang="ko-KR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component</a:t>
            </a:r>
            <a:r>
              <a:rPr lang="ko-KR" altLang="en-US" dirty="0">
                <a:latin typeface="+mn-ea"/>
                <a:ea typeface="+mn-ea"/>
              </a:rPr>
              <a:t>로 구성됨</a:t>
            </a:r>
          </a:p>
        </p:txBody>
      </p:sp>
    </p:spTree>
    <p:extLst>
      <p:ext uri="{BB962C8B-B14F-4D97-AF65-F5344CB8AC3E}">
        <p14:creationId xmlns:p14="http://schemas.microsoft.com/office/powerpoint/2010/main" val="1174357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2.2 Attention Network </a:t>
            </a:r>
            <a:endParaRPr lang="ko-KR" altLang="en-US" sz="2800" b="1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r>
              <a:rPr lang="en-US" altLang="ko-KR" b="0" dirty="0"/>
              <a:t>LSTM (Long-Short Term Memory) </a:t>
            </a:r>
          </a:p>
          <a:p>
            <a:pPr lvl="1"/>
            <a:r>
              <a:rPr lang="en-US" altLang="ko-KR" b="0" dirty="0"/>
              <a:t>Hard to capture long-term dependencies (a.k.a. Vanishing Gradient) </a:t>
            </a:r>
          </a:p>
          <a:p>
            <a:pPr lvl="2"/>
            <a:r>
              <a:rPr lang="en-US" altLang="ko-KR" b="0" dirty="0"/>
              <a:t>“I grew up in France (…) I speak French” </a:t>
            </a:r>
          </a:p>
          <a:p>
            <a:pPr lvl="1"/>
            <a:r>
              <a:rPr lang="en-US" altLang="ko-KR" b="0" dirty="0"/>
              <a:t>Special kind of RNN capable of learning long-term dependencies </a:t>
            </a:r>
          </a:p>
          <a:p>
            <a:pPr lvl="1"/>
            <a:r>
              <a:rPr lang="en-US" altLang="ko-KR" b="0" dirty="0"/>
              <a:t>LSTM unit can choose to retain/forget its memory </a:t>
            </a:r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29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12CCA9-954B-4982-B130-175B5A3D0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45" y="4221088"/>
            <a:ext cx="8449509" cy="21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2.2 Attention Network </a:t>
            </a:r>
            <a:endParaRPr lang="ko-KR" altLang="en-US" sz="2800" b="1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r>
              <a:rPr lang="en-US" altLang="ko-KR" b="0" dirty="0"/>
              <a:t>Bidirectional LSTM</a:t>
            </a:r>
          </a:p>
          <a:p>
            <a:pPr lvl="1"/>
            <a:r>
              <a:rPr lang="en-US" altLang="ko-KR" dirty="0"/>
              <a:t>BLSTM has forward/backward LSTM layers</a:t>
            </a:r>
          </a:p>
          <a:p>
            <a:pPr lvl="1"/>
            <a:r>
              <a:rPr lang="en-US" altLang="ko-KR" dirty="0"/>
              <a:t>Deep BLSTM has many BLSTM layers</a:t>
            </a:r>
            <a:endParaRPr lang="en-US" altLang="ko-KR" b="0" dirty="0"/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30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316A29-6C68-4B03-B16D-883521C64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383" y="2486278"/>
            <a:ext cx="6793233" cy="39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91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2.2 Attention Network </a:t>
            </a:r>
            <a:endParaRPr lang="ko-KR" altLang="en-US" sz="2800" b="1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r>
              <a:rPr lang="en-US" altLang="ko-KR" b="0" dirty="0"/>
              <a:t>Generating Language </a:t>
            </a:r>
          </a:p>
          <a:p>
            <a:pPr lvl="1"/>
            <a:r>
              <a:rPr lang="en-US" altLang="ko-KR" b="0" dirty="0"/>
              <a:t>Given a series of symbols </a:t>
            </a:r>
            <a:r>
              <a:rPr lang="ko-KR" altLang="en-US" b="0" dirty="0"/>
              <a:t>𝑊</a:t>
            </a:r>
            <a:r>
              <a:rPr lang="en-US" altLang="ko-KR" b="0" baseline="-25000" dirty="0"/>
              <a:t>1</a:t>
            </a:r>
            <a:r>
              <a:rPr lang="ko-KR" altLang="en-US" b="0" dirty="0"/>
              <a:t>𝑊</a:t>
            </a:r>
            <a:r>
              <a:rPr lang="en-US" altLang="ko-KR" b="0" baseline="-25000" dirty="0"/>
              <a:t>2</a:t>
            </a:r>
            <a:r>
              <a:rPr lang="en-US" altLang="ko-KR" b="0" dirty="0"/>
              <a:t>…</a:t>
            </a:r>
            <a:r>
              <a:rPr lang="ko-KR" altLang="en-US" b="0" dirty="0"/>
              <a:t>𝑊</a:t>
            </a:r>
            <a:r>
              <a:rPr lang="ko-KR" altLang="en-US" b="0" baseline="-25000" dirty="0"/>
              <a:t>𝑛</a:t>
            </a:r>
            <a:r>
              <a:rPr lang="en-US" altLang="ko-KR" b="0" dirty="0"/>
              <a:t>, predict the next symbol </a:t>
            </a:r>
            <a:r>
              <a:rPr lang="ko-KR" altLang="en-US" b="0" dirty="0"/>
              <a:t>𝑊</a:t>
            </a:r>
            <a:r>
              <a:rPr lang="ko-KR" altLang="en-US" b="0" baseline="-25000" dirty="0"/>
              <a:t>𝑛</a:t>
            </a:r>
            <a:r>
              <a:rPr lang="en-US" altLang="ko-KR" b="0" baseline="-25000" dirty="0"/>
              <a:t>+1</a:t>
            </a:r>
            <a:r>
              <a:rPr lang="en-US" altLang="ko-KR" b="0" dirty="0"/>
              <a:t> </a:t>
            </a:r>
          </a:p>
          <a:p>
            <a:pPr lvl="1"/>
            <a:r>
              <a:rPr lang="en-US" altLang="ko-KR" b="0" dirty="0"/>
              <a:t>Trained via backpropagation from a lot of text </a:t>
            </a:r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31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F8E9D6-9792-4720-BFB8-1B88D3F8A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44" y="2996952"/>
            <a:ext cx="6906312" cy="318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19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2.2 Attention Network </a:t>
            </a:r>
            <a:endParaRPr lang="ko-KR" altLang="en-US" sz="2800" b="1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r>
              <a:rPr lang="en-US" altLang="ko-KR" b="0" dirty="0"/>
              <a:t>Sequence to Sequence Model </a:t>
            </a:r>
          </a:p>
          <a:p>
            <a:pPr lvl="1"/>
            <a:r>
              <a:rPr lang="ko-KR" altLang="en-US" b="0" dirty="0"/>
              <a:t>𝑥</a:t>
            </a:r>
            <a:r>
              <a:rPr lang="en-US" altLang="ko-KR" b="0" baseline="-25000" dirty="0"/>
              <a:t>1</a:t>
            </a:r>
            <a:r>
              <a:rPr lang="en-US" altLang="ko-KR" b="0" dirty="0"/>
              <a:t>…</a:t>
            </a:r>
            <a:r>
              <a:rPr lang="ko-KR" altLang="en-US" b="0" dirty="0"/>
              <a:t>𝑥</a:t>
            </a:r>
            <a:r>
              <a:rPr lang="ko-KR" altLang="en-US" b="0" baseline="-25000" dirty="0"/>
              <a:t>𝑛</a:t>
            </a:r>
            <a:r>
              <a:rPr lang="ko-KR" altLang="en-US" b="0" dirty="0"/>
              <a:t> → 𝑦</a:t>
            </a:r>
            <a:r>
              <a:rPr lang="en-US" altLang="ko-KR" b="0" baseline="-25000" dirty="0"/>
              <a:t>1</a:t>
            </a:r>
            <a:r>
              <a:rPr lang="en-US" altLang="ko-KR" b="0" dirty="0"/>
              <a:t>…</a:t>
            </a:r>
            <a:r>
              <a:rPr lang="ko-KR" altLang="en-US" b="0" dirty="0"/>
              <a:t>𝑦</a:t>
            </a:r>
            <a:r>
              <a:rPr lang="ko-KR" altLang="en-US" b="0" baseline="-25000" dirty="0"/>
              <a:t>𝑚</a:t>
            </a:r>
            <a:r>
              <a:rPr lang="ko-KR" altLang="en-US" b="0" dirty="0"/>
              <a:t> </a:t>
            </a:r>
            <a:r>
              <a:rPr lang="en-US" altLang="ko-KR" b="0" dirty="0"/>
              <a:t>(</a:t>
            </a:r>
            <a:r>
              <a:rPr lang="ko-KR" altLang="en-US" b="0" dirty="0"/>
              <a:t>𝑛≠𝑚</a:t>
            </a:r>
            <a:r>
              <a:rPr lang="en-US" altLang="ko-KR" b="0" dirty="0"/>
              <a:t>) </a:t>
            </a:r>
          </a:p>
          <a:p>
            <a:pPr lvl="2"/>
            <a:r>
              <a:rPr lang="en-US" altLang="ko-KR" dirty="0"/>
              <a:t>e.g.) </a:t>
            </a:r>
            <a:r>
              <a:rPr lang="en-US" altLang="ko-KR" b="0" dirty="0"/>
              <a:t>Machine translation, Speech recognition </a:t>
            </a:r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32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85A8658-3689-4C9E-BC94-0B28F61CA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172" y="2640154"/>
            <a:ext cx="6987655" cy="15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57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2.2 Attention Network </a:t>
            </a:r>
            <a:endParaRPr lang="ko-KR" altLang="en-US" sz="2800" b="1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r>
              <a:rPr lang="en-US" altLang="ko-KR" b="0" dirty="0"/>
              <a:t>Simple Translation Model</a:t>
            </a:r>
          </a:p>
          <a:p>
            <a:pPr lvl="1"/>
            <a:r>
              <a:rPr lang="en-US" altLang="ko-KR" dirty="0"/>
              <a:t>RNN hidden state stores “all information” about what have seen so far (i.e. </a:t>
            </a:r>
            <a:r>
              <a:rPr lang="ko-KR" altLang="en-US" dirty="0"/>
              <a:t>𝑥</a:t>
            </a:r>
            <a:r>
              <a:rPr lang="en-US" altLang="ko-KR" dirty="0"/>
              <a:t>,</a:t>
            </a:r>
            <a:r>
              <a:rPr lang="ko-KR" altLang="en-US" dirty="0"/>
              <a:t>𝑦</a:t>
            </a:r>
            <a:r>
              <a:rPr lang="en-US" altLang="ko-KR" baseline="-25000" dirty="0"/>
              <a:t>1…</a:t>
            </a:r>
            <a:r>
              <a:rPr lang="ko-KR" altLang="en-US" baseline="-25000" dirty="0"/>
              <a:t>𝑡</a:t>
            </a:r>
            <a:r>
              <a:rPr lang="en-US" altLang="ko-KR" dirty="0"/>
              <a:t>)</a:t>
            </a:r>
            <a:endParaRPr lang="ko-KR" altLang="en-US" b="0" dirty="0"/>
          </a:p>
          <a:p>
            <a:pPr lvl="1"/>
            <a:r>
              <a:rPr lang="en-US" altLang="ko-KR" b="0" dirty="0"/>
              <a:t>Decoder produces </a:t>
            </a:r>
            <a:r>
              <a:rPr lang="ko-KR" altLang="en-US" b="0" dirty="0"/>
              <a:t>𝑃</a:t>
            </a:r>
            <a:r>
              <a:rPr lang="en-US" altLang="ko-KR" b="0" dirty="0"/>
              <a:t>(</a:t>
            </a:r>
            <a:r>
              <a:rPr lang="ko-KR" altLang="en-US" b="0" dirty="0"/>
              <a:t>𝑦</a:t>
            </a:r>
            <a:r>
              <a:rPr lang="ko-KR" altLang="en-US" sz="1800" b="0" baseline="-25000" dirty="0"/>
              <a:t>𝑡</a:t>
            </a:r>
            <a:r>
              <a:rPr lang="en-US" altLang="ko-KR" sz="1800" b="0" baseline="-25000" dirty="0"/>
              <a:t>+1</a:t>
            </a:r>
            <a:r>
              <a:rPr lang="en-US" altLang="ko-KR" sz="1800" b="0" dirty="0"/>
              <a:t> </a:t>
            </a:r>
            <a:r>
              <a:rPr lang="ko-KR" altLang="en-US" b="0" dirty="0"/>
              <a:t>𝑦</a:t>
            </a:r>
            <a:r>
              <a:rPr lang="en-US" altLang="ko-KR" sz="1800" b="0" baseline="-25000" dirty="0"/>
              <a:t>1…</a:t>
            </a:r>
            <a:r>
              <a:rPr lang="ko-KR" altLang="en-US" sz="1800" b="0" baseline="-25000" dirty="0"/>
              <a:t>𝑡</a:t>
            </a:r>
            <a:r>
              <a:rPr lang="en-US" altLang="ko-KR" b="0" dirty="0"/>
              <a:t>,</a:t>
            </a:r>
            <a:r>
              <a:rPr lang="ko-KR" altLang="en-US" b="0" dirty="0"/>
              <a:t>𝑥</a:t>
            </a:r>
            <a:r>
              <a:rPr lang="en-US" altLang="ko-KR" b="0" dirty="0"/>
              <a:t>)</a:t>
            </a:r>
            <a:endParaRPr lang="ko-KR" altLang="en-US" b="0" dirty="0"/>
          </a:p>
          <a:p>
            <a:pPr lvl="1"/>
            <a:r>
              <a:rPr lang="en-US" altLang="ko-KR" b="0" dirty="0"/>
              <a:t>Special symbol &lt;</a:t>
            </a:r>
            <a:r>
              <a:rPr lang="en-US" altLang="ko-KR" b="0" dirty="0" err="1"/>
              <a:t>eos</a:t>
            </a:r>
            <a:r>
              <a:rPr lang="en-US" altLang="ko-KR" b="0" dirty="0"/>
              <a:t>&gt; indicates “end-of-string” </a:t>
            </a:r>
          </a:p>
          <a:p>
            <a:pPr lvl="1"/>
            <a:endParaRPr lang="en-US" altLang="ko-KR" b="0" dirty="0"/>
          </a:p>
          <a:p>
            <a:pPr lvl="1"/>
            <a:endParaRPr lang="ko-KR" altLang="en-US" b="0" dirty="0"/>
          </a:p>
          <a:p>
            <a:pPr lvl="1"/>
            <a:endParaRPr lang="en-US" altLang="ko-KR" b="0" dirty="0"/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33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B88FD6-DA2F-49E8-8B2F-7593B48A9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558" y="3573016"/>
            <a:ext cx="6832884" cy="231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783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2.2 Attention Network </a:t>
            </a:r>
            <a:endParaRPr lang="ko-KR" altLang="en-US" sz="2800" b="1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r>
              <a:rPr lang="en-US" altLang="ko-KR" b="0" dirty="0"/>
              <a:t>Decoding</a:t>
            </a:r>
          </a:p>
          <a:p>
            <a:pPr lvl="1"/>
            <a:r>
              <a:rPr lang="en-US" altLang="ko-KR" b="0" dirty="0"/>
              <a:t>At each time decoder outputs distribution over vocabulary </a:t>
            </a:r>
          </a:p>
          <a:p>
            <a:pPr lvl="1"/>
            <a:r>
              <a:rPr lang="en-US" altLang="ko-KR" b="0" dirty="0"/>
              <a:t>Do beam search for decoding </a:t>
            </a:r>
          </a:p>
          <a:p>
            <a:pPr lvl="1"/>
            <a:r>
              <a:rPr lang="en-US" altLang="ko-KR" b="0" dirty="0"/>
              <a:t>Fork the network; Retain top </a:t>
            </a:r>
            <a:r>
              <a:rPr lang="ko-KR" altLang="en-US" b="0" dirty="0"/>
              <a:t>𝑘 </a:t>
            </a:r>
            <a:r>
              <a:rPr lang="en-US" altLang="ko-KR" b="0" dirty="0"/>
              <a:t>scoring forks </a:t>
            </a:r>
          </a:p>
          <a:p>
            <a:pPr lvl="1"/>
            <a:endParaRPr lang="ko-KR" altLang="en-US" b="0" dirty="0"/>
          </a:p>
          <a:p>
            <a:pPr lvl="1"/>
            <a:endParaRPr lang="en-US" altLang="ko-KR" b="0" dirty="0"/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34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0D5517-D695-4BB3-84C8-44AE7C6F3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958" y="2924944"/>
            <a:ext cx="5520084" cy="340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25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2.2 Attention Network </a:t>
            </a:r>
            <a:endParaRPr lang="ko-KR" altLang="en-US" sz="2800" b="1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r>
              <a:rPr lang="en-US" altLang="ko-KR" b="0" dirty="0"/>
              <a:t>Training – Forward Pass</a:t>
            </a:r>
          </a:p>
          <a:p>
            <a:endParaRPr lang="ko-KR" altLang="en-US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ko-KR" altLang="en-US" b="0" dirty="0"/>
          </a:p>
          <a:p>
            <a:pPr lvl="1"/>
            <a:r>
              <a:rPr lang="en-US" altLang="ko-KR" b="0" dirty="0"/>
              <a:t>Forward pass: Input the source and target sequences, sequentially </a:t>
            </a:r>
          </a:p>
          <a:p>
            <a:pPr lvl="2"/>
            <a:r>
              <a:rPr lang="en-US" altLang="ko-KR" b="0" dirty="0"/>
              <a:t>Output will be a probability distribution over vocabulary </a:t>
            </a:r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35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FEC5FC-350E-47EF-BDF3-7E6DD51FC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341" y="1484784"/>
            <a:ext cx="5929318" cy="226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513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2.2 Attention Network </a:t>
            </a:r>
            <a:endParaRPr lang="ko-KR" altLang="en-US" sz="2800" b="1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r>
              <a:rPr lang="en-US" altLang="ko-KR" b="0" dirty="0"/>
              <a:t>Training – Backward Pass</a:t>
            </a:r>
          </a:p>
          <a:p>
            <a:pPr lvl="1"/>
            <a:r>
              <a:rPr lang="en-US" altLang="ko-KR" b="0" dirty="0"/>
              <a:t>Compute divergence between output distribution and target word sequence </a:t>
            </a:r>
          </a:p>
          <a:p>
            <a:pPr lvl="1"/>
            <a:r>
              <a:rPr lang="en-US" altLang="ko-KR" b="0" dirty="0"/>
              <a:t>Stochastic Gradient Descent </a:t>
            </a:r>
          </a:p>
          <a:p>
            <a:pPr lvl="2"/>
            <a:r>
              <a:rPr lang="en-US" altLang="ko-KR" b="0" dirty="0"/>
              <a:t>Randomly select training instance: (input, output) </a:t>
            </a:r>
          </a:p>
          <a:p>
            <a:pPr lvl="2"/>
            <a:r>
              <a:rPr lang="en-US" altLang="ko-KR" b="0" dirty="0"/>
              <a:t>Forward pass </a:t>
            </a:r>
          </a:p>
          <a:p>
            <a:pPr lvl="2"/>
            <a:r>
              <a:rPr lang="en-US" altLang="ko-KR" b="0" dirty="0"/>
              <a:t>Randomly select a single output and target output for backpropagation </a:t>
            </a:r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36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3442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2.2 Attention Network </a:t>
            </a:r>
            <a:endParaRPr lang="ko-KR" altLang="en-US" sz="2800" b="1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r>
              <a:rPr lang="en-US" altLang="ko-KR" b="0" dirty="0"/>
              <a:t>Training – Backward Pass</a:t>
            </a:r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37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650C176-EAB1-470E-A1E7-28547047ED51}"/>
              </a:ext>
            </a:extLst>
          </p:cNvPr>
          <p:cNvGrpSpPr/>
          <p:nvPr/>
        </p:nvGrpSpPr>
        <p:grpSpPr>
          <a:xfrm>
            <a:off x="788500" y="1772816"/>
            <a:ext cx="7566999" cy="3615447"/>
            <a:chOff x="1326176" y="1340768"/>
            <a:chExt cx="7566999" cy="3615447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F9C79093-67BF-4FAF-9F66-D695CA15A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6176" y="2609027"/>
              <a:ext cx="2995172" cy="2347188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2B7B65F-5352-462C-8B75-16E56DEC9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2737" y="1340768"/>
              <a:ext cx="4670438" cy="3527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10589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2.2 Attention Network </a:t>
            </a:r>
            <a:endParaRPr lang="ko-KR" altLang="en-US" sz="2800" b="1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r>
              <a:rPr lang="en-US" altLang="ko-KR" b="0" dirty="0"/>
              <a:t>Problem in Training </a:t>
            </a:r>
          </a:p>
          <a:p>
            <a:pPr lvl="1"/>
            <a:r>
              <a:rPr lang="en-US" altLang="ko-KR" b="0" dirty="0"/>
              <a:t>In reality: All hidden values carry information </a:t>
            </a:r>
          </a:p>
          <a:p>
            <a:pPr lvl="2"/>
            <a:r>
              <a:rPr lang="en-US" altLang="ko-KR" b="0" dirty="0"/>
              <a:t>Some of which may be diluted downstream </a:t>
            </a:r>
          </a:p>
          <a:p>
            <a:pPr lvl="1"/>
            <a:r>
              <a:rPr lang="en-US" altLang="ko-KR" b="0" dirty="0"/>
              <a:t>Different outputs are related to different inputs </a:t>
            </a:r>
          </a:p>
          <a:p>
            <a:pPr lvl="1"/>
            <a:endParaRPr lang="en-US" altLang="ko-KR" b="0" dirty="0"/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38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2F389A-B6C6-4522-B8BE-21B25163D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86" y="2924944"/>
            <a:ext cx="7991627" cy="280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7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 sz="2800" b="1" dirty="0"/>
              <a:t>1.1 HMM </a:t>
            </a:r>
            <a:r>
              <a:rPr lang="ko-KR" altLang="en-US" sz="2800" b="1" dirty="0"/>
              <a:t>기반 음성인식의 단점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50825" y="836712"/>
                <a:ext cx="8642350" cy="5572125"/>
              </a:xfrm>
            </p:spPr>
            <p:txBody>
              <a:bodyPr/>
              <a:lstStyle/>
              <a:p>
                <a:pPr eaLnBrk="1" hangingPunct="1"/>
                <a:r>
                  <a:rPr lang="en-US" altLang="ko-KR" dirty="0">
                    <a:ea typeface="맑은 고딕" pitchFamily="50" charset="-127"/>
                  </a:rPr>
                  <a:t>HMM </a:t>
                </a:r>
                <a:r>
                  <a:rPr lang="ko-KR" altLang="en-US" dirty="0">
                    <a:ea typeface="맑은 고딕" pitchFamily="50" charset="-127"/>
                  </a:rPr>
                  <a:t>기반 음성인식의 단점 </a:t>
                </a:r>
                <a:endParaRPr lang="en-US" altLang="ko-KR" dirty="0">
                  <a:ea typeface="맑은 고딕" pitchFamily="50" charset="-127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𝑎𝑟𝑔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altLang="ko-KR" dirty="0"/>
              </a:p>
              <a:p>
                <a:pPr lvl="2" eaLnBrk="1" hangingPunct="1"/>
                <a:r>
                  <a:rPr lang="en-US" altLang="ko-KR" i="1" dirty="0"/>
                  <a:t>P</a:t>
                </a:r>
                <a:r>
                  <a:rPr lang="en-US" altLang="ko-KR" dirty="0"/>
                  <a:t>(</a:t>
                </a:r>
                <a:r>
                  <a:rPr lang="en-US" altLang="ko-KR" i="1" dirty="0"/>
                  <a:t>O</a:t>
                </a:r>
                <a:r>
                  <a:rPr lang="en-US" altLang="ko-KR" dirty="0"/>
                  <a:t>|</a:t>
                </a:r>
                <a:r>
                  <a:rPr lang="en-US" altLang="ko-KR" i="1" dirty="0"/>
                  <a:t>W</a:t>
                </a:r>
                <a:r>
                  <a:rPr lang="en-US" altLang="ko-KR" dirty="0"/>
                  <a:t>): </a:t>
                </a:r>
                <a:r>
                  <a:rPr lang="ko-KR" altLang="en-US" dirty="0"/>
                  <a:t>음향모델</a:t>
                </a:r>
                <a:endParaRPr lang="en-US" altLang="ko-KR" dirty="0"/>
              </a:p>
              <a:p>
                <a:pPr lvl="2" eaLnBrk="1" hangingPunct="1"/>
                <a:r>
                  <a:rPr lang="en-US" altLang="ko-KR" i="1" dirty="0"/>
                  <a:t>P</a:t>
                </a:r>
                <a:r>
                  <a:rPr lang="en-US" altLang="ko-KR" dirty="0"/>
                  <a:t>(</a:t>
                </a:r>
                <a:r>
                  <a:rPr lang="en-US" altLang="ko-KR" i="1" dirty="0"/>
                  <a:t>W</a:t>
                </a:r>
                <a:r>
                  <a:rPr lang="en-US" altLang="ko-KR" dirty="0"/>
                  <a:t>): </a:t>
                </a:r>
                <a:r>
                  <a:rPr lang="ko-KR" altLang="en-US" dirty="0"/>
                  <a:t>언어모델</a:t>
                </a:r>
                <a:endParaRPr lang="en-US" altLang="ko-KR" dirty="0"/>
              </a:p>
              <a:p>
                <a:pPr lvl="2" eaLnBrk="1" hangingPunct="1"/>
                <a:r>
                  <a:rPr lang="en-US" altLang="ko-KR" i="1" dirty="0"/>
                  <a:t>argmax</a:t>
                </a:r>
                <a:r>
                  <a:rPr lang="en-US" altLang="ko-KR" i="1" baseline="-25000" dirty="0"/>
                  <a:t>w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디코딩 네트워크</a:t>
                </a:r>
                <a:endParaRPr lang="en-US" altLang="ko-KR" dirty="0"/>
              </a:p>
              <a:p>
                <a:pPr lvl="1" eaLnBrk="1" hangingPunct="1"/>
                <a:endParaRPr lang="en-US" altLang="ko-KR" dirty="0"/>
              </a:p>
              <a:p>
                <a:pPr lvl="1" eaLnBrk="1" hangingPunct="1"/>
                <a:r>
                  <a:rPr lang="en-US" altLang="ko-KR" dirty="0"/>
                  <a:t>1) </a:t>
                </a:r>
                <a:r>
                  <a:rPr lang="ko-KR" altLang="en-US" dirty="0"/>
                  <a:t>위 </a:t>
                </a:r>
                <a:r>
                  <a:rPr lang="en-US" altLang="ko-KR" dirty="0"/>
                  <a:t>component</a:t>
                </a:r>
                <a:r>
                  <a:rPr lang="ko-KR" altLang="en-US" dirty="0"/>
                  <a:t>들을 구성하기 위해서는 전문가적 지식을 요구함</a:t>
                </a:r>
                <a:endParaRPr lang="en-US" altLang="ko-KR" dirty="0"/>
              </a:p>
              <a:p>
                <a:pPr lvl="1" eaLnBrk="1" hangingPunct="1"/>
                <a:r>
                  <a:rPr lang="en-US" altLang="ko-KR" dirty="0"/>
                  <a:t>2) </a:t>
                </a:r>
                <a:r>
                  <a:rPr lang="ko-KR" altLang="en-US" dirty="0"/>
                  <a:t>음성인식은 </a:t>
                </a:r>
                <a:r>
                  <a:rPr lang="en-US" altLang="ko-KR" dirty="0"/>
                  <a:t>discriminant model</a:t>
                </a:r>
                <a:r>
                  <a:rPr lang="ko-KR" altLang="en-US" dirty="0"/>
                  <a:t>임에도</a:t>
                </a:r>
                <a:r>
                  <a:rPr lang="en-US" altLang="ko-KR" dirty="0"/>
                  <a:t>, generative model</a:t>
                </a:r>
                <a:r>
                  <a:rPr lang="ko-KR" altLang="en-US" dirty="0"/>
                  <a:t>을 사용하여 학습함 </a:t>
                </a:r>
                <a:endParaRPr lang="en-US" altLang="ko-KR" dirty="0"/>
              </a:p>
              <a:p>
                <a:pPr lvl="1" eaLnBrk="1" hangingPunct="1"/>
                <a:endParaRPr lang="en-US" altLang="ko-KR" dirty="0"/>
              </a:p>
            </p:txBody>
          </p:sp>
        </mc:Choice>
        <mc:Fallback>
          <p:sp>
            <p:nvSpPr>
              <p:cNvPr id="6147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836712"/>
                <a:ext cx="8642350" cy="5572125"/>
              </a:xfrm>
              <a:blipFill>
                <a:blip r:embed="rId3"/>
                <a:stretch>
                  <a:fillRect l="-1199" t="-1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2707DBBB-3D04-4D60-9631-7B2C6B36AE9B}"/>
              </a:ext>
            </a:extLst>
          </p:cNvPr>
          <p:cNvSpPr/>
          <p:nvPr/>
        </p:nvSpPr>
        <p:spPr>
          <a:xfrm>
            <a:off x="4716016" y="1916832"/>
            <a:ext cx="504056" cy="11521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5F1323-09F6-4058-B580-5A73BACC2B1A}"/>
              </a:ext>
            </a:extLst>
          </p:cNvPr>
          <p:cNvSpPr txBox="1"/>
          <p:nvPr/>
        </p:nvSpPr>
        <p:spPr>
          <a:xfrm>
            <a:off x="5220072" y="2308230"/>
            <a:ext cx="367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여러 개의 </a:t>
            </a:r>
            <a:r>
              <a:rPr lang="en-US" altLang="ko-KR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component</a:t>
            </a:r>
            <a:r>
              <a:rPr lang="ko-KR" altLang="en-US" dirty="0">
                <a:latin typeface="+mn-ea"/>
                <a:ea typeface="+mn-ea"/>
              </a:rPr>
              <a:t>로 구성됨</a:t>
            </a:r>
          </a:p>
        </p:txBody>
      </p:sp>
    </p:spTree>
    <p:extLst>
      <p:ext uri="{BB962C8B-B14F-4D97-AF65-F5344CB8AC3E}">
        <p14:creationId xmlns:p14="http://schemas.microsoft.com/office/powerpoint/2010/main" val="936092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2.2 Attention Network </a:t>
            </a:r>
            <a:endParaRPr lang="ko-KR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50825" y="836712"/>
                <a:ext cx="8642350" cy="5572125"/>
              </a:xfrm>
            </p:spPr>
            <p:txBody>
              <a:bodyPr/>
              <a:lstStyle/>
              <a:p>
                <a:r>
                  <a:rPr lang="en-US" altLang="ko-KR" b="0" dirty="0"/>
                  <a:t>Attention Model</a:t>
                </a:r>
                <a:endParaRPr lang="ko-KR" altLang="en-US" b="0" dirty="0"/>
              </a:p>
              <a:p>
                <a:pPr lvl="1"/>
                <a:r>
                  <a:rPr lang="en-US" altLang="ko-KR" b="0" dirty="0"/>
                  <a:t>Compute weighted sum of encoder hidden states </a:t>
                </a:r>
              </a:p>
              <a:p>
                <a:pPr lvl="2"/>
                <a:r>
                  <a:rPr lang="ko-KR" altLang="en-US" b="0" dirty="0"/>
                  <a:t>𝑐</a:t>
                </a:r>
                <a:r>
                  <a:rPr lang="ko-KR" altLang="en-US" b="0" baseline="-25000" dirty="0"/>
                  <a:t>𝑖</a:t>
                </a:r>
                <a:r>
                  <a:rPr lang="en-US" altLang="ko-KR" b="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b="0" dirty="0"/>
              </a:p>
              <a:p>
                <a:pPr lvl="1"/>
                <a:r>
                  <a:rPr lang="en-US" altLang="ko-KR" b="0" dirty="0"/>
                  <a:t>Attention score </a:t>
                </a:r>
                <a:r>
                  <a:rPr lang="ko-KR" altLang="en-US" b="0" dirty="0"/>
                  <a:t>𝑎</a:t>
                </a:r>
                <a:r>
                  <a:rPr lang="ko-KR" altLang="en-US" sz="2000" b="0" baseline="-25000" dirty="0"/>
                  <a:t>𝑡</a:t>
                </a:r>
                <a:r>
                  <a:rPr lang="en-US" altLang="ko-KR" sz="2000" b="0" baseline="-25000" dirty="0"/>
                  <a:t>,</a:t>
                </a:r>
                <a:r>
                  <a:rPr lang="ko-KR" altLang="en-US" sz="2000" b="0" baseline="-25000" dirty="0"/>
                  <a:t>𝑖</a:t>
                </a:r>
                <a:r>
                  <a:rPr lang="ko-KR" altLang="en-US" sz="2000" b="0" dirty="0"/>
                  <a:t> </a:t>
                </a:r>
                <a:r>
                  <a:rPr lang="en-US" altLang="ko-KR" b="0" dirty="0"/>
                  <a:t>implies importance of hidden state ℎ</a:t>
                </a:r>
                <a:r>
                  <a:rPr lang="ko-KR" altLang="en-US" sz="2000" b="0" baseline="-25000" dirty="0"/>
                  <a:t>𝑡</a:t>
                </a:r>
                <a:r>
                  <a:rPr lang="ko-KR" altLang="en-US" sz="2000" b="0" dirty="0"/>
                  <a:t> </a:t>
                </a:r>
                <a:r>
                  <a:rPr lang="en-US" altLang="ko-KR" b="0" dirty="0"/>
                  <a:t>at current time step </a:t>
                </a:r>
                <a:r>
                  <a:rPr lang="ko-KR" altLang="en-US" b="0" dirty="0"/>
                  <a:t>𝑖 </a:t>
                </a:r>
              </a:p>
              <a:p>
                <a:pPr lvl="2"/>
                <a:r>
                  <a:rPr lang="ko-KR" altLang="en-US" b="0" dirty="0"/>
                  <a:t>𝑎</a:t>
                </a:r>
                <a:r>
                  <a:rPr lang="ko-KR" altLang="en-US" b="0" baseline="-25000" dirty="0"/>
                  <a:t>𝑡</a:t>
                </a:r>
                <a:r>
                  <a:rPr lang="en-US" altLang="ko-KR" b="0" baseline="-25000" dirty="0"/>
                  <a:t>,</a:t>
                </a:r>
                <a:r>
                  <a:rPr lang="ko-KR" altLang="en-US" b="0" baseline="-25000" dirty="0"/>
                  <a:t>𝑖</a:t>
                </a:r>
                <a:r>
                  <a:rPr lang="en-US" altLang="ko-KR" b="0" dirty="0"/>
                  <a:t>=</a:t>
                </a:r>
                <a:r>
                  <a:rPr lang="en-US" altLang="ko-KR" b="0" dirty="0" err="1"/>
                  <a:t>softmax</a:t>
                </a:r>
                <a:r>
                  <a:rPr lang="en-US" altLang="ko-KR" b="0" dirty="0"/>
                  <a:t>(</a:t>
                </a:r>
                <a:r>
                  <a:rPr lang="ko-KR" altLang="en-US" b="0" dirty="0"/>
                  <a:t>𝑓</a:t>
                </a:r>
                <a:r>
                  <a:rPr lang="en-US" altLang="ko-KR" b="0" dirty="0"/>
                  <a:t>(ℎ</a:t>
                </a:r>
                <a:r>
                  <a:rPr lang="ko-KR" altLang="en-US" b="0" baseline="-25000" dirty="0"/>
                  <a:t>𝑡</a:t>
                </a:r>
                <a:r>
                  <a:rPr lang="en-US" altLang="ko-KR" b="0" dirty="0"/>
                  <a:t>,</a:t>
                </a:r>
                <a:r>
                  <a:rPr lang="ko-KR" altLang="en-US" b="0" dirty="0"/>
                  <a:t>𝑠</a:t>
                </a:r>
                <a:r>
                  <a:rPr lang="ko-KR" altLang="en-US" b="0" baseline="-25000" dirty="0"/>
                  <a:t>𝑖−</a:t>
                </a:r>
                <a:r>
                  <a:rPr lang="en-US" altLang="ko-KR" b="0" baseline="-25000" dirty="0"/>
                  <a:t>1</a:t>
                </a:r>
                <a:r>
                  <a:rPr lang="en-US" altLang="ko-KR" b="0" dirty="0"/>
                  <a:t>))</a:t>
                </a:r>
              </a:p>
              <a:p>
                <a:pPr lvl="2"/>
                <a:r>
                  <a:rPr lang="ko-KR" altLang="en-US" b="0" dirty="0"/>
                  <a:t>𝑓 </a:t>
                </a:r>
                <a:r>
                  <a:rPr lang="en-US" altLang="ko-KR" b="0" dirty="0"/>
                  <a:t>can be any function (e.g. dot product, MLP) </a:t>
                </a:r>
              </a:p>
              <a:p>
                <a:pPr lvl="1"/>
                <a:r>
                  <a:rPr lang="ko-KR" altLang="en-US" b="0" dirty="0"/>
                  <a:t>𝑠</a:t>
                </a:r>
                <a:r>
                  <a:rPr lang="ko-KR" altLang="en-US" b="0" baseline="-25000" dirty="0"/>
                  <a:t>𝑖</a:t>
                </a:r>
                <a:r>
                  <a:rPr lang="ko-KR" altLang="en-US" b="0" dirty="0"/>
                  <a:t> </a:t>
                </a:r>
                <a:r>
                  <a:rPr lang="en-US" altLang="ko-KR" b="0" dirty="0"/>
                  <a:t>= RNN(</a:t>
                </a:r>
                <a:r>
                  <a:rPr lang="ko-KR" altLang="en-US" b="0" dirty="0"/>
                  <a:t>𝑠</a:t>
                </a:r>
                <a:r>
                  <a:rPr lang="ko-KR" altLang="en-US" b="0" baseline="-25000" dirty="0"/>
                  <a:t>𝑖−</a:t>
                </a:r>
                <a:r>
                  <a:rPr lang="en-US" altLang="ko-KR" b="0" baseline="-25000" dirty="0"/>
                  <a:t>1</a:t>
                </a:r>
                <a:r>
                  <a:rPr lang="en-US" altLang="ko-KR" b="0" dirty="0"/>
                  <a:t>,[</a:t>
                </a:r>
                <a:r>
                  <a:rPr lang="ko-KR" altLang="en-US" b="0" dirty="0"/>
                  <a:t>𝑐</a:t>
                </a:r>
                <a:r>
                  <a:rPr lang="ko-KR" altLang="en-US" b="0" baseline="-25000" dirty="0"/>
                  <a:t>𝑖</a:t>
                </a:r>
                <a:r>
                  <a:rPr lang="en-US" altLang="ko-KR" b="0" dirty="0"/>
                  <a:t>,</a:t>
                </a:r>
                <a:r>
                  <a:rPr lang="ko-KR" altLang="en-US" b="0" dirty="0"/>
                  <a:t>𝑦</a:t>
                </a:r>
                <a:r>
                  <a:rPr lang="ko-KR" altLang="en-US" b="0" baseline="-25000" dirty="0"/>
                  <a:t>𝑖−</a:t>
                </a:r>
                <a:r>
                  <a:rPr lang="en-US" altLang="ko-KR" b="0" baseline="-25000" dirty="0"/>
                  <a:t>1</a:t>
                </a:r>
                <a:r>
                  <a:rPr lang="en-US" altLang="ko-KR" b="0" dirty="0"/>
                  <a:t>])</a:t>
                </a:r>
              </a:p>
              <a:p>
                <a:pPr lvl="1"/>
                <a:r>
                  <a:rPr lang="en-US" altLang="ko-KR" b="0" dirty="0"/>
                  <a:t>Output: </a:t>
                </a:r>
                <a:r>
                  <a:rPr lang="en-US" altLang="ko-KR" b="0" dirty="0" err="1"/>
                  <a:t>softmax</a:t>
                </a:r>
                <a:r>
                  <a:rPr lang="en-US" altLang="ko-KR" b="0" dirty="0"/>
                  <a:t>(MLP(</a:t>
                </a:r>
                <a:r>
                  <a:rPr lang="ko-KR" altLang="en-US" b="0" dirty="0"/>
                  <a:t>𝑠</a:t>
                </a:r>
                <a:r>
                  <a:rPr lang="ko-KR" altLang="en-US" b="0" baseline="-25000" dirty="0"/>
                  <a:t>𝑖</a:t>
                </a:r>
                <a:r>
                  <a:rPr lang="en-US" altLang="ko-KR" dirty="0"/>
                  <a:t>))</a:t>
                </a:r>
                <a:endParaRPr lang="ko-KR" altLang="en-US" b="0" dirty="0"/>
              </a:p>
              <a:p>
                <a:pPr lvl="1"/>
                <a:endParaRPr lang="en-US" altLang="ko-KR" b="0" dirty="0"/>
              </a:p>
            </p:txBody>
          </p:sp>
        </mc:Choice>
        <mc:Fallback>
          <p:sp>
            <p:nvSpPr>
              <p:cNvPr id="6147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836712"/>
                <a:ext cx="8642350" cy="5572125"/>
              </a:xfrm>
              <a:blipFill>
                <a:blip r:embed="rId3"/>
                <a:stretch>
                  <a:fillRect l="-1199" t="-1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39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590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2.2 Attention Network </a:t>
            </a:r>
            <a:endParaRPr lang="ko-KR" altLang="en-US" sz="2800" b="1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r>
              <a:rPr lang="en-US" altLang="ko-KR" b="0" dirty="0"/>
              <a:t>Attention Model</a:t>
            </a:r>
            <a:endParaRPr lang="ko-KR" altLang="en-US" b="0" dirty="0"/>
          </a:p>
          <a:p>
            <a:pPr lvl="1"/>
            <a:endParaRPr lang="en-US" altLang="ko-KR" b="0" dirty="0"/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40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53109E9-80D3-420D-A6B0-C9DBCAEB10B6}"/>
              </a:ext>
            </a:extLst>
          </p:cNvPr>
          <p:cNvGrpSpPr/>
          <p:nvPr/>
        </p:nvGrpSpPr>
        <p:grpSpPr>
          <a:xfrm>
            <a:off x="323528" y="1226413"/>
            <a:ext cx="8250755" cy="4860768"/>
            <a:chOff x="633591" y="495050"/>
            <a:chExt cx="8250755" cy="486076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EB704E8D-C3F2-41B0-BDFF-F3C41676B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591" y="2348880"/>
              <a:ext cx="3959719" cy="3006938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B603C4D-66E0-46F4-8FD3-D53401DED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63142" y="495050"/>
              <a:ext cx="4721204" cy="32860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60282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2.2 Attention Network </a:t>
            </a:r>
            <a:endParaRPr lang="ko-KR" altLang="en-US" sz="2800" b="1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r>
              <a:rPr lang="en-US" altLang="ko-KR" b="0" dirty="0"/>
              <a:t>Attention Example</a:t>
            </a:r>
            <a:endParaRPr lang="ko-KR" altLang="en-US" b="0" dirty="0"/>
          </a:p>
          <a:p>
            <a:pPr lvl="1"/>
            <a:endParaRPr lang="en-US" altLang="ko-KR" b="0" dirty="0"/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41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1733B7-5AB4-4A3F-861D-B707BC467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548268"/>
            <a:ext cx="5211459" cy="48733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882DEA6-CCE9-4B9A-A4B3-46680EA20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550" y="2088178"/>
            <a:ext cx="3045938" cy="379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578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2.2 Attention Network </a:t>
            </a:r>
            <a:endParaRPr lang="ko-KR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50825" y="836712"/>
                <a:ext cx="8642350" cy="5572125"/>
              </a:xfrm>
            </p:spPr>
            <p:txBody>
              <a:bodyPr/>
              <a:lstStyle/>
              <a:p>
                <a:r>
                  <a:rPr lang="en-US" altLang="ko-KR" b="0" dirty="0"/>
                  <a:t>Listen Attend Spell (LAS) Model</a:t>
                </a:r>
              </a:p>
              <a:p>
                <a:pPr lvl="1"/>
                <a:r>
                  <a:rPr lang="en-US" altLang="ko-KR" b="0" dirty="0"/>
                  <a:t>Directly apply seq2seq to speech </a:t>
                </a:r>
              </a:p>
              <a:p>
                <a:pPr lvl="1"/>
                <a:r>
                  <a:rPr lang="en-US" altLang="ko-KR" b="0" dirty="0"/>
                  <a:t>Now, input is audio </a:t>
                </a:r>
              </a:p>
              <a:p>
                <a:pPr lvl="1"/>
                <a:r>
                  <a:rPr lang="en-US" altLang="ko-KR" b="0" dirty="0"/>
                  <a:t>Pyramidical RNN (</a:t>
                </a:r>
                <a:r>
                  <a:rPr lang="en-US" altLang="ko-KR" b="0" i="1" dirty="0" err="1"/>
                  <a:t>p</a:t>
                </a:r>
                <a:r>
                  <a:rPr lang="en-US" altLang="ko-KR" b="0" dirty="0" err="1"/>
                  <a:t>RNN</a:t>
                </a:r>
                <a:r>
                  <a:rPr lang="en-US" altLang="ko-KR" b="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𝑝𝑅𝑁𝑁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/>
              </a:p>
            </p:txBody>
          </p:sp>
        </mc:Choice>
        <mc:Fallback>
          <p:sp>
            <p:nvSpPr>
              <p:cNvPr id="6147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836712"/>
                <a:ext cx="8642350" cy="5572125"/>
              </a:xfrm>
              <a:blipFill>
                <a:blip r:embed="rId3"/>
                <a:stretch>
                  <a:fillRect l="-1199" t="-1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42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BE187B-B216-4F0F-A3A7-34059D6D4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369" y="3647903"/>
            <a:ext cx="5799261" cy="258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744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2.2 Attention Network </a:t>
            </a:r>
            <a:endParaRPr lang="ko-KR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50825" y="836712"/>
                <a:ext cx="8642350" cy="5572125"/>
              </a:xfrm>
            </p:spPr>
            <p:txBody>
              <a:bodyPr/>
              <a:lstStyle/>
              <a:p>
                <a:r>
                  <a:rPr lang="en-US" altLang="ko-KR" b="0" dirty="0"/>
                  <a:t>Listen Attend Spell (LAS) Model</a:t>
                </a:r>
              </a:p>
              <a:p>
                <a:pPr lvl="1"/>
                <a:r>
                  <a:rPr lang="en-US" altLang="ko-KR" b="0" dirty="0"/>
                  <a:t>Compute weighted sum of encoder hidden states </a:t>
                </a:r>
              </a:p>
              <a:p>
                <a:pPr lvl="2"/>
                <a:r>
                  <a:rPr lang="ko-KR" altLang="en-US" dirty="0"/>
                  <a:t>𝑐</a:t>
                </a:r>
                <a:r>
                  <a:rPr lang="ko-KR" altLang="en-US" baseline="-25000" dirty="0"/>
                  <a:t>𝑖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en-US" altLang="ko-KR" b="0" dirty="0"/>
                  <a:t>Attention score </a:t>
                </a:r>
                <a:r>
                  <a:rPr lang="ko-KR" altLang="en-US" b="0" dirty="0"/>
                  <a:t>𝑎</a:t>
                </a:r>
                <a:r>
                  <a:rPr lang="ko-KR" altLang="en-US" b="0" baseline="-25000" dirty="0"/>
                  <a:t>𝑡</a:t>
                </a:r>
                <a:r>
                  <a:rPr lang="en-US" altLang="ko-KR" b="0" baseline="-25000" dirty="0"/>
                  <a:t>,</a:t>
                </a:r>
                <a:r>
                  <a:rPr lang="ko-KR" altLang="en-US" b="0" baseline="-25000" dirty="0"/>
                  <a:t>𝑖</a:t>
                </a:r>
                <a:r>
                  <a:rPr lang="ko-KR" altLang="en-US" b="0" dirty="0"/>
                  <a:t> </a:t>
                </a:r>
                <a:r>
                  <a:rPr lang="en-US" altLang="ko-KR" b="0" dirty="0"/>
                  <a:t>implies importance of hidden state ℎ</a:t>
                </a:r>
                <a:r>
                  <a:rPr lang="ko-KR" altLang="en-US" b="0" baseline="-25000" dirty="0"/>
                  <a:t>𝑡</a:t>
                </a:r>
                <a:r>
                  <a:rPr lang="ko-KR" altLang="en-US" b="0" dirty="0"/>
                  <a:t> </a:t>
                </a:r>
                <a:r>
                  <a:rPr lang="en-US" altLang="ko-KR" b="0" dirty="0"/>
                  <a:t>at current time step </a:t>
                </a:r>
                <a:r>
                  <a:rPr lang="ko-KR" altLang="en-US" b="0" dirty="0"/>
                  <a:t>𝑖 </a:t>
                </a:r>
              </a:p>
              <a:p>
                <a:pPr lvl="2"/>
                <a:r>
                  <a:rPr lang="ko-KR" altLang="en-US" b="0" dirty="0"/>
                  <a:t>𝑎</a:t>
                </a:r>
                <a:r>
                  <a:rPr lang="ko-KR" altLang="en-US" b="0" baseline="-25000" dirty="0"/>
                  <a:t>𝑡</a:t>
                </a:r>
                <a:r>
                  <a:rPr lang="en-US" altLang="ko-KR" b="0" baseline="-25000" dirty="0"/>
                  <a:t>,</a:t>
                </a:r>
                <a:r>
                  <a:rPr lang="ko-KR" altLang="en-US" b="0" baseline="-25000" dirty="0"/>
                  <a:t>𝑖</a:t>
                </a:r>
                <a:r>
                  <a:rPr lang="en-US" altLang="ko-KR" b="0" dirty="0"/>
                  <a:t>=</a:t>
                </a:r>
                <a:r>
                  <a:rPr lang="en-US" altLang="ko-KR" b="0" dirty="0" err="1"/>
                  <a:t>softmax</a:t>
                </a:r>
                <a:r>
                  <a:rPr lang="en-US" altLang="ko-KR" b="0" dirty="0"/>
                  <a:t>(</a:t>
                </a:r>
                <a:r>
                  <a:rPr lang="ko-KR" altLang="en-US" b="0" dirty="0"/>
                  <a:t>𝑓</a:t>
                </a:r>
                <a:r>
                  <a:rPr lang="en-US" altLang="ko-KR" b="0" dirty="0"/>
                  <a:t>(ℎ</a:t>
                </a:r>
                <a:r>
                  <a:rPr lang="ko-KR" altLang="en-US" b="0" baseline="-25000" dirty="0"/>
                  <a:t>𝑡</a:t>
                </a:r>
                <a:r>
                  <a:rPr lang="en-US" altLang="ko-KR" b="0" dirty="0"/>
                  <a:t>,</a:t>
                </a:r>
                <a:r>
                  <a:rPr lang="ko-KR" altLang="en-US" b="0" dirty="0"/>
                  <a:t>𝑠</a:t>
                </a:r>
                <a:r>
                  <a:rPr lang="ko-KR" altLang="en-US" b="0" baseline="-25000" dirty="0"/>
                  <a:t>𝑖−</a:t>
                </a:r>
                <a:r>
                  <a:rPr lang="en-US" altLang="ko-KR" b="0" baseline="-25000" dirty="0"/>
                  <a:t>1</a:t>
                </a:r>
                <a:r>
                  <a:rPr lang="en-US" altLang="ko-KR" b="0" dirty="0"/>
                  <a:t>))</a:t>
                </a:r>
              </a:p>
              <a:p>
                <a:pPr lvl="2"/>
                <a:r>
                  <a:rPr lang="ko-KR" altLang="en-US" b="0" dirty="0"/>
                  <a:t>𝑓 </a:t>
                </a:r>
                <a:r>
                  <a:rPr lang="en-US" altLang="ko-KR" b="0" dirty="0"/>
                  <a:t>can be any function (e.g. dot product, MLP) </a:t>
                </a:r>
              </a:p>
              <a:p>
                <a:pPr lvl="1"/>
                <a:r>
                  <a:rPr lang="ko-KR" altLang="en-US" b="0" dirty="0"/>
                  <a:t>𝑠</a:t>
                </a:r>
                <a:r>
                  <a:rPr lang="ko-KR" altLang="en-US" b="0" baseline="-25000" dirty="0"/>
                  <a:t>𝑖</a:t>
                </a:r>
                <a:r>
                  <a:rPr lang="en-US" altLang="ko-KR" b="0" dirty="0"/>
                  <a:t>=RNN(</a:t>
                </a:r>
                <a:r>
                  <a:rPr lang="ko-KR" altLang="en-US" b="0" dirty="0"/>
                  <a:t>𝑠</a:t>
                </a:r>
                <a:r>
                  <a:rPr lang="ko-KR" altLang="en-US" b="0" baseline="-25000" dirty="0"/>
                  <a:t>𝑖−</a:t>
                </a:r>
                <a:r>
                  <a:rPr lang="en-US" altLang="ko-KR" b="0" baseline="-25000" dirty="0"/>
                  <a:t>1</a:t>
                </a:r>
                <a:r>
                  <a:rPr lang="en-US" altLang="ko-KR" b="0" dirty="0"/>
                  <a:t>,[</a:t>
                </a:r>
                <a:r>
                  <a:rPr lang="ko-KR" altLang="en-US" b="0" dirty="0"/>
                  <a:t>𝑐</a:t>
                </a:r>
                <a:r>
                  <a:rPr lang="ko-KR" altLang="en-US" b="0" baseline="-25000" dirty="0"/>
                  <a:t>𝑖</a:t>
                </a:r>
                <a:r>
                  <a:rPr lang="en-US" altLang="ko-KR" b="0" dirty="0"/>
                  <a:t>,</a:t>
                </a:r>
                <a:r>
                  <a:rPr lang="ko-KR" altLang="en-US" b="0" dirty="0"/>
                  <a:t>𝑦</a:t>
                </a:r>
                <a:r>
                  <a:rPr lang="ko-KR" altLang="en-US" b="0" baseline="-25000" dirty="0"/>
                  <a:t>𝑖−</a:t>
                </a:r>
                <a:r>
                  <a:rPr lang="en-US" altLang="ko-KR" b="0" baseline="-25000" dirty="0"/>
                  <a:t>1</a:t>
                </a:r>
                <a:r>
                  <a:rPr lang="en-US" altLang="ko-KR" b="0" dirty="0"/>
                  <a:t>])</a:t>
                </a:r>
              </a:p>
              <a:p>
                <a:pPr lvl="1"/>
                <a:r>
                  <a:rPr lang="en-US" altLang="ko-KR" b="0" dirty="0"/>
                  <a:t>Output: </a:t>
                </a:r>
                <a:r>
                  <a:rPr lang="en-US" altLang="ko-KR" b="0" dirty="0" err="1"/>
                  <a:t>softmax</a:t>
                </a:r>
                <a:r>
                  <a:rPr lang="en-US" altLang="ko-KR" b="0" dirty="0"/>
                  <a:t>(MLP(</a:t>
                </a:r>
                <a:r>
                  <a:rPr lang="ko-KR" altLang="en-US" b="0" dirty="0"/>
                  <a:t>𝑠</a:t>
                </a:r>
                <a:r>
                  <a:rPr lang="ko-KR" altLang="en-US" b="0" baseline="-25000" dirty="0"/>
                  <a:t>𝑖</a:t>
                </a:r>
                <a:r>
                  <a:rPr lang="en-US" altLang="ko-KR" b="0" dirty="0"/>
                  <a:t>,</a:t>
                </a:r>
                <a:r>
                  <a:rPr lang="ko-KR" altLang="en-US" b="0" dirty="0"/>
                  <a:t>𝑐</a:t>
                </a:r>
                <a:r>
                  <a:rPr lang="ko-KR" altLang="en-US" b="0" baseline="-25000" dirty="0"/>
                  <a:t>𝑖</a:t>
                </a:r>
                <a:r>
                  <a:rPr lang="en-US" altLang="ko-KR" b="0" dirty="0"/>
                  <a:t>))</a:t>
                </a:r>
                <a:endParaRPr lang="ko-KR" altLang="en-US" b="0" dirty="0"/>
              </a:p>
            </p:txBody>
          </p:sp>
        </mc:Choice>
        <mc:Fallback>
          <p:sp>
            <p:nvSpPr>
              <p:cNvPr id="6147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836712"/>
                <a:ext cx="8642350" cy="5572125"/>
              </a:xfrm>
              <a:blipFill>
                <a:blip r:embed="rId3"/>
                <a:stretch>
                  <a:fillRect l="-1199" t="-1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43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4382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2.2 Attention Network </a:t>
            </a:r>
            <a:endParaRPr lang="ko-KR" altLang="en-US" sz="2800" b="1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r>
              <a:rPr lang="en-US" altLang="ko-KR" b="0" dirty="0"/>
              <a:t>Listen Attend Spell (LAS) Model</a:t>
            </a:r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44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B210F2-8780-4D16-8471-3DC1F4D85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00808"/>
            <a:ext cx="8299356" cy="352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284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2.2 Attention Network </a:t>
            </a:r>
            <a:endParaRPr lang="ko-KR" altLang="en-US" sz="2800" b="1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r>
              <a:rPr lang="en-US" altLang="ko-KR" b="0" dirty="0"/>
              <a:t>Listen Attend Spell (LAS) example </a:t>
            </a:r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45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062DAB1-FBCF-404C-A1A3-AE4DB1AB0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96" y="1484784"/>
            <a:ext cx="7272808" cy="480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880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2.2 Attention Network </a:t>
            </a:r>
            <a:endParaRPr lang="ko-KR" altLang="en-US" sz="2800" b="1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r>
              <a:rPr lang="en-US" altLang="ko-KR" b="0" dirty="0"/>
              <a:t>Optimization Techniques for LAS</a:t>
            </a:r>
          </a:p>
          <a:p>
            <a:pPr lvl="1"/>
            <a:r>
              <a:rPr lang="en-US" altLang="ko-KR" b="0" dirty="0"/>
              <a:t>Structure improvements </a:t>
            </a:r>
          </a:p>
          <a:p>
            <a:pPr lvl="2"/>
            <a:r>
              <a:rPr lang="en-US" altLang="ko-KR" b="0" dirty="0"/>
              <a:t>Word Piece Model </a:t>
            </a:r>
          </a:p>
          <a:p>
            <a:pPr lvl="3"/>
            <a:r>
              <a:rPr lang="en-US" altLang="ko-KR" b="0" dirty="0"/>
              <a:t>Grapheme-level LM is hard to learn </a:t>
            </a:r>
          </a:p>
          <a:p>
            <a:pPr lvl="3"/>
            <a:r>
              <a:rPr lang="en-US" altLang="ko-KR" b="0" dirty="0"/>
              <a:t>Longer units make decoding memory efficient </a:t>
            </a:r>
          </a:p>
          <a:p>
            <a:pPr lvl="3"/>
            <a:r>
              <a:rPr lang="en-US" altLang="ko-KR" b="0" dirty="0"/>
              <a:t>Finite set of words cause OOV </a:t>
            </a:r>
          </a:p>
          <a:p>
            <a:pPr lvl="3"/>
            <a:r>
              <a:rPr lang="en-US" altLang="ko-KR" b="0" dirty="0"/>
              <a:t>Keep frequent words, split rare words into sub-word units (</a:t>
            </a:r>
            <a:r>
              <a:rPr lang="en-US" altLang="ko-KR" b="0" dirty="0" err="1"/>
              <a:t>wordpieces</a:t>
            </a:r>
            <a:r>
              <a:rPr lang="en-US" altLang="ko-KR" b="0" dirty="0"/>
              <a:t>) </a:t>
            </a:r>
          </a:p>
          <a:p>
            <a:pPr lvl="2"/>
            <a:r>
              <a:rPr lang="en-US" altLang="ko-KR" b="0" dirty="0"/>
              <a:t>Multi-Headed Attention </a:t>
            </a:r>
          </a:p>
          <a:p>
            <a:pPr lvl="3"/>
            <a:r>
              <a:rPr lang="en-US" altLang="ko-KR" b="0" dirty="0"/>
              <a:t>Extends attention to have multiple heads, where each head generate different attention distribution </a:t>
            </a:r>
          </a:p>
          <a:p>
            <a:pPr lvl="1"/>
            <a:endParaRPr lang="en-US" altLang="ko-KR" b="0" dirty="0"/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46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1603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2.2 Attention Network </a:t>
            </a:r>
            <a:endParaRPr lang="ko-KR" altLang="en-US" sz="2800" b="1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r>
              <a:rPr lang="en-US" altLang="ko-KR" b="0" dirty="0"/>
              <a:t>Optimization Techniques for LAS</a:t>
            </a:r>
          </a:p>
          <a:p>
            <a:pPr lvl="1"/>
            <a:r>
              <a:rPr lang="en-US" altLang="ko-KR" b="0" dirty="0"/>
              <a:t>Optimization improvements </a:t>
            </a:r>
          </a:p>
          <a:p>
            <a:pPr lvl="2"/>
            <a:r>
              <a:rPr lang="en-US" altLang="ko-KR" b="0" dirty="0"/>
              <a:t>MWER Training </a:t>
            </a:r>
          </a:p>
          <a:p>
            <a:pPr lvl="3"/>
            <a:r>
              <a:rPr lang="en-US" altLang="ko-KR" b="0" dirty="0"/>
              <a:t>Use MWER as loss function </a:t>
            </a:r>
          </a:p>
          <a:p>
            <a:pPr lvl="2"/>
            <a:r>
              <a:rPr lang="en-US" altLang="ko-KR" b="0" dirty="0"/>
              <a:t>Scheduled Sampling </a:t>
            </a:r>
          </a:p>
          <a:p>
            <a:pPr lvl="3"/>
            <a:r>
              <a:rPr lang="en-US" altLang="ko-KR" b="0" dirty="0"/>
              <a:t>Feeding ground-truth label as previous prediction helps decoder to learn quickly </a:t>
            </a:r>
          </a:p>
          <a:p>
            <a:pPr lvl="3"/>
            <a:r>
              <a:rPr lang="en-US" altLang="ko-KR" b="0" dirty="0"/>
              <a:t>Mismatch between training and inference </a:t>
            </a:r>
          </a:p>
          <a:p>
            <a:pPr lvl="3"/>
            <a:r>
              <a:rPr lang="en-US" altLang="ko-KR" b="0" dirty="0"/>
              <a:t>Sometimes sample output from previous prediction </a:t>
            </a:r>
          </a:p>
          <a:p>
            <a:pPr lvl="1"/>
            <a:endParaRPr lang="en-US" altLang="ko-KR" b="0" dirty="0"/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47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0908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2.2 Attention Network </a:t>
            </a:r>
            <a:endParaRPr lang="ko-KR" altLang="en-US" sz="2800" b="1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r>
              <a:rPr lang="en-US" altLang="ko-KR" b="0" dirty="0"/>
              <a:t>Optimization Techniques for LAS</a:t>
            </a:r>
          </a:p>
          <a:p>
            <a:pPr lvl="1"/>
            <a:r>
              <a:rPr lang="en-US" altLang="ko-KR" b="0" dirty="0"/>
              <a:t>Optimization improvements </a:t>
            </a:r>
          </a:p>
          <a:p>
            <a:pPr lvl="2"/>
            <a:r>
              <a:rPr lang="en-US" altLang="ko-KR" b="0" dirty="0"/>
              <a:t>Synchronous Training </a:t>
            </a:r>
          </a:p>
          <a:p>
            <a:pPr lvl="3"/>
            <a:r>
              <a:rPr lang="en-US" altLang="ko-KR" b="0" dirty="0"/>
              <a:t>Distributed computation of gradients for minibatch in SGD </a:t>
            </a:r>
          </a:p>
          <a:p>
            <a:pPr lvl="3"/>
            <a:r>
              <a:rPr lang="en-US" altLang="ko-KR" b="0" dirty="0"/>
              <a:t>Wait for all workers to send their gradients and aggregate them </a:t>
            </a:r>
          </a:p>
          <a:p>
            <a:pPr lvl="2"/>
            <a:r>
              <a:rPr lang="en-US" altLang="ko-KR" b="0" dirty="0"/>
              <a:t>Label smoothing </a:t>
            </a:r>
          </a:p>
          <a:p>
            <a:pPr lvl="3"/>
            <a:r>
              <a:rPr lang="en-US" altLang="ko-KR" b="0" dirty="0"/>
              <a:t>Regularization mechanism to prevent over-confident prediction </a:t>
            </a:r>
          </a:p>
          <a:p>
            <a:pPr lvl="3"/>
            <a:r>
              <a:rPr lang="en-US" altLang="ko-KR" b="0" dirty="0" err="1"/>
              <a:t>Smoothe</a:t>
            </a:r>
            <a:r>
              <a:rPr lang="en-US" altLang="ko-KR" b="0" dirty="0"/>
              <a:t> ground-truth label distribution with uniform distribution over all inputs </a:t>
            </a:r>
          </a:p>
          <a:p>
            <a:pPr lvl="2"/>
            <a:r>
              <a:rPr lang="en-US" altLang="ko-KR" b="0" dirty="0"/>
              <a:t>2-Pass Rescoring </a:t>
            </a:r>
          </a:p>
          <a:p>
            <a:pPr lvl="3"/>
            <a:r>
              <a:rPr lang="en-US" altLang="ko-KR" b="0" dirty="0"/>
              <a:t>LAS automatically learns LM, but limited to training transcripts </a:t>
            </a:r>
          </a:p>
          <a:p>
            <a:pPr lvl="3"/>
            <a:r>
              <a:rPr lang="en-US" altLang="ko-KR" b="0" dirty="0"/>
              <a:t>Rescore </a:t>
            </a:r>
            <a:r>
              <a:rPr lang="ko-KR" altLang="en-US" b="0" dirty="0"/>
              <a:t>𝑁</a:t>
            </a:r>
            <a:r>
              <a:rPr lang="en-US" altLang="ko-KR" b="0" dirty="0"/>
              <a:t>-best hypotheses using large 5-gram LM trained on text data from various domains </a:t>
            </a:r>
          </a:p>
          <a:p>
            <a:pPr lvl="2"/>
            <a:endParaRPr lang="en-US" altLang="ko-KR" b="0" dirty="0"/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48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6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 sz="2800" b="1" dirty="0"/>
              <a:t>1.2 HMM</a:t>
            </a:r>
            <a:r>
              <a:rPr lang="ko-KR" altLang="en-US" sz="2800" b="1" dirty="0"/>
              <a:t>과 </a:t>
            </a:r>
            <a:r>
              <a:rPr lang="en-US" altLang="ko-KR" sz="2800" b="1" dirty="0"/>
              <a:t>End-to-end </a:t>
            </a:r>
            <a:r>
              <a:rPr lang="ko-KR" altLang="en-US" sz="2800" b="1" dirty="0"/>
              <a:t>음성인식과의 비교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맑은 고딕" pitchFamily="50" charset="-127"/>
              </a:rPr>
              <a:t>End-to-end </a:t>
            </a:r>
            <a:r>
              <a:rPr lang="ko-KR" altLang="en-US" dirty="0">
                <a:ea typeface="맑은 고딕" pitchFamily="50" charset="-127"/>
              </a:rPr>
              <a:t>음성인식 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/>
            <a:r>
              <a:rPr lang="ko-KR" altLang="en-US" dirty="0"/>
              <a:t>입력된 신호 정보에 대해 </a:t>
            </a:r>
            <a:r>
              <a:rPr lang="en-US" altLang="ko-KR" dirty="0"/>
              <a:t>GMM-HMM </a:t>
            </a:r>
            <a:r>
              <a:rPr lang="ko-KR" altLang="en-US" dirty="0"/>
              <a:t>모델의 </a:t>
            </a:r>
            <a:r>
              <a:rPr lang="en-US" altLang="ko-KR" dirty="0"/>
              <a:t>aligned label </a:t>
            </a:r>
            <a:r>
              <a:rPr lang="ko-KR" altLang="en-US" dirty="0"/>
              <a:t>없이 </a:t>
            </a:r>
            <a:r>
              <a:rPr lang="en-US" altLang="ko-KR" dirty="0"/>
              <a:t>neural network </a:t>
            </a:r>
            <a:r>
              <a:rPr lang="ko-KR" altLang="en-US" dirty="0"/>
              <a:t>모델에 기반하여 </a:t>
            </a:r>
            <a:r>
              <a:rPr lang="ko-KR" altLang="en-US" dirty="0" err="1"/>
              <a:t>음소열</a:t>
            </a:r>
            <a:r>
              <a:rPr lang="en-US" altLang="ko-KR" dirty="0"/>
              <a:t> </a:t>
            </a:r>
            <a:r>
              <a:rPr lang="ko-KR" altLang="en-US" dirty="0"/>
              <a:t>또는 문자열 출력</a:t>
            </a:r>
            <a:endParaRPr lang="en-US" altLang="ko-KR" dirty="0"/>
          </a:p>
          <a:p>
            <a:pPr lvl="2" eaLnBrk="1" hangingPunct="1"/>
            <a:r>
              <a:rPr lang="en-US" altLang="ko-KR" dirty="0"/>
              <a:t>Hybrid </a:t>
            </a:r>
            <a:r>
              <a:rPr lang="ko-KR" altLang="en-US" dirty="0"/>
              <a:t>모델</a:t>
            </a:r>
            <a:r>
              <a:rPr lang="en-US" altLang="ko-KR" dirty="0"/>
              <a:t>(ex.</a:t>
            </a:r>
            <a:r>
              <a:rPr lang="ko-KR" altLang="en-US" dirty="0"/>
              <a:t> </a:t>
            </a:r>
            <a:r>
              <a:rPr lang="en-US" altLang="ko-KR" dirty="0"/>
              <a:t>DNN-HMM </a:t>
            </a:r>
            <a:r>
              <a:rPr lang="ko-KR" altLang="en-US" dirty="0"/>
              <a:t>모델</a:t>
            </a:r>
            <a:r>
              <a:rPr lang="en-US" altLang="ko-KR" dirty="0"/>
              <a:t>)</a:t>
            </a:r>
            <a:r>
              <a:rPr lang="ko-KR" altLang="en-US" dirty="0"/>
              <a:t>은 입력된 신호 정보의 매 </a:t>
            </a:r>
            <a:r>
              <a:rPr lang="en-US" altLang="ko-KR" dirty="0"/>
              <a:t>frame</a:t>
            </a:r>
            <a:r>
              <a:rPr lang="ko-KR" altLang="en-US" dirty="0"/>
              <a:t>에 대응되는 </a:t>
            </a:r>
            <a:r>
              <a:rPr lang="en-US" altLang="ko-KR" dirty="0"/>
              <a:t>aligned label</a:t>
            </a:r>
            <a:r>
              <a:rPr lang="ko-KR" altLang="en-US" dirty="0"/>
              <a:t>을 요구</a:t>
            </a:r>
            <a:endParaRPr lang="en-US" altLang="ko-KR" dirty="0"/>
          </a:p>
          <a:p>
            <a:pPr lvl="1" eaLnBrk="1" hangingPunct="1"/>
            <a:endParaRPr lang="ko-KR" altLang="en-US" dirty="0"/>
          </a:p>
          <a:p>
            <a:pPr lvl="1" eaLnBrk="1" hangingPunct="1"/>
            <a:r>
              <a:rPr lang="ko-KR" altLang="en-US" dirty="0"/>
              <a:t>이론상</a:t>
            </a:r>
            <a:r>
              <a:rPr lang="en-US" altLang="ko-KR" dirty="0"/>
              <a:t> </a:t>
            </a:r>
            <a:r>
              <a:rPr lang="ko-KR" altLang="en-US" dirty="0"/>
              <a:t>어휘사전 및 언어 모델을 사용하지 않음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구현의 측면에서</a:t>
            </a:r>
            <a:r>
              <a:rPr lang="en-US" altLang="ko-KR" dirty="0"/>
              <a:t> </a:t>
            </a:r>
            <a:r>
              <a:rPr lang="ko-KR" altLang="en-US" dirty="0"/>
              <a:t>성능 향상을 위해 언어 모델 사용</a:t>
            </a:r>
            <a:endParaRPr lang="en-US" altLang="ko-KR" dirty="0"/>
          </a:p>
          <a:p>
            <a:pPr lvl="3" eaLnBrk="1" hangingPunct="1"/>
            <a:endParaRPr lang="en-US" altLang="ko-KR" dirty="0"/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053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2.2 Attention Network </a:t>
            </a:r>
            <a:endParaRPr lang="ko-KR" altLang="en-US" sz="2800" b="1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r>
              <a:rPr lang="en-US" altLang="ko-KR" b="0" dirty="0"/>
              <a:t>Experiments</a:t>
            </a:r>
          </a:p>
          <a:p>
            <a:pPr lvl="1"/>
            <a:r>
              <a:rPr lang="en-US" altLang="ko-KR" dirty="0"/>
              <a:t>12,500 hour </a:t>
            </a:r>
            <a:r>
              <a:rPr lang="en-US" altLang="ko-KR" b="0" dirty="0"/>
              <a:t>training set consisting of 15 million English utterances </a:t>
            </a:r>
          </a:p>
          <a:p>
            <a:pPr lvl="1"/>
            <a:r>
              <a:rPr lang="en-US" altLang="ko-KR" b="0" dirty="0"/>
              <a:t>Anonymized &amp; hand-transcribed on Google’s voice search traffic </a:t>
            </a:r>
          </a:p>
          <a:p>
            <a:pPr lvl="1"/>
            <a:r>
              <a:rPr lang="en-US" altLang="ko-KR" b="0" dirty="0"/>
              <a:t>Room simulator to add noise and reverberation (0~30dB SNR, 12dB in average) </a:t>
            </a:r>
          </a:p>
          <a:p>
            <a:pPr lvl="1"/>
            <a:r>
              <a:rPr lang="en-US" altLang="ko-KR" dirty="0"/>
              <a:t>80-dimensional </a:t>
            </a:r>
            <a:r>
              <a:rPr lang="en-US" altLang="ko-KR" b="0" dirty="0"/>
              <a:t>log-Mel features, </a:t>
            </a:r>
            <a:r>
              <a:rPr lang="en-US" altLang="ko-KR" dirty="0"/>
              <a:t>25ms </a:t>
            </a:r>
            <a:r>
              <a:rPr lang="en-US" altLang="ko-KR" b="0" dirty="0"/>
              <a:t>window shifted every 1ms </a:t>
            </a:r>
          </a:p>
          <a:p>
            <a:pPr lvl="1"/>
            <a:r>
              <a:rPr lang="en-US" altLang="ko-KR" b="0" dirty="0"/>
              <a:t>Features are stacked with 3 frames to the left and </a:t>
            </a:r>
            <a:r>
              <a:rPr lang="en-US" altLang="ko-KR" b="0" dirty="0" err="1"/>
              <a:t>downsampled</a:t>
            </a:r>
            <a:r>
              <a:rPr lang="en-US" altLang="ko-KR" b="0" dirty="0"/>
              <a:t> to a 30ms frame rate </a:t>
            </a:r>
          </a:p>
          <a:p>
            <a:pPr lvl="2"/>
            <a:endParaRPr lang="en-US" altLang="ko-KR" b="0" dirty="0"/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49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8182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2.2 Attention Network </a:t>
            </a:r>
            <a:endParaRPr lang="ko-KR" altLang="en-US" sz="2800" b="1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r>
              <a:rPr lang="en-US" altLang="ko-KR" b="0" dirty="0"/>
              <a:t>Experiments</a:t>
            </a:r>
          </a:p>
          <a:p>
            <a:pPr lvl="1"/>
            <a:r>
              <a:rPr lang="en-US" altLang="ko-KR" b="0" dirty="0"/>
              <a:t>Encoder : </a:t>
            </a:r>
            <a:r>
              <a:rPr lang="en-US" altLang="ko-KR" dirty="0"/>
              <a:t>5 LSTM </a:t>
            </a:r>
            <a:r>
              <a:rPr lang="en-US" altLang="ko-KR" b="0" dirty="0"/>
              <a:t>layers </a:t>
            </a:r>
          </a:p>
          <a:p>
            <a:pPr lvl="2"/>
            <a:r>
              <a:rPr lang="en-US" altLang="ko-KR" b="0" dirty="0"/>
              <a:t>Unidirectional : 1,400 hidden units </a:t>
            </a:r>
          </a:p>
          <a:p>
            <a:pPr lvl="2"/>
            <a:r>
              <a:rPr lang="en-US" altLang="ko-KR" b="0" dirty="0"/>
              <a:t>Bidirectional : 1,024 hidden units in each direction </a:t>
            </a:r>
          </a:p>
          <a:p>
            <a:pPr lvl="1"/>
            <a:r>
              <a:rPr lang="en-US" altLang="ko-KR" b="0" dirty="0"/>
              <a:t>Decoder</a:t>
            </a:r>
          </a:p>
          <a:p>
            <a:pPr lvl="2"/>
            <a:r>
              <a:rPr lang="en-US" altLang="ko-KR" b="0" dirty="0"/>
              <a:t> </a:t>
            </a:r>
            <a:r>
              <a:rPr lang="en-US" altLang="ko-KR" dirty="0"/>
              <a:t>2 LSTM </a:t>
            </a:r>
            <a:r>
              <a:rPr lang="en-US" altLang="ko-KR" b="0" dirty="0"/>
              <a:t>layers with 1,024 hidden units per layer </a:t>
            </a:r>
          </a:p>
          <a:p>
            <a:pPr lvl="2"/>
            <a:endParaRPr lang="en-US" altLang="ko-KR" b="0" dirty="0"/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50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9834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2.2 Attention Network </a:t>
            </a:r>
            <a:endParaRPr lang="ko-KR" altLang="en-US" sz="2800" b="1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r>
              <a:rPr lang="en-US" altLang="ko-KR" b="0" dirty="0"/>
              <a:t>Experiments</a:t>
            </a:r>
          </a:p>
          <a:p>
            <a:pPr lvl="1"/>
            <a:r>
              <a:rPr lang="en-US" altLang="ko-KR" b="0" dirty="0"/>
              <a:t>Tested on ~14.8K voice search traffic &amp; 15.7K dictation utterances </a:t>
            </a:r>
          </a:p>
          <a:p>
            <a:pPr lvl="1"/>
            <a:r>
              <a:rPr lang="en-US" altLang="ko-KR" b="0" dirty="0"/>
              <a:t>Compare to SOTM discriminatively sequence-trained low frame rate (LFR) system </a:t>
            </a:r>
          </a:p>
          <a:p>
            <a:pPr lvl="2"/>
            <a:endParaRPr lang="en-US" altLang="ko-KR" b="0" dirty="0"/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51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E6398C-06CA-4281-9041-588F4E306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05" y="3284984"/>
            <a:ext cx="8107390" cy="255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271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2.3 RNN-Transducer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r>
              <a:rPr lang="en-US" altLang="ko-KR" dirty="0"/>
              <a:t>Introduction</a:t>
            </a:r>
          </a:p>
          <a:p>
            <a:pPr lvl="1"/>
            <a:r>
              <a:rPr lang="en-US" altLang="ko-KR" dirty="0"/>
              <a:t>End-to-End probabilistic sequence transduction system based on RNN</a:t>
            </a:r>
          </a:p>
          <a:p>
            <a:pPr lvl="1"/>
            <a:r>
              <a:rPr lang="en-US" altLang="ko-KR" dirty="0"/>
              <a:t>Experimental result with TIMIT DB</a:t>
            </a:r>
          </a:p>
          <a:p>
            <a:pPr lvl="2"/>
            <a:r>
              <a:rPr lang="en-US" altLang="ko-KR" dirty="0"/>
              <a:t>CTC on RNN</a:t>
            </a:r>
          </a:p>
          <a:p>
            <a:pPr lvl="2"/>
            <a:r>
              <a:rPr lang="en-US" altLang="ko-KR" dirty="0"/>
              <a:t>Prediction Network</a:t>
            </a:r>
          </a:p>
          <a:p>
            <a:pPr lvl="1"/>
            <a:endParaRPr lang="en-US" altLang="ko-KR" dirty="0"/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52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3862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2.3 RNN-Transducer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50825" y="836712"/>
                <a:ext cx="8642350" cy="5572125"/>
              </a:xfrm>
            </p:spPr>
            <p:txBody>
              <a:bodyPr/>
              <a:lstStyle/>
              <a:p>
                <a:r>
                  <a:rPr lang="en-US" altLang="ko-KR" dirty="0"/>
                  <a:t>RNN-Transducer</a:t>
                </a:r>
              </a:p>
              <a:p>
                <a:pPr lvl="1"/>
                <a:r>
                  <a:rPr lang="en-US" altLang="ko-KR" dirty="0"/>
                  <a:t>Input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),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/>
                  <a:t> : all input sequences over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Feature vector for each time-frame (at time 1 ~ </a:t>
                </a:r>
                <a:r>
                  <a:rPr lang="en-US" altLang="ko-KR" i="1" dirty="0"/>
                  <a:t>T</a:t>
                </a:r>
                <a:r>
                  <a:rPr lang="en-US" altLang="ko-KR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: MFC</a:t>
                </a:r>
              </a:p>
              <a:p>
                <a:pPr lvl="1"/>
                <a:r>
                  <a:rPr lang="en-US" altLang="ko-KR" dirty="0"/>
                  <a:t>Output</a:t>
                </a:r>
              </a:p>
              <a:p>
                <a:pPr lvl="2"/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),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/>
                  <a:t> : all output sequences over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: one-hot vector</a:t>
                </a:r>
              </a:p>
              <a:p>
                <a:pPr lvl="2"/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ba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∪∅ 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Conditional Distribution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6147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836712"/>
                <a:ext cx="8642350" cy="5572125"/>
              </a:xfrm>
              <a:blipFill>
                <a:blip r:embed="rId3"/>
                <a:stretch>
                  <a:fillRect l="-1199" t="-1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53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433183-91C2-4A8C-9BCD-EDA49E88A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994" y="5488458"/>
            <a:ext cx="4550011" cy="99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913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2.3 RNN-Transducer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50825" y="836712"/>
                <a:ext cx="8642350" cy="5572125"/>
              </a:xfrm>
            </p:spPr>
            <p:txBody>
              <a:bodyPr/>
              <a:lstStyle/>
              <a:p>
                <a:r>
                  <a:rPr lang="en-US" altLang="ko-KR" dirty="0"/>
                  <a:t>RNN-Transducer</a:t>
                </a:r>
              </a:p>
              <a:p>
                <a:pPr lvl="1"/>
                <a:r>
                  <a:rPr lang="en-US" altLang="ko-KR" dirty="0"/>
                  <a:t>Structure</a:t>
                </a:r>
              </a:p>
              <a:p>
                <a:pPr lvl="2"/>
                <a:r>
                  <a:rPr lang="en-US" altLang="ko-KR" i="1" dirty="0"/>
                  <a:t>F</a:t>
                </a:r>
                <a:r>
                  <a:rPr lang="en-US" altLang="ko-KR" dirty="0"/>
                  <a:t>  : transcription network : scan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lvl="2"/>
                <a:r>
                  <a:rPr lang="en-US" altLang="ko-KR" i="1" dirty="0"/>
                  <a:t>G</a:t>
                </a:r>
                <a:r>
                  <a:rPr lang="en-US" altLang="ko-KR" dirty="0"/>
                  <a:t> : prediction network : scan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) : prediction vector</a:t>
                </a:r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6147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836712"/>
                <a:ext cx="8642350" cy="5572125"/>
              </a:xfrm>
              <a:blipFill>
                <a:blip r:embed="rId3"/>
                <a:stretch>
                  <a:fillRect l="-1199" t="-1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54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377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2.3 RNN-Transducer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50825" y="836712"/>
                <a:ext cx="8642350" cy="5572125"/>
              </a:xfrm>
            </p:spPr>
            <p:txBody>
              <a:bodyPr/>
              <a:lstStyle/>
              <a:p>
                <a:r>
                  <a:rPr lang="en-US" altLang="ko-KR" dirty="0"/>
                  <a:t>Prediction Network</a:t>
                </a:r>
              </a:p>
              <a:p>
                <a:pPr lvl="1"/>
                <a:r>
                  <a:rPr lang="en-US" altLang="ko-KR" dirty="0"/>
                  <a:t>RNN with 1-input, 1-hidden, 1-output layer</a:t>
                </a:r>
              </a:p>
              <a:p>
                <a:pPr lvl="2"/>
                <a:r>
                  <a:rPr lang="en-US" altLang="ko-KR" dirty="0"/>
                  <a:t>Input 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=(∅,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) : U+1 input sequence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all 0 but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, size = K</a:t>
                </a:r>
              </a:p>
              <a:p>
                <a:pPr lvl="2"/>
                <a:r>
                  <a:rPr lang="en-US" altLang="ko-KR" dirty="0"/>
                  <a:t>output </a:t>
                </a:r>
              </a:p>
              <a:p>
                <a:pPr lvl="3"/>
                <a:r>
                  <a:rPr lang="en-US" altLang="ko-KR" dirty="0"/>
                  <a:t>size = K +1 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6147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836712"/>
                <a:ext cx="8642350" cy="5572125"/>
              </a:xfrm>
              <a:blipFill>
                <a:blip r:embed="rId3"/>
                <a:stretch>
                  <a:fillRect l="-1199" t="-1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55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79BCDF-08C2-40B4-837D-295BD2ABC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13" y="4005064"/>
            <a:ext cx="6336774" cy="140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199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2.3 RNN-Transducer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r>
              <a:rPr lang="en-US" altLang="ko-KR" dirty="0"/>
              <a:t>Prediction Network</a:t>
            </a:r>
          </a:p>
          <a:p>
            <a:pPr lvl="1"/>
            <a:r>
              <a:rPr lang="en-US" altLang="ko-KR" dirty="0"/>
              <a:t>RNN w/ 1-input, 1-hidden, 1-output layer</a:t>
            </a:r>
          </a:p>
          <a:p>
            <a:pPr lvl="2"/>
            <a:r>
              <a:rPr lang="en-US" altLang="ko-KR" dirty="0"/>
              <a:t>Hidden layer</a:t>
            </a:r>
            <a:endParaRPr lang="ko-KR" altLang="en-US" dirty="0"/>
          </a:p>
          <a:p>
            <a:pPr lvl="3"/>
            <a:r>
              <a:rPr lang="en-US" altLang="ko-KR" dirty="0"/>
              <a:t>LSTM RNN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56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188ABD-EF87-4B8C-84F5-E4C60752D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299" y="2780928"/>
            <a:ext cx="5429402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827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2.3 RNN-Transducer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50825" y="836712"/>
                <a:ext cx="8642350" cy="5572125"/>
              </a:xfrm>
            </p:spPr>
            <p:txBody>
              <a:bodyPr/>
              <a:lstStyle/>
              <a:p>
                <a:r>
                  <a:rPr lang="en-US" altLang="ko-KR" dirty="0"/>
                  <a:t>Transcription Network</a:t>
                </a:r>
              </a:p>
              <a:p>
                <a:pPr lvl="1"/>
                <a:r>
                  <a:rPr lang="en-US" altLang="ko-KR" dirty="0"/>
                  <a:t>Bidirectional RNN</a:t>
                </a:r>
              </a:p>
              <a:p>
                <a:pPr lvl="2"/>
                <a:r>
                  <a:rPr lang="en-US" altLang="ko-KR" dirty="0"/>
                  <a:t>Input :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b="0" dirty="0"/>
                  <a:t>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pPr lvl="2"/>
                <a:r>
                  <a:rPr lang="en-US" altLang="ko-KR" dirty="0"/>
                  <a:t>Hidden sequence : forward &amp; backward</a:t>
                </a:r>
              </a:p>
              <a:p>
                <a:pPr lvl="3"/>
                <a:endParaRPr lang="en-US" altLang="ko-KR" sz="1000" dirty="0"/>
              </a:p>
              <a:p>
                <a:pPr lvl="3"/>
                <a:r>
                  <a:rPr lang="en-US" altLang="ko-KR" dirty="0"/>
                  <a:t>Backward seq. :</a:t>
                </a:r>
              </a:p>
              <a:p>
                <a:pPr lvl="3"/>
                <a:endParaRPr lang="en-US" altLang="ko-KR" dirty="0"/>
              </a:p>
              <a:p>
                <a:pPr lvl="3"/>
                <a:r>
                  <a:rPr lang="en-US" altLang="ko-KR" dirty="0"/>
                  <a:t>Forward seq. :</a:t>
                </a:r>
              </a:p>
              <a:p>
                <a:pPr lvl="3"/>
                <a:endParaRPr lang="en-US" altLang="ko-KR" dirty="0"/>
              </a:p>
              <a:p>
                <a:pPr lvl="3"/>
                <a:r>
                  <a:rPr lang="en-US" altLang="ko-KR" dirty="0"/>
                  <a:t>Output :   </a:t>
                </a:r>
              </a:p>
              <a:p>
                <a:pPr lvl="1"/>
                <a:endParaRPr lang="en-US" altLang="ko-KR" dirty="0"/>
              </a:p>
              <a:p>
                <a:pPr lvl="2"/>
                <a:r>
                  <a:rPr lang="en-US" altLang="ko-KR" dirty="0"/>
                  <a:t>Output 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), size = </a:t>
                </a:r>
                <a:r>
                  <a:rPr lang="en-US" altLang="ko-KR" i="1" dirty="0"/>
                  <a:t>K</a:t>
                </a:r>
                <a:r>
                  <a:rPr lang="en-US" altLang="ko-KR" dirty="0"/>
                  <a:t>+1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6147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836712"/>
                <a:ext cx="8642350" cy="5572125"/>
              </a:xfrm>
              <a:blipFill>
                <a:blip r:embed="rId3"/>
                <a:stretch>
                  <a:fillRect l="-1199" t="-1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57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2A9A33-404B-40AF-9D97-4F5714700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2780928"/>
            <a:ext cx="4514898" cy="7176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AA276F0-516F-4991-BC37-E1013400C6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8396" y="3596572"/>
            <a:ext cx="4077154" cy="5908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47E1B31-5670-4814-A1CF-A8D8661689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5736" y="4279463"/>
            <a:ext cx="3848100" cy="65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851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2.3 RNN-Transducer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r>
              <a:rPr lang="en-US" altLang="ko-KR" dirty="0"/>
              <a:t>Output Distribution</a:t>
            </a:r>
          </a:p>
          <a:p>
            <a:pPr lvl="1"/>
            <a:r>
              <a:rPr lang="en-US" altLang="ko-KR" dirty="0"/>
              <a:t>Output density ft.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Output distribution (by normalization)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58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0C32198-74A1-488F-B426-409D04ADA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76" y="1916832"/>
            <a:ext cx="7572993" cy="18704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A238D9F-FB9C-4413-B200-15B20E3EA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659" y="4581128"/>
            <a:ext cx="5382681" cy="117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3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 sz="2800" b="1" dirty="0"/>
              <a:t>1.2 HMM</a:t>
            </a:r>
            <a:r>
              <a:rPr lang="ko-KR" altLang="en-US" sz="2800" b="1" dirty="0"/>
              <a:t>과 </a:t>
            </a:r>
            <a:r>
              <a:rPr lang="en-US" altLang="ko-KR" sz="2800" b="1" dirty="0"/>
              <a:t>End-to-end </a:t>
            </a:r>
            <a:r>
              <a:rPr lang="ko-KR" altLang="en-US" sz="2800" b="1" dirty="0"/>
              <a:t>음성인식과의 비교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50825" y="836712"/>
                <a:ext cx="8642350" cy="5572125"/>
              </a:xfrm>
            </p:spPr>
            <p:txBody>
              <a:bodyPr/>
              <a:lstStyle/>
              <a:p>
                <a:pPr eaLnBrk="1" hangingPunct="1"/>
                <a:r>
                  <a:rPr lang="en-US" altLang="ko-KR" dirty="0">
                    <a:ea typeface="맑은 고딕" pitchFamily="50" charset="-127"/>
                  </a:rPr>
                  <a:t>End-to-end </a:t>
                </a:r>
                <a:r>
                  <a:rPr lang="ko-KR" altLang="en-US" dirty="0">
                    <a:ea typeface="맑은 고딕" pitchFamily="50" charset="-127"/>
                  </a:rPr>
                  <a:t>음성인식</a:t>
                </a:r>
                <a:endParaRPr lang="en-US" altLang="ko-KR" dirty="0">
                  <a:ea typeface="맑은 고딕" pitchFamily="50" charset="-127"/>
                </a:endParaRPr>
              </a:p>
              <a:p>
                <a:pPr lvl="1" eaLnBrk="1" hangingPunct="1"/>
                <a:r>
                  <a:rPr lang="en-US" altLang="ko-KR" dirty="0"/>
                  <a:t>1)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𝑎𝑟𝑔𝑚𝑎𝑥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 dirty="0"/>
                  <a:t>를 하나의 모델에서 계산함 </a:t>
                </a:r>
                <a:endParaRPr lang="en-US" altLang="ko-KR" dirty="0"/>
              </a:p>
              <a:p>
                <a:pPr lvl="2" eaLnBrk="1" hangingPunct="1"/>
                <a:r>
                  <a:rPr lang="en-US" altLang="ko-KR" dirty="0"/>
                  <a:t>HMM</a:t>
                </a:r>
                <a:r>
                  <a:rPr lang="ko-KR" altLang="en-US" dirty="0"/>
                  <a:t>기반 모델에서는 </a:t>
                </a:r>
                <a:r>
                  <a:rPr lang="en-US" altLang="ko-KR" dirty="0"/>
                  <a:t>observation sequence</a:t>
                </a:r>
                <a:r>
                  <a:rPr lang="ko-KR" altLang="en-US" dirty="0"/>
                  <a:t>의 가능한 경우의 수가 무한대이기 때문에 위 수식을 직접 계산할 수 없음</a:t>
                </a:r>
                <a:endParaRPr lang="en-US" altLang="ko-KR" dirty="0"/>
              </a:p>
              <a:p>
                <a:pPr lvl="2" eaLnBrk="1" hangingPunct="1"/>
                <a:r>
                  <a:rPr lang="en-US" altLang="ko-KR" dirty="0"/>
                  <a:t>End-to-end </a:t>
                </a:r>
                <a:r>
                  <a:rPr lang="ko-KR" altLang="en-US" dirty="0"/>
                  <a:t>모델은 주어진 </a:t>
                </a:r>
                <a:r>
                  <a:rPr lang="en-US" altLang="ko-KR" dirty="0"/>
                  <a:t>observation sequence</a:t>
                </a:r>
                <a:r>
                  <a:rPr lang="ko-KR" altLang="en-US" dirty="0"/>
                  <a:t>에 대해 </a:t>
                </a:r>
                <a:r>
                  <a:rPr lang="en-US" altLang="ko-KR" dirty="0"/>
                  <a:t>neural network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output sequence</a:t>
                </a:r>
                <a:r>
                  <a:rPr lang="ko-KR" altLang="en-US" dirty="0"/>
                  <a:t>를 출력 결과 </a:t>
                </a:r>
                <a:r>
                  <a:rPr lang="en-US" altLang="ko-KR" i="1" dirty="0"/>
                  <a:t>W</a:t>
                </a:r>
                <a:r>
                  <a:rPr lang="ko-KR" altLang="en-US" dirty="0"/>
                  <a:t>로 추론할 수 있음</a:t>
                </a:r>
                <a:endParaRPr lang="en-US" altLang="ko-KR" dirty="0"/>
              </a:p>
              <a:p>
                <a:pPr lvl="1" eaLnBrk="1" hangingPunct="1"/>
                <a:r>
                  <a:rPr lang="en-US" altLang="ko-KR" dirty="0"/>
                  <a:t>2) End-to-end </a:t>
                </a:r>
                <a:r>
                  <a:rPr lang="ko-KR" altLang="en-US" dirty="0"/>
                  <a:t>음성인식은 </a:t>
                </a:r>
                <a:r>
                  <a:rPr lang="en-US" altLang="ko-KR" dirty="0"/>
                  <a:t>HMM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forced alignment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label</a:t>
                </a:r>
                <a:r>
                  <a:rPr lang="ko-KR" altLang="en-US" dirty="0"/>
                  <a:t> 정보를 요구하지 않음 </a:t>
                </a:r>
                <a:endParaRPr lang="en-US" altLang="ko-KR" dirty="0"/>
              </a:p>
              <a:p>
                <a:pPr lvl="2" eaLnBrk="1" hangingPunct="1"/>
                <a:r>
                  <a:rPr lang="en-US" altLang="ko-KR" dirty="0"/>
                  <a:t>End-to-end </a:t>
                </a:r>
                <a:r>
                  <a:rPr lang="ko-KR" altLang="en-US" dirty="0"/>
                  <a:t>모델은 </a:t>
                </a:r>
                <a:r>
                  <a:rPr lang="ko-KR" altLang="en-US" dirty="0" err="1"/>
                  <a:t>입력받은</a:t>
                </a:r>
                <a:r>
                  <a:rPr lang="ko-KR" altLang="en-US" dirty="0"/>
                  <a:t> 음성 신호의 정답 </a:t>
                </a:r>
                <a:r>
                  <a:rPr lang="ko-KR" altLang="en-US" dirty="0" err="1"/>
                  <a:t>음소열</a:t>
                </a:r>
                <a:r>
                  <a:rPr lang="ko-KR" altLang="en-US" dirty="0"/>
                  <a:t> 또는 문자열을 이용하여 학습 </a:t>
                </a:r>
                <a:endParaRPr lang="en-US" altLang="ko-KR" dirty="0"/>
              </a:p>
            </p:txBody>
          </p:sp>
        </mc:Choice>
        <mc:Fallback>
          <p:sp>
            <p:nvSpPr>
              <p:cNvPr id="6147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836712"/>
                <a:ext cx="8642350" cy="5572125"/>
              </a:xfrm>
              <a:blipFill>
                <a:blip r:embed="rId3"/>
                <a:stretch>
                  <a:fillRect l="-1199" t="-1094" r="-6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9068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2.3 RNN-Transducer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r>
              <a:rPr lang="en-US" altLang="ko-KR" dirty="0"/>
              <a:t>Output Distribution</a:t>
            </a:r>
          </a:p>
          <a:p>
            <a:pPr lvl="1"/>
            <a:r>
              <a:rPr lang="en-US" altLang="ko-KR" i="1" dirty="0" err="1"/>
              <a:t>Pr</a:t>
            </a:r>
            <a:r>
              <a:rPr lang="en-US" altLang="ko-KR" dirty="0"/>
              <a:t>⁡(</a:t>
            </a:r>
            <a:r>
              <a:rPr lang="ko-KR" altLang="en-US" dirty="0"/>
              <a:t>𝑘</a:t>
            </a:r>
            <a:r>
              <a:rPr lang="en-US" altLang="ko-KR" dirty="0"/>
              <a:t>|</a:t>
            </a:r>
            <a:r>
              <a:rPr lang="ko-KR" altLang="en-US" dirty="0"/>
              <a:t>𝑡</a:t>
            </a:r>
            <a:r>
              <a:rPr lang="en-US" altLang="ko-KR" dirty="0"/>
              <a:t>,</a:t>
            </a:r>
            <a:r>
              <a:rPr lang="ko-KR" altLang="en-US" dirty="0"/>
              <a:t>𝑢</a:t>
            </a:r>
            <a:r>
              <a:rPr lang="en-US" altLang="ko-KR" dirty="0"/>
              <a:t>) : used for transition probability</a:t>
            </a:r>
          </a:p>
          <a:p>
            <a:endParaRPr lang="en-US" altLang="ko-KR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pPr lvl="1"/>
            <a:r>
              <a:rPr lang="en-US" altLang="ko-KR" dirty="0"/>
              <a:t>Forward-backward Algorithm for efficient calculation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59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A765B6-A3DF-48CA-A914-5136F4C38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363" y="1844824"/>
            <a:ext cx="3093273" cy="8424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745A18-D4CA-450D-98B4-F013B3689F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70" r="3" b="14764"/>
          <a:stretch/>
        </p:blipFill>
        <p:spPr>
          <a:xfrm>
            <a:off x="2332145" y="3356992"/>
            <a:ext cx="4479709" cy="345938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910467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2.3 RNN-Transducer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r>
              <a:rPr lang="en-US" altLang="ko-KR" dirty="0"/>
              <a:t>Forward-Backward Algorithm</a:t>
            </a:r>
          </a:p>
          <a:p>
            <a:pPr lvl="1"/>
            <a:r>
              <a:rPr lang="en-US" altLang="ko-KR" dirty="0"/>
              <a:t>Forward variable </a:t>
            </a:r>
            <a:r>
              <a:rPr lang="ko-KR" altLang="en-US" dirty="0"/>
              <a:t>𝛼</a:t>
            </a:r>
            <a:r>
              <a:rPr lang="en-US" altLang="ko-KR" dirty="0"/>
              <a:t>(</a:t>
            </a:r>
            <a:r>
              <a:rPr lang="ko-KR" altLang="en-US" dirty="0"/>
              <a:t>𝑡</a:t>
            </a:r>
            <a:r>
              <a:rPr lang="en-US" altLang="ko-KR" dirty="0"/>
              <a:t>,</a:t>
            </a:r>
            <a:r>
              <a:rPr lang="ko-KR" altLang="en-US" dirty="0"/>
              <a:t>𝑢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Prob. of output </a:t>
            </a:r>
            <a:r>
              <a:rPr lang="ko-KR" altLang="en-US" i="1" dirty="0"/>
              <a:t>𝑦</a:t>
            </a:r>
            <a:r>
              <a:rPr lang="en-US" altLang="ko-KR" baseline="-25000" dirty="0"/>
              <a:t>[1:</a:t>
            </a:r>
            <a:r>
              <a:rPr lang="ko-KR" altLang="en-US" baseline="-25000" dirty="0"/>
              <a:t>𝑡</a:t>
            </a:r>
            <a:r>
              <a:rPr lang="en-US" altLang="ko-KR" baseline="-25000" dirty="0"/>
              <a:t>]</a:t>
            </a:r>
            <a:r>
              <a:rPr lang="en-US" altLang="ko-KR" dirty="0"/>
              <a:t> during </a:t>
            </a:r>
            <a:r>
              <a:rPr lang="ko-KR" altLang="en-US" dirty="0"/>
              <a:t>𝑓</a:t>
            </a:r>
            <a:r>
              <a:rPr lang="en-US" altLang="ko-KR" baseline="-25000" dirty="0"/>
              <a:t>[1:</a:t>
            </a:r>
            <a:r>
              <a:rPr lang="ko-KR" altLang="en-US" baseline="-25000" dirty="0"/>
              <a:t>𝑡</a:t>
            </a:r>
            <a:r>
              <a:rPr lang="en-US" altLang="ko-KR" baseline="-25000" dirty="0"/>
              <a:t>]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5112" lvl="1" indent="0">
              <a:buNone/>
            </a:pPr>
            <a:r>
              <a:rPr lang="en-US" altLang="ko-KR" dirty="0"/>
              <a:t>                                  where, </a:t>
            </a:r>
            <a:r>
              <a:rPr lang="ko-KR" altLang="en-US" dirty="0"/>
              <a:t>𝛼</a:t>
            </a:r>
            <a:r>
              <a:rPr lang="en-US" altLang="ko-KR" dirty="0"/>
              <a:t>(1,0)=1</a:t>
            </a:r>
          </a:p>
          <a:p>
            <a:pPr lvl="1"/>
            <a:endParaRPr lang="en-US" altLang="ko-KR" dirty="0"/>
          </a:p>
          <a:p>
            <a:pPr lvl="2"/>
            <a:r>
              <a:rPr lang="en-US" altLang="ko-KR" i="1" dirty="0" err="1"/>
              <a:t>Pr</a:t>
            </a:r>
            <a:r>
              <a:rPr lang="en-US" altLang="ko-KR" dirty="0"/>
              <a:t>⁡(</a:t>
            </a:r>
            <a:r>
              <a:rPr lang="ko-KR" altLang="en-US" dirty="0"/>
              <a:t>𝑦│𝑥</a:t>
            </a:r>
            <a:r>
              <a:rPr lang="en-US" altLang="ko-KR" dirty="0"/>
              <a:t>)=</a:t>
            </a:r>
            <a:r>
              <a:rPr lang="ko-KR" altLang="en-US" dirty="0"/>
              <a:t>𝛼</a:t>
            </a:r>
            <a:r>
              <a:rPr lang="en-US" altLang="ko-KR" dirty="0"/>
              <a:t>(</a:t>
            </a:r>
            <a:r>
              <a:rPr lang="ko-KR" altLang="en-US" dirty="0"/>
              <a:t>𝑇</a:t>
            </a:r>
            <a:r>
              <a:rPr lang="en-US" altLang="ko-KR" dirty="0"/>
              <a:t>,</a:t>
            </a:r>
            <a:r>
              <a:rPr lang="ko-KR" altLang="en-US" dirty="0"/>
              <a:t>𝑈</a:t>
            </a:r>
            <a:r>
              <a:rPr lang="en-US" altLang="ko-KR" dirty="0"/>
              <a:t>)∅(</a:t>
            </a:r>
            <a:r>
              <a:rPr lang="ko-KR" altLang="en-US" dirty="0"/>
              <a:t>𝑌</a:t>
            </a:r>
            <a:r>
              <a:rPr lang="en-US" altLang="ko-KR" dirty="0"/>
              <a:t>,</a:t>
            </a:r>
            <a:r>
              <a:rPr lang="ko-KR" altLang="en-US" dirty="0"/>
              <a:t>𝑈</a:t>
            </a:r>
            <a:r>
              <a:rPr lang="en-US" altLang="ko-KR" dirty="0"/>
              <a:t>) at terminal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60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828638-4CF0-40D7-A46C-F1F2C5BBB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561" y="2492896"/>
            <a:ext cx="5116877" cy="109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019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2.3 RNN-Transducer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50825" y="836712"/>
                <a:ext cx="8642350" cy="5572125"/>
              </a:xfrm>
            </p:spPr>
            <p:txBody>
              <a:bodyPr/>
              <a:lstStyle/>
              <a:p>
                <a:r>
                  <a:rPr lang="en-US" altLang="ko-KR" dirty="0"/>
                  <a:t>Forward-Backward Algorithm</a:t>
                </a:r>
              </a:p>
              <a:p>
                <a:pPr lvl="1"/>
                <a:r>
                  <a:rPr lang="en-US" altLang="ko-KR" dirty="0"/>
                  <a:t>Backward variable </a:t>
                </a:r>
                <a:r>
                  <a:rPr lang="en-US" altLang="ko-KR" i="1" dirty="0"/>
                  <a:t>β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𝑡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𝑢</a:t>
                </a:r>
                <a:r>
                  <a:rPr lang="en-US" altLang="ko-KR" dirty="0"/>
                  <a:t>)</a:t>
                </a:r>
              </a:p>
              <a:p>
                <a:pPr lvl="2"/>
                <a:r>
                  <a:rPr lang="en-US" altLang="ko-KR" dirty="0"/>
                  <a:t>Prob. of output </a:t>
                </a:r>
                <a:r>
                  <a:rPr lang="ko-KR" altLang="en-US" i="1" dirty="0"/>
                  <a:t>𝑦</a:t>
                </a:r>
                <a:r>
                  <a:rPr lang="en-US" altLang="ko-KR" baseline="-25000" dirty="0"/>
                  <a:t>[</a:t>
                </a:r>
                <a:r>
                  <a:rPr lang="en-US" altLang="ko-KR" i="1" baseline="-25000" dirty="0"/>
                  <a:t>u</a:t>
                </a:r>
                <a:r>
                  <a:rPr lang="en-US" altLang="ko-KR" baseline="-25000" dirty="0"/>
                  <a:t>+1:</a:t>
                </a:r>
                <a:r>
                  <a:rPr lang="en-US" altLang="ko-KR" i="1" baseline="-25000" dirty="0"/>
                  <a:t>U</a:t>
                </a:r>
                <a:r>
                  <a:rPr lang="en-US" altLang="ko-KR" baseline="-25000" dirty="0"/>
                  <a:t>]</a:t>
                </a:r>
                <a:r>
                  <a:rPr lang="en-US" altLang="ko-KR" dirty="0"/>
                  <a:t> during </a:t>
                </a:r>
                <a:r>
                  <a:rPr lang="ko-KR" altLang="en-US" dirty="0"/>
                  <a:t>𝑓</a:t>
                </a:r>
                <a:r>
                  <a:rPr lang="en-US" altLang="ko-KR" baseline="-25000" dirty="0"/>
                  <a:t>[</a:t>
                </a:r>
                <a:r>
                  <a:rPr lang="en-US" altLang="ko-KR" i="1" baseline="-25000" dirty="0" err="1"/>
                  <a:t>t</a:t>
                </a:r>
                <a:r>
                  <a:rPr lang="en-US" altLang="ko-KR" baseline="-25000" dirty="0" err="1"/>
                  <a:t>:</a:t>
                </a:r>
                <a:r>
                  <a:rPr lang="en-US" altLang="ko-KR" i="1" baseline="-25000" dirty="0" err="1"/>
                  <a:t>T</a:t>
                </a:r>
                <a:r>
                  <a:rPr lang="en-US" altLang="ko-KR" baseline="-25000" dirty="0"/>
                  <a:t>]</a:t>
                </a:r>
              </a:p>
              <a:p>
                <a:pPr lvl="1"/>
                <a:endParaRPr lang="en-US" altLang="ko-KR" dirty="0"/>
              </a:p>
              <a:p>
                <a:pPr marL="265112" lvl="1" indent="0">
                  <a:buNone/>
                </a:pPr>
                <a:endParaRPr lang="en-US" altLang="ko-KR" dirty="0"/>
              </a:p>
              <a:p>
                <a:pPr marL="457200" lvl="1" indent="0" algn="just">
                  <a:buNone/>
                </a:pPr>
                <a:r>
                  <a:rPr lang="en-US" altLang="ko-KR" dirty="0"/>
                  <a:t>                     where, </a:t>
                </a:r>
                <a14:m>
                  <m:oMath xmlns:m="http://schemas.openxmlformats.org/officeDocument/2006/math">
                    <m:r>
                      <a:rPr lang="el-GR" altLang="ko-KR" i="1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=∅(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 algn="just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ko-KR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</a:rPr>
                      <m:t>β</m:t>
                    </m:r>
                    <m:d>
                      <m:dPr>
                        <m:ctrlPr>
                          <a:rPr lang="en-US" altLang="ko-KR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ko-KR" dirty="0"/>
                  <a:t>=probability Of complete </a:t>
                </a:r>
                <a:r>
                  <a:rPr lang="en-US" altLang="ko-KR" sz="2400" dirty="0"/>
                  <a:t>output seq. at any point </a:t>
                </a:r>
              </a:p>
              <a:p>
                <a:pPr lvl="1" algn="just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6147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836712"/>
                <a:ext cx="8642350" cy="5572125"/>
              </a:xfrm>
              <a:blipFill>
                <a:blip r:embed="rId3"/>
                <a:stretch>
                  <a:fillRect l="-1199" t="-1094" r="-9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61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FBBEF1-E41C-41EB-BF5E-E2913774C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50" y="2420888"/>
            <a:ext cx="7507700" cy="73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524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2.3 RNN-Transducer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r>
              <a:rPr lang="en-US" altLang="ko-KR" dirty="0"/>
              <a:t>Forward-backward variables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62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71C892-9089-4C47-AFD1-102F635A6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17" y="1556792"/>
            <a:ext cx="8274966" cy="335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865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2.3 RNN-Transducer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50825" y="836712"/>
                <a:ext cx="8642350" cy="5572125"/>
              </a:xfrm>
            </p:spPr>
            <p:txBody>
              <a:bodyPr/>
              <a:lstStyle/>
              <a:p>
                <a:r>
                  <a:rPr lang="en-US" altLang="ko-KR" dirty="0"/>
                  <a:t>Training</a:t>
                </a:r>
              </a:p>
              <a:p>
                <a:pPr lvl="1"/>
                <a:r>
                  <a:rPr lang="en-US" altLang="ko-KR" dirty="0"/>
                  <a:t>Minimizing log-loss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ko-KR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altLang="ko-KR" b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⁡(</m:t>
                        </m:r>
                        <m:sSup>
                          <m:sSupPr>
                            <m:ctrlPr>
                              <a:rPr lang="en-US" altLang="ko-KR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ko-KR" b="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dirty="0"/>
                  <a:t>of the target sequence.</a:t>
                </a:r>
              </a:p>
              <a:p>
                <a:pPr lvl="2"/>
                <a:r>
                  <a:rPr lang="en-US" altLang="ko-KR" dirty="0"/>
                  <a:t>Calculating gradient of </a:t>
                </a:r>
                <a:r>
                  <a:rPr lang="en-US" altLang="ko-KR" i="1" dirty="0"/>
                  <a:t>L</a:t>
                </a:r>
                <a:r>
                  <a:rPr lang="en-US" altLang="ko-KR" dirty="0"/>
                  <a:t> </a:t>
                </a:r>
                <a:r>
                  <a:rPr lang="en-US" altLang="ko-KR" dirty="0" err="1"/>
                  <a:t>w.r.t.</a:t>
                </a:r>
                <a:r>
                  <a:rPr lang="en-US" altLang="ko-KR" dirty="0"/>
                  <a:t> Network weight </a:t>
                </a:r>
              </a:p>
              <a:p>
                <a:pPr lvl="1" algn="just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6147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836712"/>
                <a:ext cx="8642350" cy="5572125"/>
              </a:xfrm>
              <a:blipFill>
                <a:blip r:embed="rId3"/>
                <a:stretch>
                  <a:fillRect l="-1199" t="-1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63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F65461-ED16-421C-B1FC-F73D70EA8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975" y="2990047"/>
            <a:ext cx="5734050" cy="1333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1975922-F753-4A9F-AAE4-450D1CC3EA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9687" y="4694043"/>
            <a:ext cx="65246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118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2.3 RNN-Transducer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r>
              <a:rPr lang="en-US" altLang="ko-KR" dirty="0"/>
              <a:t>Training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64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7DEE47-2E18-4E16-95EA-3E9A14D6D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5" y="1484784"/>
            <a:ext cx="6010275" cy="28670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4743E8B-56B5-42F7-866F-C933B7ECC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91" y="4581911"/>
            <a:ext cx="7343775" cy="1476375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3A0D7B-880E-4E0C-8F78-ED7949CE366D}"/>
              </a:ext>
            </a:extLst>
          </p:cNvPr>
          <p:cNvGrpSpPr/>
          <p:nvPr/>
        </p:nvGrpSpPr>
        <p:grpSpPr>
          <a:xfrm>
            <a:off x="5479137" y="4049009"/>
            <a:ext cx="3325821" cy="983017"/>
            <a:chOff x="7223806" y="2921876"/>
            <a:chExt cx="4636724" cy="132556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A0DF515-BD6B-4DC9-978B-93F2B033FA8C}"/>
                </a:ext>
              </a:extLst>
            </p:cNvPr>
            <p:cNvSpPr/>
            <p:nvPr/>
          </p:nvSpPr>
          <p:spPr>
            <a:xfrm>
              <a:off x="7223806" y="2921876"/>
              <a:ext cx="4636724" cy="13255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079CAC1-291A-48F2-B71F-0170FB725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15246" y="3065901"/>
              <a:ext cx="4472741" cy="978005"/>
            </a:xfrm>
            <a:prstGeom prst="rect">
              <a:avLst/>
            </a:prstGeom>
          </p:spPr>
        </p:pic>
      </p:grp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197F43F1-D798-408B-8859-B0F87C9D321F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3203851" y="4540518"/>
            <a:ext cx="2275287" cy="256634"/>
          </a:xfrm>
          <a:prstGeom prst="curvedConnector3">
            <a:avLst>
              <a:gd name="adj1" fmla="val 50000"/>
            </a:avLst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8499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2.3 RNN-Transducer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50825" y="836712"/>
                <a:ext cx="8642350" cy="5572125"/>
              </a:xfrm>
            </p:spPr>
            <p:txBody>
              <a:bodyPr/>
              <a:lstStyle/>
              <a:p>
                <a:r>
                  <a:rPr lang="en-US" altLang="ko-KR" dirty="0"/>
                  <a:t>Training</a:t>
                </a:r>
              </a:p>
              <a:p>
                <a:pPr lvl="1"/>
                <a:r>
                  <a:rPr lang="en-US" altLang="ko-KR" dirty="0"/>
                  <a:t>Gradiant calculation</a:t>
                </a:r>
              </a:p>
              <a:p>
                <a:pPr lvl="2"/>
                <a:r>
                  <a:rPr lang="en-US" altLang="ko-KR" dirty="0"/>
                  <a:t>Using backpropagation with time to each network</a:t>
                </a:r>
              </a:p>
              <a:p>
                <a:pPr lvl="2"/>
                <a:r>
                  <a:rPr lang="en-US" altLang="ko-KR" dirty="0"/>
                  <a:t>Reduce computational load</a:t>
                </a:r>
              </a:p>
              <a:p>
                <a:pPr lvl="3"/>
                <a:r>
                  <a:rPr lang="en-US" altLang="ko-KR" dirty="0"/>
                  <a:t>Precomputing all exp() </a:t>
                </a:r>
              </a:p>
              <a:p>
                <a:pPr lvl="3"/>
                <a:r>
                  <a:rPr lang="en-US" altLang="ko-KR" dirty="0"/>
                  <a:t>using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6147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836712"/>
                <a:ext cx="8642350" cy="5572125"/>
              </a:xfrm>
              <a:blipFill>
                <a:blip r:embed="rId3"/>
                <a:stretch>
                  <a:fillRect l="-1199" t="-1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65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519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2.3 RNN-Transducer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50825" y="836712"/>
                <a:ext cx="8642350" cy="5572125"/>
              </a:xfrm>
            </p:spPr>
            <p:txBody>
              <a:bodyPr/>
              <a:lstStyle/>
              <a:p>
                <a:r>
                  <a:rPr lang="en-US" altLang="ko-KR" dirty="0"/>
                  <a:t>Testing</a:t>
                </a:r>
              </a:p>
              <a:p>
                <a:pPr lvl="1"/>
                <a:r>
                  <a:rPr lang="en-US" altLang="ko-KR" dirty="0"/>
                  <a:t>finding seq. is complicated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ko-KR" dirty="0"/>
                  <a:t> needs all previous outputs emitted by the model</a:t>
                </a:r>
              </a:p>
              <a:p>
                <a:pPr lvl="2"/>
                <a:endParaRPr lang="en-US" altLang="ko-KR" dirty="0"/>
              </a:p>
              <a:p>
                <a:pPr marL="449263" lvl="2" indent="0">
                  <a:buNone/>
                </a:pPr>
                <a:r>
                  <a:rPr lang="en-US" altLang="ko-KR" dirty="0">
                    <a:sym typeface="Wingdings" panose="05000000000000000000" pitchFamily="2" charset="2"/>
                  </a:rPr>
                  <a:t> fixed-width Beam Search through output seq. is used.</a:t>
                </a:r>
              </a:p>
              <a:p>
                <a:pPr lvl="3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𝑃𝑟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ko-KR" dirty="0"/>
                  <a:t>: approx. prob.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/>
                  <a:t> so far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: prob. of extending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/>
                  <a:t> with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 @ time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𝑝𝑟𝑒𝑓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: set of proper prefixes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(including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lvl="3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𝑃𝑟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|+1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𝑃𝑟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0: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ko-KR" dirty="0"/>
                  <a:t>: beam width</a:t>
                </a:r>
                <a:endParaRPr lang="ko-KR" altLang="en-US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6147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836712"/>
                <a:ext cx="8642350" cy="5572125"/>
              </a:xfrm>
              <a:blipFill>
                <a:blip r:embed="rId3"/>
                <a:stretch>
                  <a:fillRect l="-1199" t="-1094" r="-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66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9823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2.3 RNN-Transducer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r>
              <a:rPr lang="en-US" altLang="ko-KR" dirty="0"/>
              <a:t>Testing</a:t>
            </a:r>
          </a:p>
          <a:p>
            <a:pPr lvl="1"/>
            <a:r>
              <a:rPr lang="en-US" altLang="ko-KR" dirty="0"/>
              <a:t>Extending to N-best</a:t>
            </a:r>
          </a:p>
          <a:p>
            <a:pPr lvl="2"/>
            <a:r>
              <a:rPr lang="en-US" altLang="ko-KR" sz="1800" dirty="0"/>
              <a:t>return sorted list of best N </a:t>
            </a:r>
          </a:p>
          <a:p>
            <a:pPr lvl="1"/>
            <a:r>
              <a:rPr lang="en-US" altLang="ko-KR" sz="2200" dirty="0"/>
              <a:t>Length normalization</a:t>
            </a:r>
          </a:p>
          <a:p>
            <a:pPr lvl="2"/>
            <a:r>
              <a:rPr lang="en-US" altLang="ko-KR" sz="1800" dirty="0"/>
              <a:t>prevent shorter output seq.</a:t>
            </a:r>
          </a:p>
          <a:p>
            <a:pPr lvl="1"/>
            <a:r>
              <a:rPr lang="en-US" altLang="ko-KR" sz="2200" dirty="0"/>
              <a:t>Accelerating Search</a:t>
            </a:r>
          </a:p>
          <a:p>
            <a:pPr lvl="2"/>
            <a:r>
              <a:rPr lang="en-US" altLang="ko-KR" sz="1800" dirty="0"/>
              <a:t>at (</a:t>
            </a:r>
            <a:r>
              <a:rPr lang="en-US" altLang="ko-KR" sz="1800" i="1" dirty="0" err="1"/>
              <a:t>y</a:t>
            </a:r>
            <a:r>
              <a:rPr lang="en-US" altLang="ko-KR" sz="1800" dirty="0" err="1"/>
              <a:t>+</a:t>
            </a:r>
            <a:r>
              <a:rPr lang="en-US" altLang="ko-KR" sz="1800" i="1" dirty="0" err="1"/>
              <a:t>k</a:t>
            </a:r>
            <a:r>
              <a:rPr lang="en-US" altLang="ko-KR" sz="1800" dirty="0"/>
              <a:t>), storing hidden vectors for all </a:t>
            </a:r>
            <a:r>
              <a:rPr lang="en-US" altLang="ko-KR" sz="1800" i="1" dirty="0"/>
              <a:t>y</a:t>
            </a:r>
            <a:r>
              <a:rPr lang="en-US" altLang="ko-KR" sz="1800" dirty="0"/>
              <a:t> </a:t>
            </a:r>
          </a:p>
          <a:p>
            <a:pPr marL="449263" lvl="2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      </a:t>
            </a:r>
            <a:r>
              <a:rPr lang="en-US" altLang="ko-KR" sz="2000" dirty="0">
                <a:sym typeface="Wingdings" panose="05000000000000000000" pitchFamily="2" charset="2"/>
              </a:rPr>
              <a:t>Reduce computation a lot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67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C87019-5373-44EB-939B-3B6DA964E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124743"/>
            <a:ext cx="4237930" cy="477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1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2.3 RNN-Transducer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r>
              <a:rPr lang="en-US" altLang="ko-KR" dirty="0"/>
              <a:t>Experimental Results</a:t>
            </a:r>
          </a:p>
          <a:p>
            <a:pPr lvl="1"/>
            <a:r>
              <a:rPr lang="en-US" altLang="ko-KR" dirty="0"/>
              <a:t>Environments</a:t>
            </a:r>
          </a:p>
          <a:p>
            <a:pPr lvl="2"/>
            <a:r>
              <a:rPr lang="en-US" altLang="ko-KR" dirty="0"/>
              <a:t>TIMIT(3696, 192 phone-transcribed utterances)</a:t>
            </a:r>
          </a:p>
          <a:p>
            <a:pPr lvl="2"/>
            <a:r>
              <a:rPr lang="en-US" altLang="ko-KR" dirty="0"/>
              <a:t>Validation : using randomly chosen 184 sequence from training set.</a:t>
            </a:r>
          </a:p>
          <a:p>
            <a:pPr lvl="2"/>
            <a:r>
              <a:rPr lang="en-US" altLang="ko-KR" dirty="0"/>
              <a:t>Reduced 39 phoneme set for training&amp; testing</a:t>
            </a:r>
          </a:p>
          <a:p>
            <a:pPr lvl="2"/>
            <a:r>
              <a:rPr lang="en-US" altLang="ko-KR" dirty="0"/>
              <a:t>26-order MFC (13-order MFC, it’s delta)</a:t>
            </a:r>
          </a:p>
          <a:p>
            <a:pPr lvl="2"/>
            <a:r>
              <a:rPr lang="en-US" altLang="ko-KR" dirty="0"/>
              <a:t>Cepstral mean normalization</a:t>
            </a:r>
          </a:p>
          <a:p>
            <a:pPr lvl="2"/>
            <a:r>
              <a:rPr lang="en-US" altLang="ko-KR" dirty="0"/>
              <a:t>25ms frame length &amp; 10ms shift</a:t>
            </a:r>
          </a:p>
          <a:p>
            <a:pPr lvl="2"/>
            <a:r>
              <a:rPr lang="en-US" altLang="ko-KR" dirty="0"/>
              <a:t>Network parameters</a:t>
            </a:r>
          </a:p>
          <a:p>
            <a:pPr lvl="3"/>
            <a:r>
              <a:rPr lang="en-US" altLang="ko-KR" dirty="0"/>
              <a:t>Prediction network : size-28 LSTM hidden layer, 39 input units, 40 output units</a:t>
            </a:r>
          </a:p>
          <a:p>
            <a:pPr lvl="3"/>
            <a:r>
              <a:rPr lang="en-US" altLang="ko-KR" dirty="0"/>
              <a:t>Transcription network : 2 size-128 LSTM hidden layer, 26 inputs, 40 outputs </a:t>
            </a:r>
            <a:r>
              <a:rPr lang="en-US" altLang="ko-KR" dirty="0">
                <a:sym typeface="Wingdings" panose="05000000000000000000" pitchFamily="2" charset="2"/>
              </a:rPr>
              <a:t> 261K weights in RNN transducer.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68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62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 sz="2800" b="1" dirty="0"/>
              <a:t>2. End-to-end </a:t>
            </a:r>
            <a:r>
              <a:rPr lang="ko-KR" altLang="en-US" sz="2800" b="1" dirty="0"/>
              <a:t>음성인식 기술 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pPr eaLnBrk="1" hangingPunct="1"/>
            <a:r>
              <a:rPr lang="en-US" altLang="ko-KR" dirty="0"/>
              <a:t>2.1 Connectionist Temporal Classification (CTC)</a:t>
            </a:r>
          </a:p>
          <a:p>
            <a:pPr eaLnBrk="1" hangingPunct="1"/>
            <a:r>
              <a:rPr lang="en-US" altLang="ko-KR" dirty="0"/>
              <a:t>2.2 Attention Network </a:t>
            </a:r>
          </a:p>
          <a:p>
            <a:pPr eaLnBrk="1" hangingPunct="1"/>
            <a:r>
              <a:rPr lang="en-US" altLang="ko-KR" dirty="0"/>
              <a:t>2.3 RNN-Transducer</a:t>
            </a:r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4231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2.3 RNN-Transducer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r>
              <a:rPr lang="en-US" altLang="ko-KR" dirty="0"/>
              <a:t>Experimental Results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69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E6104B-2C5B-4ABF-B1A4-6AAE32B5F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88" y="1628800"/>
            <a:ext cx="7416824" cy="394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982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2.3 RNN-Transducer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r>
              <a:rPr lang="en-US" altLang="ko-KR" dirty="0"/>
              <a:t>Experimental Results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70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1DB7C5-8EDC-42CF-8E40-322B3723F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84" y="1412776"/>
            <a:ext cx="8425631" cy="490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295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2.3 RNN-Transducer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r>
              <a:rPr lang="en-US" altLang="ko-KR" dirty="0"/>
              <a:t>Experimental Results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71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36FD66-C992-4099-A5E6-AE8FF2B8B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17" y="1628800"/>
            <a:ext cx="8642351" cy="40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524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 sz="2800" b="1" dirty="0"/>
              <a:t>Q &amp; A</a:t>
            </a:r>
            <a:endParaRPr lang="ko-KR" altLang="en-US" sz="2800" b="1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altLang="ko-KR" sz="2000" dirty="0"/>
          </a:p>
          <a:p>
            <a:pPr marL="0" indent="0" algn="ctr" eaLnBrk="1" hangingPunct="1">
              <a:buNone/>
            </a:pPr>
            <a:endParaRPr lang="en-US" altLang="ko-KR" sz="2000" dirty="0"/>
          </a:p>
          <a:p>
            <a:pPr marL="0" indent="0" algn="ctr" eaLnBrk="1" hangingPunct="1">
              <a:buNone/>
            </a:pPr>
            <a:endParaRPr lang="en-US" altLang="ko-KR" sz="2000" dirty="0"/>
          </a:p>
          <a:p>
            <a:pPr marL="0" indent="0" algn="ctr" eaLnBrk="1" hangingPunct="1">
              <a:buNone/>
            </a:pPr>
            <a:endParaRPr lang="en-US" altLang="ko-KR" sz="2000" dirty="0"/>
          </a:p>
          <a:p>
            <a:pPr marL="0" indent="0" algn="ctr" eaLnBrk="1" hangingPunct="1">
              <a:buNone/>
            </a:pPr>
            <a:r>
              <a:rPr lang="en-US" altLang="ko-KR" sz="10000" dirty="0"/>
              <a:t>Q &amp; A</a:t>
            </a:r>
          </a:p>
          <a:p>
            <a:pPr lvl="2" algn="ctr" eaLnBrk="1" hangingPunct="1"/>
            <a:endParaRPr lang="en-US" altLang="ko-KR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6973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2.1 Connectionist Temporal Classification (CTC)</a:t>
            </a:r>
            <a:endParaRPr lang="ko-KR" altLang="en-US" sz="2800" b="1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pPr eaLnBrk="1" hangingPunct="1"/>
            <a:r>
              <a:rPr lang="en-US" altLang="ko-KR" dirty="0"/>
              <a:t>Introduction</a:t>
            </a:r>
          </a:p>
          <a:p>
            <a:pPr lvl="1" eaLnBrk="1" hangingPunct="1"/>
            <a:r>
              <a:rPr lang="en-US" altLang="ko-KR" dirty="0"/>
              <a:t>Object</a:t>
            </a:r>
          </a:p>
          <a:p>
            <a:pPr lvl="2" eaLnBrk="1" hangingPunct="1"/>
            <a:r>
              <a:rPr lang="en-US" altLang="ko-KR" dirty="0"/>
              <a:t>RNN training to label unsegmented sequences directly</a:t>
            </a:r>
          </a:p>
          <a:p>
            <a:pPr lvl="1" eaLnBrk="1" hangingPunct="1"/>
            <a:r>
              <a:rPr lang="en-US" altLang="ko-KR" dirty="0"/>
              <a:t>Drawbacks of HMM for sequence labelling</a:t>
            </a:r>
          </a:p>
          <a:p>
            <a:pPr lvl="2" eaLnBrk="1" hangingPunct="1"/>
            <a:r>
              <a:rPr lang="en-US" altLang="ko-KR" dirty="0"/>
              <a:t>Require a significant amount of task specific knowledge to design the state models</a:t>
            </a:r>
          </a:p>
          <a:p>
            <a:pPr lvl="2" eaLnBrk="1" hangingPunct="1"/>
            <a:r>
              <a:rPr lang="en-US" altLang="ko-KR" dirty="0"/>
              <a:t>Require explicit dependency assumptions that observations are independent for HMMs</a:t>
            </a:r>
          </a:p>
          <a:p>
            <a:pPr lvl="2" eaLnBrk="1" hangingPunct="1"/>
            <a:r>
              <a:rPr lang="en-US" altLang="ko-KR" dirty="0"/>
              <a:t>HMMs training is generative even though sequence labelling is discriminative</a:t>
            </a:r>
          </a:p>
          <a:p>
            <a:pPr eaLnBrk="1" hangingPunct="1"/>
            <a:endParaRPr lang="en-US" altLang="ko-KR" dirty="0"/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7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altLang="ko-KR" sz="2800" b="1" dirty="0"/>
              <a:t>2.1 Connectionist Temporal Classification (CTC)</a:t>
            </a:r>
            <a:endParaRPr lang="ko-KR" altLang="en-US" sz="2800" b="1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250825" y="836712"/>
            <a:ext cx="8642350" cy="5572125"/>
          </a:xfrm>
        </p:spPr>
        <p:txBody>
          <a:bodyPr/>
          <a:lstStyle/>
          <a:p>
            <a:pPr eaLnBrk="1" hangingPunct="1"/>
            <a:r>
              <a:rPr lang="en-US" altLang="ko-KR" dirty="0"/>
              <a:t>Introduction</a:t>
            </a:r>
          </a:p>
          <a:p>
            <a:pPr lvl="1" eaLnBrk="1" hangingPunct="1"/>
            <a:r>
              <a:rPr lang="en-US" altLang="ko-KR" dirty="0"/>
              <a:t>RNN provides a powerful, general mechanism for modelling time series, but RNN can only be trained to make a series of independent label classifications</a:t>
            </a:r>
          </a:p>
          <a:p>
            <a:pPr lvl="2"/>
            <a:r>
              <a:rPr lang="en-US" altLang="ko-KR" dirty="0"/>
              <a:t>Training data must be pre-segmented</a:t>
            </a:r>
          </a:p>
          <a:p>
            <a:pPr lvl="2"/>
            <a:r>
              <a:rPr lang="en-US" altLang="ko-KR" dirty="0"/>
              <a:t>Network output must be post processed to give the final label sequence</a:t>
            </a:r>
            <a:endParaRPr lang="en-US" altLang="ko-KR" sz="800" dirty="0"/>
          </a:p>
          <a:p>
            <a:pPr lvl="1"/>
            <a:r>
              <a:rPr lang="en-US" altLang="ko-KR" dirty="0"/>
              <a:t>Hybrid approach for sequence labelling at present: RNN combine with HMM</a:t>
            </a:r>
          </a:p>
          <a:p>
            <a:pPr lvl="2"/>
            <a:r>
              <a:rPr lang="en-US" altLang="ko-KR" dirty="0"/>
              <a:t>HMMs to model the long range sequential structure of the data</a:t>
            </a:r>
          </a:p>
          <a:p>
            <a:pPr lvl="2"/>
            <a:r>
              <a:rPr lang="en-US" altLang="ko-KR" dirty="0"/>
              <a:t>RNNs to provide localized classifications</a:t>
            </a:r>
          </a:p>
          <a:p>
            <a:endParaRPr lang="en-US" altLang="ko-KR" dirty="0"/>
          </a:p>
          <a:p>
            <a:pPr eaLnBrk="1" hangingPunct="1"/>
            <a:endParaRPr lang="en-US" altLang="ko-KR" dirty="0"/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dirty="0">
                <a:solidFill>
                  <a:srgbClr val="000000"/>
                </a:solidFill>
                <a:latin typeface="Times New Roman" pitchFamily="18" charset="0"/>
              </a:rPr>
              <a:t>Page </a:t>
            </a:r>
            <a:fld id="{843DC7DE-E6BD-477F-8823-E9EE6356501B}" type="slidenum">
              <a:rPr kumimoji="0" smtClean="0">
                <a:solidFill>
                  <a:srgbClr val="000000"/>
                </a:solidFill>
                <a:latin typeface="Times New Roman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8</a:t>
            </a:fld>
            <a:r>
              <a:rPr kumimoji="0" lang="en-US" altLang="ko-KR" dirty="0">
                <a:solidFill>
                  <a:srgbClr val="000000"/>
                </a:solidFill>
                <a:latin typeface="Times New Roman" pitchFamily="18" charset="0"/>
              </a:rPr>
              <a:t>/71</a:t>
            </a:r>
            <a:endParaRPr kumimoji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30554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37515</TotalTime>
  <Words>3295</Words>
  <Application>Microsoft Office PowerPoint</Application>
  <PresentationFormat>화면 슬라이드 쇼(4:3)</PresentationFormat>
  <Paragraphs>754</Paragraphs>
  <Slides>73</Slides>
  <Notes>72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73</vt:i4>
      </vt:variant>
    </vt:vector>
  </HeadingPairs>
  <TitlesOfParts>
    <vt:vector size="83" baseType="lpstr">
      <vt:lpstr>Monotype Sorts</vt:lpstr>
      <vt:lpstr>굴림</vt:lpstr>
      <vt:lpstr>맑은 고딕</vt:lpstr>
      <vt:lpstr>Arial</vt:lpstr>
      <vt:lpstr>Cambria Math</vt:lpstr>
      <vt:lpstr>Times New Roman</vt:lpstr>
      <vt:lpstr>Wingdings</vt:lpstr>
      <vt:lpstr>Wingdings 3</vt:lpstr>
      <vt:lpstr>1_디자인 사용자 지정</vt:lpstr>
      <vt:lpstr>3_Office 테마</vt:lpstr>
      <vt:lpstr>End-to-end Speech Recognition</vt:lpstr>
      <vt:lpstr>목 차</vt:lpstr>
      <vt:lpstr>1.1 HMM 기반 음성인식의 단점</vt:lpstr>
      <vt:lpstr>1.1 HMM 기반 음성인식의 단점 </vt:lpstr>
      <vt:lpstr>1.2 HMM과 End-to-end 음성인식과의 비교</vt:lpstr>
      <vt:lpstr>1.2 HMM과 End-to-end 음성인식과의 비교</vt:lpstr>
      <vt:lpstr>2. End-to-end 음성인식 기술 </vt:lpstr>
      <vt:lpstr>2.1 Connectionist Temporal Classification (CTC)</vt:lpstr>
      <vt:lpstr>2.1 Connectionist Temporal Classification (CTC)</vt:lpstr>
      <vt:lpstr>2.1 Connectionist Temporal Classification (CTC)</vt:lpstr>
      <vt:lpstr>2.1 Connectionist Temporal Classification (CTC)</vt:lpstr>
      <vt:lpstr>2.1 Connectionist Temporal Classification (CTC)</vt:lpstr>
      <vt:lpstr>2.1 Connectionist Temporal Classification (CTC)</vt:lpstr>
      <vt:lpstr>2.1 Connectionist Temporal Classification (CTC)</vt:lpstr>
      <vt:lpstr>2.1 Connectionist Temporal Classification (CTC)</vt:lpstr>
      <vt:lpstr>2.1 Connectionist Temporal Classification (CTC)</vt:lpstr>
      <vt:lpstr>2.1 Connectionist Temporal Classification (CTC)</vt:lpstr>
      <vt:lpstr>2.1 Connectionist Temporal Classification (CTC)</vt:lpstr>
      <vt:lpstr>2.1 Connectionist Temporal Classification (CTC)</vt:lpstr>
      <vt:lpstr>2.1 Connectionist Temporal Classification (CTC)</vt:lpstr>
      <vt:lpstr>2.1 Connectionist Temporal Classification (CTC)</vt:lpstr>
      <vt:lpstr>2.1 Connectionist Temporal Classification (CTC)</vt:lpstr>
      <vt:lpstr>2.1 Connectionist Temporal Classification (CTC)</vt:lpstr>
      <vt:lpstr>2.1 Connectionist Temporal Classification (CTC)</vt:lpstr>
      <vt:lpstr>2.1 Connectionist Temporal Classification (CTC)</vt:lpstr>
      <vt:lpstr>2.1 Connectionist Temporal Classification (CTC)</vt:lpstr>
      <vt:lpstr>2.1 Connectionist Temporal Classification (CTC)</vt:lpstr>
      <vt:lpstr>2.1 Connectionist Temporal Classification (CTC)</vt:lpstr>
      <vt:lpstr>2.2 Attention Network </vt:lpstr>
      <vt:lpstr>2.2 Attention Network </vt:lpstr>
      <vt:lpstr>2.2 Attention Network </vt:lpstr>
      <vt:lpstr>2.2 Attention Network </vt:lpstr>
      <vt:lpstr>2.2 Attention Network </vt:lpstr>
      <vt:lpstr>2.2 Attention Network </vt:lpstr>
      <vt:lpstr>2.2 Attention Network </vt:lpstr>
      <vt:lpstr>2.2 Attention Network </vt:lpstr>
      <vt:lpstr>2.2 Attention Network </vt:lpstr>
      <vt:lpstr>2.2 Attention Network </vt:lpstr>
      <vt:lpstr>2.2 Attention Network </vt:lpstr>
      <vt:lpstr>2.2 Attention Network </vt:lpstr>
      <vt:lpstr>2.2 Attention Network </vt:lpstr>
      <vt:lpstr>2.2 Attention Network </vt:lpstr>
      <vt:lpstr>2.2 Attention Network </vt:lpstr>
      <vt:lpstr>2.2 Attention Network </vt:lpstr>
      <vt:lpstr>2.2 Attention Network </vt:lpstr>
      <vt:lpstr>2.2 Attention Network </vt:lpstr>
      <vt:lpstr>2.2 Attention Network </vt:lpstr>
      <vt:lpstr>2.2 Attention Network </vt:lpstr>
      <vt:lpstr>2.2 Attention Network </vt:lpstr>
      <vt:lpstr>2.2 Attention Network </vt:lpstr>
      <vt:lpstr>2.2 Attention Network </vt:lpstr>
      <vt:lpstr>2.2 Attention Network </vt:lpstr>
      <vt:lpstr>2.3 RNN-Transducer</vt:lpstr>
      <vt:lpstr>2.3 RNN-Transducer</vt:lpstr>
      <vt:lpstr>2.3 RNN-Transducer</vt:lpstr>
      <vt:lpstr>2.3 RNN-Transducer</vt:lpstr>
      <vt:lpstr>2.3 RNN-Transducer</vt:lpstr>
      <vt:lpstr>2.3 RNN-Transducer</vt:lpstr>
      <vt:lpstr>2.3 RNN-Transducer</vt:lpstr>
      <vt:lpstr>2.3 RNN-Transducer</vt:lpstr>
      <vt:lpstr>2.3 RNN-Transducer</vt:lpstr>
      <vt:lpstr>2.3 RNN-Transducer</vt:lpstr>
      <vt:lpstr>2.3 RNN-Transducer</vt:lpstr>
      <vt:lpstr>2.3 RNN-Transducer</vt:lpstr>
      <vt:lpstr>2.3 RNN-Transducer</vt:lpstr>
      <vt:lpstr>2.3 RNN-Transducer</vt:lpstr>
      <vt:lpstr>2.3 RNN-Transducer</vt:lpstr>
      <vt:lpstr>2.3 RNN-Transducer</vt:lpstr>
      <vt:lpstr>2.3 RNN-Transducer</vt:lpstr>
      <vt:lpstr>2.3 RNN-Transducer</vt:lpstr>
      <vt:lpstr>2.3 RNN-Transducer</vt:lpstr>
      <vt:lpstr>2.3 RNN-Transducer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Theo</dc:creator>
  <cp:lastModifiedBy>Donghyun</cp:lastModifiedBy>
  <cp:revision>1551</cp:revision>
  <cp:lastPrinted>2012-07-02T06:06:19Z</cp:lastPrinted>
  <dcterms:created xsi:type="dcterms:W3CDTF">2009-02-09T07:19:47Z</dcterms:created>
  <dcterms:modified xsi:type="dcterms:W3CDTF">2018-11-23T10:17:38Z</dcterms:modified>
</cp:coreProperties>
</file>