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2"/>
  </p:notesMasterIdLst>
  <p:sldIdLst>
    <p:sldId id="256" r:id="rId5"/>
    <p:sldId id="852" r:id="rId6"/>
    <p:sldId id="865" r:id="rId7"/>
    <p:sldId id="868" r:id="rId8"/>
    <p:sldId id="867" r:id="rId9"/>
    <p:sldId id="869" r:id="rId10"/>
    <p:sldId id="870" r:id="rId11"/>
  </p:sldIdLst>
  <p:sldSz cx="9906000" cy="6858000" type="A4"/>
  <p:notesSz cx="7104063" cy="10234613"/>
  <p:embeddedFontLst>
    <p:embeddedFont>
      <p:font typeface="Helvetica" panose="020B060402020202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맑은 고딕 Semilight" panose="020B0502040204020203" pitchFamily="50" charset="-127"/>
      <p:regular r:id="rId19"/>
    </p:embeddedFont>
  </p:embeddedFontLst>
  <p:defaultTextStyle>
    <a:lvl1pPr algn="ctr" defTabSz="257027">
      <a:defRPr sz="2200">
        <a:latin typeface="+mn-lt"/>
        <a:ea typeface="+mn-ea"/>
        <a:cs typeface="+mn-cs"/>
        <a:sym typeface="Helvetica Light"/>
      </a:defRPr>
    </a:lvl1pPr>
    <a:lvl2pPr indent="100577" algn="ctr" defTabSz="257027">
      <a:defRPr sz="2200">
        <a:latin typeface="+mn-lt"/>
        <a:ea typeface="+mn-ea"/>
        <a:cs typeface="+mn-cs"/>
        <a:sym typeface="Helvetica Light"/>
      </a:defRPr>
    </a:lvl2pPr>
    <a:lvl3pPr indent="201153" algn="ctr" defTabSz="257027">
      <a:defRPr sz="2200">
        <a:latin typeface="+mn-lt"/>
        <a:ea typeface="+mn-ea"/>
        <a:cs typeface="+mn-cs"/>
        <a:sym typeface="Helvetica Light"/>
      </a:defRPr>
    </a:lvl3pPr>
    <a:lvl4pPr indent="301726" algn="ctr" defTabSz="257027">
      <a:defRPr sz="2200">
        <a:latin typeface="+mn-lt"/>
        <a:ea typeface="+mn-ea"/>
        <a:cs typeface="+mn-cs"/>
        <a:sym typeface="Helvetica Light"/>
      </a:defRPr>
    </a:lvl4pPr>
    <a:lvl5pPr indent="402301" algn="ctr" defTabSz="257027">
      <a:defRPr sz="2200">
        <a:latin typeface="+mn-lt"/>
        <a:ea typeface="+mn-ea"/>
        <a:cs typeface="+mn-cs"/>
        <a:sym typeface="Helvetica Light"/>
      </a:defRPr>
    </a:lvl5pPr>
    <a:lvl6pPr indent="502878" algn="ctr" defTabSz="257027">
      <a:defRPr sz="2200">
        <a:latin typeface="+mn-lt"/>
        <a:ea typeface="+mn-ea"/>
        <a:cs typeface="+mn-cs"/>
        <a:sym typeface="Helvetica Light"/>
      </a:defRPr>
    </a:lvl6pPr>
    <a:lvl7pPr indent="603455" algn="ctr" defTabSz="257027">
      <a:defRPr sz="2200">
        <a:latin typeface="+mn-lt"/>
        <a:ea typeface="+mn-ea"/>
        <a:cs typeface="+mn-cs"/>
        <a:sym typeface="Helvetica Light"/>
      </a:defRPr>
    </a:lvl7pPr>
    <a:lvl8pPr indent="704030" algn="ctr" defTabSz="257027">
      <a:defRPr sz="2200">
        <a:latin typeface="+mn-lt"/>
        <a:ea typeface="+mn-ea"/>
        <a:cs typeface="+mn-cs"/>
        <a:sym typeface="Helvetica Light"/>
      </a:defRPr>
    </a:lvl8pPr>
    <a:lvl9pPr indent="804603" algn="ctr" defTabSz="257027">
      <a:defRPr sz="22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606060"/>
    <a:srgbClr val="2A2A2A"/>
    <a:srgbClr val="5E5E5E"/>
    <a:srgbClr val="BFBFBF"/>
    <a:srgbClr val="D9232E"/>
    <a:srgbClr val="11445C"/>
    <a:srgbClr val="FFFFFF"/>
    <a:srgbClr val="2E7D92"/>
    <a:srgbClr val="EC6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9610" autoAdjust="0"/>
  </p:normalViewPr>
  <p:slideViewPr>
    <p:cSldViewPr snapToObjects="1">
      <p:cViewPr varScale="1">
        <p:scale>
          <a:sx n="106" d="100"/>
          <a:sy n="106" d="100"/>
        </p:scale>
        <p:origin x="90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32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</p:spPr>
        <p:txBody>
          <a:bodyPr lIns="99075" tIns="49538" rIns="99075" bIns="49538"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47211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362615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1pPr>
    <a:lvl2pPr indent="100577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2pPr>
    <a:lvl3pPr indent="201153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3pPr>
    <a:lvl4pPr indent="301726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4pPr>
    <a:lvl5pPr indent="402301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5pPr>
    <a:lvl6pPr indent="502878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6pPr>
    <a:lvl7pPr indent="603455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7pPr>
    <a:lvl8pPr indent="704030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8pPr>
    <a:lvl9pPr indent="804603" defTabSz="201153">
      <a:lnSpc>
        <a:spcPct val="117999"/>
      </a:lnSpc>
      <a:defRPr sz="13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9"/>
          <p:cNvSpPr/>
          <p:nvPr userDrawn="1"/>
        </p:nvSpPr>
        <p:spPr>
          <a:xfrm flipV="1">
            <a:off x="1710977" y="3891270"/>
            <a:ext cx="762352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22352" tIns="22352" rIns="22352" bIns="22352" anchor="ctr"/>
          <a:lstStyle/>
          <a:p>
            <a:pPr lvl="0" algn="l" defTabSz="20115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1" name="Picture 4" descr="C:\Documents and Settings\Administrator\바탕 화면\NEW\템플릿\03\PNG\main-2.png"/>
          <p:cNvPicPr>
            <a:picLocks noChangeAspect="1" noChangeArrowheads="1"/>
          </p:cNvPicPr>
          <p:nvPr userDrawn="1"/>
        </p:nvPicPr>
        <p:blipFill>
          <a:blip r:embed="rId2" cstate="print"/>
          <a:srcRect t="76211" r="24737" b="2316"/>
          <a:stretch>
            <a:fillRect/>
          </a:stretch>
        </p:blipFill>
        <p:spPr bwMode="auto">
          <a:xfrm>
            <a:off x="914400" y="4114800"/>
            <a:ext cx="7455569" cy="147266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5"/>
          <p:cNvGrpSpPr/>
          <p:nvPr/>
        </p:nvGrpSpPr>
        <p:grpSpPr>
          <a:xfrm>
            <a:off x="-36438" y="-5954"/>
            <a:ext cx="9979534" cy="6905626"/>
            <a:chOff x="0" y="0"/>
            <a:chExt cx="24565006" cy="13811250"/>
          </a:xfrm>
        </p:grpSpPr>
        <p:sp>
          <p:nvSpPr>
            <p:cNvPr id="60" name="Shape 60"/>
            <p:cNvSpPr/>
            <p:nvPr/>
          </p:nvSpPr>
          <p:spPr>
            <a:xfrm>
              <a:off x="0" y="0"/>
              <a:ext cx="24565007" cy="13811250"/>
            </a:xfrm>
            <a:prstGeom prst="rect">
              <a:avLst/>
            </a:prstGeom>
            <a:solidFill>
              <a:srgbClr val="4789A3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5400000">
              <a:off x="2391425" y="3659408"/>
              <a:ext cx="401300" cy="4997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5400000">
              <a:off x="1466610" y="5181402"/>
              <a:ext cx="401300" cy="319892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5400000">
              <a:off x="1913763" y="5365294"/>
              <a:ext cx="401300" cy="40763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400000">
              <a:off x="1271226" y="6626542"/>
              <a:ext cx="401300" cy="27989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2"/>
          <p:cNvGrpSpPr/>
          <p:nvPr/>
        </p:nvGrpSpPr>
        <p:grpSpPr>
          <a:xfrm>
            <a:off x="-36438" y="-5954"/>
            <a:ext cx="9979534" cy="6905626"/>
            <a:chOff x="0" y="0"/>
            <a:chExt cx="24565006" cy="1381125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24565007" cy="13811250"/>
            </a:xfrm>
            <a:prstGeom prst="rect">
              <a:avLst/>
            </a:prstGeom>
            <a:solidFill>
              <a:srgbClr val="11566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5400000">
              <a:off x="2391425" y="3659408"/>
              <a:ext cx="401300" cy="4997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5400000">
              <a:off x="1466610" y="5181402"/>
              <a:ext cx="401300" cy="319892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5400000">
              <a:off x="1913763" y="5365294"/>
              <a:ext cx="401300" cy="40763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5400000">
              <a:off x="1271226" y="6626542"/>
              <a:ext cx="401300" cy="27989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rio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V="1">
            <a:off x="217597" y="783518"/>
            <a:ext cx="9202413" cy="1"/>
          </a:xfrm>
          <a:prstGeom prst="line">
            <a:avLst/>
          </a:prstGeom>
          <a:ln w="3175" cap="rnd">
            <a:solidFill>
              <a:srgbClr val="777776"/>
            </a:solidFill>
            <a:round/>
          </a:ln>
        </p:spPr>
        <p:txBody>
          <a:bodyPr lIns="22352" tIns="22352" rIns="22352" bIns="22352" anchor="ctr"/>
          <a:lstStyle/>
          <a:p>
            <a:pPr lvl="0" algn="l" defTabSz="20115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-6926" y="233370"/>
            <a:ext cx="96059" cy="1059657"/>
          </a:xfrm>
          <a:prstGeom prst="rect">
            <a:avLst/>
          </a:prstGeom>
          <a:solidFill>
            <a:srgbClr val="E33A3C"/>
          </a:soli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05888" y="6508322"/>
            <a:ext cx="1176122" cy="324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3574" tIns="23574" rIns="23574" bIns="23574" anchor="ctr">
            <a:spAutoFit/>
          </a:bodyPr>
          <a:lstStyle>
            <a:lvl1pPr algn="l">
              <a:defRPr sz="1800">
                <a:solidFill>
                  <a:srgbClr val="77777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77776"/>
                </a:solidFill>
              </a:rPr>
              <a:t>#mstrworld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17769" y="6580794"/>
            <a:ext cx="172643" cy="170719"/>
          </a:xfrm>
          <a:prstGeom prst="rect">
            <a:avLst/>
          </a:prstGeom>
        </p:spPr>
        <p:txBody>
          <a:bodyPr wrap="none" lIns="23574" tIns="23574" rIns="23574" bIns="23574" anchor="t"/>
          <a:lstStyle>
            <a:lvl1pPr defTabSz="257027">
              <a:defRPr sz="800">
                <a:solidFill>
                  <a:srgbClr val="777776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rior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V="1">
            <a:off x="310467" y="808918"/>
            <a:ext cx="920241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22352" tIns="22352" rIns="22352" bIns="22352" anchor="ctr"/>
          <a:lstStyle/>
          <a:p>
            <a:pPr lvl="0" algn="l" defTabSz="201153"/>
            <a:endParaRPr sz="1200">
              <a:latin typeface="Helvetica"/>
              <a:ea typeface="Helvetica"/>
              <a:cs typeface="Helvetica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-6933" y="233370"/>
            <a:ext cx="136850" cy="105965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73000">
                <a:schemeClr val="tx2">
                  <a:shade val="67500"/>
                  <a:satMod val="115000"/>
                  <a:alpha val="48000"/>
                  <a:lumMod val="51000"/>
                  <a:lumOff val="49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직사각형 2"/>
          <p:cNvSpPr/>
          <p:nvPr userDrawn="1"/>
        </p:nvSpPr>
        <p:spPr>
          <a:xfrm>
            <a:off x="7543800" y="6556110"/>
            <a:ext cx="2073003" cy="279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363192">
              <a:lnSpc>
                <a:spcPct val="130000"/>
              </a:lnSpc>
              <a:defRPr sz="1800"/>
            </a:pPr>
            <a:r>
              <a:rPr lang="en-US" altLang="ko-KR" sz="1050" dirty="0" err="1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Sogang</a:t>
            </a:r>
            <a:r>
              <a:rPr lang="en-US" altLang="ko-KR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University  </a:t>
            </a:r>
            <a:r>
              <a:rPr lang="ko-KR" altLang="en-US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정 </a:t>
            </a:r>
            <a:r>
              <a:rPr lang="ko-KR" altLang="en-US" sz="1050" dirty="0" err="1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화민</a:t>
            </a:r>
            <a:r>
              <a:rPr lang="ko-KR" altLang="en-US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교수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rior Slide C (With Number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flipV="1">
            <a:off x="310467" y="808918"/>
            <a:ext cx="920241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22352" tIns="22352" rIns="22352" bIns="22352" anchor="ctr"/>
          <a:lstStyle/>
          <a:p>
            <a:pPr lvl="0" algn="l" defTabSz="201153"/>
            <a:endParaRPr sz="1200">
              <a:latin typeface="Helvetica"/>
              <a:ea typeface="Helvetica"/>
              <a:cs typeface="Helvetica"/>
            </a:endParaRPr>
          </a:p>
        </p:txBody>
      </p:sp>
      <p:sp>
        <p:nvSpPr>
          <p:cNvPr id="5" name="Shape 26"/>
          <p:cNvSpPr/>
          <p:nvPr userDrawn="1"/>
        </p:nvSpPr>
        <p:spPr>
          <a:xfrm>
            <a:off x="-6933" y="233370"/>
            <a:ext cx="317400" cy="105965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73000">
                <a:schemeClr val="tx2">
                  <a:shade val="67500"/>
                  <a:satMod val="115000"/>
                  <a:alpha val="48000"/>
                  <a:lumMod val="51000"/>
                  <a:lumOff val="49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" name="직사각형 5"/>
          <p:cNvSpPr/>
          <p:nvPr userDrawn="1"/>
        </p:nvSpPr>
        <p:spPr>
          <a:xfrm>
            <a:off x="7543800" y="6556110"/>
            <a:ext cx="2231701" cy="279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363192">
              <a:lnSpc>
                <a:spcPct val="130000"/>
              </a:lnSpc>
              <a:defRPr sz="1800"/>
            </a:pPr>
            <a:r>
              <a:rPr lang="en-US" altLang="ko-KR" sz="1050" dirty="0" err="1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NamSeoul</a:t>
            </a:r>
            <a:r>
              <a:rPr lang="en-US" altLang="ko-KR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University  </a:t>
            </a:r>
            <a:r>
              <a:rPr lang="ko-KR" altLang="en-US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정 </a:t>
            </a:r>
            <a:r>
              <a:rPr lang="ko-KR" altLang="en-US" sz="1050" dirty="0" err="1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화민</a:t>
            </a:r>
            <a:r>
              <a:rPr lang="ko-KR" altLang="en-US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교수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 rot="5400000">
            <a:off x="916267" y="2058021"/>
            <a:ext cx="200650" cy="2030340"/>
          </a:xfrm>
          <a:prstGeom prst="rect">
            <a:avLst/>
          </a:prstGeom>
          <a:solidFill>
            <a:srgbClr val="68AA00"/>
          </a:soli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5400000">
            <a:off x="540561" y="2734705"/>
            <a:ext cx="200650" cy="1299565"/>
          </a:xfrm>
          <a:prstGeom prst="rect">
            <a:avLst/>
          </a:prstGeom>
          <a:solidFill>
            <a:srgbClr val="FF9100"/>
          </a:soli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5400000">
            <a:off x="722218" y="2867771"/>
            <a:ext cx="200650" cy="1655998"/>
          </a:xfrm>
          <a:prstGeom prst="rect">
            <a:avLst/>
          </a:prstGeom>
          <a:solidFill>
            <a:srgbClr val="11566F"/>
          </a:soli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5400000">
            <a:off x="461186" y="3438519"/>
            <a:ext cx="200650" cy="1137081"/>
          </a:xfrm>
          <a:prstGeom prst="rect">
            <a:avLst/>
          </a:prstGeom>
          <a:solidFill>
            <a:srgbClr val="D62F30"/>
          </a:soli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-36438" y="-5954"/>
            <a:ext cx="9979534" cy="6905626"/>
            <a:chOff x="0" y="0"/>
            <a:chExt cx="24565006" cy="13811250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24565007" cy="13811250"/>
            </a:xfrm>
            <a:prstGeom prst="rect">
              <a:avLst/>
            </a:prstGeom>
            <a:solidFill>
              <a:srgbClr val="68AA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5400000">
              <a:off x="2391425" y="3659408"/>
              <a:ext cx="401300" cy="4997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>
              <a:off x="1466610" y="5181402"/>
              <a:ext cx="401300" cy="319892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5400000">
              <a:off x="1913763" y="5365294"/>
              <a:ext cx="401300" cy="40763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5400000">
              <a:off x="1271226" y="6626542"/>
              <a:ext cx="401300" cy="27989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8"/>
          <p:cNvGrpSpPr/>
          <p:nvPr/>
        </p:nvGrpSpPr>
        <p:grpSpPr>
          <a:xfrm>
            <a:off x="-36438" y="-5954"/>
            <a:ext cx="9979534" cy="6905626"/>
            <a:chOff x="0" y="0"/>
            <a:chExt cx="24565006" cy="13811250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24565007" cy="13811250"/>
            </a:xfrm>
            <a:prstGeom prst="rect">
              <a:avLst/>
            </a:prstGeom>
            <a:solidFill>
              <a:srgbClr val="FF9100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5400000">
              <a:off x="2391425" y="3659408"/>
              <a:ext cx="401300" cy="4997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5400000">
              <a:off x="1466610" y="5181402"/>
              <a:ext cx="401300" cy="319892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5400000">
              <a:off x="1913763" y="5365294"/>
              <a:ext cx="401300" cy="40763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1271226" y="6626542"/>
              <a:ext cx="401300" cy="27989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514054">
                <a:buClr>
                  <a:srgbClr val="444444"/>
                </a:buClr>
                <a:defRPr sz="4600">
                  <a:solidFill>
                    <a:srgbClr val="444444"/>
                  </a:solidFill>
                  <a:uFill>
                    <a:solidFill>
                      <a:srgbClr val="444444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ansition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-36438" y="-5954"/>
            <a:ext cx="9979534" cy="6905626"/>
          </a:xfrm>
          <a:prstGeom prst="rect">
            <a:avLst/>
          </a:prstGeom>
          <a:solidFill>
            <a:srgbClr val="FF9100"/>
          </a:solidFill>
          <a:ln w="12700" cap="flat">
            <a:noFill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-32658" y="2637054"/>
            <a:ext cx="742777" cy="1583892"/>
            <a:chOff x="-133177" y="1645888"/>
            <a:chExt cx="1641937" cy="3200400"/>
          </a:xfrm>
        </p:grpSpPr>
        <p:sp>
          <p:nvSpPr>
            <p:cNvPr id="8" name="Shape 893"/>
            <p:cNvSpPr/>
            <p:nvPr userDrawn="1"/>
          </p:nvSpPr>
          <p:spPr>
            <a:xfrm>
              <a:off x="1234440" y="1645888"/>
              <a:ext cx="274320" cy="3200400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3577" tIns="53577" rIns="53577" bIns="53577" anchor="ctr"/>
            <a:lstStyle/>
            <a:p>
              <a:pPr algn="ctr" defTabSz="584200">
                <a:defRPr sz="5200">
                  <a:solidFill>
                    <a:srgbClr val="264B59"/>
                  </a:solidFill>
                  <a:effectLst>
                    <a:outerShdw blurRad="38100" dist="12700" dir="5400000" rotWithShape="0">
                      <a:srgbClr val="EBEBEB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en-US" sz="5200" b="0" i="0" dirty="0">
                <a:solidFill>
                  <a:srgbClr val="FFFFFF"/>
                </a:solidFill>
                <a:effectLst>
                  <a:outerShdw blurRad="38100" dist="12700" dir="5400000" rotWithShape="0">
                    <a:srgbClr val="EBEBEB">
                      <a:alpha val="5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  <a:sym typeface="Gill Sans"/>
              </a:endParaRPr>
            </a:p>
          </p:txBody>
        </p:sp>
        <p:sp>
          <p:nvSpPr>
            <p:cNvPr id="9" name="Rectangle 13"/>
            <p:cNvSpPr/>
            <p:nvPr userDrawn="1"/>
          </p:nvSpPr>
          <p:spPr>
            <a:xfrm>
              <a:off x="-133177" y="3229780"/>
              <a:ext cx="1371600" cy="45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hape 1309"/>
          <p:cNvSpPr/>
          <p:nvPr userDrawn="1"/>
        </p:nvSpPr>
        <p:spPr>
          <a:xfrm flipV="1">
            <a:off x="6530529" y="1829347"/>
            <a:ext cx="22671" cy="3199306"/>
          </a:xfrm>
          <a:prstGeom prst="rect">
            <a:avLst/>
          </a:prstGeom>
          <a:solidFill>
            <a:srgbClr val="FFFFFF"/>
          </a:solidFill>
          <a:ln w="25400">
            <a:noFill/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lang="en-US" sz="3200" dirty="0">
              <a:solidFill>
                <a:srgbClr val="EBEBEB"/>
              </a:solidFill>
              <a:sym typeface="Helvetica Light"/>
            </a:endParaRP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6822948" y="1932204"/>
            <a:ext cx="2397252" cy="17253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200" b="1">
                <a:solidFill>
                  <a:srgbClr val="FFFFFF"/>
                </a:solidFill>
              </a:defRPr>
            </a:lvl1pPr>
            <a:lvl2pPr marL="1217835" indent="0">
              <a:buNone/>
              <a:defRPr sz="5400">
                <a:solidFill>
                  <a:srgbClr val="FFFFFF"/>
                </a:solidFill>
              </a:defRPr>
            </a:lvl2pPr>
            <a:lvl3pPr marL="2435668" indent="0">
              <a:buNone/>
              <a:defRPr sz="4400">
                <a:solidFill>
                  <a:srgbClr val="FFFFFF"/>
                </a:solidFill>
              </a:defRPr>
            </a:lvl3pPr>
            <a:lvl4pPr marL="3653502" indent="0">
              <a:buNone/>
              <a:defRPr sz="3600">
                <a:solidFill>
                  <a:srgbClr val="FFFFFF"/>
                </a:solidFill>
              </a:defRPr>
            </a:lvl4pPr>
            <a:lvl5pPr marL="4871337" indent="0">
              <a:buNone/>
              <a:defRPr sz="3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868640"/>
            <a:ext cx="4811268" cy="4572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505200"/>
            <a:ext cx="4811268" cy="4572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200" b="0">
                <a:solidFill>
                  <a:srgbClr val="FFFFFF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560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ransition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3"/>
          <p:cNvSpPr/>
          <p:nvPr userDrawn="1"/>
        </p:nvSpPr>
        <p:spPr>
          <a:xfrm>
            <a:off x="-36438" y="-5954"/>
            <a:ext cx="9979534" cy="6905626"/>
          </a:xfrm>
          <a:prstGeom prst="rect">
            <a:avLst/>
          </a:prstGeom>
          <a:solidFill>
            <a:srgbClr val="FF9100"/>
          </a:solidFill>
          <a:ln w="12700" cap="flat">
            <a:noFill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444444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-45923" y="3581400"/>
            <a:ext cx="1104604" cy="1311708"/>
            <a:chOff x="-933009" y="1920874"/>
            <a:chExt cx="2441769" cy="2650427"/>
          </a:xfrm>
          <a:solidFill>
            <a:schemeClr val="bg1"/>
          </a:solidFill>
        </p:grpSpPr>
        <p:sp>
          <p:nvSpPr>
            <p:cNvPr id="8" name="Shape 893"/>
            <p:cNvSpPr/>
            <p:nvPr userDrawn="1"/>
          </p:nvSpPr>
          <p:spPr>
            <a:xfrm>
              <a:off x="1234441" y="1920874"/>
              <a:ext cx="274319" cy="2650427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53640" tIns="53640" rIns="53640" bIns="53640"/>
            <a:lstStyle/>
            <a:p>
              <a:pPr lvl="0" algn="l" defTabSz="361432"/>
              <a:endParaRPr lang="en-US" sz="9000" dirty="0">
                <a:solidFill>
                  <a:schemeClr val="bg1"/>
                </a:solidFill>
                <a:uFill>
                  <a:solidFill>
                    <a:srgbClr val="444444"/>
                  </a:solidFill>
                </a:u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Gill Sans"/>
              </a:endParaRPr>
            </a:p>
          </p:txBody>
        </p:sp>
        <p:sp>
          <p:nvSpPr>
            <p:cNvPr id="9" name="Rectangle 13"/>
            <p:cNvSpPr/>
            <p:nvPr userDrawn="1"/>
          </p:nvSpPr>
          <p:spPr>
            <a:xfrm>
              <a:off x="-933009" y="3252266"/>
              <a:ext cx="2171431" cy="47405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lIns="53640" tIns="53640" rIns="53640" bIns="53640"/>
            <a:lstStyle/>
            <a:p>
              <a:pPr lvl="0" algn="l" defTabSz="361432"/>
              <a:endParaRPr lang="en-US" sz="9000" dirty="0">
                <a:solidFill>
                  <a:schemeClr val="bg1"/>
                </a:solidFill>
                <a:uFill>
                  <a:solidFill>
                    <a:srgbClr val="444444"/>
                  </a:solidFill>
                </a:u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</a:endParaRPr>
            </a:p>
          </p:txBody>
        </p:sp>
      </p:grpSp>
      <p:sp>
        <p:nvSpPr>
          <p:cNvPr id="1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32" y="3676894"/>
            <a:ext cx="4811268" cy="4572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 kumimoji="0" lang="en-US" sz="20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sym typeface="Helvetica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08532" y="4313454"/>
            <a:ext cx="4811268" cy="4572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bg1"/>
                </a:soli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01655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ransition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08532" y="3676894"/>
            <a:ext cx="4811268" cy="4572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 kumimoji="0" lang="en-US" sz="2000" b="1" i="0" u="none" strike="noStrike" kern="0" cap="none" spc="0" normalizeH="0" baseline="0" dirty="0">
                <a:ln>
                  <a:noFill/>
                </a:ln>
                <a:gradFill>
                  <a:gsLst>
                    <a:gs pos="0">
                      <a:srgbClr val="D9232E"/>
                    </a:gs>
                    <a:gs pos="100000">
                      <a:srgbClr val="D9232E"/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+mn-ea"/>
                <a:sym typeface="Helvetica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1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08532" y="4313454"/>
            <a:ext cx="4811268" cy="4572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200" b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defRPr>
            </a:lvl1pPr>
            <a:lvl2pPr marL="1217835" indent="0">
              <a:buNone/>
              <a:defRPr>
                <a:solidFill>
                  <a:srgbClr val="FFFFFF"/>
                </a:solidFill>
              </a:defRPr>
            </a:lvl2pPr>
            <a:lvl3pPr marL="2435668" indent="0">
              <a:buNone/>
              <a:defRPr>
                <a:solidFill>
                  <a:srgbClr val="FFFFFF"/>
                </a:solidFill>
              </a:defRPr>
            </a:lvl3pPr>
            <a:lvl4pPr marL="3653502" indent="0">
              <a:buNone/>
              <a:defRPr>
                <a:solidFill>
                  <a:srgbClr val="FFFFFF"/>
                </a:solidFill>
              </a:defRPr>
            </a:lvl4pPr>
            <a:lvl5pPr marL="4871337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hape 26"/>
          <p:cNvSpPr/>
          <p:nvPr userDrawn="1"/>
        </p:nvSpPr>
        <p:spPr>
          <a:xfrm>
            <a:off x="914400" y="3646072"/>
            <a:ext cx="189615" cy="1189632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73000">
                <a:schemeClr val="tx2">
                  <a:shade val="67500"/>
                  <a:satMod val="115000"/>
                  <a:alpha val="48000"/>
                  <a:lumMod val="51000"/>
                  <a:lumOff val="49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77784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79993" y="815589"/>
            <a:ext cx="9182814" cy="1"/>
          </a:xfrm>
          <a:prstGeom prst="line">
            <a:avLst/>
          </a:prstGeom>
          <a:ln w="3175" cap="rnd">
            <a:solidFill>
              <a:srgbClr val="7F7F7F"/>
            </a:solidFill>
            <a:round/>
          </a:ln>
        </p:spPr>
        <p:txBody>
          <a:bodyPr lIns="53640" tIns="53640" rIns="53640" bIns="53640"/>
          <a:lstStyle/>
          <a:p>
            <a:pPr lvl="0" algn="l" defTabSz="201153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62823" y="200436"/>
            <a:ext cx="9073686" cy="653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640" tIns="53640" rIns="53640" bIns="5364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11445C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2882" y="854380"/>
            <a:ext cx="9073627" cy="2118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3640" tIns="53640" rIns="53640" bIns="5364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50587" y="6632298"/>
            <a:ext cx="342373" cy="13849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l" defTabSz="201153">
              <a:defRPr sz="9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26"/>
          <p:cNvSpPr/>
          <p:nvPr userDrawn="1"/>
        </p:nvSpPr>
        <p:spPr>
          <a:xfrm>
            <a:off x="0" y="200436"/>
            <a:ext cx="189615" cy="105965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73000">
                <a:schemeClr val="tx2">
                  <a:shade val="67500"/>
                  <a:satMod val="115000"/>
                  <a:alpha val="48000"/>
                  <a:lumMod val="51000"/>
                  <a:lumOff val="49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>
            <a:round/>
          </a:ln>
        </p:spPr>
        <p:txBody>
          <a:bodyPr lIns="0" tIns="0" rIns="0" bIns="0"/>
          <a:lstStyle/>
          <a:p>
            <a:pPr lvl="0" algn="l" defTabSz="514054">
              <a:buClr>
                <a:srgbClr val="444444"/>
              </a:buClr>
              <a:defRPr sz="4600">
                <a:solidFill>
                  <a:srgbClr val="E33A3C"/>
                </a:solidFill>
                <a:uFill>
                  <a:solidFill>
                    <a:srgbClr val="444444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직사각형 8"/>
          <p:cNvSpPr/>
          <p:nvPr userDrawn="1"/>
        </p:nvSpPr>
        <p:spPr>
          <a:xfrm>
            <a:off x="7543800" y="6556110"/>
            <a:ext cx="2231701" cy="279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363192">
              <a:lnSpc>
                <a:spcPct val="130000"/>
              </a:lnSpc>
              <a:defRPr sz="1800"/>
            </a:pPr>
            <a:r>
              <a:rPr lang="en-US" altLang="ko-KR" sz="1050" dirty="0" err="1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NamSeoul</a:t>
            </a:r>
            <a:r>
              <a:rPr lang="en-US" altLang="ko-KR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University  </a:t>
            </a:r>
            <a:r>
              <a:rPr lang="ko-KR" altLang="en-US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정 </a:t>
            </a:r>
            <a:r>
              <a:rPr lang="ko-KR" altLang="en-US" sz="1050" dirty="0" err="1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화민</a:t>
            </a:r>
            <a:r>
              <a:rPr lang="ko-KR" altLang="en-US" sz="1050" dirty="0">
                <a:solidFill>
                  <a:srgbClr val="007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교수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7" r:id="rId5"/>
    <p:sldLayoutId id="2147483658" r:id="rId6"/>
    <p:sldLayoutId id="2147483680" r:id="rId7"/>
    <p:sldLayoutId id="2147483681" r:id="rId8"/>
    <p:sldLayoutId id="2147483693" r:id="rId9"/>
    <p:sldLayoutId id="2147483659" r:id="rId10"/>
    <p:sldLayoutId id="2147483660" r:id="rId11"/>
    <p:sldLayoutId id="2147483670" r:id="rId12"/>
  </p:sldLayoutIdLst>
  <p:transition spd="med"/>
  <p:txStyles>
    <p:titleStyle>
      <a:lvl1pPr defTabSz="201153">
        <a:defRPr sz="2400">
          <a:solidFill>
            <a:srgbClr val="11445C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Arial"/>
          <a:sym typeface="Arial"/>
        </a:defRPr>
      </a:lvl1pPr>
      <a:lvl2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2pPr>
      <a:lvl3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3pPr>
      <a:lvl4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4pPr>
      <a:lvl5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5pPr>
      <a:lvl6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6pPr>
      <a:lvl7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7pPr>
      <a:lvl8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8pPr>
      <a:lvl9pPr defTabSz="201153">
        <a:defRPr sz="2800">
          <a:solidFill>
            <a:srgbClr val="11445C"/>
          </a:solidFill>
          <a:latin typeface="Arial"/>
          <a:ea typeface="Arial"/>
          <a:cs typeface="Arial"/>
          <a:sym typeface="Arial"/>
        </a:defRPr>
      </a:lvl9pPr>
    </p:titleStyle>
    <p:bodyStyle>
      <a:lvl1pPr defTabSz="201153">
        <a:spcBef>
          <a:spcPts val="132"/>
        </a:spcBef>
        <a:defRPr sz="1800">
          <a:solidFill>
            <a:srgbClr val="333333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Arial"/>
          <a:sym typeface="Arial"/>
        </a:defRPr>
      </a:lvl1pPr>
      <a:lvl2pPr marL="623568" indent="-422417" defTabSz="201153">
        <a:spcBef>
          <a:spcPts val="132"/>
        </a:spcBef>
        <a:buSzPct val="100000"/>
        <a:buChar char="•"/>
        <a:defRPr sz="1800">
          <a:solidFill>
            <a:srgbClr val="333333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Arial"/>
          <a:sym typeface="Arial"/>
        </a:defRPr>
      </a:lvl2pPr>
      <a:lvl3pPr marL="719114" indent="-316811" defTabSz="201153">
        <a:spcBef>
          <a:spcPts val="132"/>
        </a:spcBef>
        <a:buSzPct val="100000"/>
        <a:buChar char="-"/>
        <a:defRPr sz="1800">
          <a:solidFill>
            <a:srgbClr val="333333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Arial"/>
          <a:sym typeface="Arial"/>
        </a:defRPr>
      </a:lvl3pPr>
      <a:lvl4pPr marL="920266" indent="-316811" defTabSz="201153">
        <a:spcBef>
          <a:spcPts val="132"/>
        </a:spcBef>
        <a:buSzPct val="100000"/>
        <a:buChar char="-"/>
        <a:defRPr sz="1800">
          <a:solidFill>
            <a:srgbClr val="333333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Arial"/>
          <a:sym typeface="Arial"/>
        </a:defRPr>
      </a:lvl4pPr>
      <a:lvl5pPr marL="1015814" indent="-211207" defTabSz="201153">
        <a:spcBef>
          <a:spcPts val="132"/>
        </a:spcBef>
        <a:buSzPct val="100000"/>
        <a:buChar char="»"/>
        <a:defRPr sz="1800">
          <a:solidFill>
            <a:srgbClr val="333333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Arial"/>
          <a:sym typeface="Arial"/>
        </a:defRPr>
      </a:lvl5pPr>
      <a:lvl6pPr marL="1216963" indent="-211207" defTabSz="201153">
        <a:spcBef>
          <a:spcPts val="132"/>
        </a:spcBef>
        <a:buSzPct val="100000"/>
        <a:buChar char="•"/>
        <a:defRPr sz="1800">
          <a:solidFill>
            <a:srgbClr val="333333"/>
          </a:solidFill>
          <a:latin typeface="Arial"/>
          <a:ea typeface="Arial"/>
          <a:cs typeface="Arial"/>
          <a:sym typeface="Arial"/>
        </a:defRPr>
      </a:lvl6pPr>
      <a:lvl7pPr marL="1418115" indent="-211207" defTabSz="201153">
        <a:spcBef>
          <a:spcPts val="132"/>
        </a:spcBef>
        <a:buSzPct val="100000"/>
        <a:buChar char="•"/>
        <a:defRPr sz="1800">
          <a:solidFill>
            <a:srgbClr val="333333"/>
          </a:solidFill>
          <a:latin typeface="Arial"/>
          <a:ea typeface="Arial"/>
          <a:cs typeface="Arial"/>
          <a:sym typeface="Arial"/>
        </a:defRPr>
      </a:lvl7pPr>
      <a:lvl8pPr marL="1619268" indent="-211207" defTabSz="201153">
        <a:spcBef>
          <a:spcPts val="132"/>
        </a:spcBef>
        <a:buSzPct val="100000"/>
        <a:buChar char="•"/>
        <a:defRPr sz="1800">
          <a:solidFill>
            <a:srgbClr val="333333"/>
          </a:solidFill>
          <a:latin typeface="Arial"/>
          <a:ea typeface="Arial"/>
          <a:cs typeface="Arial"/>
          <a:sym typeface="Arial"/>
        </a:defRPr>
      </a:lvl8pPr>
      <a:lvl9pPr marL="1820416" indent="-211207" defTabSz="201153">
        <a:spcBef>
          <a:spcPts val="132"/>
        </a:spcBef>
        <a:buSzPct val="100000"/>
        <a:buChar char="•"/>
        <a:defRPr sz="1800">
          <a:solidFill>
            <a:srgbClr val="333333"/>
          </a:solidFill>
          <a:latin typeface="Arial"/>
          <a:ea typeface="Arial"/>
          <a:cs typeface="Arial"/>
          <a:sym typeface="Arial"/>
        </a:defRPr>
      </a:lvl9pPr>
    </p:bodyStyle>
    <p:otherStyle>
      <a:lvl1pPr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201153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402301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603455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804603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1005756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1206905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1408057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1609211" defTabSz="201153">
        <a:defRPr sz="9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9%B4%EC%9D%B4%EC%A0%9C%EA%B3%B1_%EB%B6%84%ED%8F%A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572088" y="3289085"/>
            <a:ext cx="5646116" cy="394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573" tIns="12573" rIns="12573" bIns="12573" anchor="ctr">
            <a:spAutoFit/>
          </a:bodyPr>
          <a:lstStyle>
            <a:lvl1pPr algn="l" defTabSz="825500">
              <a:defRPr sz="6000">
                <a:solidFill>
                  <a:srgbClr val="1156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pPr>
            <a:r>
              <a:rPr lang="ko-KR" altLang="en-US" sz="2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빅데이터 예측분석 </a:t>
            </a:r>
            <a:r>
              <a:rPr lang="en-US" altLang="ko-KR" sz="2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5</a:t>
            </a:r>
            <a:endParaRPr lang="ko-KR" altLang="en-US" sz="18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</a:gra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3276600" y="4038600"/>
            <a:ext cx="5417516" cy="274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573" tIns="12573" rIns="12573" bIns="12573">
            <a:spAutoFit/>
          </a:bodyPr>
          <a:lstStyle/>
          <a:p>
            <a:pPr algn="l" defTabSz="363192">
              <a:lnSpc>
                <a:spcPct val="130000"/>
              </a:lnSpc>
              <a:defRPr sz="1800"/>
            </a:pP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</a:gra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  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</a:gra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서강대학교 정보통신 대학원 정 화민 교수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</a:gra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(MIS </a:t>
            </a:r>
            <a:r>
              <a:rPr lang="en-US" altLang="ko-KR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</a:gra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Ph.D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</a:gra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Arial"/>
                <a:sym typeface="Arial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</a:gradFill>
              <a:latin typeface="맑은 고딕 Semilight" panose="020B0502040204020203" pitchFamily="50" charset="-127"/>
              <a:ea typeface="맑은 고딕 Semilight" panose="020B0502040204020203" pitchFamily="50" charset="-127"/>
              <a:cs typeface="Arial"/>
              <a:sym typeface="Arial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54649" y="1378037"/>
            <a:ext cx="3719763" cy="2795979"/>
            <a:chOff x="585938" y="1520380"/>
            <a:chExt cx="3719763" cy="2795979"/>
          </a:xfrm>
        </p:grpSpPr>
        <p:grpSp>
          <p:nvGrpSpPr>
            <p:cNvPr id="2" name="그룹 1"/>
            <p:cNvGrpSpPr/>
            <p:nvPr/>
          </p:nvGrpSpPr>
          <p:grpSpPr>
            <a:xfrm>
              <a:off x="585938" y="1520380"/>
              <a:ext cx="2880320" cy="2444817"/>
              <a:chOff x="585938" y="1520380"/>
              <a:chExt cx="2880320" cy="2444817"/>
            </a:xfrm>
          </p:grpSpPr>
          <p:pic>
            <p:nvPicPr>
              <p:cNvPr id="8" name="Picture 6" descr="C:\Documents and Settings\Administrator\바탕 화면\NEW\템플릿\03\PNG\main-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8105" t="16702" r="65263" b="47649"/>
              <a:stretch>
                <a:fillRect/>
              </a:stretch>
            </p:blipFill>
            <p:spPr bwMode="auto">
              <a:xfrm>
                <a:off x="775595" y="1520380"/>
                <a:ext cx="2638125" cy="2444817"/>
              </a:xfrm>
              <a:prstGeom prst="rect">
                <a:avLst/>
              </a:prstGeom>
              <a:noFill/>
            </p:spPr>
          </p:pic>
          <p:pic>
            <p:nvPicPr>
              <p:cNvPr id="7" name="Picture 2" descr="http://4.bp.blogspot.com/-I6J3Jr-3m7Y/VHcBDL1xk3I/AAAAAAAACaI/4OglPbhdwI8/s1600/%EA%B7%B8%EB%A6%BC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938" y="1646770"/>
                <a:ext cx="2880320" cy="1982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4" descr="C:\Documents and Settings\Administrator\바탕 화면\NEW\템플릿\03\PNG\main-2.png"/>
            <p:cNvPicPr>
              <a:picLocks noChangeAspect="1" noChangeArrowheads="1"/>
            </p:cNvPicPr>
            <p:nvPr/>
          </p:nvPicPr>
          <p:blipFill>
            <a:blip r:embed="rId4" cstate="print"/>
            <a:srcRect r="68842" b="62947"/>
            <a:stretch>
              <a:fillRect/>
            </a:stretch>
          </p:blipFill>
          <p:spPr bwMode="auto">
            <a:xfrm>
              <a:off x="1219200" y="1775290"/>
              <a:ext cx="3086501" cy="254106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1">
            <a:extLst>
              <a:ext uri="{FF2B5EF4-FFF2-40B4-BE49-F238E27FC236}">
                <a16:creationId xmlns:a16="http://schemas.microsoft.com/office/drawing/2014/main" id="{AF29254A-B3E5-41B3-A3C2-253D11145F8E}"/>
              </a:ext>
            </a:extLst>
          </p:cNvPr>
          <p:cNvSpPr/>
          <p:nvPr/>
        </p:nvSpPr>
        <p:spPr>
          <a:xfrm>
            <a:off x="340526" y="253847"/>
            <a:ext cx="9029537" cy="4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640" tIns="53640" rIns="53640" bIns="53640" anchor="ctr">
            <a:noAutofit/>
          </a:bodyPr>
          <a:lstStyle/>
          <a:p>
            <a:pPr algn="l" defTabSz="201153"/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그래프 </a:t>
            </a:r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(ggplot2) mpg</a:t>
            </a:r>
            <a:r>
              <a:rPr lang="ko-KR" altLang="en-US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/scatter</a:t>
            </a:r>
            <a:r>
              <a:rPr lang="ko-KR" altLang="en-US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plot</a:t>
            </a:r>
            <a:r>
              <a:rPr lang="ko-KR" altLang="en-US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8B81F2-06F4-423D-95C9-E292F156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5" y="990600"/>
            <a:ext cx="5526175" cy="4953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406CB5-BFDF-46A9-BA39-985119E985AD}"/>
              </a:ext>
            </a:extLst>
          </p:cNvPr>
          <p:cNvSpPr/>
          <p:nvPr/>
        </p:nvSpPr>
        <p:spPr>
          <a:xfrm>
            <a:off x="6096000" y="1524000"/>
            <a:ext cx="33909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library</a:t>
            </a:r>
            <a:r>
              <a:rPr lang="ko-KR" altLang="en-US" sz="2000" dirty="0"/>
              <a:t>(ggplot2)</a:t>
            </a:r>
          </a:p>
          <a:p>
            <a:endParaRPr lang="ko-KR" altLang="en-US" sz="2000" dirty="0"/>
          </a:p>
          <a:p>
            <a:r>
              <a:rPr lang="en-US" altLang="ko-KR" sz="1400" dirty="0"/>
              <a:t>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x축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displ</a:t>
            </a:r>
            <a:r>
              <a:rPr lang="en-US" altLang="ko-KR" sz="1400" dirty="0"/>
              <a:t>(</a:t>
            </a:r>
            <a:r>
              <a:rPr lang="ko-KR" altLang="en-US" sz="1400" dirty="0"/>
              <a:t>배기량, </a:t>
            </a:r>
            <a:r>
              <a:rPr lang="ko-KR" altLang="en-US" sz="1400" dirty="0" err="1"/>
              <a:t>y축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hwy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고속도로 연비</a:t>
            </a:r>
            <a:r>
              <a:rPr lang="en-US" altLang="ko-KR" sz="1400" dirty="0"/>
              <a:t>)”</a:t>
            </a:r>
          </a:p>
          <a:p>
            <a:r>
              <a:rPr lang="ko-KR" altLang="en-US" sz="1400" dirty="0" err="1"/>
              <a:t>ggplot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mpg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aes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displ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y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hwy</a:t>
            </a:r>
            <a:r>
              <a:rPr lang="ko-KR" altLang="en-US" sz="1400" dirty="0"/>
              <a:t>))</a:t>
            </a:r>
          </a:p>
          <a:p>
            <a:endParaRPr lang="ko-KR" altLang="en-US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/>
              <a:t> 배경에 </a:t>
            </a:r>
            <a:r>
              <a:rPr lang="ko-KR" altLang="en-US" sz="1400" dirty="0" err="1"/>
              <a:t>산점도</a:t>
            </a:r>
            <a:r>
              <a:rPr lang="ko-KR" altLang="en-US" sz="1400" dirty="0"/>
              <a:t> 추가</a:t>
            </a:r>
            <a:r>
              <a:rPr lang="en-US" altLang="ko-KR" sz="1400" dirty="0"/>
              <a:t>”</a:t>
            </a:r>
            <a:endParaRPr lang="ko-KR" altLang="en-US" sz="1400" dirty="0"/>
          </a:p>
          <a:p>
            <a:r>
              <a:rPr lang="ko-KR" altLang="en-US" sz="1400" dirty="0" err="1"/>
              <a:t>ggplot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mpg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aes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displ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y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hwy</a:t>
            </a:r>
            <a:r>
              <a:rPr lang="ko-KR" altLang="en-US" sz="1400" dirty="0"/>
              <a:t>)) + </a:t>
            </a:r>
            <a:r>
              <a:rPr lang="ko-KR" altLang="en-US" sz="1400" dirty="0" err="1"/>
              <a:t>geom_point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x축</a:t>
            </a:r>
            <a:r>
              <a:rPr lang="ko-KR" altLang="en-US" sz="1400" dirty="0"/>
              <a:t> 범위 3~6으로 지정</a:t>
            </a:r>
            <a:r>
              <a:rPr lang="en-US" altLang="ko-KR" sz="1400" dirty="0"/>
              <a:t>”</a:t>
            </a:r>
            <a:endParaRPr lang="ko-KR" altLang="en-US" sz="1400" dirty="0"/>
          </a:p>
          <a:p>
            <a:r>
              <a:rPr lang="ko-KR" altLang="en-US" sz="1400" dirty="0" err="1"/>
              <a:t>ggplot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mpg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aes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displ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y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hwy</a:t>
            </a:r>
            <a:r>
              <a:rPr lang="ko-KR" altLang="en-US" sz="1400" dirty="0"/>
              <a:t>)) + </a:t>
            </a:r>
            <a:r>
              <a:rPr lang="ko-KR" altLang="en-US" sz="1400" dirty="0" err="1"/>
              <a:t>geom_point</a:t>
            </a:r>
            <a:r>
              <a:rPr lang="ko-KR" altLang="en-US" sz="1400" dirty="0"/>
              <a:t>() + </a:t>
            </a:r>
            <a:r>
              <a:rPr lang="ko-KR" altLang="en-US" sz="1400" dirty="0" err="1"/>
              <a:t>xlim</a:t>
            </a:r>
            <a:r>
              <a:rPr lang="ko-KR" altLang="en-US" sz="1400" dirty="0"/>
              <a:t>(3, 6)</a:t>
            </a:r>
          </a:p>
          <a:p>
            <a:endParaRPr lang="ko-KR" altLang="en-US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x축</a:t>
            </a:r>
            <a:r>
              <a:rPr lang="ko-KR" altLang="en-US" sz="1400" dirty="0"/>
              <a:t> 범위 3~6, </a:t>
            </a:r>
            <a:r>
              <a:rPr lang="ko-KR" altLang="en-US" sz="1400" dirty="0" err="1"/>
              <a:t>y축</a:t>
            </a:r>
            <a:r>
              <a:rPr lang="ko-KR" altLang="en-US" sz="1400" dirty="0"/>
              <a:t> 범위 10~30으로 지정 </a:t>
            </a:r>
            <a:r>
              <a:rPr lang="ko-KR" altLang="en-US" sz="1400" dirty="0" err="1"/>
              <a:t>산점도</a:t>
            </a:r>
            <a:r>
              <a:rPr lang="ko-KR" altLang="en-US" sz="1400" dirty="0"/>
              <a:t> 함수 </a:t>
            </a:r>
            <a:r>
              <a:rPr lang="en-US" altLang="ko-KR" sz="1400" dirty="0" err="1"/>
              <a:t>geom_point</a:t>
            </a:r>
            <a:r>
              <a:rPr lang="en-US" altLang="ko-KR" sz="1400" dirty="0"/>
              <a:t>”</a:t>
            </a:r>
            <a:endParaRPr lang="ko-KR" altLang="en-US" sz="1400" dirty="0"/>
          </a:p>
          <a:p>
            <a:r>
              <a:rPr lang="ko-KR" altLang="en-US" sz="1400" dirty="0" err="1"/>
              <a:t>ggplot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mpg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aes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displ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y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hwy</a:t>
            </a:r>
            <a:r>
              <a:rPr lang="ko-KR" altLang="en-US" sz="1400" dirty="0"/>
              <a:t>)) + 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geom_point</a:t>
            </a:r>
            <a:r>
              <a:rPr lang="ko-KR" altLang="en-US" sz="1400" dirty="0"/>
              <a:t>() + 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xlim</a:t>
            </a:r>
            <a:r>
              <a:rPr lang="ko-KR" altLang="en-US" sz="1400" dirty="0"/>
              <a:t>(3, 6) + 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ylim</a:t>
            </a:r>
            <a:r>
              <a:rPr lang="ko-KR" altLang="en-US" sz="1400" dirty="0"/>
              <a:t>(10, 30)</a:t>
            </a:r>
          </a:p>
        </p:txBody>
      </p:sp>
    </p:spTree>
    <p:extLst>
      <p:ext uri="{BB962C8B-B14F-4D97-AF65-F5344CB8AC3E}">
        <p14:creationId xmlns:p14="http://schemas.microsoft.com/office/powerpoint/2010/main" val="34076159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1">
            <a:extLst>
              <a:ext uri="{FF2B5EF4-FFF2-40B4-BE49-F238E27FC236}">
                <a16:creationId xmlns:a16="http://schemas.microsoft.com/office/drawing/2014/main" id="{AF29254A-B3E5-41B3-A3C2-253D11145F8E}"/>
              </a:ext>
            </a:extLst>
          </p:cNvPr>
          <p:cNvSpPr/>
          <p:nvPr/>
        </p:nvSpPr>
        <p:spPr>
          <a:xfrm>
            <a:off x="340526" y="253847"/>
            <a:ext cx="9029537" cy="4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640" tIns="53640" rIns="53640" bIns="53640" anchor="ctr">
            <a:noAutofit/>
          </a:bodyPr>
          <a:lstStyle/>
          <a:p>
            <a:pPr algn="l" defTabSz="201153"/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그래프 </a:t>
            </a:r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(ggplot2) Scatter plot</a:t>
            </a:r>
            <a:endParaRPr lang="ko-KR" altLang="en-US" sz="2400" dirty="0">
              <a:gradFill>
                <a:gsLst>
                  <a:gs pos="0">
                    <a:srgbClr val="11445C"/>
                  </a:gs>
                  <a:gs pos="100000">
                    <a:srgbClr val="11445C"/>
                  </a:gs>
                </a:gsLst>
                <a:lin ang="162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2446BE-F1B4-436F-8435-40A12587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6" y="1219200"/>
            <a:ext cx="911728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80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8E9084-A5F9-4138-81CA-047501CC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5" y="1219200"/>
            <a:ext cx="9398349" cy="5029200"/>
          </a:xfrm>
          <a:prstGeom prst="rect">
            <a:avLst/>
          </a:prstGeom>
        </p:spPr>
      </p:pic>
      <p:sp>
        <p:nvSpPr>
          <p:cNvPr id="3" name="Shape 181">
            <a:extLst>
              <a:ext uri="{FF2B5EF4-FFF2-40B4-BE49-F238E27FC236}">
                <a16:creationId xmlns:a16="http://schemas.microsoft.com/office/drawing/2014/main" id="{3C643AEA-A0C9-462D-A88D-38B63607DAB6}"/>
              </a:ext>
            </a:extLst>
          </p:cNvPr>
          <p:cNvSpPr/>
          <p:nvPr/>
        </p:nvSpPr>
        <p:spPr>
          <a:xfrm>
            <a:off x="340526" y="253847"/>
            <a:ext cx="9029537" cy="4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640" tIns="53640" rIns="53640" bIns="53640" anchor="ctr">
            <a:noAutofit/>
          </a:bodyPr>
          <a:lstStyle/>
          <a:p>
            <a:pPr algn="l" defTabSz="201153"/>
            <a:r>
              <a:rPr lang="ko-KR" altLang="en-US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막대그래프</a:t>
            </a:r>
          </a:p>
        </p:txBody>
      </p:sp>
    </p:spTree>
    <p:extLst>
      <p:ext uri="{BB962C8B-B14F-4D97-AF65-F5344CB8AC3E}">
        <p14:creationId xmlns:p14="http://schemas.microsoft.com/office/powerpoint/2010/main" val="10982497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845B11-511C-4466-8A6C-A221CC06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3374"/>
            <a:ext cx="9079969" cy="4861902"/>
          </a:xfrm>
          <a:prstGeom prst="rect">
            <a:avLst/>
          </a:prstGeom>
        </p:spPr>
      </p:pic>
      <p:sp>
        <p:nvSpPr>
          <p:cNvPr id="3" name="Shape 181">
            <a:extLst>
              <a:ext uri="{FF2B5EF4-FFF2-40B4-BE49-F238E27FC236}">
                <a16:creationId xmlns:a16="http://schemas.microsoft.com/office/drawing/2014/main" id="{B07C513F-7501-443D-BC5B-406AD50439AB}"/>
              </a:ext>
            </a:extLst>
          </p:cNvPr>
          <p:cNvSpPr/>
          <p:nvPr/>
        </p:nvSpPr>
        <p:spPr>
          <a:xfrm>
            <a:off x="340526" y="253847"/>
            <a:ext cx="9029537" cy="4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640" tIns="53640" rIns="53640" bIns="53640" anchor="ctr">
            <a:noAutofit/>
          </a:bodyPr>
          <a:lstStyle/>
          <a:p>
            <a:pPr algn="l" defTabSz="201153"/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그래프 </a:t>
            </a:r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(ggplot2) mpg</a:t>
            </a:r>
            <a:r>
              <a:rPr lang="ko-KR" altLang="en-US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데이터 이용 </a:t>
            </a:r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Box plot</a:t>
            </a:r>
            <a:r>
              <a:rPr lang="ko-KR" altLang="en-US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74C5D8-2FE2-4F2F-8A5B-530A76EC3FFA}"/>
              </a:ext>
            </a:extLst>
          </p:cNvPr>
          <p:cNvSpPr/>
          <p:nvPr/>
        </p:nvSpPr>
        <p:spPr>
          <a:xfrm>
            <a:off x="457200" y="838200"/>
            <a:ext cx="8077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ggplot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mpg</a:t>
            </a:r>
            <a:r>
              <a:rPr lang="ko-KR" altLang="en-US" dirty="0"/>
              <a:t>, </a:t>
            </a:r>
            <a:r>
              <a:rPr lang="ko-KR" altLang="en-US" dirty="0" err="1"/>
              <a:t>aes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drv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 = </a:t>
            </a:r>
            <a:r>
              <a:rPr lang="ko-KR" altLang="en-US" dirty="0" err="1"/>
              <a:t>hwy</a:t>
            </a:r>
            <a:r>
              <a:rPr lang="ko-KR" altLang="en-US" dirty="0"/>
              <a:t>)) + </a:t>
            </a:r>
            <a:r>
              <a:rPr lang="ko-KR" altLang="en-US" dirty="0" err="1"/>
              <a:t>geom_boxplot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19832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241885-E4EA-4837-9E3A-D443B82BB9DA}"/>
              </a:ext>
            </a:extLst>
          </p:cNvPr>
          <p:cNvSpPr/>
          <p:nvPr/>
        </p:nvSpPr>
        <p:spPr>
          <a:xfrm>
            <a:off x="609600" y="1066800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카이제곱</a:t>
            </a:r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 검정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(chi-squared test)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또는 </a:t>
            </a:r>
            <a:r>
              <a:rPr lang="en-US" altLang="ko-KR" b="1" i="1" dirty="0">
                <a:solidFill>
                  <a:srgbClr val="222222"/>
                </a:solidFill>
                <a:latin typeface="Nimbus Roman No9 L"/>
              </a:rPr>
              <a:t>χ</a:t>
            </a:r>
            <a:r>
              <a:rPr lang="en-US" altLang="ko-KR" b="1" baseline="30000" dirty="0">
                <a:solidFill>
                  <a:srgbClr val="222222"/>
                </a:solidFill>
                <a:latin typeface="Nimbus Roman No9 L"/>
              </a:rPr>
              <a:t>2</a:t>
            </a:r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 검정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은 </a:t>
            </a:r>
            <a:r>
              <a:rPr lang="ko-KR" altLang="en-US" dirty="0" err="1">
                <a:solidFill>
                  <a:srgbClr val="0B0080"/>
                </a:solidFill>
                <a:latin typeface="Arial" panose="020B0604020202020204" pitchFamily="34" charset="0"/>
                <a:hlinkClick r:id="rId2" tooltip="카이제곱 분포"/>
              </a:rPr>
              <a:t>카이제곱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카이제곱 분포"/>
              </a:rPr>
              <a:t> 분포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 기초한 통계적 방법으로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관찰된 빈도가 기대되는 빈도와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의미있게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다른지의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여부를 검증하기 위해 사용되는 검증방법이다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자료가 빈도로 주어졌을 때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특히 명목척도 자료의 분석에 이용된다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endParaRPr lang="ko-KR" alt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카이제곱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값은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χ</a:t>
            </a:r>
            <a:r>
              <a:rPr lang="en-US" altLang="ko-KR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= Σ (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관측값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-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기댓값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r>
              <a:rPr lang="en-US" altLang="ko-KR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/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기댓값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으로 계산한다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기댓값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=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행의 합계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X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열의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합계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/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전체합계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algn="just"/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예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혈액형과 성격의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차이거증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해석 방법 혈액형에 따른 성격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(MBTI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검사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특성과의 분포의 차이가 통계적으로 있다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/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없다로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해석 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기준값은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유의확률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값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0.05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미만을 기준으로 함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p&lt;0.05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hape 181">
            <a:extLst>
              <a:ext uri="{FF2B5EF4-FFF2-40B4-BE49-F238E27FC236}">
                <a16:creationId xmlns:a16="http://schemas.microsoft.com/office/drawing/2014/main" id="{A99D8F5F-963A-48DC-87A2-787195ABD3C1}"/>
              </a:ext>
            </a:extLst>
          </p:cNvPr>
          <p:cNvSpPr/>
          <p:nvPr/>
        </p:nvSpPr>
        <p:spPr>
          <a:xfrm>
            <a:off x="340526" y="253847"/>
            <a:ext cx="9029537" cy="4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640" tIns="53640" rIns="53640" bIns="53640" anchor="ctr">
            <a:noAutofit/>
          </a:bodyPr>
          <a:lstStyle/>
          <a:p>
            <a:pPr algn="l" defTabSz="201153"/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2400" dirty="0" err="1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카이제곱</a:t>
            </a:r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42806529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1">
            <a:extLst>
              <a:ext uri="{FF2B5EF4-FFF2-40B4-BE49-F238E27FC236}">
                <a16:creationId xmlns:a16="http://schemas.microsoft.com/office/drawing/2014/main" id="{65190737-BB64-43FB-BCCB-6672E34B8727}"/>
              </a:ext>
            </a:extLst>
          </p:cNvPr>
          <p:cNvSpPr/>
          <p:nvPr/>
        </p:nvSpPr>
        <p:spPr>
          <a:xfrm>
            <a:off x="340526" y="253847"/>
            <a:ext cx="9029537" cy="4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640" tIns="53640" rIns="53640" bIns="53640" anchor="ctr">
            <a:noAutofit/>
          </a:bodyPr>
          <a:lstStyle/>
          <a:p>
            <a:pPr algn="l" defTabSz="201153"/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2400" dirty="0" err="1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카이제곱</a:t>
            </a:r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검증 예</a:t>
            </a:r>
            <a:r>
              <a:rPr lang="en-US" altLang="ko-KR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)</a:t>
            </a:r>
            <a:r>
              <a:rPr lang="ko-KR" altLang="en-US" sz="2400" dirty="0">
                <a:gradFill>
                  <a:gsLst>
                    <a:gs pos="0">
                      <a:srgbClr val="11445C"/>
                    </a:gs>
                    <a:gs pos="100000">
                      <a:srgbClr val="11445C"/>
                    </a:gs>
                  </a:gsLst>
                  <a:lin ang="162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F11D1D-F0B0-439A-A058-BFF2EA760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2" y="2057400"/>
            <a:ext cx="5175298" cy="41550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3D997D-00F3-49CF-B1A6-F66C0BAF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19" y="2057400"/>
            <a:ext cx="3853967" cy="36780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340A8A-69A9-43BB-B2E7-30A2E6DEAF10}"/>
              </a:ext>
            </a:extLst>
          </p:cNvPr>
          <p:cNvSpPr/>
          <p:nvPr/>
        </p:nvSpPr>
        <p:spPr>
          <a:xfrm>
            <a:off x="621049" y="886623"/>
            <a:ext cx="87490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카페 샘플파일을 이용 </a:t>
            </a:r>
            <a:r>
              <a:rPr lang="en-US" altLang="ko-KR" b="1" dirty="0">
                <a:solidFill>
                  <a:srgbClr val="222222"/>
                </a:solidFill>
                <a:latin typeface="Arial" panose="020B0604020202020204" pitchFamily="34" charset="0"/>
              </a:rPr>
              <a:t>SPSS</a:t>
            </a:r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카이제곱</a:t>
            </a:r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 검정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(chi-squared test)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결과 해석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형제 순위에 따라 다니는 학원 수에 차이가 통계적으로 있는가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?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유의확률값이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0.05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이상으로 통계적으로 분포의 차이가 없다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4331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15151"/>
      </a:dk2>
      <a:lt2>
        <a:srgbClr val="333333"/>
      </a:lt2>
      <a:accent1>
        <a:srgbClr val="FFFFFF"/>
      </a:accent1>
      <a:accent2>
        <a:srgbClr val="ECECEC"/>
      </a:accent2>
      <a:accent3>
        <a:srgbClr val="999999"/>
      </a:accent3>
      <a:accent4>
        <a:srgbClr val="6C6C6C"/>
      </a:accent4>
      <a:accent5>
        <a:srgbClr val="DCDEE0"/>
      </a:accent5>
      <a:accent6>
        <a:srgbClr val="000000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E14A56ACF18D45812A4B9FA24C3B86" ma:contentTypeVersion="1" ma:contentTypeDescription="Create a new document." ma:contentTypeScope="" ma:versionID="d53e4cdfc9f0c6915626875f518b714c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7C18BA-BD50-4A79-8930-764B088540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D60F923-E0B5-4598-BDCF-814D78E2A3BE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D70617-B87B-448E-AC19-CF476071BB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16437</TotalTime>
  <Words>262</Words>
  <Application>Microsoft Office PowerPoint</Application>
  <PresentationFormat>A4 용지(210x297mm)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Gill Sans</vt:lpstr>
      <vt:lpstr>맑은 고딕</vt:lpstr>
      <vt:lpstr>Helvetica Neue</vt:lpstr>
      <vt:lpstr>Nimbus Roman No9 L</vt:lpstr>
      <vt:lpstr>Helvetica</vt:lpstr>
      <vt:lpstr>맑은 고딕 Semilight</vt:lpstr>
      <vt:lpstr>Arial</vt:lpstr>
      <vt:lpstr>Helvetica Light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Admin</dc:creator>
  <cp:lastModifiedBy>Hyatt Jeong</cp:lastModifiedBy>
  <cp:revision>410</cp:revision>
  <cp:lastPrinted>2018-09-20T09:27:52Z</cp:lastPrinted>
  <dcterms:modified xsi:type="dcterms:W3CDTF">2018-10-04T08:34:04Z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0x01010029E14A56ACF18D45812A4B9FA24C3B86</vt:lpwstr>
  </property>
</Properties>
</file>