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44" r:id="rId3"/>
    <p:sldId id="358" r:id="rId4"/>
    <p:sldId id="361" r:id="rId5"/>
    <p:sldId id="364" r:id="rId6"/>
    <p:sldId id="362" r:id="rId7"/>
    <p:sldId id="366" r:id="rId8"/>
    <p:sldId id="365" r:id="rId9"/>
    <p:sldId id="360" r:id="rId10"/>
    <p:sldId id="363" r:id="rId11"/>
    <p:sldId id="270" r:id="rId12"/>
  </p:sldIdLst>
  <p:sldSz cx="12192000" cy="6858000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1F3FB98-F186-4D70-86EA-5C98341AF6A1}">
          <p14:sldIdLst>
            <p14:sldId id="256"/>
            <p14:sldId id="344"/>
            <p14:sldId id="358"/>
            <p14:sldId id="361"/>
            <p14:sldId id="364"/>
            <p14:sldId id="362"/>
            <p14:sldId id="366"/>
            <p14:sldId id="365"/>
            <p14:sldId id="360"/>
            <p14:sldId id="36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/>
    <p:restoredTop sz="95179" autoAdjust="0"/>
  </p:normalViewPr>
  <p:slideViewPr>
    <p:cSldViewPr snapToGrid="0" snapToObjects="1">
      <p:cViewPr varScale="1">
        <p:scale>
          <a:sx n="60" d="100"/>
          <a:sy n="60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70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474" cy="340570"/>
          </a:xfrm>
          <a:prstGeom prst="rect">
            <a:avLst/>
          </a:prstGeom>
        </p:spPr>
        <p:txBody>
          <a:bodyPr vert="horz" lIns="87920" tIns="43960" rIns="87920" bIns="4396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7105"/>
            <a:ext cx="4278474" cy="340570"/>
          </a:xfrm>
          <a:prstGeom prst="rect">
            <a:avLst/>
          </a:prstGeom>
        </p:spPr>
        <p:txBody>
          <a:bodyPr vert="horz" lIns="87920" tIns="43960" rIns="87920" bIns="4396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570" y="6457105"/>
            <a:ext cx="4278473" cy="340570"/>
          </a:xfrm>
          <a:prstGeom prst="rect">
            <a:avLst/>
          </a:prstGeom>
        </p:spPr>
        <p:txBody>
          <a:bodyPr vert="horz" lIns="87920" tIns="43960" rIns="87920" bIns="43960" rtlCol="0" anchor="b"/>
          <a:lstStyle>
            <a:lvl1pPr algn="r">
              <a:defRPr sz="1200"/>
            </a:lvl1pPr>
          </a:lstStyle>
          <a:p>
            <a:fld id="{4F0DB0A5-66E7-49B7-BA7A-557FFA7EF1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082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5261" tIns="47631" rIns="95261" bIns="4763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4" y="1"/>
            <a:ext cx="4278842" cy="341064"/>
          </a:xfrm>
          <a:prstGeom prst="rect">
            <a:avLst/>
          </a:prstGeom>
        </p:spPr>
        <p:txBody>
          <a:bodyPr vert="horz" lIns="95261" tIns="47631" rIns="95261" bIns="47631" rtlCol="0"/>
          <a:lstStyle>
            <a:lvl1pPr algn="r">
              <a:defRPr sz="1200"/>
            </a:lvl1pPr>
          </a:lstStyle>
          <a:p>
            <a:fld id="{871BFB05-34A1-3545-86B3-8557F70CEEF2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849313"/>
            <a:ext cx="4081462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1" tIns="47631" rIns="95261" bIns="476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5261" tIns="47631" rIns="95261" bIns="476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3"/>
            <a:ext cx="4278842" cy="341063"/>
          </a:xfrm>
          <a:prstGeom prst="rect">
            <a:avLst/>
          </a:prstGeom>
        </p:spPr>
        <p:txBody>
          <a:bodyPr vert="horz" lIns="95261" tIns="47631" rIns="95261" bIns="4763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4" y="6456613"/>
            <a:ext cx="4278842" cy="341063"/>
          </a:xfrm>
          <a:prstGeom prst="rect">
            <a:avLst/>
          </a:prstGeom>
        </p:spPr>
        <p:txBody>
          <a:bodyPr vert="horz" lIns="95261" tIns="47631" rIns="95261" bIns="47631" rtlCol="0" anchor="b"/>
          <a:lstStyle>
            <a:lvl1pPr algn="r">
              <a:defRPr sz="1200"/>
            </a:lvl1pPr>
          </a:lstStyle>
          <a:p>
            <a:fld id="{0B94CCC0-6084-0D4B-8BC8-7C2C2C16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44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92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577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12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BF1B5-F791-C148-A17C-407912F45115}" type="datetime1">
              <a:rPr lang="ko-KR" altLang="en-US" smtClean="0"/>
              <a:t>2022-03-30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B1FF-3FA7-3E47-A553-4A4DADC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1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893F-02C7-CF4F-960A-564CCB4D6BB2}" type="datetime1">
              <a:rPr lang="ko-KR" altLang="en-US" smtClean="0"/>
              <a:t>2022-03-30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B1FF-3FA7-3E47-A553-4A4DADC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4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2D4D-8F2B-E846-9851-30ADF237015D}" type="datetime1">
              <a:rPr lang="ko-KR" altLang="en-US" smtClean="0"/>
              <a:t>2022-03-30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B1FF-3FA7-3E47-A553-4A4DADC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5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25290-A52B-E146-90F6-15CF546A83C4}" type="datetime1">
              <a:rPr lang="ko-KR" altLang="en-US" smtClean="0"/>
              <a:t>2022-03-30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2B48B1FF-3FA7-3E47-A553-4A4DADC366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8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49E3-84F8-824B-91F9-A4CF84F602D4}" type="datetime1">
              <a:rPr lang="ko-KR" altLang="en-US" smtClean="0"/>
              <a:t>2022-03-30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B1FF-3FA7-3E47-A553-4A4DADC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0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F518-BFC2-4741-9F1E-61A396D619BF}" type="datetime1">
              <a:rPr lang="ko-KR" altLang="en-US" smtClean="0"/>
              <a:t>2022-03-30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B1FF-3FA7-3E47-A553-4A4DADC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3B1D9-E98A-4847-A579-AE50F4B145EE}" type="datetime1">
              <a:rPr lang="ko-KR" altLang="en-US" smtClean="0"/>
              <a:t>2022-03-30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B1FF-3FA7-3E47-A553-4A4DADC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4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10B4-95D2-7A4C-96D4-2531BF88ACBF}" type="datetime1">
              <a:rPr lang="ko-KR" altLang="en-US" smtClean="0"/>
              <a:t>2022-03-30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B1FF-3FA7-3E47-A553-4A4DADC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4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1625-8702-294D-B966-549C6EC129F4}" type="datetime1">
              <a:rPr lang="ko-KR" altLang="en-US" smtClean="0"/>
              <a:t>2022-03-30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B1FF-3FA7-3E47-A553-4A4DADC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2157F-6658-E145-8348-09184F84A508}" type="datetime1">
              <a:rPr lang="ko-KR" altLang="en-US" smtClean="0"/>
              <a:t>2022-03-30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B1FF-3FA7-3E47-A553-4A4DADC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5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F359A-B961-F047-A002-C9F1002BC88F}" type="datetime1">
              <a:rPr lang="ko-KR" altLang="en-US" smtClean="0"/>
              <a:t>2022-03-30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B1FF-3FA7-3E47-A553-4A4DADC36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9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8677D-8D6C-694F-A320-DD1B0BD33CD5}" type="datetime1">
              <a:rPr lang="ko-KR" altLang="en-US" smtClean="0"/>
              <a:t>2022-03-30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8B1FF-3FA7-3E47-A553-4A4DADC3666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37497" y="6337080"/>
            <a:ext cx="1378389" cy="422706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537029" y="1753055"/>
            <a:ext cx="11030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529775" y="6259745"/>
            <a:ext cx="11030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46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40078"/>
            <a:ext cx="9144000" cy="2387600"/>
          </a:xfrm>
        </p:spPr>
        <p:txBody>
          <a:bodyPr/>
          <a:lstStyle/>
          <a:p>
            <a:r>
              <a:rPr lang="en-US" dirty="0"/>
              <a:t>Software Engineering</a:t>
            </a:r>
            <a:br>
              <a:rPr lang="en-US" dirty="0"/>
            </a:br>
            <a:br>
              <a:rPr lang="en-US" dirty="0"/>
            </a:br>
            <a:r>
              <a:rPr lang="ko-KR" altLang="en-US" sz="3200" dirty="0"/>
              <a:t>프로젝트 과제물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55883"/>
            <a:ext cx="9144000" cy="1553028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/>
              <a:t>SuJin</a:t>
            </a:r>
            <a:r>
              <a:rPr lang="en-US" sz="2800" dirty="0"/>
              <a:t> Choi, PhD.</a:t>
            </a:r>
          </a:p>
          <a:p>
            <a:pPr algn="r"/>
            <a:r>
              <a:rPr lang="en-US" sz="2000" dirty="0" err="1"/>
              <a:t>Sogang</a:t>
            </a:r>
            <a:r>
              <a:rPr lang="en-US" sz="2000" dirty="0"/>
              <a:t> University</a:t>
            </a:r>
          </a:p>
          <a:p>
            <a:pPr algn="r"/>
            <a:r>
              <a:rPr lang="en-US" sz="2000" dirty="0"/>
              <a:t>Email: </a:t>
            </a:r>
            <a:r>
              <a:rPr lang="en-US" sz="2000" dirty="0" err="1"/>
              <a:t>sujinchoi@sogang.ac.kr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07886" y="1340078"/>
            <a:ext cx="9681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7886" y="3843793"/>
            <a:ext cx="96810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11" y="175000"/>
            <a:ext cx="2032451" cy="62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2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발표자료 작성시 참고사항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ko-KR" altLang="en-US" sz="2000" dirty="0"/>
              <a:t>발표 </a:t>
            </a:r>
            <a:r>
              <a:rPr lang="en-US" altLang="ko-KR" sz="2000" dirty="0"/>
              <a:t>3~5</a:t>
            </a:r>
            <a:r>
              <a:rPr lang="ko-KR" altLang="en-US" sz="2000" dirty="0"/>
              <a:t>분 </a:t>
            </a:r>
            <a:r>
              <a:rPr lang="en-US" altLang="ko-KR" sz="2000" dirty="0"/>
              <a:t>+</a:t>
            </a:r>
            <a:r>
              <a:rPr lang="ko-KR" altLang="en-US" sz="2000" dirty="0"/>
              <a:t> 질의응답 </a:t>
            </a:r>
            <a:r>
              <a:rPr lang="en-US" altLang="ko-KR" sz="2000" dirty="0"/>
              <a:t>3~5</a:t>
            </a:r>
            <a:r>
              <a:rPr lang="ko-KR" altLang="en-US" sz="2000" dirty="0"/>
              <a:t>분</a:t>
            </a:r>
          </a:p>
          <a:p>
            <a:pPr marL="228600" lvl="1">
              <a:spcBef>
                <a:spcPts val="1000"/>
              </a:spcBef>
            </a:pPr>
            <a:r>
              <a:rPr lang="ko-KR" altLang="en-US" sz="2000" dirty="0"/>
              <a:t>세부 평가 항목별 심사 결과 포함 </a:t>
            </a:r>
          </a:p>
          <a:p>
            <a:pPr marL="228600" lvl="1">
              <a:spcBef>
                <a:spcPts val="1000"/>
              </a:spcBef>
            </a:pPr>
            <a:r>
              <a:rPr lang="ko-KR" altLang="en-US" sz="2000" dirty="0"/>
              <a:t>심사결과 중 강점은 한가지 소개</a:t>
            </a:r>
            <a:r>
              <a:rPr lang="en-US" altLang="ko-KR" sz="2000" dirty="0"/>
              <a:t>. (</a:t>
            </a:r>
            <a:r>
              <a:rPr lang="ko-KR" altLang="en-US" sz="2000" dirty="0"/>
              <a:t>슬라이드 </a:t>
            </a:r>
            <a:r>
              <a:rPr lang="en-US" altLang="ko-KR" sz="2000" dirty="0"/>
              <a:t>1-2 </a:t>
            </a:r>
            <a:r>
              <a:rPr lang="ko-KR" altLang="en-US" sz="2000" dirty="0"/>
              <a:t>페이지 이내</a:t>
            </a:r>
            <a:r>
              <a:rPr lang="en-US" altLang="ko-KR" sz="2000" dirty="0"/>
              <a:t>).</a:t>
            </a:r>
          </a:p>
          <a:p>
            <a:pPr marL="228600" lvl="1">
              <a:spcBef>
                <a:spcPts val="1000"/>
              </a:spcBef>
            </a:pPr>
            <a:r>
              <a:rPr lang="ko-KR" altLang="en-US" sz="2000" dirty="0"/>
              <a:t>심사 결과에서 개선할 항목을 </a:t>
            </a:r>
            <a:r>
              <a:rPr lang="en-US" altLang="ko-KR" sz="2000" dirty="0"/>
              <a:t>1~2 </a:t>
            </a:r>
            <a:r>
              <a:rPr lang="ko-KR" altLang="en-US" sz="2000" dirty="0"/>
              <a:t>가지 선정하여 프로세스 개선 계획을 수립함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B1FF-3FA7-3E47-A553-4A4DADC366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955" y="1690688"/>
            <a:ext cx="5520612" cy="5095950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Questions &amp; Answers</a:t>
            </a:r>
            <a:endParaRPr lang="ko-KR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B1FF-3FA7-3E47-A553-4A4DADC366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69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과제물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4771" y="1789864"/>
            <a:ext cx="11727656" cy="4718897"/>
          </a:xfrm>
        </p:spPr>
        <p:txBody>
          <a:bodyPr>
            <a:noAutofit/>
          </a:bodyPr>
          <a:lstStyle/>
          <a:p>
            <a:r>
              <a:rPr lang="ko-KR" altLang="en-US" sz="1800" b="1" dirty="0"/>
              <a:t>교과 목표 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ko-KR" altLang="ko-KR" sz="1800" dirty="0"/>
              <a:t>소프트웨어 공학에서 다루고 있는 다양한 분야에 대한 이해를 돕고</a:t>
            </a:r>
            <a:r>
              <a:rPr lang="en-US" altLang="ko-KR" sz="1800" dirty="0"/>
              <a:t>, </a:t>
            </a:r>
            <a:r>
              <a:rPr lang="ko-KR" altLang="ko-KR" sz="1800" dirty="0"/>
              <a:t>이러한 이해를 바탕으로 산업 현장의 실질적인 이슈에 대해 어떻게 소프트웨어 공학 기술을 적용하여 개선할 수 있는지 연구</a:t>
            </a:r>
            <a:r>
              <a:rPr lang="en-US" altLang="ko-KR" sz="1800" dirty="0"/>
              <a:t>/</a:t>
            </a:r>
            <a:r>
              <a:rPr lang="ko-KR" altLang="ko-KR" sz="1800" dirty="0"/>
              <a:t>분석함으로써 소프트웨어 공학 적용 능력을 </a:t>
            </a:r>
            <a:r>
              <a:rPr lang="ko-KR" altLang="en-US" sz="1800" dirty="0"/>
              <a:t>향상시키고자 함</a:t>
            </a:r>
            <a:r>
              <a:rPr lang="en-US" altLang="ko-KR" sz="1800" dirty="0"/>
              <a:t>.</a:t>
            </a:r>
            <a:endParaRPr lang="en-US" altLang="ko-KR" sz="2000" dirty="0"/>
          </a:p>
          <a:p>
            <a:r>
              <a:rPr lang="ko-KR" altLang="en-US" sz="1800" b="1" dirty="0"/>
              <a:t>프로젝트 과제물 소개</a:t>
            </a:r>
            <a:endParaRPr lang="en-US" altLang="ko-KR" sz="1800" b="1" dirty="0"/>
          </a:p>
          <a:p>
            <a:pPr marL="457200" lvl="1" indent="0">
              <a:buNone/>
            </a:pPr>
            <a:r>
              <a:rPr lang="ko-KR" altLang="en-US" sz="1800" dirty="0"/>
              <a:t>국내 소프트웨어 프로세스 품질 인증 모델을 기반으로 </a:t>
            </a:r>
            <a:r>
              <a:rPr lang="en-US" altLang="ko-KR" sz="1800" dirty="0"/>
              <a:t> 1</a:t>
            </a:r>
            <a:r>
              <a:rPr lang="ko-KR" altLang="en-US" sz="1800" dirty="0"/>
              <a:t>개 이상의 소프트웨어 개발 프로젝트에 대한 자가 심사를 수행 후</a:t>
            </a:r>
            <a:r>
              <a:rPr lang="en-US" altLang="ko-KR" sz="1800" dirty="0"/>
              <a:t>, </a:t>
            </a:r>
            <a:r>
              <a:rPr lang="ko-KR" altLang="en-US" sz="1800" dirty="0"/>
              <a:t>소프트웨어 공학 기술을 적용하여 어떻게 개선할 수 있을지 개선 아이디어를 도출하여 개선 계획을 수립함</a:t>
            </a:r>
            <a:endParaRPr lang="en-US" altLang="ko-KR" sz="1800" dirty="0"/>
          </a:p>
          <a:p>
            <a:pPr lvl="1"/>
            <a:endParaRPr lang="en-US" altLang="ko-KR" sz="1400" dirty="0"/>
          </a:p>
          <a:p>
            <a:r>
              <a:rPr lang="ko-KR" altLang="en-US" sz="1800" b="1" dirty="0">
                <a:latin typeface="+mn-ea"/>
              </a:rPr>
              <a:t>진행 일정 및 제출방법</a:t>
            </a:r>
            <a:endParaRPr lang="en-US" altLang="ko-KR" sz="1800" b="1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심사 대상 선정</a:t>
            </a:r>
            <a:r>
              <a:rPr lang="en-US" altLang="ko-KR" sz="1600" dirty="0"/>
              <a:t> :</a:t>
            </a:r>
            <a:r>
              <a:rPr lang="ko-KR" altLang="en-US" sz="1600" dirty="0"/>
              <a:t> </a:t>
            </a:r>
            <a:r>
              <a:rPr lang="en-US" altLang="ko-KR" sz="1600" dirty="0"/>
              <a:t>4/7(</a:t>
            </a:r>
            <a:r>
              <a:rPr lang="ko-KR" altLang="en-US" sz="1600" dirty="0"/>
              <a:t>목</a:t>
            </a:r>
            <a:r>
              <a:rPr lang="en-US" altLang="ko-KR" sz="1600" dirty="0"/>
              <a:t>) </a:t>
            </a:r>
            <a:r>
              <a:rPr lang="ko-KR" altLang="en-US" sz="1600" dirty="0"/>
              <a:t>오전까지</a:t>
            </a:r>
            <a:r>
              <a:rPr lang="en-US" altLang="ko-KR" sz="1600" dirty="0"/>
              <a:t> – </a:t>
            </a:r>
            <a:r>
              <a:rPr lang="ko-KR" altLang="en-US" sz="1600" dirty="0"/>
              <a:t>과제게시판 댓글 </a:t>
            </a:r>
            <a:br>
              <a:rPr lang="en-US" altLang="ko-KR" sz="1600" dirty="0"/>
            </a:br>
            <a:r>
              <a:rPr lang="en-US" altLang="ko-KR" sz="1600" dirty="0"/>
              <a:t>                               </a:t>
            </a:r>
            <a:r>
              <a:rPr lang="en-US" altLang="ko-KR" sz="1600" dirty="0">
                <a:solidFill>
                  <a:srgbClr val="0070C0"/>
                </a:solidFill>
              </a:rPr>
              <a:t>(</a:t>
            </a:r>
            <a:r>
              <a:rPr lang="ko-KR" altLang="en-US" sz="1600" dirty="0">
                <a:solidFill>
                  <a:srgbClr val="0070C0"/>
                </a:solidFill>
              </a:rPr>
              <a:t>댓글양식</a:t>
            </a:r>
            <a:r>
              <a:rPr lang="en-US" altLang="ko-KR" sz="1600" dirty="0">
                <a:solidFill>
                  <a:srgbClr val="0070C0"/>
                </a:solidFill>
              </a:rPr>
              <a:t>: ‘</a:t>
            </a:r>
            <a:r>
              <a:rPr lang="ko-KR" altLang="en-US" sz="1600" dirty="0">
                <a:solidFill>
                  <a:srgbClr val="0070C0"/>
                </a:solidFill>
              </a:rPr>
              <a:t>학번</a:t>
            </a:r>
            <a:r>
              <a:rPr lang="en-US" altLang="ko-KR" sz="1600" dirty="0">
                <a:solidFill>
                  <a:srgbClr val="0070C0"/>
                </a:solidFill>
              </a:rPr>
              <a:t>_</a:t>
            </a:r>
            <a:r>
              <a:rPr lang="ko-KR" altLang="en-US" sz="1600" dirty="0">
                <a:solidFill>
                  <a:srgbClr val="0070C0"/>
                </a:solidFill>
              </a:rPr>
              <a:t>성명</a:t>
            </a:r>
            <a:r>
              <a:rPr lang="en-US" altLang="ko-KR" sz="1600" dirty="0">
                <a:solidFill>
                  <a:srgbClr val="0070C0"/>
                </a:solidFill>
              </a:rPr>
              <a:t>_</a:t>
            </a:r>
            <a:r>
              <a:rPr lang="ko-KR" altLang="en-US" sz="1600" dirty="0">
                <a:solidFill>
                  <a:srgbClr val="0070C0"/>
                </a:solidFill>
              </a:rPr>
              <a:t>심사대상프로젝트명</a:t>
            </a:r>
            <a:r>
              <a:rPr lang="en-US" altLang="ko-KR" sz="1600" dirty="0">
                <a:solidFill>
                  <a:srgbClr val="0070C0"/>
                </a:solidFill>
              </a:rPr>
              <a:t>(</a:t>
            </a:r>
            <a:r>
              <a:rPr lang="ko-KR" altLang="en-US" sz="1600" dirty="0">
                <a:solidFill>
                  <a:srgbClr val="0070C0"/>
                </a:solidFill>
              </a:rPr>
              <a:t>가칭 가능</a:t>
            </a:r>
            <a:r>
              <a:rPr lang="en-US" altLang="ko-KR" sz="1600" dirty="0">
                <a:solidFill>
                  <a:srgbClr val="0070C0"/>
                </a:solidFill>
              </a:rPr>
              <a:t>)_</a:t>
            </a:r>
            <a:r>
              <a:rPr lang="ko-KR" altLang="en-US" sz="1600" dirty="0">
                <a:solidFill>
                  <a:srgbClr val="0070C0"/>
                </a:solidFill>
              </a:rPr>
              <a:t>프로세스명</a:t>
            </a:r>
            <a:r>
              <a:rPr lang="en-US" altLang="ko-KR" sz="1600" dirty="0">
                <a:solidFill>
                  <a:srgbClr val="0070C0"/>
                </a:solidFill>
              </a:rPr>
              <a:t>1_</a:t>
            </a:r>
            <a:r>
              <a:rPr lang="ko-KR" altLang="en-US" sz="1600" dirty="0">
                <a:solidFill>
                  <a:srgbClr val="0070C0"/>
                </a:solidFill>
              </a:rPr>
              <a:t>프로세스명</a:t>
            </a:r>
            <a:r>
              <a:rPr lang="en-US" altLang="ko-KR" sz="1600" dirty="0">
                <a:solidFill>
                  <a:srgbClr val="0070C0"/>
                </a:solidFill>
              </a:rPr>
              <a:t>2_</a:t>
            </a:r>
            <a:r>
              <a:rPr lang="ko-KR" altLang="en-US" sz="1600" dirty="0">
                <a:solidFill>
                  <a:srgbClr val="0070C0"/>
                </a:solidFill>
              </a:rPr>
              <a:t>프로세스명</a:t>
            </a:r>
            <a:r>
              <a:rPr lang="en-US" altLang="ko-KR" sz="1600" dirty="0">
                <a:solidFill>
                  <a:srgbClr val="0070C0"/>
                </a:solidFill>
              </a:rPr>
              <a:t>3’)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심사 결과 보고서 제출</a:t>
            </a:r>
            <a:r>
              <a:rPr lang="en-US" altLang="ko-KR" sz="1600" dirty="0"/>
              <a:t> :</a:t>
            </a:r>
            <a:r>
              <a:rPr lang="ko-KR" altLang="en-US" sz="1600" dirty="0"/>
              <a:t> </a:t>
            </a:r>
            <a:r>
              <a:rPr lang="en-US" altLang="ko-KR" sz="1600" dirty="0"/>
              <a:t>4/28(</a:t>
            </a:r>
            <a:r>
              <a:rPr lang="ko-KR" altLang="en-US" sz="1600" dirty="0"/>
              <a:t>목</a:t>
            </a:r>
            <a:r>
              <a:rPr lang="en-US" altLang="ko-KR" sz="1600" dirty="0"/>
              <a:t>) </a:t>
            </a:r>
            <a:r>
              <a:rPr lang="ko-KR" altLang="en-US" sz="1600" dirty="0"/>
              <a:t>오전까지</a:t>
            </a:r>
            <a:r>
              <a:rPr lang="en-US" altLang="ko-KR" sz="1600" dirty="0"/>
              <a:t> – </a:t>
            </a:r>
            <a:r>
              <a:rPr lang="ko-KR" altLang="en-US" sz="1600" dirty="0"/>
              <a:t>과제게시판</a:t>
            </a:r>
            <a:r>
              <a:rPr lang="en-US" altLang="ko-KR" sz="1600" dirty="0"/>
              <a:t>.  ( </a:t>
            </a:r>
            <a:r>
              <a:rPr lang="ko-KR" altLang="en-US" sz="1600" dirty="0"/>
              <a:t>당일 수업시간에 피드백 예정</a:t>
            </a:r>
            <a:r>
              <a:rPr lang="en-US" altLang="ko-KR" sz="16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프로세스 개선 계획 초안 제출 </a:t>
            </a:r>
            <a:r>
              <a:rPr lang="en-US" altLang="ko-KR" sz="1600" dirty="0"/>
              <a:t>: 5/19(</a:t>
            </a:r>
            <a:r>
              <a:rPr lang="ko-KR" altLang="en-US" sz="1600" dirty="0"/>
              <a:t>목</a:t>
            </a:r>
            <a:r>
              <a:rPr lang="en-US" altLang="ko-KR" sz="1600" dirty="0"/>
              <a:t>) </a:t>
            </a:r>
            <a:r>
              <a:rPr lang="ko-KR" altLang="en-US" sz="1600" dirty="0"/>
              <a:t>오전</a:t>
            </a:r>
            <a:r>
              <a:rPr lang="en-US" altLang="ko-KR" sz="1600" dirty="0"/>
              <a:t> – </a:t>
            </a:r>
            <a:r>
              <a:rPr lang="ko-KR" altLang="en-US" sz="1600" dirty="0"/>
              <a:t>과제게시판</a:t>
            </a:r>
            <a:r>
              <a:rPr lang="en-US" altLang="ko-KR" sz="1600" dirty="0"/>
              <a:t>. </a:t>
            </a:r>
            <a:r>
              <a:rPr lang="ko-KR" altLang="en-US" sz="1600" dirty="0"/>
              <a:t>필수 아님</a:t>
            </a:r>
            <a:r>
              <a:rPr lang="en-US" altLang="ko-KR" sz="1600" dirty="0"/>
              <a:t> (</a:t>
            </a:r>
            <a:r>
              <a:rPr lang="ko-KR" altLang="en-US" sz="1600" dirty="0"/>
              <a:t>피드백 원하는 경우 제출</a:t>
            </a:r>
            <a:r>
              <a:rPr lang="en-US" altLang="ko-KR" sz="1600" dirty="0"/>
              <a:t>.)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최종 보고서 제출 </a:t>
            </a:r>
            <a:r>
              <a:rPr lang="en-US" altLang="ko-KR" sz="1600" dirty="0"/>
              <a:t>:  6/2(</a:t>
            </a:r>
            <a:r>
              <a:rPr lang="ko-KR" altLang="en-US" sz="1600" dirty="0"/>
              <a:t>목</a:t>
            </a:r>
            <a:r>
              <a:rPr lang="en-US" altLang="ko-KR" sz="1600" dirty="0"/>
              <a:t>) </a:t>
            </a:r>
            <a:r>
              <a:rPr lang="ko-KR" altLang="en-US" sz="1600" dirty="0"/>
              <a:t>오전까지 </a:t>
            </a:r>
            <a:r>
              <a:rPr lang="en-US" altLang="ko-KR" sz="1600" dirty="0"/>
              <a:t>– </a:t>
            </a:r>
            <a:r>
              <a:rPr lang="ko-KR" altLang="en-US" sz="1600" dirty="0"/>
              <a:t>과제게시판</a:t>
            </a:r>
            <a:endParaRPr lang="en-US" altLang="ko-KR" sz="16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600" dirty="0"/>
              <a:t>최종 보고서 발표 </a:t>
            </a:r>
            <a:r>
              <a:rPr lang="en-US" altLang="ko-KR" sz="1600" dirty="0"/>
              <a:t>:  6/2(</a:t>
            </a:r>
            <a:r>
              <a:rPr lang="ko-KR" altLang="en-US" sz="1600" dirty="0"/>
              <a:t>목</a:t>
            </a:r>
            <a:r>
              <a:rPr lang="en-US" altLang="ko-KR" sz="1600" dirty="0"/>
              <a:t>), 6/19(</a:t>
            </a:r>
            <a:r>
              <a:rPr lang="ko-KR" altLang="en-US" sz="1600" dirty="0"/>
              <a:t>목</a:t>
            </a:r>
            <a:r>
              <a:rPr lang="en-US" altLang="ko-KR" sz="1600" dirty="0"/>
              <a:t>) – </a:t>
            </a:r>
            <a:r>
              <a:rPr lang="ko-KR" altLang="en-US" sz="1600" dirty="0"/>
              <a:t>발표  </a:t>
            </a:r>
            <a:r>
              <a:rPr lang="en-US" altLang="ko-KR" sz="1600" dirty="0"/>
              <a:t>(5</a:t>
            </a:r>
            <a:r>
              <a:rPr lang="ko-KR" altLang="en-US" sz="1600" dirty="0" err="1"/>
              <a:t>분이내</a:t>
            </a:r>
            <a:r>
              <a:rPr lang="ko-KR" altLang="en-US" sz="1600" dirty="0"/>
              <a:t> 발표영상 제작하여 제출예정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B1FF-3FA7-3E47-A553-4A4DADC366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1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심사 </a:t>
            </a:r>
            <a:r>
              <a:rPr lang="en-US" altLang="ko-KR" dirty="0"/>
              <a:t>(Assessment) </a:t>
            </a:r>
            <a:r>
              <a:rPr lang="ko-KR" altLang="en-US" dirty="0"/>
              <a:t>수행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2184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심사 모델 </a:t>
            </a:r>
            <a:r>
              <a:rPr lang="en-US" altLang="ko-KR" sz="2000" dirty="0"/>
              <a:t>: </a:t>
            </a:r>
            <a:r>
              <a:rPr lang="ko-KR" altLang="en-US" sz="2000" dirty="0"/>
              <a:t>소프트웨어 프로세스 품질 인증 모델</a:t>
            </a:r>
            <a:endParaRPr lang="en-US" altLang="ko-KR" sz="2000" dirty="0"/>
          </a:p>
          <a:p>
            <a:r>
              <a:rPr lang="ko-KR" altLang="en-US" sz="2000" dirty="0"/>
              <a:t>심사 범위 </a:t>
            </a:r>
            <a:r>
              <a:rPr lang="en-US" altLang="ko-KR" sz="2000" dirty="0"/>
              <a:t>: </a:t>
            </a:r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  <a:r>
              <a:rPr lang="ko-KR" altLang="en-US" sz="2000" b="1" dirty="0">
                <a:solidFill>
                  <a:srgbClr val="0070C0"/>
                </a:solidFill>
              </a:rPr>
              <a:t>등급의 </a:t>
            </a:r>
            <a:r>
              <a:rPr lang="en-US" altLang="ko-KR" sz="2000" b="1" dirty="0">
                <a:solidFill>
                  <a:srgbClr val="0070C0"/>
                </a:solidFill>
              </a:rPr>
              <a:t>11</a:t>
            </a:r>
            <a:r>
              <a:rPr lang="ko-KR" altLang="en-US" sz="2000" b="1" dirty="0">
                <a:solidFill>
                  <a:srgbClr val="0070C0"/>
                </a:solidFill>
              </a:rPr>
              <a:t>개 프로세스 중 </a:t>
            </a:r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  <a:r>
              <a:rPr lang="ko-KR" altLang="en-US" sz="2000" b="1" dirty="0">
                <a:solidFill>
                  <a:srgbClr val="0070C0"/>
                </a:solidFill>
              </a:rPr>
              <a:t>개 이상 선택 </a:t>
            </a:r>
            <a:br>
              <a:rPr lang="ko-KR" altLang="en-US" sz="2000" dirty="0"/>
            </a:br>
            <a:r>
              <a:rPr lang="ko-KR" altLang="en-US" sz="2000" dirty="0"/>
              <a:t>                     예를 들어 아래 그림에서 </a:t>
            </a:r>
            <a:r>
              <a:rPr lang="en-US" altLang="ko-KR" sz="2000" dirty="0"/>
              <a:t>‘</a:t>
            </a:r>
            <a:r>
              <a:rPr lang="ko-KR" altLang="en-US" sz="2000" dirty="0"/>
              <a:t>분석</a:t>
            </a:r>
            <a:r>
              <a:rPr lang="en-US" altLang="ko-KR" sz="2000" dirty="0"/>
              <a:t>,</a:t>
            </a:r>
            <a:r>
              <a:rPr lang="ko-KR" altLang="en-US" sz="2000" dirty="0"/>
              <a:t> 설계</a:t>
            </a:r>
            <a:r>
              <a:rPr lang="en-US" altLang="ko-KR" sz="2000" dirty="0"/>
              <a:t>,</a:t>
            </a:r>
            <a:r>
              <a:rPr lang="ko-KR" altLang="en-US" sz="2000" dirty="0"/>
              <a:t> 형상관리</a:t>
            </a:r>
            <a:r>
              <a:rPr lang="en-US" altLang="ko-KR" sz="2000" dirty="0"/>
              <a:t>’</a:t>
            </a:r>
            <a:r>
              <a:rPr lang="ko-KR" altLang="en-US" sz="2000" dirty="0"/>
              <a:t>를 선택할 수 있음</a:t>
            </a:r>
            <a:endParaRPr lang="en-US" altLang="ko-KR" sz="2000" dirty="0"/>
          </a:p>
          <a:p>
            <a:r>
              <a:rPr lang="ko-KR" altLang="en-US" sz="2000" dirty="0"/>
              <a:t>심사 대상 </a:t>
            </a:r>
            <a:r>
              <a:rPr lang="en-US" altLang="ko-KR" sz="2000" dirty="0"/>
              <a:t>: </a:t>
            </a:r>
            <a:r>
              <a:rPr lang="ko-KR" altLang="en-US" sz="2000" dirty="0"/>
              <a:t>소프트웨어 개발 또는 유지보수 프로젝트 </a:t>
            </a:r>
            <a:r>
              <a:rPr lang="en-US" altLang="ko-KR" sz="2000" dirty="0"/>
              <a:t>1</a:t>
            </a:r>
            <a:r>
              <a:rPr lang="ko-KR" altLang="en-US" sz="2000" dirty="0"/>
              <a:t>개 이상 </a:t>
            </a:r>
            <a:endParaRPr lang="en-US" altLang="ko-KR" sz="2000" dirty="0"/>
          </a:p>
          <a:p>
            <a:r>
              <a:rPr lang="ko-KR" altLang="en-US" sz="2000" dirty="0"/>
              <a:t>심사 방법 </a:t>
            </a:r>
            <a:r>
              <a:rPr lang="en-US" altLang="ko-KR" sz="2000" dirty="0"/>
              <a:t>: </a:t>
            </a:r>
            <a:r>
              <a:rPr lang="ko-KR" altLang="en-US" sz="2000" dirty="0"/>
              <a:t>세부 평가항목별로 해당 프로젝트에서 실제로 수행되고 있는 활동</a:t>
            </a:r>
            <a:r>
              <a:rPr lang="en-US" altLang="ko-KR" sz="2000" dirty="0"/>
              <a:t>, </a:t>
            </a:r>
            <a:r>
              <a:rPr lang="ko-KR" altLang="en-US" sz="2000" dirty="0"/>
              <a:t>작성하는 산출물을 파악하고 이를 기반으로 강점과 약점을 식별함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문서화된 프로세스가 아닌 실제 이행되고 있는 상황을 파악함</a:t>
            </a:r>
            <a:r>
              <a:rPr lang="en-US" altLang="ko-KR" sz="2000" dirty="0"/>
              <a:t>.)</a:t>
            </a:r>
          </a:p>
          <a:p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B1FF-3FA7-3E47-A553-4A4DADC3666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2" descr="http://www.sw-eng.kr/common/attachfile/FileDown.do?fileId=0000000000000002738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98" b="11014"/>
          <a:stretch/>
        </p:blipFill>
        <p:spPr bwMode="auto">
          <a:xfrm>
            <a:off x="5114080" y="4194065"/>
            <a:ext cx="6239720" cy="234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837191"/>
              </p:ext>
            </p:extLst>
          </p:nvPr>
        </p:nvGraphicFramePr>
        <p:xfrm>
          <a:off x="9850925" y="96440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포장기 셸 개체" showAsIcon="1" r:id="rId5" imgW="914400" imgH="771480" progId="Package">
                  <p:embed/>
                </p:oleObj>
              </mc:Choice>
              <mc:Fallback>
                <p:oleObj name="포장기 셸 개체" showAsIcon="1" r:id="rId5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50925" y="96440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924580"/>
              </p:ext>
            </p:extLst>
          </p:nvPr>
        </p:nvGraphicFramePr>
        <p:xfrm>
          <a:off x="10765325" y="94178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포장기 셸 개체" showAsIcon="1" r:id="rId7" imgW="914400" imgH="771480" progId="Package">
                  <p:embed/>
                </p:oleObj>
              </mc:Choice>
              <mc:Fallback>
                <p:oleObj name="포장기 셸 개체" showAsIcon="1" r:id="rId7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65325" y="94178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755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심사 결과 보고서 </a:t>
            </a:r>
            <a:r>
              <a:rPr lang="en-US" altLang="ko-KR" dirty="0"/>
              <a:t>– 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대상 프로젝트 또는 조직 소개</a:t>
            </a:r>
            <a:endParaRPr lang="en-US" altLang="ko-KR" dirty="0"/>
          </a:p>
          <a:p>
            <a:pPr lvl="1"/>
            <a:r>
              <a:rPr lang="ko-KR" altLang="en-US" sz="2000" dirty="0"/>
              <a:t>프로젝트 구분 </a:t>
            </a:r>
            <a:r>
              <a:rPr lang="en-US" altLang="ko-KR" sz="2000" dirty="0"/>
              <a:t>(</a:t>
            </a:r>
            <a:r>
              <a:rPr lang="ko-KR" altLang="en-US" sz="2000" dirty="0"/>
              <a:t>신규 개발</a:t>
            </a:r>
            <a:r>
              <a:rPr lang="en-US" altLang="ko-KR" sz="2000" dirty="0"/>
              <a:t>, </a:t>
            </a:r>
            <a:r>
              <a:rPr lang="ko-KR" altLang="en-US" sz="2000" dirty="0"/>
              <a:t>유지보수 등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소프트웨어 종류 </a:t>
            </a:r>
            <a:r>
              <a:rPr lang="en-US" altLang="ko-KR" sz="2000" dirty="0"/>
              <a:t>(</a:t>
            </a:r>
            <a:r>
              <a:rPr lang="ko-KR" altLang="en-US" sz="2000" dirty="0"/>
              <a:t>패키지</a:t>
            </a:r>
            <a:r>
              <a:rPr lang="en-US" altLang="ko-KR" sz="2000" dirty="0"/>
              <a:t> SW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주요 사용 기술 </a:t>
            </a:r>
            <a:r>
              <a:rPr lang="en-US" altLang="ko-KR" sz="2000" dirty="0"/>
              <a:t>(Java, C, DBMS, </a:t>
            </a:r>
            <a:r>
              <a:rPr lang="en-US" altLang="ko-KR" sz="2000" dirty="0" err="1"/>
              <a:t>iOS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앱</a:t>
            </a:r>
            <a:r>
              <a:rPr lang="ko-KR" altLang="en-US" sz="2000" dirty="0"/>
              <a:t> 등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개발 기간 </a:t>
            </a:r>
            <a:r>
              <a:rPr lang="en-US" altLang="ko-KR" sz="2000" dirty="0"/>
              <a:t>(</a:t>
            </a:r>
            <a:r>
              <a:rPr lang="ko-KR" altLang="en-US" sz="2000" dirty="0"/>
              <a:t>개월 수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프로젝트 인력 </a:t>
            </a:r>
            <a:r>
              <a:rPr lang="en-US" altLang="ko-KR" sz="2000" dirty="0"/>
              <a:t>(</a:t>
            </a:r>
            <a:r>
              <a:rPr lang="ko-KR" altLang="en-US" sz="2000" dirty="0"/>
              <a:t>총 </a:t>
            </a:r>
            <a:r>
              <a:rPr lang="en-US" altLang="ko-KR" sz="2000" dirty="0" err="1"/>
              <a:t>ManMonth</a:t>
            </a:r>
            <a:r>
              <a:rPr lang="en-US" altLang="ko-KR" sz="2000" dirty="0"/>
              <a:t> </a:t>
            </a:r>
            <a:r>
              <a:rPr lang="ko-KR" altLang="en-US" sz="2000" dirty="0"/>
              <a:t>또는 월평균 인원수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심사 대상 </a:t>
            </a:r>
            <a:endParaRPr lang="en-US" altLang="ko-KR" dirty="0"/>
          </a:p>
          <a:p>
            <a:pPr lvl="1"/>
            <a:r>
              <a:rPr lang="ko-KR" altLang="en-US" sz="2100" dirty="0"/>
              <a:t>프로세스 영역 </a:t>
            </a:r>
            <a:r>
              <a:rPr lang="en-US" altLang="ko-KR" sz="2100" dirty="0"/>
              <a:t>(</a:t>
            </a:r>
            <a:r>
              <a:rPr lang="ko-KR" altLang="en-US" sz="2100" dirty="0"/>
              <a:t>평가 항목 명</a:t>
            </a:r>
            <a:r>
              <a:rPr lang="en-US" altLang="ko-KR" sz="2100" dirty="0"/>
              <a:t>)</a:t>
            </a:r>
          </a:p>
          <a:p>
            <a:pPr lvl="1"/>
            <a:r>
              <a:rPr lang="ko-KR" altLang="en-US" sz="2100" dirty="0"/>
              <a:t>심사 방법 </a:t>
            </a:r>
            <a:r>
              <a:rPr lang="en-US" altLang="ko-KR" sz="2100" dirty="0"/>
              <a:t>(</a:t>
            </a:r>
            <a:r>
              <a:rPr lang="ko-KR" altLang="en-US" sz="2100" dirty="0"/>
              <a:t>인터뷰</a:t>
            </a:r>
            <a:r>
              <a:rPr lang="en-US" altLang="ko-KR" sz="2100" dirty="0"/>
              <a:t>, </a:t>
            </a:r>
            <a:r>
              <a:rPr lang="ko-KR" altLang="en-US" sz="2100" dirty="0"/>
              <a:t>문서검토</a:t>
            </a:r>
            <a:r>
              <a:rPr lang="en-US" altLang="ko-KR" sz="2100" dirty="0"/>
              <a:t>, </a:t>
            </a:r>
            <a:r>
              <a:rPr lang="ko-KR" altLang="en-US" sz="2100" dirty="0"/>
              <a:t>기타</a:t>
            </a:r>
            <a:r>
              <a:rPr lang="en-US" altLang="ko-KR" sz="2100" dirty="0"/>
              <a:t>)</a:t>
            </a:r>
          </a:p>
          <a:p>
            <a:pPr lvl="1"/>
            <a:r>
              <a:rPr lang="ko-KR" altLang="en-US" sz="2100" dirty="0"/>
              <a:t>심사 수행자 </a:t>
            </a:r>
            <a:endParaRPr lang="en-US" altLang="ko-KR" sz="2100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심사 결과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sz="2100" dirty="0"/>
              <a:t>평가항목의 세부 평가 항목별로 어떤 활동을 하고 어떤 산출물을 작성하는지 기술하고</a:t>
            </a:r>
            <a:br>
              <a:rPr lang="en-US" altLang="ko-KR" sz="2100" dirty="0"/>
            </a:br>
            <a:r>
              <a:rPr lang="ko-KR" altLang="en-US" sz="2100" dirty="0"/>
              <a:t>이를 기반으로 세부 평가항목의 강점과</a:t>
            </a:r>
            <a:r>
              <a:rPr lang="en-US" altLang="ko-KR" sz="2100" dirty="0"/>
              <a:t> </a:t>
            </a:r>
            <a:r>
              <a:rPr lang="ko-KR" altLang="en-US" sz="2100" dirty="0"/>
              <a:t>약점 나열</a:t>
            </a:r>
            <a:endParaRPr lang="en-US" altLang="ko-KR" sz="2100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B1FF-3FA7-3E47-A553-4A4DADC366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17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B8519-F559-4A54-AEB3-7F7BAFFF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8211F-57D2-492F-B2AD-3A13C6C1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0437D6-7B82-47B8-A84B-8C531850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B1FF-3FA7-3E47-A553-4A4DADC3666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AFA048-0E0A-4CCC-B605-79CD05319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19" y="1281112"/>
            <a:ext cx="5778416" cy="37930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5B447F-78C7-448D-BEB4-FA832966E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86" y="217217"/>
            <a:ext cx="5466235" cy="34192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48837A-FDBF-420A-9407-732EA7C84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087" y="3726184"/>
            <a:ext cx="5502978" cy="299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56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135348"/>
              </p:ext>
            </p:extLst>
          </p:nvPr>
        </p:nvGraphicFramePr>
        <p:xfrm>
          <a:off x="1328320" y="2391520"/>
          <a:ext cx="9377193" cy="3022600"/>
        </p:xfrm>
        <a:graphic>
          <a:graphicData uri="http://schemas.openxmlformats.org/drawingml/2006/table">
            <a:tbl>
              <a:tblPr/>
              <a:tblGrid>
                <a:gridCol w="199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6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3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세부 평가 항목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활동 내역 및 작성 산출물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강점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잘하는 부분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약점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부족하거나 개선이 필요한 부분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2.2.1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소프트웨어 요구사항을 정의한다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2.2.2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소프트웨어 요구사항을 분석한다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2.2.3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소프트웨어 요구사항을 검토한다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 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B1FF-3FA7-3E47-A553-4A4DADC3666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39969" y="188189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dirty="0"/>
              <a:t>3.1</a:t>
            </a:r>
            <a:r>
              <a:rPr lang="ko-KR" altLang="en-US" dirty="0"/>
              <a:t> 분석 프로세스</a:t>
            </a:r>
          </a:p>
          <a:p>
            <a:pPr marL="457200" lvl="1" indent="0">
              <a:buNone/>
            </a:pP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  <a:p>
            <a:pPr marL="457200" lvl="1" indent="0">
              <a:buNone/>
            </a:pP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/>
              <a:t>3.2</a:t>
            </a:r>
            <a:r>
              <a:rPr lang="ko-KR" altLang="en-US" dirty="0"/>
              <a:t> 설계 프로세스 </a:t>
            </a:r>
            <a:r>
              <a:rPr lang="en-US" altLang="ko-KR" dirty="0"/>
              <a:t>…</a:t>
            </a:r>
          </a:p>
          <a:p>
            <a:pPr lvl="1"/>
            <a:endParaRPr lang="ko-KR" alt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심사 결과 보고서 </a:t>
            </a:r>
            <a:r>
              <a:rPr lang="en-US" altLang="ko-KR" dirty="0"/>
              <a:t>– 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  <a:r>
              <a:rPr lang="ko-KR" altLang="en-US" dirty="0"/>
              <a:t>  계속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2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07349-43BB-474E-B0F3-AFF40A2B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B1FF-3FA7-3E47-A553-4A4DADC36665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FB871753-46EC-4772-A997-A003F8FE4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79881"/>
              </p:ext>
            </p:extLst>
          </p:nvPr>
        </p:nvGraphicFramePr>
        <p:xfrm>
          <a:off x="351447" y="1793729"/>
          <a:ext cx="11489105" cy="4672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3" imgW="12301788" imgH="5362575" progId="Excel.Sheet.12">
                  <p:embed/>
                </p:oleObj>
              </mc:Choice>
              <mc:Fallback>
                <p:oleObj name="Worksheet" r:id="rId3" imgW="12301788" imgH="5362575" progId="Excel.Sheet.12">
                  <p:embed/>
                  <p:pic>
                    <p:nvPicPr>
                      <p:cNvPr id="3" name="개체 2">
                        <a:extLst>
                          <a:ext uri="{FF2B5EF4-FFF2-40B4-BE49-F238E27FC236}">
                            <a16:creationId xmlns:a16="http://schemas.microsoft.com/office/drawing/2014/main" id="{F847B3A3-A7A8-40E7-81B9-0931A2F366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447" y="1793729"/>
                        <a:ext cx="11489105" cy="4672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7">
            <a:extLst>
              <a:ext uri="{FF2B5EF4-FFF2-40B4-BE49-F238E27FC236}">
                <a16:creationId xmlns:a16="http://schemas.microsoft.com/office/drawing/2014/main" id="{CFD80B54-E13F-4A8B-96BB-4312E9D6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84" y="391820"/>
            <a:ext cx="10515600" cy="1325563"/>
          </a:xfrm>
        </p:spPr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. </a:t>
            </a:r>
            <a:r>
              <a:rPr lang="ko-KR" altLang="en-US" dirty="0"/>
              <a:t>심사 결과 보고서 </a:t>
            </a:r>
            <a:r>
              <a:rPr lang="en-US" altLang="ko-KR" dirty="0"/>
              <a:t>– </a:t>
            </a:r>
            <a:r>
              <a:rPr lang="ko-KR" altLang="en-US" dirty="0"/>
              <a:t>사례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4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4D1D5C-D13B-475F-8456-20D28F5B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48B1FF-3FA7-3E47-A553-4A4DADC36665}" type="slidenum">
              <a:rPr lang="en-US" sz="1200" smtClean="0"/>
              <a:pPr>
                <a:spcAft>
                  <a:spcPts val="600"/>
                </a:spcAft>
              </a:pPr>
              <a:t>7</a:t>
            </a:fld>
            <a:endParaRPr lang="en-US" sz="120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207D0F7D-4D4C-4263-985C-6D9FB24B9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670907"/>
              </p:ext>
            </p:extLst>
          </p:nvPr>
        </p:nvGraphicFramePr>
        <p:xfrm>
          <a:off x="858249" y="1297814"/>
          <a:ext cx="10515602" cy="2561602"/>
        </p:xfrm>
        <a:graphic>
          <a:graphicData uri="http://schemas.openxmlformats.org/drawingml/2006/table">
            <a:tbl>
              <a:tblPr firstRow="1" firstCol="1" bandRow="1"/>
              <a:tblGrid>
                <a:gridCol w="1760625">
                  <a:extLst>
                    <a:ext uri="{9D8B030D-6E8A-4147-A177-3AD203B41FA5}">
                      <a16:colId xmlns:a16="http://schemas.microsoft.com/office/drawing/2014/main" val="3280102456"/>
                    </a:ext>
                  </a:extLst>
                </a:gridCol>
                <a:gridCol w="3134981">
                  <a:extLst>
                    <a:ext uri="{9D8B030D-6E8A-4147-A177-3AD203B41FA5}">
                      <a16:colId xmlns:a16="http://schemas.microsoft.com/office/drawing/2014/main" val="3280722984"/>
                    </a:ext>
                  </a:extLst>
                </a:gridCol>
                <a:gridCol w="2246464">
                  <a:extLst>
                    <a:ext uri="{9D8B030D-6E8A-4147-A177-3AD203B41FA5}">
                      <a16:colId xmlns:a16="http://schemas.microsoft.com/office/drawing/2014/main" val="1130306174"/>
                    </a:ext>
                  </a:extLst>
                </a:gridCol>
                <a:gridCol w="3373532">
                  <a:extLst>
                    <a:ext uri="{9D8B030D-6E8A-4147-A177-3AD203B41FA5}">
                      <a16:colId xmlns:a16="http://schemas.microsoft.com/office/drawing/2014/main" val="341173225"/>
                    </a:ext>
                  </a:extLst>
                </a:gridCol>
              </a:tblGrid>
              <a:tr h="486752"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세부 평가 항목</a:t>
                      </a:r>
                      <a:endParaRPr lang="ko-KR" alt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70" marR="84370" marT="127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활동 내역 및 작성 산출물</a:t>
                      </a:r>
                      <a:endParaRPr lang="ko-KR" alt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70" marR="84370" marT="127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강점</a:t>
                      </a:r>
                      <a:endParaRPr lang="ko-KR" alt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70" marR="84370" marT="127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약점</a:t>
                      </a:r>
                      <a:endParaRPr lang="ko-KR" alt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70" marR="84370" marT="127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266970"/>
                  </a:ext>
                </a:extLst>
              </a:tr>
              <a:tr h="2074850"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2.1.1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고객 요구사항을 정의한다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.</a:t>
                      </a:r>
                      <a:endParaRPr lang="ko-KR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70" marR="84370" marT="127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[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활동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]</a:t>
                      </a:r>
                      <a:endParaRPr lang="ko-KR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고객 및 이해관계자의 요구 사항을 수용하지 못하였음</a:t>
                      </a:r>
                      <a:endParaRPr lang="ko-KR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기존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구형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SW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콘솔의 기능 대부분을 그대로 유지하는 것으로 개발 방향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을 잡음</a:t>
                      </a:r>
                      <a:b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[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산출물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]</a:t>
                      </a:r>
                      <a:b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</a:b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관련 산출물 없음</a:t>
                      </a:r>
                      <a:endParaRPr lang="ko-KR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70" marR="84370" marT="127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별도의 요구 사항 정의가 없어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개발팀내에서 빠른 의사 결정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이 이뤄짐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.</a:t>
                      </a:r>
                      <a:endParaRPr lang="ko-KR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70" marR="84370" marT="127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-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명확하지 않은 요구 사항으로 인해 사용자가 새로운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SW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에서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기대하는 주요 기능을 특정할 수가 없었음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.</a:t>
                      </a:r>
                      <a:endParaRPr lang="ko-KR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ctr" latinLnBrk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-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Test Case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작성시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예외 상황에 대한 논의가 없어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,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Test Coverage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가 좋지 않았음</a:t>
                      </a: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.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  <a:cs typeface="굴림" panose="020B0600000101010101" pitchFamily="34" charset="-127"/>
                        </a:rPr>
                        <a:t> </a:t>
                      </a:r>
                      <a:endParaRPr lang="ko-KR" altLang="en-US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70" marR="84370" marT="127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58440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D27F868-3E39-461D-87DA-607AFA827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241273"/>
              </p:ext>
            </p:extLst>
          </p:nvPr>
        </p:nvGraphicFramePr>
        <p:xfrm>
          <a:off x="858251" y="3971616"/>
          <a:ext cx="10515600" cy="2760218"/>
        </p:xfrm>
        <a:graphic>
          <a:graphicData uri="http://schemas.openxmlformats.org/drawingml/2006/table">
            <a:tbl>
              <a:tblPr firstRow="1" firstCol="1" bandRow="1"/>
              <a:tblGrid>
                <a:gridCol w="1664369">
                  <a:extLst>
                    <a:ext uri="{9D8B030D-6E8A-4147-A177-3AD203B41FA5}">
                      <a16:colId xmlns:a16="http://schemas.microsoft.com/office/drawing/2014/main" val="4125837431"/>
                    </a:ext>
                  </a:extLst>
                </a:gridCol>
                <a:gridCol w="3224464">
                  <a:extLst>
                    <a:ext uri="{9D8B030D-6E8A-4147-A177-3AD203B41FA5}">
                      <a16:colId xmlns:a16="http://schemas.microsoft.com/office/drawing/2014/main" val="3274981189"/>
                    </a:ext>
                  </a:extLst>
                </a:gridCol>
                <a:gridCol w="2374231">
                  <a:extLst>
                    <a:ext uri="{9D8B030D-6E8A-4147-A177-3AD203B41FA5}">
                      <a16:colId xmlns:a16="http://schemas.microsoft.com/office/drawing/2014/main" val="4098495449"/>
                    </a:ext>
                  </a:extLst>
                </a:gridCol>
                <a:gridCol w="3252536">
                  <a:extLst>
                    <a:ext uri="{9D8B030D-6E8A-4147-A177-3AD203B41FA5}">
                      <a16:colId xmlns:a16="http://schemas.microsoft.com/office/drawing/2014/main" val="64468121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50" b="1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세부 평가 항목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5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활동 내역 및 작성 산출물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5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강점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050" b="1" ker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약점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72128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3.1.1 </a:t>
                      </a:r>
                      <a:r>
                        <a:rPr lang="ko-KR" sz="11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품질보증 계획을 수립한다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.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[</a:t>
                      </a:r>
                      <a:r>
                        <a:rPr lang="ko-KR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활동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]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 </a:t>
                      </a:r>
                      <a:r>
                        <a:rPr lang="ko-KR" sz="14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프로젝트 특성에 맞는 품질 목표를 수립하</a:t>
                      </a:r>
                      <a:r>
                        <a:rPr lang="ko-KR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였음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 </a:t>
                      </a:r>
                      <a:r>
                        <a:rPr lang="ko-KR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개발 당시 수립한 </a:t>
                      </a:r>
                      <a:r>
                        <a:rPr lang="ko-KR" sz="14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품질 계획을 이해관계자들에게 충분히 검토 받지 못하였음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[</a:t>
                      </a:r>
                      <a:r>
                        <a:rPr lang="ko-KR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산출물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]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 </a:t>
                      </a:r>
                      <a:r>
                        <a:rPr lang="ko-KR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품질 관리 계획서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 </a:t>
                      </a:r>
                      <a:r>
                        <a:rPr lang="ko-KR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테스트 계획서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 </a:t>
                      </a:r>
                      <a:r>
                        <a:rPr lang="ko-KR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프로젝트 특성에 맞도록 </a:t>
                      </a:r>
                      <a:r>
                        <a:rPr lang="ko-KR" sz="14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최대한 품질 목표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4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정확성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4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효율성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4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사용성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400" kern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신뢰성등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)</a:t>
                      </a:r>
                      <a:r>
                        <a:rPr lang="ko-KR" sz="14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를 수립</a:t>
                      </a:r>
                      <a:r>
                        <a:rPr lang="ko-KR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하였음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 </a:t>
                      </a:r>
                      <a:r>
                        <a:rPr lang="ko-KR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개발팀에서 협의된 품질 목표가 유관 부서의 기준과 다를 수 있어 충분히 검토가 이뤄져야 했음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- </a:t>
                      </a:r>
                      <a:r>
                        <a:rPr lang="ko-KR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이 기준이 달라 </a:t>
                      </a:r>
                      <a:r>
                        <a:rPr lang="ko-KR" sz="14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유관 부서들의 승인이 불가하여 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Release</a:t>
                      </a:r>
                      <a:r>
                        <a:rPr lang="ko-KR" sz="1400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가 지연</a:t>
                      </a:r>
                      <a:r>
                        <a:rPr lang="ko-KR" sz="1400" kern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굴림" panose="020B0600000101010101" pitchFamily="50" charset="-127"/>
                        </a:rPr>
                        <a:t>되는 경우가 발생함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280315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34D649EC-96D7-4BA1-A82D-DD5ADE47D702}"/>
              </a:ext>
            </a:extLst>
          </p:cNvPr>
          <p:cNvSpPr txBox="1">
            <a:spLocks/>
          </p:cNvSpPr>
          <p:nvPr/>
        </p:nvSpPr>
        <p:spPr>
          <a:xfrm>
            <a:off x="818149" y="265031"/>
            <a:ext cx="10515600" cy="1109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참고</a:t>
            </a:r>
            <a:r>
              <a:rPr lang="en-US" altLang="ko-KR" dirty="0"/>
              <a:t>. </a:t>
            </a:r>
            <a:r>
              <a:rPr lang="ko-KR" altLang="en-US" dirty="0"/>
              <a:t>심사 결과 보고서 </a:t>
            </a:r>
            <a:r>
              <a:rPr lang="en-US" altLang="ko-KR" dirty="0"/>
              <a:t>– </a:t>
            </a:r>
            <a:r>
              <a:rPr lang="ko-KR" altLang="en-US" dirty="0"/>
              <a:t>사례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개선 계획</a:t>
            </a:r>
            <a:r>
              <a:rPr lang="en-US" altLang="ko-KR" dirty="0"/>
              <a:t> </a:t>
            </a:r>
            <a:r>
              <a:rPr lang="ko-KR" altLang="en-US" dirty="0"/>
              <a:t>수립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ko-KR" altLang="en-US" sz="2000" dirty="0"/>
              <a:t>개선하고자 하는 현상과 개선 목표 정의 </a:t>
            </a:r>
            <a:endParaRPr lang="en-US" altLang="ko-KR" sz="2000" dirty="0"/>
          </a:p>
          <a:p>
            <a:pPr marL="228600" lvl="1">
              <a:spcBef>
                <a:spcPts val="1000"/>
              </a:spcBef>
            </a:pPr>
            <a:r>
              <a:rPr lang="ko-KR" altLang="en-US" sz="2000" dirty="0"/>
              <a:t>도입 또는 적용하고자 하는 </a:t>
            </a:r>
            <a:r>
              <a:rPr lang="ko-KR" altLang="en-US" sz="2000" dirty="0" err="1"/>
              <a:t>프랙티스</a:t>
            </a:r>
            <a:r>
              <a:rPr lang="ko-KR" altLang="en-US" sz="2000" dirty="0"/>
              <a:t> 소개 및 선정 사유</a:t>
            </a:r>
            <a:endParaRPr lang="en-US" altLang="ko-KR" sz="2000" dirty="0"/>
          </a:p>
          <a:p>
            <a:pPr marL="228600" lvl="1">
              <a:spcBef>
                <a:spcPts val="1000"/>
              </a:spcBef>
            </a:pPr>
            <a:r>
              <a:rPr lang="ko-KR" altLang="en-US" sz="2000" dirty="0"/>
              <a:t>개선 전과 후</a:t>
            </a:r>
            <a:r>
              <a:rPr lang="en-US" altLang="ko-KR" sz="2000" dirty="0"/>
              <a:t>,</a:t>
            </a:r>
            <a:r>
              <a:rPr lang="ko-KR" altLang="en-US" sz="2000" dirty="0"/>
              <a:t> 변화된 모습의 이미지화</a:t>
            </a:r>
            <a:endParaRPr lang="en-US" altLang="ko-KR" sz="2000" dirty="0"/>
          </a:p>
          <a:p>
            <a:pPr marL="228600" lvl="1">
              <a:spcBef>
                <a:spcPts val="1000"/>
              </a:spcBef>
            </a:pPr>
            <a:r>
              <a:rPr lang="ko-KR" altLang="en-US" sz="2000" dirty="0"/>
              <a:t>개선을 통해 예상되는 기대효과</a:t>
            </a:r>
            <a:endParaRPr lang="en-US" altLang="ko-KR" sz="2000" dirty="0"/>
          </a:p>
          <a:p>
            <a:pPr marL="228600" lvl="1">
              <a:spcBef>
                <a:spcPts val="1000"/>
              </a:spcBef>
            </a:pPr>
            <a:r>
              <a:rPr lang="ko-KR" altLang="en-US" sz="2000" dirty="0"/>
              <a:t>개선을 추진하고자 할 때 예상되는 어려움 </a:t>
            </a:r>
            <a:r>
              <a:rPr lang="en-US" altLang="ko-KR" sz="2000" dirty="0"/>
              <a:t>(</a:t>
            </a:r>
            <a:r>
              <a:rPr lang="ko-KR" altLang="en-US" sz="2000" dirty="0"/>
              <a:t>경영층의 의지</a:t>
            </a:r>
            <a:r>
              <a:rPr lang="en-US" altLang="ko-KR" sz="2000" dirty="0"/>
              <a:t>, </a:t>
            </a:r>
            <a:r>
              <a:rPr lang="ko-KR" altLang="en-US" sz="2000" dirty="0"/>
              <a:t>비용</a:t>
            </a:r>
            <a:r>
              <a:rPr lang="en-US" altLang="ko-KR" sz="2000" dirty="0"/>
              <a:t>, </a:t>
            </a:r>
            <a:r>
              <a:rPr lang="ko-KR" altLang="en-US" sz="2000" dirty="0"/>
              <a:t>개발자 마인드 등등</a:t>
            </a:r>
            <a:r>
              <a:rPr lang="en-US" altLang="ko-KR" sz="200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8B1FF-3FA7-3E47-A553-4A4DADC366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3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8366</TotalTime>
  <Words>757</Words>
  <Application>Microsoft Office PowerPoint</Application>
  <PresentationFormat>와이드스크린</PresentationFormat>
  <Paragraphs>112</Paragraphs>
  <Slides>11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Theme</vt:lpstr>
      <vt:lpstr>포장기 셸 개체</vt:lpstr>
      <vt:lpstr>Worksheet</vt:lpstr>
      <vt:lpstr>Software Engineering  프로젝트 과제물</vt:lpstr>
      <vt:lpstr>프로젝트 과제물 개요</vt:lpstr>
      <vt:lpstr>심사 (Assessment) 수행</vt:lpstr>
      <vt:lpstr>&lt;심사 결과 보고서 – 예시&gt;</vt:lpstr>
      <vt:lpstr>PowerPoint 프레젠테이션</vt:lpstr>
      <vt:lpstr>&lt;심사 결과 보고서 – 예시&gt;  계속</vt:lpstr>
      <vt:lpstr>참고. 심사 결과 보고서 – 사례</vt:lpstr>
      <vt:lpstr>PowerPoint 프레젠테이션</vt:lpstr>
      <vt:lpstr>프로세스 개선 계획 수립</vt:lpstr>
      <vt:lpstr>최종 발표자료 작성시 참고사항</vt:lpstr>
      <vt:lpstr>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 chap 1. Introduction</dc:title>
  <dc:creator>Microsoft Office User</dc:creator>
  <cp:lastModifiedBy>최수진</cp:lastModifiedBy>
  <cp:revision>175</cp:revision>
  <cp:lastPrinted>2016-03-21T08:51:57Z</cp:lastPrinted>
  <dcterms:created xsi:type="dcterms:W3CDTF">2016-03-01T07:34:49Z</dcterms:created>
  <dcterms:modified xsi:type="dcterms:W3CDTF">2022-04-02T02:55:41Z</dcterms:modified>
</cp:coreProperties>
</file>