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93" r:id="rId4"/>
    <p:sldId id="305" r:id="rId5"/>
    <p:sldId id="304" r:id="rId6"/>
    <p:sldId id="294" r:id="rId7"/>
    <p:sldId id="295" r:id="rId8"/>
    <p:sldId id="296" r:id="rId9"/>
    <p:sldId id="300" r:id="rId10"/>
    <p:sldId id="307" r:id="rId11"/>
    <p:sldId id="298" r:id="rId12"/>
    <p:sldId id="301" r:id="rId13"/>
    <p:sldId id="30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444"/>
    <a:srgbClr val="484848"/>
    <a:srgbClr val="555555"/>
    <a:srgbClr val="CF3B4C"/>
    <a:srgbClr val="344F66"/>
    <a:srgbClr val="5E5E5E"/>
    <a:srgbClr val="355067"/>
    <a:srgbClr val="D03C4D"/>
    <a:srgbClr val="375269"/>
    <a:srgbClr val="385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0" autoAdjust="0"/>
    <p:restoredTop sz="95801" autoAdjust="0"/>
  </p:normalViewPr>
  <p:slideViewPr>
    <p:cSldViewPr snapToGrid="0">
      <p:cViewPr varScale="1">
        <p:scale>
          <a:sx n="87" d="100"/>
          <a:sy n="87" d="100"/>
        </p:scale>
        <p:origin x="208"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8C92E-F6BC-41C6-ADE4-045FC7806329}" type="datetimeFigureOut">
              <a:rPr lang="zh-CN" altLang="en-US" smtClean="0"/>
              <a:t>2020/7/31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EA62F-52E9-49A1-AF7F-BFF2F138A557}" type="slidenum">
              <a:rPr lang="zh-CN" altLang="en-US" smtClean="0"/>
              <a:t>‹#›</a:t>
            </a:fld>
            <a:endParaRPr lang="zh-CN" altLang="en-US"/>
          </a:p>
        </p:txBody>
      </p:sp>
    </p:spTree>
    <p:extLst>
      <p:ext uri="{BB962C8B-B14F-4D97-AF65-F5344CB8AC3E}">
        <p14:creationId xmlns:p14="http://schemas.microsoft.com/office/powerpoint/2010/main" val="15691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4EA62F-52E9-49A1-AF7F-BFF2F138A557}" type="slidenum">
              <a:rPr lang="zh-CN" altLang="en-US" smtClean="0"/>
              <a:t>1</a:t>
            </a:fld>
            <a:endParaRPr lang="zh-CN" altLang="en-US"/>
          </a:p>
        </p:txBody>
      </p:sp>
    </p:spTree>
    <p:extLst>
      <p:ext uri="{BB962C8B-B14F-4D97-AF65-F5344CB8AC3E}">
        <p14:creationId xmlns:p14="http://schemas.microsoft.com/office/powerpoint/2010/main" val="184064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first round, the results of </a:t>
            </a:r>
            <a:r>
              <a:rPr lang="en-US" altLang="zh-CN" dirty="0" err="1"/>
              <a:t>xLSTNet</a:t>
            </a:r>
            <a:r>
              <a:rPr lang="en-US" altLang="zh-CN" dirty="0"/>
              <a:t> and baseline are as follows. It should be noted that the task1 data of the </a:t>
            </a:r>
            <a:r>
              <a:rPr lang="en-US" altLang="zh-CN" dirty="0" err="1"/>
              <a:t>LSTNet</a:t>
            </a:r>
            <a:r>
              <a:rPr lang="en-US" altLang="zh-CN" dirty="0"/>
              <a:t>-Label method is lost, and the actual data should be below 50, which does not affect the final result. </a:t>
            </a:r>
            <a:r>
              <a:rPr lang="en-US" altLang="zh-CN" dirty="0" err="1"/>
              <a:t>xLSTNet</a:t>
            </a:r>
            <a:r>
              <a:rPr lang="en-US" altLang="zh-CN" dirty="0"/>
              <a:t> achieved the best results. In the second round, because the number of submissions is relatively precious, we did not take the evaluation baselines.</a:t>
            </a:r>
            <a:endParaRPr lang="zh-CN" altLang="en-US" dirty="0"/>
          </a:p>
        </p:txBody>
      </p:sp>
      <p:sp>
        <p:nvSpPr>
          <p:cNvPr id="4" name="灯片编号占位符 3"/>
          <p:cNvSpPr>
            <a:spLocks noGrp="1"/>
          </p:cNvSpPr>
          <p:nvPr>
            <p:ph type="sldNum" sz="quarter" idx="10"/>
          </p:nvPr>
        </p:nvSpPr>
        <p:spPr/>
        <p:txBody>
          <a:bodyPr/>
          <a:lstStyle/>
          <a:p>
            <a:fld id="{5A4EA62F-52E9-49A1-AF7F-BFF2F138A557}" type="slidenum">
              <a:rPr lang="zh-CN" altLang="en-US" smtClean="0"/>
              <a:t>10</a:t>
            </a:fld>
            <a:endParaRPr lang="zh-CN" altLang="en-US"/>
          </a:p>
        </p:txBody>
      </p:sp>
    </p:spTree>
    <p:extLst>
      <p:ext uri="{BB962C8B-B14F-4D97-AF65-F5344CB8AC3E}">
        <p14:creationId xmlns:p14="http://schemas.microsoft.com/office/powerpoint/2010/main" val="429050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result of our two rounds of competition. In the second round, we fine-tuned the parameters, making the results significantly improved.</a:t>
            </a:r>
            <a:endParaRPr lang="zh-CN" altLang="en-US" dirty="0"/>
          </a:p>
        </p:txBody>
      </p:sp>
      <p:sp>
        <p:nvSpPr>
          <p:cNvPr id="4" name="灯片编号占位符 3"/>
          <p:cNvSpPr>
            <a:spLocks noGrp="1"/>
          </p:cNvSpPr>
          <p:nvPr>
            <p:ph type="sldNum" sz="quarter" idx="10"/>
          </p:nvPr>
        </p:nvSpPr>
        <p:spPr/>
        <p:txBody>
          <a:bodyPr/>
          <a:lstStyle/>
          <a:p>
            <a:fld id="{5A4EA62F-52E9-49A1-AF7F-BFF2F138A557}" type="slidenum">
              <a:rPr lang="zh-CN" altLang="en-US" smtClean="0"/>
              <a:t>11</a:t>
            </a:fld>
            <a:endParaRPr lang="zh-CN" altLang="en-US"/>
          </a:p>
        </p:txBody>
      </p:sp>
    </p:spTree>
    <p:extLst>
      <p:ext uri="{BB962C8B-B14F-4D97-AF65-F5344CB8AC3E}">
        <p14:creationId xmlns:p14="http://schemas.microsoft.com/office/powerpoint/2010/main" val="1176832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Compared with </a:t>
            </a:r>
            <a:r>
              <a:rPr lang="en-US" altLang="zh-CN" sz="1200" kern="1200" dirty="0" err="1">
                <a:solidFill>
                  <a:schemeClr val="tx1"/>
                </a:solidFill>
                <a:effectLst/>
                <a:latin typeface="+mn-lt"/>
                <a:ea typeface="+mn-ea"/>
                <a:cs typeface="+mn-cs"/>
              </a:rPr>
              <a:t>LSTNet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xLSTNet</a:t>
            </a:r>
            <a:r>
              <a:rPr lang="en-US" altLang="zh-CN" sz="1200" kern="1200" dirty="0">
                <a:solidFill>
                  <a:schemeClr val="tx1"/>
                </a:solidFill>
                <a:effectLst/>
                <a:latin typeface="+mn-lt"/>
                <a:ea typeface="+mn-ea"/>
                <a:cs typeface="+mn-cs"/>
              </a:rPr>
              <a:t> has a significant improvement in the three tasks, which means that the feature interaction module can well capture the impact between metals.</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xLSTNet</a:t>
            </a:r>
            <a:r>
              <a:rPr lang="en-US" altLang="zh-CN" sz="1200" kern="1200" dirty="0">
                <a:solidFill>
                  <a:schemeClr val="tx1"/>
                </a:solidFill>
                <a:effectLst/>
                <a:latin typeface="+mn-lt"/>
                <a:ea typeface="+mn-ea"/>
                <a:cs typeface="+mn-cs"/>
              </a:rPr>
              <a:t> is sensitive to parameters. We did not adjust the parameters in the preliminary rounds, which resulted in average results. During the finals, we adjusted the parameters to significantly improve the model's ability.</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A4EA62F-52E9-49A1-AF7F-BFF2F138A557}" type="slidenum">
              <a:rPr lang="zh-CN" altLang="en-US" smtClean="0"/>
              <a:t>12</a:t>
            </a:fld>
            <a:endParaRPr lang="zh-CN" altLang="en-US"/>
          </a:p>
        </p:txBody>
      </p:sp>
    </p:spTree>
    <p:extLst>
      <p:ext uri="{BB962C8B-B14F-4D97-AF65-F5344CB8AC3E}">
        <p14:creationId xmlns:p14="http://schemas.microsoft.com/office/powerpoint/2010/main" val="1854679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4EA62F-52E9-49A1-AF7F-BFF2F138A557}" type="slidenum">
              <a:rPr lang="zh-CN" altLang="en-US" smtClean="0"/>
              <a:t>13</a:t>
            </a:fld>
            <a:endParaRPr lang="zh-CN" altLang="en-US"/>
          </a:p>
        </p:txBody>
      </p:sp>
    </p:spTree>
    <p:extLst>
      <p:ext uri="{BB962C8B-B14F-4D97-AF65-F5344CB8AC3E}">
        <p14:creationId xmlns:p14="http://schemas.microsoft.com/office/powerpoint/2010/main" val="275051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we will introduce the tasks of the competition, then the methods we use, then our experiments, and finally our results and conclusions.</a:t>
            </a:r>
            <a:endParaRPr lang="zh-CN" altLang="en-US" dirty="0"/>
          </a:p>
        </p:txBody>
      </p:sp>
      <p:sp>
        <p:nvSpPr>
          <p:cNvPr id="4" name="灯片编号占位符 3"/>
          <p:cNvSpPr>
            <a:spLocks noGrp="1"/>
          </p:cNvSpPr>
          <p:nvPr>
            <p:ph type="sldNum" sz="quarter" idx="10"/>
          </p:nvPr>
        </p:nvSpPr>
        <p:spPr/>
        <p:txBody>
          <a:bodyPr/>
          <a:lstStyle/>
          <a:p>
            <a:fld id="{5A4EA62F-52E9-49A1-AF7F-BFF2F138A557}" type="slidenum">
              <a:rPr lang="zh-CN" altLang="en-US" smtClean="0"/>
              <a:t>2</a:t>
            </a:fld>
            <a:endParaRPr lang="zh-CN" altLang="en-US"/>
          </a:p>
        </p:txBody>
      </p:sp>
    </p:spTree>
    <p:extLst>
      <p:ext uri="{BB962C8B-B14F-4D97-AF65-F5344CB8AC3E}">
        <p14:creationId xmlns:p14="http://schemas.microsoft.com/office/powerpoint/2010/main" val="1271798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task is to predict the rise and fall of six different metals over 1-day, 20-day and 60-day period, and uses accuracy as evaluation metric.</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A4EA62F-52E9-49A1-AF7F-BFF2F138A557}" type="slidenum">
              <a:rPr lang="zh-CN" altLang="en-US" smtClean="0"/>
              <a:t>3</a:t>
            </a:fld>
            <a:endParaRPr lang="zh-CN" altLang="en-US"/>
          </a:p>
        </p:txBody>
      </p:sp>
    </p:spTree>
    <p:extLst>
      <p:ext uri="{BB962C8B-B14F-4D97-AF65-F5344CB8AC3E}">
        <p14:creationId xmlns:p14="http://schemas.microsoft.com/office/powerpoint/2010/main" val="414527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collect DOW dataset, English news and Chinese news text data, but we only use DOW dataset.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A4EA62F-52E9-49A1-AF7F-BFF2F138A557}" type="slidenum">
              <a:rPr lang="zh-CN" altLang="en-US" smtClean="0"/>
              <a:t>4</a:t>
            </a:fld>
            <a:endParaRPr lang="zh-CN" altLang="en-US"/>
          </a:p>
        </p:txBody>
      </p:sp>
    </p:spTree>
    <p:extLst>
      <p:ext uri="{BB962C8B-B14F-4D97-AF65-F5344CB8AC3E}">
        <p14:creationId xmlns:p14="http://schemas.microsoft.com/office/powerpoint/2010/main" val="2681982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find that the length of train set will influence prediction accuracy, so we only use LME dataset after 2005 and use the last 10% of the data as the validation set.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There are some missing values in original dataset, so we replace it with the previous day's value. We use the Min-Max Normalization method to scale the data into the range minus one to one where the maximum and minimum values are taken from the training set.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A4EA62F-52E9-49A1-AF7F-BFF2F138A557}" type="slidenum">
              <a:rPr lang="zh-CN" altLang="en-US" smtClean="0"/>
              <a:t>5</a:t>
            </a:fld>
            <a:endParaRPr lang="zh-CN" altLang="en-US"/>
          </a:p>
        </p:txBody>
      </p:sp>
    </p:spTree>
    <p:extLst>
      <p:ext uri="{BB962C8B-B14F-4D97-AF65-F5344CB8AC3E}">
        <p14:creationId xmlns:p14="http://schemas.microsoft.com/office/powerpoint/2010/main" val="507475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Next, the idea of our method </a:t>
            </a:r>
            <a:r>
              <a:rPr lang="en-US" altLang="zh-CN" sz="1200" kern="1200" dirty="0" err="1">
                <a:solidFill>
                  <a:schemeClr val="tx1"/>
                </a:solidFill>
                <a:effectLst/>
                <a:latin typeface="+mn-lt"/>
                <a:ea typeface="+mn-ea"/>
                <a:cs typeface="+mn-cs"/>
              </a:rPr>
              <a:t>xLSTNet</a:t>
            </a:r>
            <a:r>
              <a:rPr lang="en-US" altLang="zh-CN" sz="1200" kern="1200" dirty="0">
                <a:solidFill>
                  <a:schemeClr val="tx1"/>
                </a:solidFill>
                <a:effectLst/>
                <a:latin typeface="+mn-lt"/>
                <a:ea typeface="+mn-ea"/>
                <a:cs typeface="+mn-cs"/>
              </a:rPr>
              <a:t> incorporates feature interactions into time series prediction network </a:t>
            </a:r>
            <a:r>
              <a:rPr lang="en-US" altLang="zh-CN" sz="1200" kern="1200" dirty="0" err="1">
                <a:solidFill>
                  <a:schemeClr val="tx1"/>
                </a:solidFill>
                <a:effectLst/>
                <a:latin typeface="+mn-lt"/>
                <a:ea typeface="+mn-ea"/>
                <a:cs typeface="+mn-cs"/>
              </a:rPr>
              <a:t>LSTNet</a:t>
            </a:r>
            <a:r>
              <a:rPr lang="en-US" altLang="zh-CN" sz="1200" kern="1200" dirty="0">
                <a:solidFill>
                  <a:schemeClr val="tx1"/>
                </a:solidFill>
                <a:effectLst/>
                <a:latin typeface="+mn-lt"/>
                <a:ea typeface="+mn-ea"/>
                <a:cs typeface="+mn-cs"/>
              </a:rPr>
              <a:t>, which is inspired by the idea of the following 2 papers.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A4EA62F-52E9-49A1-AF7F-BFF2F138A557}" type="slidenum">
              <a:rPr lang="zh-CN" altLang="en-US" smtClean="0"/>
              <a:t>6</a:t>
            </a:fld>
            <a:endParaRPr lang="zh-CN" altLang="en-US"/>
          </a:p>
        </p:txBody>
      </p:sp>
    </p:spTree>
    <p:extLst>
      <p:ext uri="{BB962C8B-B14F-4D97-AF65-F5344CB8AC3E}">
        <p14:creationId xmlns:p14="http://schemas.microsoft.com/office/powerpoint/2010/main" val="2014971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LSTNet</a:t>
            </a:r>
            <a:r>
              <a:rPr lang="en-US" altLang="zh-CN" sz="1200" kern="1200" dirty="0">
                <a:solidFill>
                  <a:schemeClr val="tx1"/>
                </a:solidFill>
                <a:effectLst/>
                <a:latin typeface="+mn-lt"/>
                <a:ea typeface="+mn-ea"/>
                <a:cs typeface="+mn-cs"/>
              </a:rPr>
              <a:t> is a deep learning framework for the task of multivariate time series forecasting. It combines the strengths of convolutional and recurrent neural networks and an autoregressive component.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first layer of </a:t>
            </a:r>
            <a:r>
              <a:rPr lang="en-US" altLang="zh-CN" sz="1200" kern="1200" dirty="0" err="1">
                <a:solidFill>
                  <a:schemeClr val="tx1"/>
                </a:solidFill>
                <a:effectLst/>
                <a:latin typeface="+mn-lt"/>
                <a:ea typeface="+mn-ea"/>
                <a:cs typeface="+mn-cs"/>
              </a:rPr>
              <a:t>LSTNet</a:t>
            </a:r>
            <a:r>
              <a:rPr lang="en-US" altLang="zh-CN" sz="1200" kern="1200" dirty="0">
                <a:solidFill>
                  <a:schemeClr val="tx1"/>
                </a:solidFill>
                <a:effectLst/>
                <a:latin typeface="+mn-lt"/>
                <a:ea typeface="+mn-ea"/>
                <a:cs typeface="+mn-cs"/>
              </a:rPr>
              <a:t> is a convolutional network without pooling.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output of the convolutional layer is simultaneously fed into the Recurrent component and Recurrent-skip component. The Recurrent component is a recurrent layer with the GRU.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Recurrent-skip component uses temporal skip connections to capture periodic patterns.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outputs of the Recurrent and Recurrent-skip components are combined by a dense layer.</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decompose the final prediction of </a:t>
            </a:r>
            <a:r>
              <a:rPr lang="en-US" altLang="zh-CN" sz="1200" kern="1200" dirty="0" err="1">
                <a:solidFill>
                  <a:schemeClr val="tx1"/>
                </a:solidFill>
                <a:effectLst/>
                <a:latin typeface="+mn-lt"/>
                <a:ea typeface="+mn-ea"/>
                <a:cs typeface="+mn-cs"/>
              </a:rPr>
              <a:t>LSTNet</a:t>
            </a:r>
            <a:r>
              <a:rPr lang="en-US" altLang="zh-CN" sz="1200" kern="1200" dirty="0">
                <a:solidFill>
                  <a:schemeClr val="tx1"/>
                </a:solidFill>
                <a:effectLst/>
                <a:latin typeface="+mn-lt"/>
                <a:ea typeface="+mn-ea"/>
                <a:cs typeface="+mn-cs"/>
              </a:rPr>
              <a:t> into a linear part, which primarily focuses on the local scaling issue, plus a non-linear part containing recurring patterns. In the </a:t>
            </a:r>
            <a:r>
              <a:rPr lang="en-US" altLang="zh-CN" sz="1200" kern="1200" dirty="0" err="1">
                <a:solidFill>
                  <a:schemeClr val="tx1"/>
                </a:solidFill>
                <a:effectLst/>
                <a:latin typeface="+mn-lt"/>
                <a:ea typeface="+mn-ea"/>
                <a:cs typeface="+mn-cs"/>
              </a:rPr>
              <a:t>LSTNet</a:t>
            </a:r>
            <a:r>
              <a:rPr lang="en-US" altLang="zh-CN" sz="1200" kern="1200" dirty="0">
                <a:solidFill>
                  <a:schemeClr val="tx1"/>
                </a:solidFill>
                <a:effectLst/>
                <a:latin typeface="+mn-lt"/>
                <a:ea typeface="+mn-ea"/>
                <a:cs typeface="+mn-cs"/>
              </a:rPr>
              <a:t> architecture, we adopt the classical Autoregressive (AR) model as the linear component.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final prediction of </a:t>
            </a:r>
            <a:r>
              <a:rPr lang="en-US" altLang="zh-CN" sz="1200" kern="1200" dirty="0" err="1">
                <a:solidFill>
                  <a:schemeClr val="tx1"/>
                </a:solidFill>
                <a:effectLst/>
                <a:latin typeface="+mn-lt"/>
                <a:ea typeface="+mn-ea"/>
                <a:cs typeface="+mn-cs"/>
              </a:rPr>
              <a:t>LSTNet</a:t>
            </a:r>
            <a:r>
              <a:rPr lang="en-US" altLang="zh-CN" sz="1200" kern="1200" dirty="0">
                <a:solidFill>
                  <a:schemeClr val="tx1"/>
                </a:solidFill>
                <a:effectLst/>
                <a:latin typeface="+mn-lt"/>
                <a:ea typeface="+mn-ea"/>
                <a:cs typeface="+mn-cs"/>
              </a:rPr>
              <a:t> is then obtained by integrating the outputs of the neural network part and the AR component.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use </a:t>
            </a:r>
            <a:r>
              <a:rPr lang="en-US" altLang="zh-CN" sz="1200" kern="1200" dirty="0" err="1">
                <a:solidFill>
                  <a:schemeClr val="tx1"/>
                </a:solidFill>
                <a:effectLst/>
                <a:latin typeface="+mn-lt"/>
                <a:ea typeface="+mn-ea"/>
                <a:cs typeface="+mn-cs"/>
              </a:rPr>
              <a:t>LSTNet</a:t>
            </a:r>
            <a:r>
              <a:rPr lang="en-US" altLang="zh-CN" sz="1200" kern="1200" dirty="0">
                <a:solidFill>
                  <a:schemeClr val="tx1"/>
                </a:solidFill>
                <a:effectLst/>
                <a:latin typeface="+mn-lt"/>
                <a:ea typeface="+mn-ea"/>
                <a:cs typeface="+mn-cs"/>
              </a:rPr>
              <a:t> to predict the close price, and then to compute the label, so we add RELU function as the activation function.</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A4EA62F-52E9-49A1-AF7F-BFF2F138A557}" type="slidenum">
              <a:rPr lang="zh-CN" altLang="en-US" smtClean="0"/>
              <a:t>7</a:t>
            </a:fld>
            <a:endParaRPr lang="zh-CN" altLang="en-US"/>
          </a:p>
        </p:txBody>
      </p:sp>
    </p:spTree>
    <p:extLst>
      <p:ext uri="{BB962C8B-B14F-4D97-AF65-F5344CB8AC3E}">
        <p14:creationId xmlns:p14="http://schemas.microsoft.com/office/powerpoint/2010/main" val="283240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Feature interaction is mainly used in recommendation systems, such as </a:t>
            </a:r>
            <a:r>
              <a:rPr lang="en-US" altLang="zh-CN" sz="1200" kern="1200" dirty="0" err="1">
                <a:solidFill>
                  <a:schemeClr val="tx1"/>
                </a:solidFill>
                <a:effectLst/>
                <a:latin typeface="+mn-lt"/>
                <a:ea typeface="+mn-ea"/>
                <a:cs typeface="+mn-cs"/>
              </a:rPr>
              <a:t>DeepFM</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xDeepFM</a:t>
            </a:r>
            <a:r>
              <a:rPr lang="en-US" altLang="zh-CN" sz="1200" kern="1200" dirty="0">
                <a:solidFill>
                  <a:schemeClr val="tx1"/>
                </a:solidFill>
                <a:effectLst/>
                <a:latin typeface="+mn-lt"/>
                <a:ea typeface="+mn-ea"/>
                <a:cs typeface="+mn-cs"/>
              </a:rPr>
              <a:t> models. </a:t>
            </a:r>
            <a:r>
              <a:rPr lang="en-US" altLang="zh-CN" sz="1200" kern="1200" dirty="0" err="1">
                <a:solidFill>
                  <a:schemeClr val="tx1"/>
                </a:solidFill>
                <a:effectLst/>
                <a:latin typeface="+mn-lt"/>
                <a:ea typeface="+mn-ea"/>
                <a:cs typeface="+mn-cs"/>
              </a:rPr>
              <a:t>xLSTNet</a:t>
            </a:r>
            <a:r>
              <a:rPr lang="en-US" altLang="zh-CN" sz="1200" kern="1200" dirty="0">
                <a:solidFill>
                  <a:schemeClr val="tx1"/>
                </a:solidFill>
                <a:effectLst/>
                <a:latin typeface="+mn-lt"/>
                <a:ea typeface="+mn-ea"/>
                <a:cs typeface="+mn-cs"/>
              </a:rPr>
              <a:t> mainly uses the feature interaction module in </a:t>
            </a:r>
            <a:r>
              <a:rPr lang="en-US" altLang="zh-CN" sz="1200" kern="1200" dirty="0" err="1">
                <a:solidFill>
                  <a:schemeClr val="tx1"/>
                </a:solidFill>
                <a:effectLst/>
                <a:latin typeface="+mn-lt"/>
                <a:ea typeface="+mn-ea"/>
                <a:cs typeface="+mn-cs"/>
              </a:rPr>
              <a:t>xDeepFM</a:t>
            </a:r>
            <a:r>
              <a:rPr lang="en-US" altLang="zh-CN" sz="1200" kern="1200" dirty="0">
                <a:solidFill>
                  <a:schemeClr val="tx1"/>
                </a:solidFill>
                <a:effectLst/>
                <a:latin typeface="+mn-lt"/>
                <a:ea typeface="+mn-ea"/>
                <a:cs typeface="+mn-cs"/>
              </a:rPr>
              <a:t> and simplifies it so that high-level interaction between features can be explicitly performed.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Specifically, first we do an outer product of the feature matrix and itself as shown in the left figure, and then for the obtained tensor, use the method shown in the right figure to do an operation similar to convolution. Due to time constraints, the specific process can refer to the references given above or our code. We did not continue to do pooling and compression as in the original paper, and finally only did one feature interaction, that is, using second-order features as the input of the time series model.</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A4EA62F-52E9-49A1-AF7F-BFF2F138A557}" type="slidenum">
              <a:rPr lang="zh-CN" altLang="en-US" smtClean="0"/>
              <a:t>8</a:t>
            </a:fld>
            <a:endParaRPr lang="zh-CN" altLang="en-US"/>
          </a:p>
        </p:txBody>
      </p:sp>
    </p:spTree>
    <p:extLst>
      <p:ext uri="{BB962C8B-B14F-4D97-AF65-F5344CB8AC3E}">
        <p14:creationId xmlns:p14="http://schemas.microsoft.com/office/powerpoint/2010/main" val="3492065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did not adjust the parameters of </a:t>
            </a:r>
            <a:r>
              <a:rPr lang="en-US" altLang="zh-CN" dirty="0" err="1"/>
              <a:t>xLSTNet</a:t>
            </a:r>
            <a:r>
              <a:rPr lang="en-US" altLang="zh-CN" dirty="0"/>
              <a:t> in the first round, and our model parameters in the second round are shown on the left.</a:t>
            </a:r>
          </a:p>
          <a:p>
            <a:r>
              <a:rPr lang="en-US" altLang="zh-CN" dirty="0"/>
              <a:t>We used the following baselines. The first one is that we guess all labels are 0. The second baseline is </a:t>
            </a:r>
            <a:r>
              <a:rPr lang="en-US" altLang="zh-CN" dirty="0" err="1"/>
              <a:t>Lightgbm</a:t>
            </a:r>
            <a:r>
              <a:rPr lang="en-US" altLang="zh-CN" dirty="0"/>
              <a:t>, which is an efficient implementation of </a:t>
            </a:r>
            <a:r>
              <a:rPr lang="en-US" altLang="zh-CN" dirty="0" err="1"/>
              <a:t>gbdt</a:t>
            </a:r>
            <a:r>
              <a:rPr lang="en-US" altLang="zh-CN" dirty="0"/>
              <a:t>. The last two are </a:t>
            </a:r>
            <a:r>
              <a:rPr lang="en-US" altLang="zh-CN" dirty="0" err="1"/>
              <a:t>LSTNet</a:t>
            </a:r>
            <a:r>
              <a:rPr lang="en-US" altLang="zh-CN" dirty="0"/>
              <a:t> models, the third of which directly predicts the rise and fall, and the fourth directly predicts the price.</a:t>
            </a:r>
            <a:endParaRPr lang="zh-CN" altLang="en-US" dirty="0"/>
          </a:p>
        </p:txBody>
      </p:sp>
      <p:sp>
        <p:nvSpPr>
          <p:cNvPr id="4" name="灯片编号占位符 3"/>
          <p:cNvSpPr>
            <a:spLocks noGrp="1"/>
          </p:cNvSpPr>
          <p:nvPr>
            <p:ph type="sldNum" sz="quarter" idx="10"/>
          </p:nvPr>
        </p:nvSpPr>
        <p:spPr/>
        <p:txBody>
          <a:bodyPr/>
          <a:lstStyle/>
          <a:p>
            <a:fld id="{5A4EA62F-52E9-49A1-AF7F-BFF2F138A557}" type="slidenum">
              <a:rPr lang="zh-CN" altLang="en-US" smtClean="0"/>
              <a:t>9</a:t>
            </a:fld>
            <a:endParaRPr lang="zh-CN" altLang="en-US"/>
          </a:p>
        </p:txBody>
      </p:sp>
    </p:spTree>
    <p:extLst>
      <p:ext uri="{BB962C8B-B14F-4D97-AF65-F5344CB8AC3E}">
        <p14:creationId xmlns:p14="http://schemas.microsoft.com/office/powerpoint/2010/main" val="1564429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33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33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0" name="图片 49">
            <a:extLst>
              <a:ext uri="{FF2B5EF4-FFF2-40B4-BE49-F238E27FC236}">
                <a16:creationId xmlns:a16="http://schemas.microsoft.com/office/drawing/2014/main" id="{A3B4FAF4-0D8D-47C7-B20A-02B89BA96E60}"/>
              </a:ext>
            </a:extLst>
          </p:cNvPr>
          <p:cNvPicPr>
            <a:picLocks noChangeAspect="1"/>
          </p:cNvPicPr>
          <p:nvPr userDrawn="1"/>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grpSp>
        <p:nvGrpSpPr>
          <p:cNvPr id="51" name="组合 50">
            <a:extLst>
              <a:ext uri="{FF2B5EF4-FFF2-40B4-BE49-F238E27FC236}">
                <a16:creationId xmlns:a16="http://schemas.microsoft.com/office/drawing/2014/main" id="{6612AB9C-7CAC-448E-B17D-6C9AD7117109}"/>
              </a:ext>
            </a:extLst>
          </p:cNvPr>
          <p:cNvGrpSpPr/>
          <p:nvPr userDrawn="1"/>
        </p:nvGrpSpPr>
        <p:grpSpPr>
          <a:xfrm>
            <a:off x="-4151" y="6748272"/>
            <a:ext cx="3001030" cy="109728"/>
            <a:chOff x="0" y="0"/>
            <a:chExt cx="3001030" cy="109728"/>
          </a:xfrm>
        </p:grpSpPr>
        <p:sp>
          <p:nvSpPr>
            <p:cNvPr id="52" name="矩形 51">
              <a:extLst>
                <a:ext uri="{FF2B5EF4-FFF2-40B4-BE49-F238E27FC236}">
                  <a16:creationId xmlns:a16="http://schemas.microsoft.com/office/drawing/2014/main" id="{992BB410-5033-474F-B791-C20480EE8E6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69413CE5-7A06-4066-BC60-D08FA70694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F6AFCBEE-9FA5-41E1-B3D5-27E412C6C402}"/>
              </a:ext>
            </a:extLst>
          </p:cNvPr>
          <p:cNvGrpSpPr/>
          <p:nvPr userDrawn="1"/>
        </p:nvGrpSpPr>
        <p:grpSpPr>
          <a:xfrm>
            <a:off x="5993758" y="6748272"/>
            <a:ext cx="3001030" cy="109728"/>
            <a:chOff x="0" y="0"/>
            <a:chExt cx="3001030" cy="109728"/>
          </a:xfrm>
        </p:grpSpPr>
        <p:sp>
          <p:nvSpPr>
            <p:cNvPr id="55" name="矩形 54">
              <a:extLst>
                <a:ext uri="{FF2B5EF4-FFF2-40B4-BE49-F238E27FC236}">
                  <a16:creationId xmlns:a16="http://schemas.microsoft.com/office/drawing/2014/main" id="{556374CC-5710-4BA0-8B51-E3F3E8B116E2}"/>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CBB2D42F-3299-42AD-887D-58F575FEEA83}"/>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269AE75-14CB-4307-A417-AE6F887A183E}"/>
              </a:ext>
            </a:extLst>
          </p:cNvPr>
          <p:cNvGrpSpPr/>
          <p:nvPr userDrawn="1"/>
        </p:nvGrpSpPr>
        <p:grpSpPr>
          <a:xfrm>
            <a:off x="2992728" y="6748272"/>
            <a:ext cx="3001030" cy="109728"/>
            <a:chOff x="0" y="0"/>
            <a:chExt cx="3001030" cy="109728"/>
          </a:xfrm>
        </p:grpSpPr>
        <p:sp>
          <p:nvSpPr>
            <p:cNvPr id="58" name="矩形 57">
              <a:extLst>
                <a:ext uri="{FF2B5EF4-FFF2-40B4-BE49-F238E27FC236}">
                  <a16:creationId xmlns:a16="http://schemas.microsoft.com/office/drawing/2014/main" id="{5858F192-30D5-402D-9437-780F7E0851D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673BC2F2-E419-4488-B9D3-C7814C7DC29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a16="http://schemas.microsoft.com/office/drawing/2014/main" id="{C89E93EA-8A1A-431A-A046-53A4AD3A0B57}"/>
              </a:ext>
            </a:extLst>
          </p:cNvPr>
          <p:cNvGrpSpPr/>
          <p:nvPr userDrawn="1"/>
        </p:nvGrpSpPr>
        <p:grpSpPr>
          <a:xfrm>
            <a:off x="8994788" y="6748272"/>
            <a:ext cx="3197212" cy="109728"/>
            <a:chOff x="0" y="0"/>
            <a:chExt cx="3001030" cy="109728"/>
          </a:xfrm>
        </p:grpSpPr>
        <p:sp>
          <p:nvSpPr>
            <p:cNvPr id="61" name="矩形 60">
              <a:extLst>
                <a:ext uri="{FF2B5EF4-FFF2-40B4-BE49-F238E27FC236}">
                  <a16:creationId xmlns:a16="http://schemas.microsoft.com/office/drawing/2014/main" id="{6537377D-08D0-4F62-8892-61934B111714}"/>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4FF8F0A7-4B30-457B-836E-BF27D90D082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3" name="图片 62">
            <a:extLst>
              <a:ext uri="{FF2B5EF4-FFF2-40B4-BE49-F238E27FC236}">
                <a16:creationId xmlns:a16="http://schemas.microsoft.com/office/drawing/2014/main" id="{6BF270C6-BACE-48B2-8185-014E46D97E9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0284" y="-210898"/>
            <a:ext cx="2690446" cy="1513197"/>
          </a:xfrm>
          <a:prstGeom prst="rect">
            <a:avLst/>
          </a:prstGeom>
        </p:spPr>
      </p:pic>
      <p:cxnSp>
        <p:nvCxnSpPr>
          <p:cNvPr id="19" name="直接连接符 18">
            <a:extLst>
              <a:ext uri="{FF2B5EF4-FFF2-40B4-BE49-F238E27FC236}">
                <a16:creationId xmlns:a16="http://schemas.microsoft.com/office/drawing/2014/main" id="{F2A08996-C8C7-4D8E-B105-6056D189A400}"/>
              </a:ext>
            </a:extLst>
          </p:cNvPr>
          <p:cNvCxnSpPr/>
          <p:nvPr userDrawn="1"/>
        </p:nvCxnSpPr>
        <p:spPr bwMode="auto">
          <a:xfrm>
            <a:off x="1145215" y="883628"/>
            <a:ext cx="9569060" cy="0"/>
          </a:xfrm>
          <a:prstGeom prst="line">
            <a:avLst/>
          </a:prstGeom>
          <a:solidFill>
            <a:schemeClr val="accent1"/>
          </a:solidFill>
          <a:ln w="9525" cap="flat" cmpd="sng" algn="ctr">
            <a:solidFill>
              <a:srgbClr val="44444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5782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8CD59B-5FCF-4003-A91C-A10DC4E3F9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2A1ED1-1F8F-4592-9D0E-0C126A655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62C71D-338C-45AB-A403-22EB9EC0A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C00F5-FCF0-4349-83A1-01C5FA13001E}" type="datetimeFigureOut">
              <a:rPr lang="zh-CN" altLang="en-US" smtClean="0"/>
              <a:t>2020/7/31</a:t>
            </a:fld>
            <a:endParaRPr lang="zh-CN" altLang="en-US"/>
          </a:p>
        </p:txBody>
      </p:sp>
      <p:sp>
        <p:nvSpPr>
          <p:cNvPr id="5" name="页脚占位符 4">
            <a:extLst>
              <a:ext uri="{FF2B5EF4-FFF2-40B4-BE49-F238E27FC236}">
                <a16:creationId xmlns:a16="http://schemas.microsoft.com/office/drawing/2014/main" id="{CA87FB30-F7FA-41F9-BA62-DCABE1699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F7EF38-34FB-41CA-852B-F40CAEA4C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67CC6-4928-458E-94BA-DE18EA2C279C}" type="slidenum">
              <a:rPr lang="zh-CN" altLang="en-US" smtClean="0"/>
              <a:t>‹#›</a:t>
            </a:fld>
            <a:endParaRPr lang="zh-CN" altLang="en-US"/>
          </a:p>
        </p:txBody>
      </p:sp>
    </p:spTree>
    <p:extLst>
      <p:ext uri="{BB962C8B-B14F-4D97-AF65-F5344CB8AC3E}">
        <p14:creationId xmlns:p14="http://schemas.microsoft.com/office/powerpoint/2010/main" val="4284034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F3B29DC-3C1E-4571-B68A-E25EFD3B0763}"/>
              </a:ext>
            </a:extLst>
          </p:cNvPr>
          <p:cNvPicPr>
            <a:picLocks noChangeAspect="1"/>
          </p:cNvPicPr>
          <p:nvPr/>
        </p:nvPicPr>
        <p:blipFill rotWithShape="1">
          <a:blip r:embed="rId3">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0" y="11801"/>
            <a:ext cx="12192001" cy="6858000"/>
          </a:xfrm>
          <a:prstGeom prst="rect">
            <a:avLst/>
          </a:prstGeom>
        </p:spPr>
      </p:pic>
      <p:sp>
        <p:nvSpPr>
          <p:cNvPr id="17" name="文本框 16">
            <a:extLst>
              <a:ext uri="{FF2B5EF4-FFF2-40B4-BE49-F238E27FC236}">
                <a16:creationId xmlns:a16="http://schemas.microsoft.com/office/drawing/2014/main" id="{FAE64323-C918-4DDA-8DE5-3A39BDC59763}"/>
              </a:ext>
            </a:extLst>
          </p:cNvPr>
          <p:cNvSpPr txBox="1"/>
          <p:nvPr/>
        </p:nvSpPr>
        <p:spPr>
          <a:xfrm>
            <a:off x="0" y="566239"/>
            <a:ext cx="12195983" cy="2308324"/>
          </a:xfrm>
          <a:prstGeom prst="rect">
            <a:avLst/>
          </a:prstGeom>
          <a:noFill/>
        </p:spPr>
        <p:txBody>
          <a:bodyPr wrap="square" rtlCol="0">
            <a:spAutoFit/>
          </a:bodyPr>
          <a:lstStyle/>
          <a:p>
            <a:pPr algn="ctr">
              <a:lnSpc>
                <a:spcPct val="150000"/>
              </a:lnSpc>
            </a:pPr>
            <a:r>
              <a:rPr lang="en-US" altLang="zh-CN" sz="2400" b="1" dirty="0" err="1">
                <a:solidFill>
                  <a:srgbClr val="444444"/>
                </a:solidFill>
                <a:latin typeface="Arial" panose="020B0604020202020204" pitchFamily="34" charset="0"/>
                <a:cs typeface="Arial" panose="020B0604020202020204" pitchFamily="34" charset="0"/>
              </a:rPr>
              <a:t>xLSTNet</a:t>
            </a:r>
            <a:r>
              <a:rPr lang="en-US" altLang="zh-CN" sz="2400" b="1" dirty="0">
                <a:solidFill>
                  <a:srgbClr val="444444"/>
                </a:solidFill>
                <a:latin typeface="Arial" panose="020B0604020202020204" pitchFamily="34" charset="0"/>
                <a:cs typeface="Arial" panose="020B0604020202020204" pitchFamily="34" charset="0"/>
              </a:rPr>
              <a:t>: </a:t>
            </a:r>
          </a:p>
          <a:p>
            <a:pPr algn="ctr">
              <a:lnSpc>
                <a:spcPct val="150000"/>
              </a:lnSpc>
            </a:pPr>
            <a:r>
              <a:rPr lang="en-US" altLang="zh-CN" sz="2400" b="1" dirty="0">
                <a:solidFill>
                  <a:srgbClr val="444444"/>
                </a:solidFill>
                <a:latin typeface="Arial" panose="020B0604020202020204" pitchFamily="34" charset="0"/>
                <a:cs typeface="Arial" panose="020B0604020202020204" pitchFamily="34" charset="0"/>
              </a:rPr>
              <a:t>Predicting Futures Price with Feature Interaction and Time Series Model</a:t>
            </a:r>
          </a:p>
          <a:p>
            <a:pPr algn="ctr">
              <a:lnSpc>
                <a:spcPct val="150000"/>
              </a:lnSpc>
            </a:pPr>
            <a:endParaRPr lang="en-US" altLang="zh-CN" sz="2400" b="1" dirty="0">
              <a:solidFill>
                <a:srgbClr val="444444"/>
              </a:solidFill>
              <a:latin typeface="Arial" panose="020B0604020202020204" pitchFamily="34" charset="0"/>
              <a:cs typeface="Arial" panose="020B0604020202020204" pitchFamily="34" charset="0"/>
            </a:endParaRPr>
          </a:p>
          <a:p>
            <a:pPr algn="ctr">
              <a:lnSpc>
                <a:spcPct val="150000"/>
              </a:lnSpc>
            </a:pPr>
            <a:r>
              <a:rPr lang="en-US" altLang="zh-CN" sz="2400" dirty="0">
                <a:solidFill>
                  <a:srgbClr val="444444"/>
                </a:solidFill>
                <a:latin typeface="Arial" panose="020B0604020202020204" pitchFamily="34" charset="0"/>
                <a:cs typeface="Arial" panose="020B0604020202020204" pitchFamily="34" charset="0"/>
              </a:rPr>
              <a:t>SIGIR 2020: </a:t>
            </a:r>
            <a:r>
              <a:rPr lang="en-US" altLang="zh-CN" sz="2400" dirty="0" err="1">
                <a:solidFill>
                  <a:srgbClr val="444444"/>
                </a:solidFill>
                <a:latin typeface="Arial" panose="020B0604020202020204" pitchFamily="34" charset="0"/>
                <a:cs typeface="Arial" panose="020B0604020202020204" pitchFamily="34" charset="0"/>
              </a:rPr>
              <a:t>FinIR</a:t>
            </a:r>
            <a:r>
              <a:rPr lang="en-US" altLang="zh-CN" sz="2400" dirty="0">
                <a:solidFill>
                  <a:srgbClr val="444444"/>
                </a:solidFill>
                <a:latin typeface="Arial" panose="020B0604020202020204" pitchFamily="34" charset="0"/>
                <a:cs typeface="Arial" panose="020B0604020202020204" pitchFamily="34" charset="0"/>
              </a:rPr>
              <a:t> REPORT</a:t>
            </a:r>
            <a:endParaRPr lang="zh-CN" altLang="en-US" sz="2400" dirty="0">
              <a:solidFill>
                <a:srgbClr val="444444"/>
              </a:solidFill>
              <a:latin typeface="Arial" panose="020B0604020202020204" pitchFamily="34" charset="0"/>
              <a:cs typeface="Arial" panose="020B0604020202020204" pitchFamily="34" charset="0"/>
            </a:endParaRPr>
          </a:p>
        </p:txBody>
      </p:sp>
      <p:grpSp>
        <p:nvGrpSpPr>
          <p:cNvPr id="2" name="组合 1">
            <a:extLst>
              <a:ext uri="{FF2B5EF4-FFF2-40B4-BE49-F238E27FC236}">
                <a16:creationId xmlns:a16="http://schemas.microsoft.com/office/drawing/2014/main" id="{FE2DE64C-4B43-49F1-9FF0-6AF4CB3B4DDA}"/>
              </a:ext>
            </a:extLst>
          </p:cNvPr>
          <p:cNvGrpSpPr/>
          <p:nvPr/>
        </p:nvGrpSpPr>
        <p:grpSpPr>
          <a:xfrm>
            <a:off x="-3980" y="3429000"/>
            <a:ext cx="12195977" cy="71730"/>
            <a:chOff x="-1" y="3794229"/>
            <a:chExt cx="12195977" cy="71730"/>
          </a:xfrm>
        </p:grpSpPr>
        <p:sp>
          <p:nvSpPr>
            <p:cNvPr id="9" name="矩形 8">
              <a:extLst>
                <a:ext uri="{FF2B5EF4-FFF2-40B4-BE49-F238E27FC236}">
                  <a16:creationId xmlns:a16="http://schemas.microsoft.com/office/drawing/2014/main" id="{714E2647-81FC-4C15-842A-CC557B11C546}"/>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latin typeface="Arial" panose="020B0604020202020204" pitchFamily="34" charset="0"/>
                <a:cs typeface="Arial" panose="020B0604020202020204" pitchFamily="34" charset="0"/>
                <a:sym typeface="+mn-lt"/>
              </a:endParaRPr>
            </a:p>
          </p:txBody>
        </p:sp>
        <p:sp>
          <p:nvSpPr>
            <p:cNvPr id="10" name="矩形 9">
              <a:extLst>
                <a:ext uri="{FF2B5EF4-FFF2-40B4-BE49-F238E27FC236}">
                  <a16:creationId xmlns:a16="http://schemas.microsoft.com/office/drawing/2014/main" id="{E9599FE8-5AB4-49CA-9CBF-A5A67E44283E}"/>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latin typeface="Arial" panose="020B0604020202020204" pitchFamily="34" charset="0"/>
                <a:cs typeface="Arial" panose="020B0604020202020204" pitchFamily="34" charset="0"/>
                <a:sym typeface="+mn-lt"/>
              </a:endParaRPr>
            </a:p>
          </p:txBody>
        </p:sp>
        <p:sp>
          <p:nvSpPr>
            <p:cNvPr id="26" name="矩形 25">
              <a:extLst>
                <a:ext uri="{FF2B5EF4-FFF2-40B4-BE49-F238E27FC236}">
                  <a16:creationId xmlns:a16="http://schemas.microsoft.com/office/drawing/2014/main" id="{A5B519EC-9FFA-4465-8EE8-112CBECAB1C3}"/>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latin typeface="Arial" panose="020B0604020202020204" pitchFamily="34" charset="0"/>
                <a:cs typeface="Arial" panose="020B0604020202020204" pitchFamily="34" charset="0"/>
                <a:sym typeface="+mn-lt"/>
              </a:endParaRPr>
            </a:p>
          </p:txBody>
        </p:sp>
        <p:sp>
          <p:nvSpPr>
            <p:cNvPr id="27" name="矩形 26">
              <a:extLst>
                <a:ext uri="{FF2B5EF4-FFF2-40B4-BE49-F238E27FC236}">
                  <a16:creationId xmlns:a16="http://schemas.microsoft.com/office/drawing/2014/main" id="{BE54C905-3CFC-44CF-97E6-F60D0ABF4F26}"/>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latin typeface="Arial" panose="020B0604020202020204" pitchFamily="34" charset="0"/>
                <a:cs typeface="Arial" panose="020B0604020202020204" pitchFamily="34" charset="0"/>
                <a:sym typeface="+mn-lt"/>
              </a:endParaRPr>
            </a:p>
          </p:txBody>
        </p:sp>
        <p:sp>
          <p:nvSpPr>
            <p:cNvPr id="28" name="矩形 27">
              <a:extLst>
                <a:ext uri="{FF2B5EF4-FFF2-40B4-BE49-F238E27FC236}">
                  <a16:creationId xmlns:a16="http://schemas.microsoft.com/office/drawing/2014/main" id="{B894C46E-1190-4995-A2CD-090F3037BB8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latin typeface="Arial" panose="020B0604020202020204" pitchFamily="34" charset="0"/>
                <a:cs typeface="Arial" panose="020B0604020202020204" pitchFamily="34" charset="0"/>
                <a:sym typeface="+mn-lt"/>
              </a:endParaRPr>
            </a:p>
          </p:txBody>
        </p:sp>
        <p:sp>
          <p:nvSpPr>
            <p:cNvPr id="29" name="矩形 28">
              <a:extLst>
                <a:ext uri="{FF2B5EF4-FFF2-40B4-BE49-F238E27FC236}">
                  <a16:creationId xmlns:a16="http://schemas.microsoft.com/office/drawing/2014/main" id="{F639BB04-0FC6-44FC-A9DD-10203C795D4E}"/>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latin typeface="Arial" panose="020B0604020202020204" pitchFamily="34" charset="0"/>
                <a:cs typeface="Arial" panose="020B0604020202020204" pitchFamily="34" charset="0"/>
                <a:sym typeface="+mn-lt"/>
              </a:endParaRPr>
            </a:p>
          </p:txBody>
        </p:sp>
        <p:sp>
          <p:nvSpPr>
            <p:cNvPr id="30" name="矩形 29">
              <a:extLst>
                <a:ext uri="{FF2B5EF4-FFF2-40B4-BE49-F238E27FC236}">
                  <a16:creationId xmlns:a16="http://schemas.microsoft.com/office/drawing/2014/main" id="{126294C3-4510-423F-91C9-CFB81F4C06DA}"/>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latin typeface="Arial" panose="020B0604020202020204" pitchFamily="34" charset="0"/>
                <a:cs typeface="Arial" panose="020B0604020202020204" pitchFamily="34" charset="0"/>
                <a:sym typeface="+mn-lt"/>
              </a:endParaRPr>
            </a:p>
          </p:txBody>
        </p:sp>
        <p:sp>
          <p:nvSpPr>
            <p:cNvPr id="31" name="矩形 30">
              <a:extLst>
                <a:ext uri="{FF2B5EF4-FFF2-40B4-BE49-F238E27FC236}">
                  <a16:creationId xmlns:a16="http://schemas.microsoft.com/office/drawing/2014/main" id="{1AA23EDA-2145-4429-9291-BCEFE412F9F5}"/>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latin typeface="Arial" panose="020B0604020202020204" pitchFamily="34" charset="0"/>
                <a:cs typeface="Arial" panose="020B0604020202020204" pitchFamily="34" charset="0"/>
                <a:sym typeface="+mn-lt"/>
              </a:endParaRPr>
            </a:p>
          </p:txBody>
        </p:sp>
        <p:sp>
          <p:nvSpPr>
            <p:cNvPr id="32" name="矩形 31">
              <a:extLst>
                <a:ext uri="{FF2B5EF4-FFF2-40B4-BE49-F238E27FC236}">
                  <a16:creationId xmlns:a16="http://schemas.microsoft.com/office/drawing/2014/main" id="{5124E841-AC0D-4F4A-BD21-A7ED49971213}"/>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latin typeface="Arial" panose="020B0604020202020204" pitchFamily="34" charset="0"/>
                <a:cs typeface="Arial" panose="020B0604020202020204" pitchFamily="34" charset="0"/>
                <a:sym typeface="+mn-lt"/>
              </a:endParaRPr>
            </a:p>
          </p:txBody>
        </p:sp>
      </p:grpSp>
      <p:sp>
        <p:nvSpPr>
          <p:cNvPr id="3" name="矩形 2">
            <a:extLst>
              <a:ext uri="{FF2B5EF4-FFF2-40B4-BE49-F238E27FC236}">
                <a16:creationId xmlns:a16="http://schemas.microsoft.com/office/drawing/2014/main" id="{4FDC5F0F-8134-4C53-9DF3-A0C9B72B3653}"/>
              </a:ext>
            </a:extLst>
          </p:cNvPr>
          <p:cNvSpPr/>
          <p:nvPr/>
        </p:nvSpPr>
        <p:spPr>
          <a:xfrm>
            <a:off x="2479647" y="4377104"/>
            <a:ext cx="7641771" cy="1015663"/>
          </a:xfrm>
          <a:prstGeom prst="rect">
            <a:avLst/>
          </a:prstGeom>
        </p:spPr>
        <p:txBody>
          <a:bodyPr wrap="square">
            <a:spAutoFit/>
          </a:bodyPr>
          <a:lstStyle/>
          <a:p>
            <a:pPr algn="ctr">
              <a:lnSpc>
                <a:spcPct val="150000"/>
              </a:lnSpc>
            </a:pPr>
            <a:r>
              <a:rPr lang="en-US" altLang="zh-CN" sz="2000" b="1" dirty="0">
                <a:solidFill>
                  <a:srgbClr val="444444"/>
                </a:solidFill>
                <a:latin typeface="Arial" panose="020B0604020202020204" pitchFamily="34" charset="0"/>
                <a:cs typeface="Arial" panose="020B0604020202020204" pitchFamily="34" charset="0"/>
              </a:rPr>
              <a:t>USTC_</a:t>
            </a:r>
            <a:r>
              <a:rPr lang="zh-CN" altLang="en-US" sz="2000" b="1" dirty="0">
                <a:solidFill>
                  <a:srgbClr val="444444"/>
                </a:solidFill>
                <a:latin typeface="Arial" panose="020B0604020202020204" pitchFamily="34" charset="0"/>
                <a:cs typeface="Arial" panose="020B0604020202020204" pitchFamily="34" charset="0"/>
              </a:rPr>
              <a:t>火锅真好吃</a:t>
            </a:r>
            <a:endParaRPr lang="en-US" altLang="zh-CN" sz="2000" b="1" dirty="0">
              <a:solidFill>
                <a:srgbClr val="444444"/>
              </a:solidFill>
              <a:latin typeface="Arial" panose="020B0604020202020204" pitchFamily="34" charset="0"/>
              <a:cs typeface="Arial" panose="020B0604020202020204" pitchFamily="34" charset="0"/>
            </a:endParaRPr>
          </a:p>
          <a:p>
            <a:pPr algn="ctr">
              <a:lnSpc>
                <a:spcPct val="150000"/>
              </a:lnSpc>
            </a:pPr>
            <a:r>
              <a:rPr lang="en-US" altLang="zh-CN" sz="2000" b="0" i="0" u="none" strike="noStrike" dirty="0">
                <a:solidFill>
                  <a:srgbClr val="333333"/>
                </a:solidFill>
                <a:effectLst/>
                <a:latin typeface="Arial" panose="020B0604020202020204" pitchFamily="34" charset="0"/>
                <a:cs typeface="Arial" panose="020B0604020202020204" pitchFamily="34" charset="0"/>
              </a:rPr>
              <a:t>University of Science and Technology of China</a:t>
            </a:r>
            <a:endParaRPr lang="zh-CN" altLang="en-US" sz="2000" dirty="0">
              <a:solidFill>
                <a:srgbClr val="44444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832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42">
            <a:extLst>
              <a:ext uri="{FF2B5EF4-FFF2-40B4-BE49-F238E27FC236}">
                <a16:creationId xmlns:a16="http://schemas.microsoft.com/office/drawing/2014/main" id="{F2F7ED78-01B1-4A10-BC0B-D1209C2179E5}"/>
              </a:ext>
            </a:extLst>
          </p:cNvPr>
          <p:cNvSpPr txBox="1"/>
          <p:nvPr/>
        </p:nvSpPr>
        <p:spPr>
          <a:xfrm>
            <a:off x="1311470" y="315858"/>
            <a:ext cx="5807787"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solidFill>
                  <a:srgbClr val="444444"/>
                </a:solidFill>
                <a:latin typeface="Arial" panose="020B0604020202020204" pitchFamily="34" charset="0"/>
                <a:ea typeface="+mn-ea"/>
                <a:cs typeface="Arial" panose="020B0604020202020204" pitchFamily="34" charset="0"/>
                <a:sym typeface="+mn-lt"/>
              </a:rPr>
              <a:t>Experiments: Settings</a:t>
            </a:r>
            <a:endParaRPr lang="zh-CN" altLang="en-US" dirty="0">
              <a:solidFill>
                <a:srgbClr val="444444"/>
              </a:solidFill>
              <a:latin typeface="Arial" panose="020B0604020202020204" pitchFamily="34" charset="0"/>
              <a:ea typeface="+mn-ea"/>
              <a:cs typeface="Arial" panose="020B0604020202020204" pitchFamily="34" charset="0"/>
              <a:sym typeface="+mn-lt"/>
            </a:endParaRPr>
          </a:p>
        </p:txBody>
      </p:sp>
      <p:graphicFrame>
        <p:nvGraphicFramePr>
          <p:cNvPr id="4" name="表格 3"/>
          <p:cNvGraphicFramePr>
            <a:graphicFrameLocks noGrp="1"/>
          </p:cNvGraphicFramePr>
          <p:nvPr>
            <p:extLst>
              <p:ext uri="{D42A27DB-BD31-4B8C-83A1-F6EECF244321}">
                <p14:modId xmlns:p14="http://schemas.microsoft.com/office/powerpoint/2010/main" val="3747233255"/>
              </p:ext>
            </p:extLst>
          </p:nvPr>
        </p:nvGraphicFramePr>
        <p:xfrm>
          <a:off x="613602" y="1804736"/>
          <a:ext cx="11008902" cy="3585410"/>
        </p:xfrm>
        <a:graphic>
          <a:graphicData uri="http://schemas.openxmlformats.org/drawingml/2006/table">
            <a:tbl>
              <a:tblPr firstRow="1" firstCol="1" bandRow="1">
                <a:tableStyleId>{5C22544A-7EE6-4342-B048-85BDC9FD1C3A}</a:tableStyleId>
              </a:tblPr>
              <a:tblGrid>
                <a:gridCol w="1834817">
                  <a:extLst>
                    <a:ext uri="{9D8B030D-6E8A-4147-A177-3AD203B41FA5}">
                      <a16:colId xmlns:a16="http://schemas.microsoft.com/office/drawing/2014/main" val="2573034400"/>
                    </a:ext>
                  </a:extLst>
                </a:gridCol>
                <a:gridCol w="1834817">
                  <a:extLst>
                    <a:ext uri="{9D8B030D-6E8A-4147-A177-3AD203B41FA5}">
                      <a16:colId xmlns:a16="http://schemas.microsoft.com/office/drawing/2014/main" val="2377128929"/>
                    </a:ext>
                  </a:extLst>
                </a:gridCol>
                <a:gridCol w="1834817">
                  <a:extLst>
                    <a:ext uri="{9D8B030D-6E8A-4147-A177-3AD203B41FA5}">
                      <a16:colId xmlns:a16="http://schemas.microsoft.com/office/drawing/2014/main" val="490654240"/>
                    </a:ext>
                  </a:extLst>
                </a:gridCol>
                <a:gridCol w="1834817">
                  <a:extLst>
                    <a:ext uri="{9D8B030D-6E8A-4147-A177-3AD203B41FA5}">
                      <a16:colId xmlns:a16="http://schemas.microsoft.com/office/drawing/2014/main" val="897017670"/>
                    </a:ext>
                  </a:extLst>
                </a:gridCol>
                <a:gridCol w="1834817">
                  <a:extLst>
                    <a:ext uri="{9D8B030D-6E8A-4147-A177-3AD203B41FA5}">
                      <a16:colId xmlns:a16="http://schemas.microsoft.com/office/drawing/2014/main" val="2344582965"/>
                    </a:ext>
                  </a:extLst>
                </a:gridCol>
                <a:gridCol w="1834817">
                  <a:extLst>
                    <a:ext uri="{9D8B030D-6E8A-4147-A177-3AD203B41FA5}">
                      <a16:colId xmlns:a16="http://schemas.microsoft.com/office/drawing/2014/main" val="1619033757"/>
                    </a:ext>
                  </a:extLst>
                </a:gridCol>
              </a:tblGrid>
              <a:tr h="717082">
                <a:tc>
                  <a:txBody>
                    <a:bodyPr/>
                    <a:lstStyle/>
                    <a:p>
                      <a:pPr algn="ctr">
                        <a:lnSpc>
                          <a:spcPts val="2000"/>
                        </a:lnSpc>
                        <a:spcAft>
                          <a:spcPts val="0"/>
                        </a:spcAft>
                      </a:pPr>
                      <a:r>
                        <a:rPr lang="en-US" sz="1800" kern="100">
                          <a:solidFill>
                            <a:srgbClr val="444444"/>
                          </a:solidFill>
                          <a:effectLst/>
                        </a:rPr>
                        <a:t> </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All 0</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Lightgbm</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dirty="0" err="1">
                          <a:solidFill>
                            <a:srgbClr val="444444"/>
                          </a:solidFill>
                          <a:effectLst/>
                        </a:rPr>
                        <a:t>LSTNet</a:t>
                      </a:r>
                      <a:r>
                        <a:rPr lang="en-US" sz="1800" kern="100" dirty="0">
                          <a:solidFill>
                            <a:srgbClr val="444444"/>
                          </a:solidFill>
                          <a:effectLst/>
                        </a:rPr>
                        <a:t>-Label</a:t>
                      </a:r>
                      <a:endParaRPr lang="zh-CN" sz="1400"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LSTNet-Close</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dirty="0" err="1">
                          <a:solidFill>
                            <a:srgbClr val="444444"/>
                          </a:solidFill>
                          <a:effectLst/>
                        </a:rPr>
                        <a:t>xLSTNet</a:t>
                      </a:r>
                      <a:endParaRPr lang="zh-CN" sz="1400"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5622177"/>
                  </a:ext>
                </a:extLst>
              </a:tr>
              <a:tr h="717082">
                <a:tc>
                  <a:txBody>
                    <a:bodyPr/>
                    <a:lstStyle/>
                    <a:p>
                      <a:pPr algn="ctr">
                        <a:lnSpc>
                          <a:spcPts val="2000"/>
                        </a:lnSpc>
                        <a:spcAft>
                          <a:spcPts val="0"/>
                        </a:spcAft>
                      </a:pPr>
                      <a:r>
                        <a:rPr lang="en-US" sz="1800" kern="100" dirty="0">
                          <a:solidFill>
                            <a:srgbClr val="444444"/>
                          </a:solidFill>
                          <a:effectLst/>
                        </a:rPr>
                        <a:t>Task1</a:t>
                      </a:r>
                      <a:endParaRPr lang="zh-CN" sz="1400"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dirty="0">
                          <a:solidFill>
                            <a:srgbClr val="444444"/>
                          </a:solidFill>
                          <a:effectLst/>
                        </a:rPr>
                        <a:t>53.16206</a:t>
                      </a:r>
                      <a:endParaRPr lang="zh-CN" sz="1400"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dirty="0">
                          <a:solidFill>
                            <a:srgbClr val="444444"/>
                          </a:solidFill>
                          <a:effectLst/>
                        </a:rPr>
                        <a:t>52.10803689</a:t>
                      </a:r>
                      <a:endParaRPr lang="zh-CN" sz="1400"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dirty="0">
                          <a:solidFill>
                            <a:srgbClr val="444444"/>
                          </a:solidFill>
                          <a:effectLst/>
                        </a:rPr>
                        <a:t>-</a:t>
                      </a:r>
                      <a:endParaRPr lang="zh-CN" sz="1400"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49.34123847</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b="1" kern="100" dirty="0">
                          <a:solidFill>
                            <a:srgbClr val="444444"/>
                          </a:solidFill>
                          <a:effectLst/>
                        </a:rPr>
                        <a:t>53.68906456</a:t>
                      </a:r>
                      <a:endParaRPr lang="zh-CN" sz="1400" b="1"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8486606"/>
                  </a:ext>
                </a:extLst>
              </a:tr>
              <a:tr h="717082">
                <a:tc>
                  <a:txBody>
                    <a:bodyPr/>
                    <a:lstStyle/>
                    <a:p>
                      <a:pPr algn="ctr">
                        <a:lnSpc>
                          <a:spcPts val="2000"/>
                        </a:lnSpc>
                        <a:spcAft>
                          <a:spcPts val="0"/>
                        </a:spcAft>
                      </a:pPr>
                      <a:r>
                        <a:rPr lang="en-US" sz="1800" kern="100">
                          <a:solidFill>
                            <a:srgbClr val="444444"/>
                          </a:solidFill>
                          <a:effectLst/>
                        </a:rPr>
                        <a:t>Task2</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dirty="0">
                          <a:solidFill>
                            <a:srgbClr val="444444"/>
                          </a:solidFill>
                          <a:effectLst/>
                        </a:rPr>
                        <a:t>63.57049</a:t>
                      </a:r>
                      <a:endParaRPr lang="zh-CN" sz="1400"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55.59947299</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62.31884058</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64.49275362</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b="1" kern="100" dirty="0">
                          <a:solidFill>
                            <a:srgbClr val="444444"/>
                          </a:solidFill>
                          <a:effectLst/>
                        </a:rPr>
                        <a:t>65.87615283</a:t>
                      </a:r>
                      <a:endParaRPr lang="zh-CN" sz="1400" b="1"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745373"/>
                  </a:ext>
                </a:extLst>
              </a:tr>
              <a:tr h="717082">
                <a:tc>
                  <a:txBody>
                    <a:bodyPr/>
                    <a:lstStyle/>
                    <a:p>
                      <a:pPr algn="ctr">
                        <a:lnSpc>
                          <a:spcPts val="2000"/>
                        </a:lnSpc>
                        <a:spcAft>
                          <a:spcPts val="0"/>
                        </a:spcAft>
                      </a:pPr>
                      <a:r>
                        <a:rPr lang="en-US" sz="1800" kern="100">
                          <a:solidFill>
                            <a:srgbClr val="444444"/>
                          </a:solidFill>
                          <a:effectLst/>
                        </a:rPr>
                        <a:t>Task3</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dirty="0">
                          <a:solidFill>
                            <a:srgbClr val="444444"/>
                          </a:solidFill>
                          <a:effectLst/>
                        </a:rPr>
                        <a:t>63.96574</a:t>
                      </a:r>
                      <a:endParaRPr lang="zh-CN" sz="1400"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57.90513834</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35.83662714</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67.45718050</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b="1" kern="100" dirty="0">
                          <a:solidFill>
                            <a:srgbClr val="444444"/>
                          </a:solidFill>
                          <a:effectLst/>
                        </a:rPr>
                        <a:t>72.26613966</a:t>
                      </a:r>
                      <a:endParaRPr lang="zh-CN" sz="1400" b="1"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8345802"/>
                  </a:ext>
                </a:extLst>
              </a:tr>
              <a:tr h="717082">
                <a:tc>
                  <a:txBody>
                    <a:bodyPr/>
                    <a:lstStyle/>
                    <a:p>
                      <a:pPr algn="ctr">
                        <a:lnSpc>
                          <a:spcPts val="2000"/>
                        </a:lnSpc>
                        <a:spcAft>
                          <a:spcPts val="0"/>
                        </a:spcAft>
                      </a:pPr>
                      <a:r>
                        <a:rPr lang="en-US" sz="1800" kern="100">
                          <a:solidFill>
                            <a:srgbClr val="444444"/>
                          </a:solidFill>
                          <a:effectLst/>
                        </a:rPr>
                        <a:t>Overall</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60.23276</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55.20421607</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kern="100">
                          <a:solidFill>
                            <a:srgbClr val="444444"/>
                          </a:solidFill>
                          <a:effectLst/>
                        </a:rPr>
                        <a:t>60.43039087</a:t>
                      </a:r>
                      <a:endParaRPr lang="zh-CN" sz="1400" kern="10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2000"/>
                        </a:lnSpc>
                        <a:spcAft>
                          <a:spcPts val="0"/>
                        </a:spcAft>
                      </a:pPr>
                      <a:r>
                        <a:rPr lang="en-US" sz="1800" b="1" kern="100" dirty="0">
                          <a:solidFill>
                            <a:srgbClr val="444444"/>
                          </a:solidFill>
                          <a:effectLst/>
                        </a:rPr>
                        <a:t>63.94378568</a:t>
                      </a:r>
                      <a:endParaRPr lang="zh-CN" sz="1400" b="1" kern="100" dirty="0">
                        <a:solidFill>
                          <a:srgbClr val="444444"/>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4363773"/>
                  </a:ext>
                </a:extLst>
              </a:tr>
            </a:tbl>
          </a:graphicData>
        </a:graphic>
      </p:graphicFrame>
    </p:spTree>
    <p:extLst>
      <p:ext uri="{BB962C8B-B14F-4D97-AF65-F5344CB8AC3E}">
        <p14:creationId xmlns:p14="http://schemas.microsoft.com/office/powerpoint/2010/main" val="96216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42">
            <a:extLst>
              <a:ext uri="{FF2B5EF4-FFF2-40B4-BE49-F238E27FC236}">
                <a16:creationId xmlns:a16="http://schemas.microsoft.com/office/drawing/2014/main" id="{F2F7ED78-01B1-4A10-BC0B-D1209C2179E5}"/>
              </a:ext>
            </a:extLst>
          </p:cNvPr>
          <p:cNvSpPr txBox="1"/>
          <p:nvPr/>
        </p:nvSpPr>
        <p:spPr>
          <a:xfrm>
            <a:off x="1311470" y="315858"/>
            <a:ext cx="5807787"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solidFill>
                  <a:srgbClr val="444444"/>
                </a:solidFill>
                <a:latin typeface="Arial" panose="020B0604020202020204" pitchFamily="34" charset="0"/>
                <a:ea typeface="+mn-ea"/>
                <a:cs typeface="Arial" panose="020B0604020202020204" pitchFamily="34" charset="0"/>
                <a:sym typeface="+mn-lt"/>
              </a:rPr>
              <a:t>Results &amp; Conclusion</a:t>
            </a:r>
            <a:r>
              <a:rPr lang="zh-CN" altLang="en-US" dirty="0">
                <a:solidFill>
                  <a:srgbClr val="444444"/>
                </a:solidFill>
                <a:latin typeface="Arial" panose="020B0604020202020204" pitchFamily="34" charset="0"/>
                <a:ea typeface="+mn-ea"/>
                <a:cs typeface="Arial" panose="020B0604020202020204" pitchFamily="34" charset="0"/>
                <a:sym typeface="+mn-lt"/>
              </a:rPr>
              <a:t> </a:t>
            </a:r>
          </a:p>
        </p:txBody>
      </p:sp>
      <p:pic>
        <p:nvPicPr>
          <p:cNvPr id="2" name="图片 7">
            <a:extLst>
              <a:ext uri="{FF2B5EF4-FFF2-40B4-BE49-F238E27FC236}">
                <a16:creationId xmlns:a16="http://schemas.microsoft.com/office/drawing/2014/main" id="{A206383F-03EF-42A6-9081-165EFBC54AB6}"/>
              </a:ext>
            </a:extLst>
          </p:cNvPr>
          <p:cNvPicPr>
            <a:picLocks noChangeAspect="1"/>
          </p:cNvPicPr>
          <p:nvPr/>
        </p:nvPicPr>
        <p:blipFill rotWithShape="1">
          <a:blip r:embed="rId3"/>
          <a:srcRect r="83420"/>
          <a:stretch/>
        </p:blipFill>
        <p:spPr>
          <a:xfrm>
            <a:off x="1767387" y="1904002"/>
            <a:ext cx="1966414" cy="1950085"/>
          </a:xfrm>
          <a:prstGeom prst="rect">
            <a:avLst/>
          </a:prstGeom>
          <a:noFill/>
          <a:ln>
            <a:noFill/>
          </a:ln>
        </p:spPr>
      </p:pic>
      <p:sp>
        <p:nvSpPr>
          <p:cNvPr id="4" name="文本框 3">
            <a:extLst>
              <a:ext uri="{FF2B5EF4-FFF2-40B4-BE49-F238E27FC236}">
                <a16:creationId xmlns:a16="http://schemas.microsoft.com/office/drawing/2014/main" id="{7B50AB29-1151-459F-9951-C0DA3D41B4AB}"/>
              </a:ext>
            </a:extLst>
          </p:cNvPr>
          <p:cNvSpPr txBox="1"/>
          <p:nvPr/>
        </p:nvSpPr>
        <p:spPr>
          <a:xfrm>
            <a:off x="1595265" y="4578839"/>
            <a:ext cx="2859636" cy="507831"/>
          </a:xfrm>
          <a:prstGeom prst="rect">
            <a:avLst/>
          </a:prstGeom>
          <a:noFill/>
        </p:spPr>
        <p:txBody>
          <a:bodyPr wrap="square" rtlCol="0">
            <a:spAutoFit/>
          </a:bodyPr>
          <a:lstStyle/>
          <a:p>
            <a:pPr>
              <a:lnSpc>
                <a:spcPct val="150000"/>
              </a:lnSpc>
            </a:pPr>
            <a:r>
              <a:rPr lang="en-US" altLang="zh-CN" dirty="0">
                <a:solidFill>
                  <a:srgbClr val="444444"/>
                </a:solidFill>
                <a:latin typeface="Arial" panose="020B0604020202020204" pitchFamily="34" charset="0"/>
                <a:cs typeface="Arial" panose="020B0604020202020204" pitchFamily="34" charset="0"/>
              </a:rPr>
              <a:t>(a) The First Round</a:t>
            </a:r>
            <a:endParaRPr lang="zh-CN" altLang="en-US" dirty="0">
              <a:solidFill>
                <a:srgbClr val="444444"/>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7E540B02-BEBD-4AFF-BA1D-8915E2A86782}"/>
              </a:ext>
            </a:extLst>
          </p:cNvPr>
          <p:cNvSpPr txBox="1"/>
          <p:nvPr/>
        </p:nvSpPr>
        <p:spPr>
          <a:xfrm>
            <a:off x="6685416" y="4578839"/>
            <a:ext cx="2859636" cy="507831"/>
          </a:xfrm>
          <a:prstGeom prst="rect">
            <a:avLst/>
          </a:prstGeom>
          <a:noFill/>
        </p:spPr>
        <p:txBody>
          <a:bodyPr wrap="square" rtlCol="0">
            <a:spAutoFit/>
          </a:bodyPr>
          <a:lstStyle/>
          <a:p>
            <a:pPr>
              <a:lnSpc>
                <a:spcPct val="150000"/>
              </a:lnSpc>
            </a:pPr>
            <a:r>
              <a:rPr lang="en-US" altLang="zh-CN" dirty="0">
                <a:solidFill>
                  <a:srgbClr val="444444"/>
                </a:solidFill>
                <a:latin typeface="Arial" panose="020B0604020202020204" pitchFamily="34" charset="0"/>
                <a:cs typeface="Arial" panose="020B0604020202020204" pitchFamily="34" charset="0"/>
              </a:rPr>
              <a:t>(b) The Second Round</a:t>
            </a:r>
            <a:endParaRPr lang="zh-CN" altLang="en-US" dirty="0">
              <a:solidFill>
                <a:srgbClr val="44444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4"/>
          <a:stretch>
            <a:fillRect/>
          </a:stretch>
        </p:blipFill>
        <p:spPr>
          <a:xfrm>
            <a:off x="6800992" y="2279723"/>
            <a:ext cx="2323148" cy="1574364"/>
          </a:xfrm>
          <a:prstGeom prst="rect">
            <a:avLst/>
          </a:prstGeom>
        </p:spPr>
      </p:pic>
    </p:spTree>
    <p:extLst>
      <p:ext uri="{BB962C8B-B14F-4D97-AF65-F5344CB8AC3E}">
        <p14:creationId xmlns:p14="http://schemas.microsoft.com/office/powerpoint/2010/main" val="110686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2">
            <a:extLst>
              <a:ext uri="{FF2B5EF4-FFF2-40B4-BE49-F238E27FC236}">
                <a16:creationId xmlns:a16="http://schemas.microsoft.com/office/drawing/2014/main" id="{F454BA8C-5966-4BF7-ACA6-C27E8274CBDD}"/>
              </a:ext>
            </a:extLst>
          </p:cNvPr>
          <p:cNvSpPr txBox="1"/>
          <p:nvPr/>
        </p:nvSpPr>
        <p:spPr>
          <a:xfrm>
            <a:off x="1311470" y="315858"/>
            <a:ext cx="5807787"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solidFill>
                  <a:srgbClr val="444444"/>
                </a:solidFill>
                <a:latin typeface="Arial" panose="020B0604020202020204" pitchFamily="34" charset="0"/>
                <a:ea typeface="+mn-ea"/>
                <a:cs typeface="Arial" panose="020B0604020202020204" pitchFamily="34" charset="0"/>
                <a:sym typeface="+mn-lt"/>
              </a:rPr>
              <a:t>Results &amp; Conclusion</a:t>
            </a:r>
            <a:r>
              <a:rPr lang="zh-CN" altLang="en-US" dirty="0">
                <a:solidFill>
                  <a:srgbClr val="444444"/>
                </a:solidFill>
                <a:latin typeface="Arial" panose="020B0604020202020204" pitchFamily="34" charset="0"/>
                <a:ea typeface="+mn-ea"/>
                <a:cs typeface="Arial" panose="020B0604020202020204" pitchFamily="34" charset="0"/>
                <a:sym typeface="+mn-lt"/>
              </a:rPr>
              <a:t> </a:t>
            </a:r>
          </a:p>
        </p:txBody>
      </p:sp>
      <p:sp>
        <p:nvSpPr>
          <p:cNvPr id="4" name="文本框 3"/>
          <p:cNvSpPr txBox="1"/>
          <p:nvPr/>
        </p:nvSpPr>
        <p:spPr>
          <a:xfrm>
            <a:off x="457200" y="1345721"/>
            <a:ext cx="10912642" cy="4708981"/>
          </a:xfrm>
          <a:prstGeom prst="rect">
            <a:avLst/>
          </a:prstGeom>
          <a:noFill/>
        </p:spPr>
        <p:txBody>
          <a:bodyPr wrap="square" rtlCol="0">
            <a:spAutoFit/>
          </a:bodyPr>
          <a:lstStyle/>
          <a:p>
            <a:pPr marL="342900" indent="-342900">
              <a:lnSpc>
                <a:spcPct val="150000"/>
              </a:lnSpc>
              <a:spcAft>
                <a:spcPts val="1200"/>
              </a:spcAft>
              <a:buAutoNum type="arabicPeriod"/>
            </a:pPr>
            <a:r>
              <a:rPr lang="en-US" altLang="zh-CN" sz="2000" dirty="0">
                <a:solidFill>
                  <a:srgbClr val="444444"/>
                </a:solidFill>
                <a:latin typeface="Arial" panose="020B0604020202020204" pitchFamily="34" charset="0"/>
                <a:cs typeface="Arial" panose="020B0604020202020204" pitchFamily="34" charset="0"/>
              </a:rPr>
              <a:t>Time series models such as </a:t>
            </a:r>
            <a:r>
              <a:rPr lang="en-US" altLang="zh-CN" sz="2000" dirty="0" err="1">
                <a:solidFill>
                  <a:srgbClr val="444444"/>
                </a:solidFill>
                <a:latin typeface="Arial" panose="020B0604020202020204" pitchFamily="34" charset="0"/>
                <a:cs typeface="Arial" panose="020B0604020202020204" pitchFamily="34" charset="0"/>
              </a:rPr>
              <a:t>LSTNet</a:t>
            </a:r>
            <a:r>
              <a:rPr lang="en-US" altLang="zh-CN" sz="2000" dirty="0">
                <a:solidFill>
                  <a:srgbClr val="444444"/>
                </a:solidFill>
                <a:latin typeface="Arial" panose="020B0604020202020204" pitchFamily="34" charset="0"/>
                <a:cs typeface="Arial" panose="020B0604020202020204" pitchFamily="34" charset="0"/>
              </a:rPr>
              <a:t> perform better than other models such as GBDT</a:t>
            </a:r>
          </a:p>
          <a:p>
            <a:pPr marL="342900" indent="-342900">
              <a:lnSpc>
                <a:spcPct val="150000"/>
              </a:lnSpc>
              <a:spcAft>
                <a:spcPts val="1200"/>
              </a:spcAft>
              <a:buAutoNum type="arabicPeriod"/>
            </a:pPr>
            <a:r>
              <a:rPr lang="en-US" altLang="zh-CN" sz="2000" dirty="0">
                <a:solidFill>
                  <a:srgbClr val="444444"/>
                </a:solidFill>
                <a:latin typeface="Arial" panose="020B0604020202020204" pitchFamily="34" charset="0"/>
                <a:cs typeface="Arial" panose="020B0604020202020204" pitchFamily="34" charset="0"/>
              </a:rPr>
              <a:t>Compared with </a:t>
            </a:r>
            <a:r>
              <a:rPr lang="en-US" altLang="zh-CN" sz="2000" dirty="0" err="1">
                <a:solidFill>
                  <a:srgbClr val="444444"/>
                </a:solidFill>
                <a:latin typeface="Arial" panose="020B0604020202020204" pitchFamily="34" charset="0"/>
                <a:cs typeface="Arial" panose="020B0604020202020204" pitchFamily="34" charset="0"/>
              </a:rPr>
              <a:t>LSTNet</a:t>
            </a:r>
            <a:r>
              <a:rPr lang="en-US" altLang="zh-CN" sz="2000" dirty="0">
                <a:solidFill>
                  <a:srgbClr val="444444"/>
                </a:solidFill>
                <a:latin typeface="Arial" panose="020B0604020202020204" pitchFamily="34" charset="0"/>
                <a:cs typeface="Arial" panose="020B0604020202020204" pitchFamily="34" charset="0"/>
              </a:rPr>
              <a:t>, </a:t>
            </a:r>
            <a:r>
              <a:rPr lang="en-US" altLang="zh-CN" sz="2000" dirty="0" err="1">
                <a:solidFill>
                  <a:srgbClr val="444444"/>
                </a:solidFill>
                <a:latin typeface="Arial" panose="020B0604020202020204" pitchFamily="34" charset="0"/>
                <a:cs typeface="Arial" panose="020B0604020202020204" pitchFamily="34" charset="0"/>
              </a:rPr>
              <a:t>xLSTNet</a:t>
            </a:r>
            <a:r>
              <a:rPr lang="en-US" altLang="zh-CN" sz="2000" dirty="0">
                <a:solidFill>
                  <a:srgbClr val="444444"/>
                </a:solidFill>
                <a:latin typeface="Arial" panose="020B0604020202020204" pitchFamily="34" charset="0"/>
                <a:cs typeface="Arial" panose="020B0604020202020204" pitchFamily="34" charset="0"/>
              </a:rPr>
              <a:t> has a significant improvement in the 3 tasks, which means that the feature interaction module can</a:t>
            </a:r>
            <a:r>
              <a:rPr lang="en-US" altLang="zh-CN" sz="2000" b="1" dirty="0">
                <a:solidFill>
                  <a:srgbClr val="444444"/>
                </a:solidFill>
                <a:latin typeface="Arial" panose="020B0604020202020204" pitchFamily="34" charset="0"/>
                <a:cs typeface="Arial" panose="020B0604020202020204" pitchFamily="34" charset="0"/>
              </a:rPr>
              <a:t> well capture the impact between metals</a:t>
            </a:r>
          </a:p>
          <a:p>
            <a:pPr marL="342900" indent="-342900">
              <a:lnSpc>
                <a:spcPct val="150000"/>
              </a:lnSpc>
              <a:spcAft>
                <a:spcPts val="1200"/>
              </a:spcAft>
              <a:buAutoNum type="arabicPeriod"/>
            </a:pPr>
            <a:endParaRPr lang="en-US" altLang="zh-CN" sz="2000" dirty="0">
              <a:solidFill>
                <a:srgbClr val="444444"/>
              </a:solidFill>
              <a:latin typeface="Arial" panose="020B0604020202020204" pitchFamily="34" charset="0"/>
              <a:cs typeface="Arial" panose="020B0604020202020204" pitchFamily="34" charset="0"/>
            </a:endParaRPr>
          </a:p>
          <a:p>
            <a:pPr marL="342900" indent="-342900">
              <a:lnSpc>
                <a:spcPct val="150000"/>
              </a:lnSpc>
              <a:spcAft>
                <a:spcPts val="1200"/>
              </a:spcAft>
              <a:buAutoNum type="arabicPeriod"/>
            </a:pPr>
            <a:endParaRPr lang="en-US" altLang="zh-CN" sz="2000" dirty="0">
              <a:solidFill>
                <a:srgbClr val="444444"/>
              </a:solidFill>
              <a:latin typeface="Arial" panose="020B0604020202020204" pitchFamily="34" charset="0"/>
              <a:cs typeface="Arial" panose="020B0604020202020204" pitchFamily="34" charset="0"/>
            </a:endParaRPr>
          </a:p>
          <a:p>
            <a:pPr marL="342900" indent="-342900">
              <a:lnSpc>
                <a:spcPct val="150000"/>
              </a:lnSpc>
              <a:spcAft>
                <a:spcPts val="1200"/>
              </a:spcAft>
              <a:buAutoNum type="arabicPeriod"/>
            </a:pPr>
            <a:endParaRPr lang="en-US" altLang="zh-CN" sz="2000" dirty="0">
              <a:solidFill>
                <a:srgbClr val="444444"/>
              </a:solidFill>
              <a:latin typeface="Arial" panose="020B0604020202020204" pitchFamily="34" charset="0"/>
              <a:cs typeface="Arial" panose="020B0604020202020204" pitchFamily="34" charset="0"/>
            </a:endParaRPr>
          </a:p>
          <a:p>
            <a:pPr marL="342900" indent="-342900">
              <a:lnSpc>
                <a:spcPct val="150000"/>
              </a:lnSpc>
              <a:spcAft>
                <a:spcPts val="1200"/>
              </a:spcAft>
              <a:buAutoNum type="arabicPeriod"/>
            </a:pPr>
            <a:endParaRPr lang="en-US" altLang="zh-CN" sz="2000" dirty="0">
              <a:solidFill>
                <a:srgbClr val="444444"/>
              </a:solidFill>
              <a:latin typeface="Arial" panose="020B0604020202020204" pitchFamily="34" charset="0"/>
              <a:cs typeface="Arial" panose="020B0604020202020204" pitchFamily="34" charset="0"/>
            </a:endParaRPr>
          </a:p>
          <a:p>
            <a:pPr marL="342900" indent="-342900">
              <a:lnSpc>
                <a:spcPct val="150000"/>
              </a:lnSpc>
              <a:spcAft>
                <a:spcPts val="1200"/>
              </a:spcAft>
              <a:buAutoNum type="arabicPeriod"/>
            </a:pPr>
            <a:r>
              <a:rPr lang="en-US" altLang="zh-CN" sz="2000" dirty="0" err="1">
                <a:solidFill>
                  <a:srgbClr val="444444"/>
                </a:solidFill>
                <a:latin typeface="Arial" panose="020B0604020202020204" pitchFamily="34" charset="0"/>
                <a:cs typeface="Arial" panose="020B0604020202020204" pitchFamily="34" charset="0"/>
              </a:rPr>
              <a:t>xLSTNet</a:t>
            </a:r>
            <a:r>
              <a:rPr lang="en-US" altLang="zh-CN" sz="2000" dirty="0">
                <a:solidFill>
                  <a:srgbClr val="444444"/>
                </a:solidFill>
                <a:latin typeface="Arial" panose="020B0604020202020204" pitchFamily="34" charset="0"/>
                <a:cs typeface="Arial" panose="020B0604020202020204" pitchFamily="34" charset="0"/>
              </a:rPr>
              <a:t> is sensitive to parameters</a:t>
            </a:r>
            <a:endParaRPr lang="zh-CN" altLang="en-US" sz="2000" dirty="0">
              <a:solidFill>
                <a:srgbClr val="44444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5073143" y="3333708"/>
            <a:ext cx="1508131" cy="1795942"/>
          </a:xfrm>
          <a:prstGeom prst="rect">
            <a:avLst/>
          </a:prstGeom>
        </p:spPr>
      </p:pic>
    </p:spTree>
    <p:extLst>
      <p:ext uri="{BB962C8B-B14F-4D97-AF65-F5344CB8AC3E}">
        <p14:creationId xmlns:p14="http://schemas.microsoft.com/office/powerpoint/2010/main" val="415898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a:extLst>
              <a:ext uri="{FF2B5EF4-FFF2-40B4-BE49-F238E27FC236}">
                <a16:creationId xmlns:a16="http://schemas.microsoft.com/office/drawing/2014/main" id="{DEDD26DB-C552-485B-9ABA-05B5D196D2D1}"/>
              </a:ext>
            </a:extLst>
          </p:cNvPr>
          <p:cNvPicPr>
            <a:picLocks noChangeAspect="1"/>
          </p:cNvPicPr>
          <p:nvPr/>
        </p:nvPicPr>
        <p:blipFill rotWithShape="1">
          <a:blip r:embed="rId3">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grpSp>
        <p:nvGrpSpPr>
          <p:cNvPr id="73" name="组合 72">
            <a:extLst>
              <a:ext uri="{FF2B5EF4-FFF2-40B4-BE49-F238E27FC236}">
                <a16:creationId xmlns:a16="http://schemas.microsoft.com/office/drawing/2014/main" id="{8E7ECEC2-1DD7-4790-B59C-25838E7ABD43}"/>
              </a:ext>
            </a:extLst>
          </p:cNvPr>
          <p:cNvGrpSpPr/>
          <p:nvPr/>
        </p:nvGrpSpPr>
        <p:grpSpPr>
          <a:xfrm>
            <a:off x="-3977" y="3487190"/>
            <a:ext cx="12195977" cy="71730"/>
            <a:chOff x="-1" y="3794229"/>
            <a:chExt cx="12195977" cy="71730"/>
          </a:xfrm>
        </p:grpSpPr>
        <p:sp>
          <p:nvSpPr>
            <p:cNvPr id="74" name="矩形 73">
              <a:extLst>
                <a:ext uri="{FF2B5EF4-FFF2-40B4-BE49-F238E27FC236}">
                  <a16:creationId xmlns:a16="http://schemas.microsoft.com/office/drawing/2014/main" id="{A422B444-054F-4CE0-8FFC-1937BE9ADD35}"/>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cs typeface="+mn-ea"/>
                <a:sym typeface="+mn-lt"/>
              </a:endParaRPr>
            </a:p>
          </p:txBody>
        </p:sp>
        <p:sp>
          <p:nvSpPr>
            <p:cNvPr id="78" name="矩形 77">
              <a:extLst>
                <a:ext uri="{FF2B5EF4-FFF2-40B4-BE49-F238E27FC236}">
                  <a16:creationId xmlns:a16="http://schemas.microsoft.com/office/drawing/2014/main" id="{3C260E38-BB7E-4B5B-8F73-E54615E639F4}"/>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cs typeface="+mn-ea"/>
                <a:sym typeface="+mn-lt"/>
              </a:endParaRPr>
            </a:p>
          </p:txBody>
        </p:sp>
        <p:sp>
          <p:nvSpPr>
            <p:cNvPr id="79" name="矩形 78">
              <a:extLst>
                <a:ext uri="{FF2B5EF4-FFF2-40B4-BE49-F238E27FC236}">
                  <a16:creationId xmlns:a16="http://schemas.microsoft.com/office/drawing/2014/main" id="{F7C02F46-AAC9-474E-AEE6-B257EADE5008}"/>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cs typeface="+mn-ea"/>
                <a:sym typeface="+mn-lt"/>
              </a:endParaRPr>
            </a:p>
          </p:txBody>
        </p:sp>
        <p:sp>
          <p:nvSpPr>
            <p:cNvPr id="80" name="矩形 79">
              <a:extLst>
                <a:ext uri="{FF2B5EF4-FFF2-40B4-BE49-F238E27FC236}">
                  <a16:creationId xmlns:a16="http://schemas.microsoft.com/office/drawing/2014/main" id="{B7AEB000-FC41-4AA8-9AA8-9E3BB0552DF0}"/>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cs typeface="+mn-ea"/>
                <a:sym typeface="+mn-lt"/>
              </a:endParaRPr>
            </a:p>
          </p:txBody>
        </p:sp>
        <p:sp>
          <p:nvSpPr>
            <p:cNvPr id="81" name="矩形 80">
              <a:extLst>
                <a:ext uri="{FF2B5EF4-FFF2-40B4-BE49-F238E27FC236}">
                  <a16:creationId xmlns:a16="http://schemas.microsoft.com/office/drawing/2014/main" id="{776A46E5-2742-4E36-B564-C78ED09404A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cs typeface="+mn-ea"/>
                <a:sym typeface="+mn-lt"/>
              </a:endParaRPr>
            </a:p>
          </p:txBody>
        </p:sp>
        <p:sp>
          <p:nvSpPr>
            <p:cNvPr id="82" name="矩形 81">
              <a:extLst>
                <a:ext uri="{FF2B5EF4-FFF2-40B4-BE49-F238E27FC236}">
                  <a16:creationId xmlns:a16="http://schemas.microsoft.com/office/drawing/2014/main" id="{8831A08D-5672-415C-9363-E14B26127CBB}"/>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cs typeface="+mn-ea"/>
                <a:sym typeface="+mn-lt"/>
              </a:endParaRPr>
            </a:p>
          </p:txBody>
        </p:sp>
        <p:sp>
          <p:nvSpPr>
            <p:cNvPr id="83" name="矩形 82">
              <a:extLst>
                <a:ext uri="{FF2B5EF4-FFF2-40B4-BE49-F238E27FC236}">
                  <a16:creationId xmlns:a16="http://schemas.microsoft.com/office/drawing/2014/main" id="{3E843B35-844B-42E9-95F0-44FDD4F0C847}"/>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cs typeface="+mn-ea"/>
                <a:sym typeface="+mn-lt"/>
              </a:endParaRPr>
            </a:p>
          </p:txBody>
        </p:sp>
        <p:sp>
          <p:nvSpPr>
            <p:cNvPr id="84" name="矩形 83">
              <a:extLst>
                <a:ext uri="{FF2B5EF4-FFF2-40B4-BE49-F238E27FC236}">
                  <a16:creationId xmlns:a16="http://schemas.microsoft.com/office/drawing/2014/main" id="{EC84A999-0823-4346-A40D-33F67836F710}"/>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cs typeface="+mn-ea"/>
                <a:sym typeface="+mn-lt"/>
              </a:endParaRPr>
            </a:p>
          </p:txBody>
        </p:sp>
        <p:sp>
          <p:nvSpPr>
            <p:cNvPr id="85" name="矩形 84">
              <a:extLst>
                <a:ext uri="{FF2B5EF4-FFF2-40B4-BE49-F238E27FC236}">
                  <a16:creationId xmlns:a16="http://schemas.microsoft.com/office/drawing/2014/main" id="{DA9A020A-8ADF-4256-ACBA-BEC12C10251E}"/>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4444"/>
                </a:solidFill>
                <a:cs typeface="+mn-ea"/>
                <a:sym typeface="+mn-lt"/>
              </a:endParaRPr>
            </a:p>
          </p:txBody>
        </p:sp>
      </p:grpSp>
      <p:sp>
        <p:nvSpPr>
          <p:cNvPr id="86" name="文本框 85">
            <a:extLst>
              <a:ext uri="{FF2B5EF4-FFF2-40B4-BE49-F238E27FC236}">
                <a16:creationId xmlns:a16="http://schemas.microsoft.com/office/drawing/2014/main" id="{94B18876-D853-42B5-9C40-8BFC63FBEFDE}"/>
              </a:ext>
            </a:extLst>
          </p:cNvPr>
          <p:cNvSpPr txBox="1"/>
          <p:nvPr/>
        </p:nvSpPr>
        <p:spPr>
          <a:xfrm>
            <a:off x="3038537" y="2313446"/>
            <a:ext cx="6163886" cy="1200329"/>
          </a:xfrm>
          <a:prstGeom prst="rect">
            <a:avLst/>
          </a:prstGeom>
          <a:noFill/>
        </p:spPr>
        <p:txBody>
          <a:bodyPr wrap="square">
            <a:spAutoFit/>
          </a:bodyPr>
          <a:lstStyle/>
          <a:p>
            <a:pPr algn="ctr">
              <a:buNone/>
            </a:pPr>
            <a:r>
              <a:rPr lang="en-US" altLang="zh-CN" sz="7200" b="1" dirty="0">
                <a:solidFill>
                  <a:srgbClr val="444444"/>
                </a:solidFill>
                <a:cs typeface="Arial" panose="020B0604020202090204" pitchFamily="34" charset="0"/>
              </a:rPr>
              <a:t>THANK YOU</a:t>
            </a:r>
            <a:endParaRPr lang="zh-CN" altLang="en-US" sz="7200" b="1" dirty="0">
              <a:solidFill>
                <a:srgbClr val="444444"/>
              </a:solidFill>
              <a:cs typeface="Arial" panose="020B0604020202090204" pitchFamily="34" charset="0"/>
            </a:endParaRPr>
          </a:p>
        </p:txBody>
      </p:sp>
    </p:spTree>
    <p:extLst>
      <p:ext uri="{BB962C8B-B14F-4D97-AF65-F5344CB8AC3E}">
        <p14:creationId xmlns:p14="http://schemas.microsoft.com/office/powerpoint/2010/main" val="30236174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a:extLst>
              <a:ext uri="{FF2B5EF4-FFF2-40B4-BE49-F238E27FC236}">
                <a16:creationId xmlns:a16="http://schemas.microsoft.com/office/drawing/2014/main" id="{DEDD26DB-C552-485B-9ABA-05B5D196D2D1}"/>
              </a:ext>
            </a:extLst>
          </p:cNvPr>
          <p:cNvPicPr>
            <a:picLocks noChangeAspect="1"/>
          </p:cNvPicPr>
          <p:nvPr/>
        </p:nvPicPr>
        <p:blipFill rotWithShape="1">
          <a:blip r:embed="rId3">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4" name="图片 3">
            <a:extLst>
              <a:ext uri="{FF2B5EF4-FFF2-40B4-BE49-F238E27FC236}">
                <a16:creationId xmlns:a16="http://schemas.microsoft.com/office/drawing/2014/main" id="{7C692EE9-D43E-45B1-B7F8-EBD3A0756F9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397" t="24071" r="37290" b="24627"/>
          <a:stretch/>
        </p:blipFill>
        <p:spPr>
          <a:xfrm>
            <a:off x="1745762" y="1220061"/>
            <a:ext cx="1473200" cy="1679326"/>
          </a:xfrm>
          <a:prstGeom prst="rect">
            <a:avLst/>
          </a:prstGeom>
        </p:spPr>
      </p:pic>
      <p:sp>
        <p:nvSpPr>
          <p:cNvPr id="5" name="文本框 4">
            <a:extLst>
              <a:ext uri="{FF2B5EF4-FFF2-40B4-BE49-F238E27FC236}">
                <a16:creationId xmlns:a16="http://schemas.microsoft.com/office/drawing/2014/main" id="{A00E676E-5D58-4343-A068-F469B0830F2A}"/>
              </a:ext>
            </a:extLst>
          </p:cNvPr>
          <p:cNvSpPr txBox="1"/>
          <p:nvPr/>
        </p:nvSpPr>
        <p:spPr>
          <a:xfrm>
            <a:off x="790226" y="3327888"/>
            <a:ext cx="3384271" cy="923330"/>
          </a:xfrm>
          <a:prstGeom prst="rect">
            <a:avLst/>
          </a:prstGeom>
          <a:noFill/>
        </p:spPr>
        <p:txBody>
          <a:bodyPr wrap="square" rtlCol="0">
            <a:spAutoFit/>
          </a:bodyPr>
          <a:lstStyle/>
          <a:p>
            <a:pPr algn="dist"/>
            <a:r>
              <a:rPr lang="en-US" altLang="zh-CN" sz="5400" b="1" dirty="0">
                <a:solidFill>
                  <a:srgbClr val="484848"/>
                </a:solidFill>
                <a:latin typeface="Arial" panose="020B0604020202020204" pitchFamily="34" charset="0"/>
                <a:cs typeface="Arial" panose="020B0604020202020204" pitchFamily="34" charset="0"/>
                <a:sym typeface="+mn-lt"/>
              </a:rPr>
              <a:t>Contents</a:t>
            </a:r>
            <a:endParaRPr lang="zh-CN" altLang="en-US" sz="5400" b="1" dirty="0">
              <a:solidFill>
                <a:srgbClr val="484848"/>
              </a:solidFill>
              <a:latin typeface="Arial" panose="020B0604020202020204" pitchFamily="34" charset="0"/>
              <a:cs typeface="Arial" panose="020B0604020202020204" pitchFamily="34" charset="0"/>
              <a:sym typeface="+mn-lt"/>
            </a:endParaRPr>
          </a:p>
        </p:txBody>
      </p:sp>
      <p:grpSp>
        <p:nvGrpSpPr>
          <p:cNvPr id="30" name="组合 29">
            <a:extLst>
              <a:ext uri="{FF2B5EF4-FFF2-40B4-BE49-F238E27FC236}">
                <a16:creationId xmlns:a16="http://schemas.microsoft.com/office/drawing/2014/main" id="{31C610FE-515F-4CFE-A098-188BB2710EFB}"/>
              </a:ext>
            </a:extLst>
          </p:cNvPr>
          <p:cNvGrpSpPr/>
          <p:nvPr/>
        </p:nvGrpSpPr>
        <p:grpSpPr>
          <a:xfrm>
            <a:off x="-4151" y="0"/>
            <a:ext cx="12196151" cy="6858000"/>
            <a:chOff x="-4151" y="0"/>
            <a:chExt cx="12196151" cy="6858000"/>
          </a:xfrm>
        </p:grpSpPr>
        <p:grpSp>
          <p:nvGrpSpPr>
            <p:cNvPr id="31" name="组合 30">
              <a:extLst>
                <a:ext uri="{FF2B5EF4-FFF2-40B4-BE49-F238E27FC236}">
                  <a16:creationId xmlns:a16="http://schemas.microsoft.com/office/drawing/2014/main" id="{79CE61CC-A88A-4FBC-B93F-52CDFEFC8EF4}"/>
                </a:ext>
              </a:extLst>
            </p:cNvPr>
            <p:cNvGrpSpPr/>
            <p:nvPr/>
          </p:nvGrpSpPr>
          <p:grpSpPr>
            <a:xfrm>
              <a:off x="0" y="0"/>
              <a:ext cx="3001030" cy="109728"/>
              <a:chOff x="0" y="0"/>
              <a:chExt cx="3001030" cy="109728"/>
            </a:xfrm>
          </p:grpSpPr>
          <p:sp>
            <p:nvSpPr>
              <p:cNvPr id="65" name="矩形 64">
                <a:extLst>
                  <a:ext uri="{FF2B5EF4-FFF2-40B4-BE49-F238E27FC236}">
                    <a16:creationId xmlns:a16="http://schemas.microsoft.com/office/drawing/2014/main" id="{2262E4E6-FAFB-49F9-881B-21719EF9A7A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66" name="矩形 65">
                <a:extLst>
                  <a:ext uri="{FF2B5EF4-FFF2-40B4-BE49-F238E27FC236}">
                    <a16:creationId xmlns:a16="http://schemas.microsoft.com/office/drawing/2014/main" id="{9CA87D7B-9802-4A59-B4AA-48EBDD17199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nvGrpSpPr>
            <p:cNvPr id="32" name="组合 31">
              <a:extLst>
                <a:ext uri="{FF2B5EF4-FFF2-40B4-BE49-F238E27FC236}">
                  <a16:creationId xmlns:a16="http://schemas.microsoft.com/office/drawing/2014/main" id="{54EBCD83-9B2A-4CA2-9238-661C8E2FE129}"/>
                </a:ext>
              </a:extLst>
            </p:cNvPr>
            <p:cNvGrpSpPr/>
            <p:nvPr/>
          </p:nvGrpSpPr>
          <p:grpSpPr>
            <a:xfrm>
              <a:off x="8994788" y="0"/>
              <a:ext cx="3197212" cy="109728"/>
              <a:chOff x="0" y="0"/>
              <a:chExt cx="3001030" cy="109728"/>
            </a:xfrm>
          </p:grpSpPr>
          <p:sp>
            <p:nvSpPr>
              <p:cNvPr id="63" name="矩形 62">
                <a:extLst>
                  <a:ext uri="{FF2B5EF4-FFF2-40B4-BE49-F238E27FC236}">
                    <a16:creationId xmlns:a16="http://schemas.microsoft.com/office/drawing/2014/main" id="{2297B72A-73B2-4D9C-947B-98A260A1E5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64" name="矩形 63">
                <a:extLst>
                  <a:ext uri="{FF2B5EF4-FFF2-40B4-BE49-F238E27FC236}">
                    <a16:creationId xmlns:a16="http://schemas.microsoft.com/office/drawing/2014/main" id="{70F58B1C-1429-45AE-81A9-4FB7721572B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nvGrpSpPr>
            <p:cNvPr id="33" name="组合 32">
              <a:extLst>
                <a:ext uri="{FF2B5EF4-FFF2-40B4-BE49-F238E27FC236}">
                  <a16:creationId xmlns:a16="http://schemas.microsoft.com/office/drawing/2014/main" id="{D41D9533-7ED5-43B9-9FFF-B768A4F9B072}"/>
                </a:ext>
              </a:extLst>
            </p:cNvPr>
            <p:cNvGrpSpPr/>
            <p:nvPr/>
          </p:nvGrpSpPr>
          <p:grpSpPr>
            <a:xfrm>
              <a:off x="5997909" y="0"/>
              <a:ext cx="3001030" cy="109728"/>
              <a:chOff x="0" y="0"/>
              <a:chExt cx="3001030" cy="109728"/>
            </a:xfrm>
          </p:grpSpPr>
          <p:sp>
            <p:nvSpPr>
              <p:cNvPr id="61" name="矩形 60">
                <a:extLst>
                  <a:ext uri="{FF2B5EF4-FFF2-40B4-BE49-F238E27FC236}">
                    <a16:creationId xmlns:a16="http://schemas.microsoft.com/office/drawing/2014/main" id="{DF293F52-91A3-48D3-B4A2-0F1EE571464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62" name="矩形 61">
                <a:extLst>
                  <a:ext uri="{FF2B5EF4-FFF2-40B4-BE49-F238E27FC236}">
                    <a16:creationId xmlns:a16="http://schemas.microsoft.com/office/drawing/2014/main" id="{4755401B-7D6F-4F4F-9A24-09980FB0A1B8}"/>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nvGrpSpPr>
            <p:cNvPr id="34" name="组合 33">
              <a:extLst>
                <a:ext uri="{FF2B5EF4-FFF2-40B4-BE49-F238E27FC236}">
                  <a16:creationId xmlns:a16="http://schemas.microsoft.com/office/drawing/2014/main" id="{8675C6B3-A200-4291-9657-CA44EDDF666E}"/>
                </a:ext>
              </a:extLst>
            </p:cNvPr>
            <p:cNvGrpSpPr/>
            <p:nvPr/>
          </p:nvGrpSpPr>
          <p:grpSpPr>
            <a:xfrm>
              <a:off x="2996879" y="0"/>
              <a:ext cx="3001030" cy="109728"/>
              <a:chOff x="0" y="0"/>
              <a:chExt cx="3001030" cy="109728"/>
            </a:xfrm>
          </p:grpSpPr>
          <p:sp>
            <p:nvSpPr>
              <p:cNvPr id="59" name="矩形 58">
                <a:extLst>
                  <a:ext uri="{FF2B5EF4-FFF2-40B4-BE49-F238E27FC236}">
                    <a16:creationId xmlns:a16="http://schemas.microsoft.com/office/drawing/2014/main" id="{6097EA9E-8B54-42AC-80D2-B6776A2377E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60" name="矩形 59">
                <a:extLst>
                  <a:ext uri="{FF2B5EF4-FFF2-40B4-BE49-F238E27FC236}">
                    <a16:creationId xmlns:a16="http://schemas.microsoft.com/office/drawing/2014/main" id="{BC61B23A-809D-4046-B190-C2DC2D98054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nvGrpSpPr>
            <p:cNvPr id="35" name="组合 34">
              <a:extLst>
                <a:ext uri="{FF2B5EF4-FFF2-40B4-BE49-F238E27FC236}">
                  <a16:creationId xmlns:a16="http://schemas.microsoft.com/office/drawing/2014/main" id="{B42AC855-DEBE-444F-9CA9-05872B6FCD66}"/>
                </a:ext>
              </a:extLst>
            </p:cNvPr>
            <p:cNvGrpSpPr/>
            <p:nvPr/>
          </p:nvGrpSpPr>
          <p:grpSpPr>
            <a:xfrm>
              <a:off x="-4151" y="6748272"/>
              <a:ext cx="3001030" cy="109728"/>
              <a:chOff x="0" y="0"/>
              <a:chExt cx="3001030" cy="109728"/>
            </a:xfrm>
          </p:grpSpPr>
          <p:sp>
            <p:nvSpPr>
              <p:cNvPr id="57" name="矩形 56">
                <a:extLst>
                  <a:ext uri="{FF2B5EF4-FFF2-40B4-BE49-F238E27FC236}">
                    <a16:creationId xmlns:a16="http://schemas.microsoft.com/office/drawing/2014/main" id="{9EB930A3-9EF3-4862-9548-B99164F43B1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58" name="矩形 57">
                <a:extLst>
                  <a:ext uri="{FF2B5EF4-FFF2-40B4-BE49-F238E27FC236}">
                    <a16:creationId xmlns:a16="http://schemas.microsoft.com/office/drawing/2014/main" id="{A1173D05-1356-4C94-A4A8-90A793D5991B}"/>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nvGrpSpPr>
            <p:cNvPr id="36" name="组合 35">
              <a:extLst>
                <a:ext uri="{FF2B5EF4-FFF2-40B4-BE49-F238E27FC236}">
                  <a16:creationId xmlns:a16="http://schemas.microsoft.com/office/drawing/2014/main" id="{E81EE573-3F3B-4B3A-B8B4-9F1FA0D204DB}"/>
                </a:ext>
              </a:extLst>
            </p:cNvPr>
            <p:cNvGrpSpPr/>
            <p:nvPr/>
          </p:nvGrpSpPr>
          <p:grpSpPr>
            <a:xfrm>
              <a:off x="5993758" y="6748272"/>
              <a:ext cx="3001030" cy="109728"/>
              <a:chOff x="0" y="0"/>
              <a:chExt cx="3001030" cy="109728"/>
            </a:xfrm>
          </p:grpSpPr>
          <p:sp>
            <p:nvSpPr>
              <p:cNvPr id="55" name="矩形 54">
                <a:extLst>
                  <a:ext uri="{FF2B5EF4-FFF2-40B4-BE49-F238E27FC236}">
                    <a16:creationId xmlns:a16="http://schemas.microsoft.com/office/drawing/2014/main" id="{19925D33-D687-4C74-8237-E06E137C94C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56" name="矩形 55">
                <a:extLst>
                  <a:ext uri="{FF2B5EF4-FFF2-40B4-BE49-F238E27FC236}">
                    <a16:creationId xmlns:a16="http://schemas.microsoft.com/office/drawing/2014/main" id="{3CBE44DB-5ACB-42AC-9CFD-2AF4625361E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nvGrpSpPr>
            <p:cNvPr id="37" name="组合 36">
              <a:extLst>
                <a:ext uri="{FF2B5EF4-FFF2-40B4-BE49-F238E27FC236}">
                  <a16:creationId xmlns:a16="http://schemas.microsoft.com/office/drawing/2014/main" id="{FDF63CFB-264B-4D7B-B45F-DA8126919B1F}"/>
                </a:ext>
              </a:extLst>
            </p:cNvPr>
            <p:cNvGrpSpPr/>
            <p:nvPr/>
          </p:nvGrpSpPr>
          <p:grpSpPr>
            <a:xfrm>
              <a:off x="2992728" y="6748272"/>
              <a:ext cx="3001030" cy="109728"/>
              <a:chOff x="0" y="0"/>
              <a:chExt cx="3001030" cy="109728"/>
            </a:xfrm>
          </p:grpSpPr>
          <p:sp>
            <p:nvSpPr>
              <p:cNvPr id="53" name="矩形 52">
                <a:extLst>
                  <a:ext uri="{FF2B5EF4-FFF2-40B4-BE49-F238E27FC236}">
                    <a16:creationId xmlns:a16="http://schemas.microsoft.com/office/drawing/2014/main" id="{7115DB29-DEC5-412E-9649-C7D792823956}"/>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54" name="矩形 53">
                <a:extLst>
                  <a:ext uri="{FF2B5EF4-FFF2-40B4-BE49-F238E27FC236}">
                    <a16:creationId xmlns:a16="http://schemas.microsoft.com/office/drawing/2014/main" id="{CE65F1E4-22B4-404B-8CBE-2D35CF9CA33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nvGrpSpPr>
            <p:cNvPr id="38" name="组合 37">
              <a:extLst>
                <a:ext uri="{FF2B5EF4-FFF2-40B4-BE49-F238E27FC236}">
                  <a16:creationId xmlns:a16="http://schemas.microsoft.com/office/drawing/2014/main" id="{FFF88403-06BE-4F06-A757-05F063CE0BFD}"/>
                </a:ext>
              </a:extLst>
            </p:cNvPr>
            <p:cNvGrpSpPr/>
            <p:nvPr/>
          </p:nvGrpSpPr>
          <p:grpSpPr>
            <a:xfrm>
              <a:off x="8994788" y="6748272"/>
              <a:ext cx="3197212" cy="109728"/>
              <a:chOff x="0" y="0"/>
              <a:chExt cx="3001030" cy="109728"/>
            </a:xfrm>
          </p:grpSpPr>
          <p:sp>
            <p:nvSpPr>
              <p:cNvPr id="51" name="矩形 50">
                <a:extLst>
                  <a:ext uri="{FF2B5EF4-FFF2-40B4-BE49-F238E27FC236}">
                    <a16:creationId xmlns:a16="http://schemas.microsoft.com/office/drawing/2014/main" id="{52635464-5F6B-41D7-BA9B-DA9B00ED4DC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52" name="矩形 51">
                <a:extLst>
                  <a:ext uri="{FF2B5EF4-FFF2-40B4-BE49-F238E27FC236}">
                    <a16:creationId xmlns:a16="http://schemas.microsoft.com/office/drawing/2014/main" id="{7AC6131C-0513-423D-87F8-0B8E350BB87E}"/>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nvGrpSpPr>
            <p:cNvPr id="39" name="组合 38">
              <a:extLst>
                <a:ext uri="{FF2B5EF4-FFF2-40B4-BE49-F238E27FC236}">
                  <a16:creationId xmlns:a16="http://schemas.microsoft.com/office/drawing/2014/main" id="{AF28E9FE-8D74-4FE1-8AED-32F676E6807E}"/>
                </a:ext>
              </a:extLst>
            </p:cNvPr>
            <p:cNvGrpSpPr/>
            <p:nvPr/>
          </p:nvGrpSpPr>
          <p:grpSpPr>
            <a:xfrm rot="16200000">
              <a:off x="-1543742" y="1653470"/>
              <a:ext cx="3197212" cy="109728"/>
              <a:chOff x="0" y="0"/>
              <a:chExt cx="3001030" cy="109728"/>
            </a:xfrm>
          </p:grpSpPr>
          <p:sp>
            <p:nvSpPr>
              <p:cNvPr id="49" name="矩形 48">
                <a:extLst>
                  <a:ext uri="{FF2B5EF4-FFF2-40B4-BE49-F238E27FC236}">
                    <a16:creationId xmlns:a16="http://schemas.microsoft.com/office/drawing/2014/main" id="{30C6AB88-9A24-42C6-9D46-28F7085446A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50" name="矩形 49">
                <a:extLst>
                  <a:ext uri="{FF2B5EF4-FFF2-40B4-BE49-F238E27FC236}">
                    <a16:creationId xmlns:a16="http://schemas.microsoft.com/office/drawing/2014/main" id="{CA0E3D73-D9CF-4CC4-AD94-B90068683C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nvGrpSpPr>
            <p:cNvPr id="40" name="组合 39">
              <a:extLst>
                <a:ext uri="{FF2B5EF4-FFF2-40B4-BE49-F238E27FC236}">
                  <a16:creationId xmlns:a16="http://schemas.microsoft.com/office/drawing/2014/main" id="{2C5EC10F-BB10-4283-A0D8-C0382A3D910A}"/>
                </a:ext>
              </a:extLst>
            </p:cNvPr>
            <p:cNvGrpSpPr/>
            <p:nvPr/>
          </p:nvGrpSpPr>
          <p:grpSpPr>
            <a:xfrm rot="16200000">
              <a:off x="-1667877" y="4970666"/>
              <a:ext cx="3441332" cy="113879"/>
              <a:chOff x="0" y="0"/>
              <a:chExt cx="3001030" cy="109728"/>
            </a:xfrm>
          </p:grpSpPr>
          <p:sp>
            <p:nvSpPr>
              <p:cNvPr id="47" name="矩形 46">
                <a:extLst>
                  <a:ext uri="{FF2B5EF4-FFF2-40B4-BE49-F238E27FC236}">
                    <a16:creationId xmlns:a16="http://schemas.microsoft.com/office/drawing/2014/main" id="{65D8CC88-1D7D-4C1F-9132-DE1BAB80CC0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48" name="矩形 47">
                <a:extLst>
                  <a:ext uri="{FF2B5EF4-FFF2-40B4-BE49-F238E27FC236}">
                    <a16:creationId xmlns:a16="http://schemas.microsoft.com/office/drawing/2014/main" id="{E94C685D-1016-4F82-8F89-3566D6AF532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nvGrpSpPr>
            <p:cNvPr id="41" name="组合 40">
              <a:extLst>
                <a:ext uri="{FF2B5EF4-FFF2-40B4-BE49-F238E27FC236}">
                  <a16:creationId xmlns:a16="http://schemas.microsoft.com/office/drawing/2014/main" id="{94B7C6C2-520A-49A1-9FA3-162BC81CCFD1}"/>
                </a:ext>
              </a:extLst>
            </p:cNvPr>
            <p:cNvGrpSpPr/>
            <p:nvPr/>
          </p:nvGrpSpPr>
          <p:grpSpPr>
            <a:xfrm rot="16200000">
              <a:off x="10538530" y="1653470"/>
              <a:ext cx="3197212" cy="109728"/>
              <a:chOff x="0" y="0"/>
              <a:chExt cx="3001030" cy="109728"/>
            </a:xfrm>
          </p:grpSpPr>
          <p:sp>
            <p:nvSpPr>
              <p:cNvPr id="45" name="矩形 44">
                <a:extLst>
                  <a:ext uri="{FF2B5EF4-FFF2-40B4-BE49-F238E27FC236}">
                    <a16:creationId xmlns:a16="http://schemas.microsoft.com/office/drawing/2014/main" id="{2506B37B-C6A5-4B97-ACB9-CC1808F38B3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46" name="矩形 45">
                <a:extLst>
                  <a:ext uri="{FF2B5EF4-FFF2-40B4-BE49-F238E27FC236}">
                    <a16:creationId xmlns:a16="http://schemas.microsoft.com/office/drawing/2014/main" id="{66D06482-6CC1-4BB1-AD0F-C4A3312D2A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nvGrpSpPr>
            <p:cNvPr id="42" name="组合 41">
              <a:extLst>
                <a:ext uri="{FF2B5EF4-FFF2-40B4-BE49-F238E27FC236}">
                  <a16:creationId xmlns:a16="http://schemas.microsoft.com/office/drawing/2014/main" id="{901AE102-8A84-4533-A6BE-C7FD7ECE4E7D}"/>
                </a:ext>
              </a:extLst>
            </p:cNvPr>
            <p:cNvGrpSpPr/>
            <p:nvPr/>
          </p:nvGrpSpPr>
          <p:grpSpPr>
            <a:xfrm rot="16200000">
              <a:off x="10414395" y="4970666"/>
              <a:ext cx="3441332" cy="113879"/>
              <a:chOff x="0" y="0"/>
              <a:chExt cx="3001030" cy="109728"/>
            </a:xfrm>
          </p:grpSpPr>
          <p:sp>
            <p:nvSpPr>
              <p:cNvPr id="43" name="矩形 42">
                <a:extLst>
                  <a:ext uri="{FF2B5EF4-FFF2-40B4-BE49-F238E27FC236}">
                    <a16:creationId xmlns:a16="http://schemas.microsoft.com/office/drawing/2014/main" id="{188120D6-2C79-43F1-A398-21DA34F11A8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sp>
            <p:nvSpPr>
              <p:cNvPr id="44" name="矩形 43">
                <a:extLst>
                  <a:ext uri="{FF2B5EF4-FFF2-40B4-BE49-F238E27FC236}">
                    <a16:creationId xmlns:a16="http://schemas.microsoft.com/office/drawing/2014/main" id="{BD10300B-17FF-4AB7-ABEF-C72F48AA6C7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mn-lt"/>
                </a:endParaRPr>
              </a:p>
            </p:txBody>
          </p:sp>
        </p:grpSp>
      </p:grpSp>
      <p:pic>
        <p:nvPicPr>
          <p:cNvPr id="68" name="图片 67">
            <a:extLst>
              <a:ext uri="{FF2B5EF4-FFF2-40B4-BE49-F238E27FC236}">
                <a16:creationId xmlns:a16="http://schemas.microsoft.com/office/drawing/2014/main" id="{2006B894-5916-47F1-89DC-DA6C4124723E}"/>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5635757" y="1574505"/>
            <a:ext cx="5301002" cy="145020"/>
          </a:xfrm>
          <a:prstGeom prst="rect">
            <a:avLst/>
          </a:prstGeom>
        </p:spPr>
      </p:pic>
      <p:sp>
        <p:nvSpPr>
          <p:cNvPr id="69" name="TextBox 47">
            <a:extLst>
              <a:ext uri="{FF2B5EF4-FFF2-40B4-BE49-F238E27FC236}">
                <a16:creationId xmlns:a16="http://schemas.microsoft.com/office/drawing/2014/main" id="{26CADA55-3A56-4401-A04C-B9B5C4CA4B6D}"/>
              </a:ext>
            </a:extLst>
          </p:cNvPr>
          <p:cNvSpPr txBox="1"/>
          <p:nvPr/>
        </p:nvSpPr>
        <p:spPr>
          <a:xfrm>
            <a:off x="6048520" y="1037888"/>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en-US" altLang="zh-CN" dirty="0">
                <a:solidFill>
                  <a:srgbClr val="484848"/>
                </a:solidFill>
                <a:latin typeface="Arial" panose="020B0604020202020204" pitchFamily="34" charset="0"/>
                <a:ea typeface="+mn-ea"/>
                <a:cs typeface="Arial" panose="020B0604020202020204" pitchFamily="34" charset="0"/>
                <a:sym typeface="+mn-lt"/>
              </a:rPr>
              <a:t>1. Task</a:t>
            </a:r>
            <a:endParaRPr lang="zh-CN" altLang="en-US" dirty="0">
              <a:solidFill>
                <a:srgbClr val="484848"/>
              </a:solidFill>
              <a:latin typeface="Arial" panose="020B0604020202020204" pitchFamily="34" charset="0"/>
              <a:ea typeface="+mn-ea"/>
              <a:cs typeface="Arial" panose="020B0604020202020204" pitchFamily="34" charset="0"/>
              <a:sym typeface="+mn-lt"/>
            </a:endParaRPr>
          </a:p>
        </p:txBody>
      </p:sp>
      <p:sp>
        <p:nvSpPr>
          <p:cNvPr id="70" name="TextBox 48">
            <a:extLst>
              <a:ext uri="{FF2B5EF4-FFF2-40B4-BE49-F238E27FC236}">
                <a16:creationId xmlns:a16="http://schemas.microsoft.com/office/drawing/2014/main" id="{E9B1265E-3727-45A0-B490-ECF9E1E35017}"/>
              </a:ext>
            </a:extLst>
          </p:cNvPr>
          <p:cNvSpPr txBox="1"/>
          <p:nvPr/>
        </p:nvSpPr>
        <p:spPr>
          <a:xfrm>
            <a:off x="6010018" y="2190169"/>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800" dirty="0">
                <a:solidFill>
                  <a:srgbClr val="484848"/>
                </a:solidFill>
                <a:latin typeface="Arial" panose="020B0604020202020204" pitchFamily="34" charset="0"/>
                <a:ea typeface="+mn-ea"/>
                <a:cs typeface="Arial" panose="020B0604020202020204" pitchFamily="34" charset="0"/>
                <a:sym typeface="+mn-lt"/>
              </a:rPr>
              <a:t>2. Methods</a:t>
            </a:r>
            <a:endParaRPr lang="zh-CN" altLang="en-US" sz="2800" dirty="0">
              <a:solidFill>
                <a:srgbClr val="484848"/>
              </a:solidFill>
              <a:latin typeface="Arial" panose="020B0604020202020204" pitchFamily="34" charset="0"/>
              <a:ea typeface="+mn-ea"/>
              <a:cs typeface="Arial" panose="020B0604020202020204" pitchFamily="34" charset="0"/>
              <a:sym typeface="+mn-lt"/>
            </a:endParaRPr>
          </a:p>
        </p:txBody>
      </p:sp>
      <p:sp>
        <p:nvSpPr>
          <p:cNvPr id="71" name="TextBox 55">
            <a:extLst>
              <a:ext uri="{FF2B5EF4-FFF2-40B4-BE49-F238E27FC236}">
                <a16:creationId xmlns:a16="http://schemas.microsoft.com/office/drawing/2014/main" id="{D21FEEF9-2C0F-4D68-B885-B5BAB6223F28}"/>
              </a:ext>
            </a:extLst>
          </p:cNvPr>
          <p:cNvSpPr txBox="1"/>
          <p:nvPr/>
        </p:nvSpPr>
        <p:spPr>
          <a:xfrm>
            <a:off x="6010018" y="3382549"/>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800" dirty="0">
                <a:solidFill>
                  <a:srgbClr val="484848"/>
                </a:solidFill>
                <a:latin typeface="Arial" panose="020B0604020202020204" pitchFamily="34" charset="0"/>
                <a:ea typeface="+mn-ea"/>
                <a:cs typeface="Arial" panose="020B0604020202020204" pitchFamily="34" charset="0"/>
                <a:sym typeface="+mn-lt"/>
              </a:rPr>
              <a:t>3. Experiments</a:t>
            </a:r>
            <a:endParaRPr lang="zh-CN" altLang="en-US" sz="2800" dirty="0">
              <a:solidFill>
                <a:srgbClr val="484848"/>
              </a:solidFill>
              <a:latin typeface="Arial" panose="020B0604020202020204" pitchFamily="34" charset="0"/>
              <a:ea typeface="+mn-ea"/>
              <a:cs typeface="Arial" panose="020B0604020202020204" pitchFamily="34" charset="0"/>
              <a:sym typeface="+mn-lt"/>
            </a:endParaRPr>
          </a:p>
        </p:txBody>
      </p:sp>
      <p:sp>
        <p:nvSpPr>
          <p:cNvPr id="72" name="TextBox 56">
            <a:extLst>
              <a:ext uri="{FF2B5EF4-FFF2-40B4-BE49-F238E27FC236}">
                <a16:creationId xmlns:a16="http://schemas.microsoft.com/office/drawing/2014/main" id="{6FED0460-420B-4FC8-88A5-56109D211AAC}"/>
              </a:ext>
            </a:extLst>
          </p:cNvPr>
          <p:cNvSpPr txBox="1"/>
          <p:nvPr/>
        </p:nvSpPr>
        <p:spPr>
          <a:xfrm>
            <a:off x="6010018" y="4566621"/>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800" dirty="0">
                <a:solidFill>
                  <a:srgbClr val="484848"/>
                </a:solidFill>
                <a:latin typeface="Arial" panose="020B0604020202020204" pitchFamily="34" charset="0"/>
                <a:ea typeface="+mn-ea"/>
                <a:cs typeface="Arial" panose="020B0604020202020204" pitchFamily="34" charset="0"/>
                <a:sym typeface="+mn-lt"/>
              </a:rPr>
              <a:t>4. Results &amp; Conclusion</a:t>
            </a:r>
            <a:endParaRPr lang="zh-CN" altLang="en-US" sz="2800" dirty="0">
              <a:solidFill>
                <a:srgbClr val="484848"/>
              </a:solidFill>
              <a:latin typeface="Arial" panose="020B0604020202020204" pitchFamily="34" charset="0"/>
              <a:ea typeface="+mn-ea"/>
              <a:cs typeface="Arial" panose="020B0604020202020204" pitchFamily="34" charset="0"/>
              <a:sym typeface="+mn-lt"/>
            </a:endParaRPr>
          </a:p>
        </p:txBody>
      </p:sp>
      <p:pic>
        <p:nvPicPr>
          <p:cNvPr id="75" name="图片 74">
            <a:extLst>
              <a:ext uri="{FF2B5EF4-FFF2-40B4-BE49-F238E27FC236}">
                <a16:creationId xmlns:a16="http://schemas.microsoft.com/office/drawing/2014/main" id="{E2EC31BA-59A5-4D5D-A31F-22674FB77FB1}"/>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97255" y="2738531"/>
            <a:ext cx="5301002" cy="145020"/>
          </a:xfrm>
          <a:prstGeom prst="rect">
            <a:avLst/>
          </a:prstGeom>
        </p:spPr>
      </p:pic>
      <p:pic>
        <p:nvPicPr>
          <p:cNvPr id="76" name="图片 75">
            <a:extLst>
              <a:ext uri="{FF2B5EF4-FFF2-40B4-BE49-F238E27FC236}">
                <a16:creationId xmlns:a16="http://schemas.microsoft.com/office/drawing/2014/main" id="{285F13D0-27DF-43E2-93D4-5FD6D718AA36}"/>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97255" y="3942657"/>
            <a:ext cx="5301002" cy="145020"/>
          </a:xfrm>
          <a:prstGeom prst="rect">
            <a:avLst/>
          </a:prstGeom>
        </p:spPr>
      </p:pic>
      <p:pic>
        <p:nvPicPr>
          <p:cNvPr id="77" name="图片 76">
            <a:extLst>
              <a:ext uri="{FF2B5EF4-FFF2-40B4-BE49-F238E27FC236}">
                <a16:creationId xmlns:a16="http://schemas.microsoft.com/office/drawing/2014/main" id="{7663B279-DDBC-4672-B84C-63A3771C80DC}"/>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97255" y="5138475"/>
            <a:ext cx="5301002" cy="145020"/>
          </a:xfrm>
          <a:prstGeom prst="rect">
            <a:avLst/>
          </a:prstGeom>
        </p:spPr>
      </p:pic>
    </p:spTree>
    <p:extLst>
      <p:ext uri="{BB962C8B-B14F-4D97-AF65-F5344CB8AC3E}">
        <p14:creationId xmlns:p14="http://schemas.microsoft.com/office/powerpoint/2010/main" val="9153865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42">
            <a:extLst>
              <a:ext uri="{FF2B5EF4-FFF2-40B4-BE49-F238E27FC236}">
                <a16:creationId xmlns:a16="http://schemas.microsoft.com/office/drawing/2014/main" id="{F2F7ED78-01B1-4A10-BC0B-D1209C2179E5}"/>
              </a:ext>
            </a:extLst>
          </p:cNvPr>
          <p:cNvSpPr txBox="1"/>
          <p:nvPr/>
        </p:nvSpPr>
        <p:spPr>
          <a:xfrm>
            <a:off x="1311470" y="315858"/>
            <a:ext cx="828973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solidFill>
                  <a:srgbClr val="444444"/>
                </a:solidFill>
                <a:latin typeface="Arial" panose="020B0604020202020204" pitchFamily="34" charset="0"/>
                <a:ea typeface="+mn-ea"/>
                <a:cs typeface="Arial" panose="020B0604020202020204" pitchFamily="34" charset="0"/>
                <a:sym typeface="+mn-lt"/>
              </a:rPr>
              <a:t>Task: Predict the change of metal prices</a:t>
            </a:r>
          </a:p>
        </p:txBody>
      </p:sp>
      <p:sp>
        <p:nvSpPr>
          <p:cNvPr id="4" name="文本框 3">
            <a:extLst>
              <a:ext uri="{FF2B5EF4-FFF2-40B4-BE49-F238E27FC236}">
                <a16:creationId xmlns:a16="http://schemas.microsoft.com/office/drawing/2014/main" id="{4EAFDC92-9F12-496F-A15F-F42AF6DECE01}"/>
              </a:ext>
            </a:extLst>
          </p:cNvPr>
          <p:cNvSpPr txBox="1"/>
          <p:nvPr/>
        </p:nvSpPr>
        <p:spPr>
          <a:xfrm>
            <a:off x="677514" y="1611623"/>
            <a:ext cx="11514486" cy="2215991"/>
          </a:xfrm>
          <a:prstGeom prst="rect">
            <a:avLst/>
          </a:prstGeom>
          <a:noFill/>
        </p:spPr>
        <p:txBody>
          <a:bodyPr wrap="square" rtlCol="0">
            <a:spAutoFit/>
          </a:bodyPr>
          <a:lstStyle/>
          <a:p>
            <a:pPr marL="342900" indent="-342900">
              <a:lnSpc>
                <a:spcPct val="150000"/>
              </a:lnSpc>
              <a:spcAft>
                <a:spcPts val="1800"/>
              </a:spcAft>
              <a:buFont typeface="Wingdings" panose="05000000000000000000" pitchFamily="2" charset="2"/>
              <a:buChar char="ü"/>
            </a:pPr>
            <a:r>
              <a:rPr lang="en-US" altLang="zh-CN" sz="2400" dirty="0">
                <a:solidFill>
                  <a:srgbClr val="444444"/>
                </a:solidFill>
                <a:latin typeface="Arial" panose="020B0604020202020204" pitchFamily="34" charset="0"/>
                <a:cs typeface="Arial" panose="020B0604020202020204" pitchFamily="34" charset="0"/>
              </a:rPr>
              <a:t>3 sub-tasks </a:t>
            </a:r>
          </a:p>
          <a:p>
            <a:pPr marL="342900" indent="-342900">
              <a:lnSpc>
                <a:spcPct val="150000"/>
              </a:lnSpc>
              <a:spcAft>
                <a:spcPts val="1800"/>
              </a:spcAft>
              <a:buFont typeface="Wingdings" panose="05000000000000000000" pitchFamily="2" charset="2"/>
              <a:buChar char="ü"/>
            </a:pPr>
            <a:r>
              <a:rPr lang="en-US" altLang="zh-CN" sz="2400" dirty="0">
                <a:solidFill>
                  <a:srgbClr val="444444"/>
                </a:solidFill>
                <a:latin typeface="Arial" panose="020B0604020202020204" pitchFamily="34" charset="0"/>
                <a:cs typeface="Arial" panose="020B0604020202020204" pitchFamily="34" charset="0"/>
              </a:rPr>
              <a:t>Evaluation metric: accuracy </a:t>
            </a:r>
          </a:p>
          <a:p>
            <a:pPr marL="342900" indent="-342900">
              <a:lnSpc>
                <a:spcPct val="150000"/>
              </a:lnSpc>
              <a:spcAft>
                <a:spcPts val="1800"/>
              </a:spcAft>
              <a:buFont typeface="Wingdings" panose="05000000000000000000" pitchFamily="2" charset="2"/>
              <a:buChar char="ü"/>
            </a:pPr>
            <a:r>
              <a:rPr lang="en-US" altLang="zh-CN" sz="2400" dirty="0">
                <a:solidFill>
                  <a:srgbClr val="444444"/>
                </a:solidFill>
                <a:latin typeface="Arial" panose="020B0604020202020204" pitchFamily="34" charset="0"/>
                <a:cs typeface="Arial" panose="020B0604020202020204" pitchFamily="34" charset="0"/>
              </a:rPr>
              <a:t>Predict the rise and fall of </a:t>
            </a:r>
            <a:r>
              <a:rPr lang="en-US" altLang="zh-CN" sz="2400" b="1" dirty="0">
                <a:solidFill>
                  <a:srgbClr val="444444"/>
                </a:solidFill>
                <a:latin typeface="Arial" panose="020B0604020202020204" pitchFamily="34" charset="0"/>
                <a:cs typeface="Arial" panose="020B0604020202020204" pitchFamily="34" charset="0"/>
              </a:rPr>
              <a:t>6 metals </a:t>
            </a:r>
            <a:r>
              <a:rPr lang="en-US" altLang="zh-CN" sz="2400" dirty="0">
                <a:solidFill>
                  <a:srgbClr val="444444"/>
                </a:solidFill>
                <a:latin typeface="Arial" panose="020B0604020202020204" pitchFamily="34" charset="0"/>
                <a:cs typeface="Arial" panose="020B0604020202020204" pitchFamily="34" charset="0"/>
              </a:rPr>
              <a:t>over </a:t>
            </a:r>
            <a:r>
              <a:rPr lang="en-US" altLang="zh-CN" sz="2400" b="1" dirty="0">
                <a:solidFill>
                  <a:srgbClr val="444444"/>
                </a:solidFill>
                <a:latin typeface="Arial" panose="020B0604020202020204" pitchFamily="34" charset="0"/>
                <a:cs typeface="Arial" panose="020B0604020202020204" pitchFamily="34" charset="0"/>
              </a:rPr>
              <a:t>1-day, 20-day and 60-day</a:t>
            </a:r>
            <a:r>
              <a:rPr lang="en-US" altLang="zh-CN" sz="2400" dirty="0">
                <a:solidFill>
                  <a:srgbClr val="444444"/>
                </a:solidFill>
                <a:latin typeface="Arial" panose="020B0604020202020204" pitchFamily="34" charset="0"/>
                <a:cs typeface="Arial" panose="020B0604020202020204" pitchFamily="34" charset="0"/>
              </a:rPr>
              <a:t> period</a:t>
            </a:r>
          </a:p>
        </p:txBody>
      </p:sp>
    </p:spTree>
    <p:extLst>
      <p:ext uri="{BB962C8B-B14F-4D97-AF65-F5344CB8AC3E}">
        <p14:creationId xmlns:p14="http://schemas.microsoft.com/office/powerpoint/2010/main" val="382811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42">
            <a:extLst>
              <a:ext uri="{FF2B5EF4-FFF2-40B4-BE49-F238E27FC236}">
                <a16:creationId xmlns:a16="http://schemas.microsoft.com/office/drawing/2014/main" id="{F2F7ED78-01B1-4A10-BC0B-D1209C2179E5}"/>
              </a:ext>
            </a:extLst>
          </p:cNvPr>
          <p:cNvSpPr txBox="1"/>
          <p:nvPr/>
        </p:nvSpPr>
        <p:spPr>
          <a:xfrm>
            <a:off x="1311470" y="315858"/>
            <a:ext cx="6236341"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solidFill>
                  <a:srgbClr val="444444"/>
                </a:solidFill>
                <a:latin typeface="Arial" panose="020B0604020202020204" pitchFamily="34" charset="0"/>
                <a:ea typeface="+mn-ea"/>
                <a:cs typeface="Arial" panose="020B0604020202020204" pitchFamily="34" charset="0"/>
                <a:sym typeface="+mn-lt"/>
              </a:rPr>
              <a:t>Our Method: Data Collection</a:t>
            </a:r>
            <a:r>
              <a:rPr lang="zh-CN" altLang="en-US" dirty="0">
                <a:solidFill>
                  <a:srgbClr val="444444"/>
                </a:solidFill>
                <a:latin typeface="Arial" panose="020B0604020202020204" pitchFamily="34" charset="0"/>
                <a:ea typeface="+mn-ea"/>
                <a:cs typeface="Arial" panose="020B0604020202020204" pitchFamily="34" charset="0"/>
                <a:sym typeface="+mn-lt"/>
              </a:rPr>
              <a:t> </a:t>
            </a:r>
          </a:p>
        </p:txBody>
      </p:sp>
      <p:sp>
        <p:nvSpPr>
          <p:cNvPr id="3" name="文本框 2">
            <a:extLst>
              <a:ext uri="{FF2B5EF4-FFF2-40B4-BE49-F238E27FC236}">
                <a16:creationId xmlns:a16="http://schemas.microsoft.com/office/drawing/2014/main" id="{8DB591E8-45A4-4D33-AA29-6F0003906C2D}"/>
              </a:ext>
            </a:extLst>
          </p:cNvPr>
          <p:cNvSpPr txBox="1"/>
          <p:nvPr/>
        </p:nvSpPr>
        <p:spPr>
          <a:xfrm>
            <a:off x="1082578" y="1779492"/>
            <a:ext cx="10636180" cy="2215991"/>
          </a:xfrm>
          <a:prstGeom prst="rect">
            <a:avLst/>
          </a:prstGeom>
          <a:noFill/>
        </p:spPr>
        <p:txBody>
          <a:bodyPr wrap="square" rtlCol="0">
            <a:spAutoFit/>
          </a:bodyPr>
          <a:lstStyle>
            <a:defPPr>
              <a:defRPr lang="zh-CN"/>
            </a:defPPr>
            <a:lvl1pPr marL="342900" indent="-342900">
              <a:lnSpc>
                <a:spcPct val="150000"/>
              </a:lnSpc>
              <a:spcAft>
                <a:spcPts val="1800"/>
              </a:spcAft>
              <a:buFont typeface="Wingdings" panose="05000000000000000000" pitchFamily="2" charset="2"/>
              <a:buChar char="ü"/>
              <a:defRPr sz="2400">
                <a:solidFill>
                  <a:srgbClr val="444444"/>
                </a:solidFill>
              </a:defRPr>
            </a:lvl1pPr>
          </a:lstStyle>
          <a:p>
            <a:r>
              <a:rPr lang="en-US" altLang="zh-CN" dirty="0">
                <a:latin typeface="Arial" panose="020B0604020202020204" pitchFamily="34" charset="0"/>
                <a:cs typeface="Arial" panose="020B0604020202020204" pitchFamily="34" charset="0"/>
              </a:rPr>
              <a:t>Collect Dow Jones Industrial Index dataset </a:t>
            </a:r>
          </a:p>
          <a:p>
            <a:r>
              <a:rPr lang="en-US" altLang="zh-CN" dirty="0">
                <a:latin typeface="Arial" panose="020B0604020202020204" pitchFamily="34" charset="0"/>
                <a:cs typeface="Arial" panose="020B0604020202020204" pitchFamily="34" charset="0"/>
              </a:rPr>
              <a:t>Collect English</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Chinese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news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text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a:t>
            </a:r>
          </a:p>
          <a:p>
            <a:r>
              <a:rPr lang="en-US" altLang="zh-CN" dirty="0">
                <a:latin typeface="Arial" panose="020B0604020202020204" pitchFamily="34" charset="0"/>
                <a:cs typeface="Arial" panose="020B0604020202020204" pitchFamily="34" charset="0"/>
              </a:rPr>
              <a:t>Only use DOW dataset</a:t>
            </a:r>
          </a:p>
        </p:txBody>
      </p:sp>
    </p:spTree>
    <p:extLst>
      <p:ext uri="{BB962C8B-B14F-4D97-AF65-F5344CB8AC3E}">
        <p14:creationId xmlns:p14="http://schemas.microsoft.com/office/powerpoint/2010/main" val="230795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42">
            <a:extLst>
              <a:ext uri="{FF2B5EF4-FFF2-40B4-BE49-F238E27FC236}">
                <a16:creationId xmlns:a16="http://schemas.microsoft.com/office/drawing/2014/main" id="{F2F7ED78-01B1-4A10-BC0B-D1209C2179E5}"/>
              </a:ext>
            </a:extLst>
          </p:cNvPr>
          <p:cNvSpPr txBox="1"/>
          <p:nvPr/>
        </p:nvSpPr>
        <p:spPr>
          <a:xfrm>
            <a:off x="1323502" y="315858"/>
            <a:ext cx="6236341"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solidFill>
                  <a:srgbClr val="444444"/>
                </a:solidFill>
                <a:latin typeface="Arial" panose="020B0604020202020204" pitchFamily="34" charset="0"/>
                <a:ea typeface="+mn-ea"/>
                <a:cs typeface="Arial" panose="020B0604020202020204" pitchFamily="34" charset="0"/>
                <a:sym typeface="+mn-lt"/>
              </a:rPr>
              <a:t>Our Method: Data Preprocessing</a:t>
            </a:r>
            <a:r>
              <a:rPr lang="zh-CN" altLang="en-US" dirty="0">
                <a:solidFill>
                  <a:srgbClr val="444444"/>
                </a:solidFill>
                <a:latin typeface="Arial" panose="020B0604020202020204" pitchFamily="34" charset="0"/>
                <a:ea typeface="+mn-ea"/>
                <a:cs typeface="Arial" panose="020B0604020202020204" pitchFamily="34" charset="0"/>
                <a:sym typeface="+mn-lt"/>
              </a:rPr>
              <a:t> </a:t>
            </a:r>
          </a:p>
        </p:txBody>
      </p:sp>
      <p:sp>
        <p:nvSpPr>
          <p:cNvPr id="3" name="文本框 2">
            <a:extLst>
              <a:ext uri="{FF2B5EF4-FFF2-40B4-BE49-F238E27FC236}">
                <a16:creationId xmlns:a16="http://schemas.microsoft.com/office/drawing/2014/main" id="{8DB591E8-45A4-4D33-AA29-6F0003906C2D}"/>
              </a:ext>
            </a:extLst>
          </p:cNvPr>
          <p:cNvSpPr txBox="1"/>
          <p:nvPr/>
        </p:nvSpPr>
        <p:spPr>
          <a:xfrm>
            <a:off x="673505" y="1791524"/>
            <a:ext cx="10684306" cy="3554819"/>
          </a:xfrm>
          <a:prstGeom prst="rect">
            <a:avLst/>
          </a:prstGeom>
          <a:noFill/>
        </p:spPr>
        <p:txBody>
          <a:bodyPr wrap="square" rtlCol="0">
            <a:spAutoFit/>
          </a:bodyPr>
          <a:lstStyle>
            <a:defPPr>
              <a:defRPr lang="zh-CN"/>
            </a:defPPr>
            <a:lvl1pPr marL="342900" indent="-342900">
              <a:lnSpc>
                <a:spcPct val="150000"/>
              </a:lnSpc>
              <a:spcAft>
                <a:spcPts val="1800"/>
              </a:spcAft>
              <a:buFont typeface="Wingdings" panose="05000000000000000000" pitchFamily="2" charset="2"/>
              <a:buChar char="ü"/>
              <a:defRPr sz="2400">
                <a:solidFill>
                  <a:srgbClr val="444444"/>
                </a:solidFill>
              </a:defRPr>
            </a:lvl1pPr>
          </a:lstStyle>
          <a:p>
            <a:r>
              <a:rPr lang="en-US" altLang="zh-CN" dirty="0">
                <a:latin typeface="Arial" panose="020B0604020202020204" pitchFamily="34" charset="0"/>
                <a:cs typeface="Arial" panose="020B0604020202020204" pitchFamily="34" charset="0"/>
              </a:rPr>
              <a:t>Only use LME dataset </a:t>
            </a:r>
            <a:r>
              <a:rPr lang="en-US" altLang="zh-CN" b="1" dirty="0">
                <a:latin typeface="Arial" panose="020B0604020202020204" pitchFamily="34" charset="0"/>
                <a:cs typeface="Arial" panose="020B0604020202020204" pitchFamily="34" charset="0"/>
              </a:rPr>
              <a:t>after 2005</a:t>
            </a:r>
          </a:p>
          <a:p>
            <a:r>
              <a:rPr lang="en-US" altLang="zh-CN" dirty="0">
                <a:latin typeface="Arial" panose="020B0604020202020204" pitchFamily="34" charset="0"/>
                <a:cs typeface="Arial" panose="020B0604020202020204" pitchFamily="34" charset="0"/>
              </a:rPr>
              <a:t>Validation set: </a:t>
            </a:r>
            <a:r>
              <a:rPr lang="en-US" altLang="zh-CN" b="1" dirty="0">
                <a:latin typeface="Arial" panose="020B0604020202020204" pitchFamily="34" charset="0"/>
                <a:cs typeface="Arial" panose="020B0604020202020204" pitchFamily="34" charset="0"/>
              </a:rPr>
              <a:t>the last 10% </a:t>
            </a:r>
            <a:r>
              <a:rPr lang="en-US" altLang="zh-CN" dirty="0">
                <a:latin typeface="Arial" panose="020B0604020202020204" pitchFamily="34" charset="0"/>
                <a:cs typeface="Arial" panose="020B0604020202020204" pitchFamily="34" charset="0"/>
              </a:rPr>
              <a:t>of the above data</a:t>
            </a:r>
          </a:p>
          <a:p>
            <a:r>
              <a:rPr lang="en-US" altLang="zh-CN" dirty="0">
                <a:latin typeface="Arial" panose="020B0604020202020204" pitchFamily="34" charset="0"/>
                <a:cs typeface="Arial" panose="020B0604020202020204" pitchFamily="34" charset="0"/>
              </a:rPr>
              <a:t>Missing value preprocessing: replace it with the </a:t>
            </a:r>
            <a:r>
              <a:rPr lang="en-US" altLang="zh-CN" b="1" dirty="0">
                <a:latin typeface="Arial" panose="020B0604020202020204" pitchFamily="34" charset="0"/>
                <a:cs typeface="Arial" panose="020B0604020202020204" pitchFamily="34" charset="0"/>
              </a:rPr>
              <a:t>previous day's value </a:t>
            </a:r>
          </a:p>
          <a:p>
            <a:r>
              <a:rPr lang="en-US" altLang="zh-CN" dirty="0">
                <a:latin typeface="Arial" panose="020B0604020202020204" pitchFamily="34" charset="0"/>
                <a:cs typeface="Arial" panose="020B0604020202020204" pitchFamily="34" charset="0"/>
              </a:rPr>
              <a:t>Min-Max Normalization: scale the data into the </a:t>
            </a:r>
            <a:r>
              <a:rPr lang="en-US" altLang="zh-CN" b="1" dirty="0">
                <a:latin typeface="Arial" panose="020B0604020202020204" pitchFamily="34" charset="0"/>
                <a:cs typeface="Arial" panose="020B0604020202020204" pitchFamily="34" charset="0"/>
              </a:rPr>
              <a:t>range [-1, 1], </a:t>
            </a:r>
            <a:r>
              <a:rPr lang="en-US" altLang="zh-CN" dirty="0">
                <a:latin typeface="Arial" panose="020B0604020202020204" pitchFamily="34" charset="0"/>
                <a:cs typeface="Arial" panose="020B0604020202020204" pitchFamily="34" charset="0"/>
              </a:rPr>
              <a:t>where the maximum and minimum values are taken from the training set</a:t>
            </a:r>
          </a:p>
        </p:txBody>
      </p:sp>
    </p:spTree>
    <p:extLst>
      <p:ext uri="{BB962C8B-B14F-4D97-AF65-F5344CB8AC3E}">
        <p14:creationId xmlns:p14="http://schemas.microsoft.com/office/powerpoint/2010/main" val="195376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42">
            <a:extLst>
              <a:ext uri="{FF2B5EF4-FFF2-40B4-BE49-F238E27FC236}">
                <a16:creationId xmlns:a16="http://schemas.microsoft.com/office/drawing/2014/main" id="{F2F7ED78-01B1-4A10-BC0B-D1209C2179E5}"/>
              </a:ext>
            </a:extLst>
          </p:cNvPr>
          <p:cNvSpPr txBox="1"/>
          <p:nvPr/>
        </p:nvSpPr>
        <p:spPr>
          <a:xfrm>
            <a:off x="1311470" y="315858"/>
            <a:ext cx="5135983"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solidFill>
                  <a:srgbClr val="444444"/>
                </a:solidFill>
                <a:latin typeface="Arial" panose="020B0604020202020204" pitchFamily="34" charset="0"/>
                <a:ea typeface="+mn-ea"/>
                <a:cs typeface="Arial" panose="020B0604020202020204" pitchFamily="34" charset="0"/>
                <a:sym typeface="+mn-lt"/>
              </a:rPr>
              <a:t>Our Method: </a:t>
            </a:r>
            <a:r>
              <a:rPr lang="en-US" altLang="zh-CN" dirty="0" err="1">
                <a:solidFill>
                  <a:srgbClr val="444444"/>
                </a:solidFill>
                <a:latin typeface="Arial" panose="020B0604020202020204" pitchFamily="34" charset="0"/>
                <a:ea typeface="+mn-ea"/>
                <a:cs typeface="Arial" panose="020B0604020202020204" pitchFamily="34" charset="0"/>
                <a:sym typeface="+mn-lt"/>
              </a:rPr>
              <a:t>xLSTNet</a:t>
            </a:r>
            <a:endParaRPr lang="zh-CN" altLang="en-US" dirty="0">
              <a:solidFill>
                <a:srgbClr val="444444"/>
              </a:solidFill>
              <a:latin typeface="Arial" panose="020B0604020202020204" pitchFamily="34" charset="0"/>
              <a:ea typeface="+mn-ea"/>
              <a:cs typeface="Arial" panose="020B0604020202020204" pitchFamily="34" charset="0"/>
              <a:sym typeface="+mn-lt"/>
            </a:endParaRPr>
          </a:p>
        </p:txBody>
      </p:sp>
      <p:sp>
        <p:nvSpPr>
          <p:cNvPr id="2" name="文本框 1">
            <a:extLst>
              <a:ext uri="{FF2B5EF4-FFF2-40B4-BE49-F238E27FC236}">
                <a16:creationId xmlns:a16="http://schemas.microsoft.com/office/drawing/2014/main" id="{D04D388B-F0C3-49EF-AFA1-3E3B51F54CCF}"/>
              </a:ext>
            </a:extLst>
          </p:cNvPr>
          <p:cNvSpPr txBox="1"/>
          <p:nvPr/>
        </p:nvSpPr>
        <p:spPr>
          <a:xfrm>
            <a:off x="673503" y="1799775"/>
            <a:ext cx="11141506" cy="2769989"/>
          </a:xfrm>
          <a:prstGeom prst="rect">
            <a:avLst/>
          </a:prstGeom>
          <a:noFill/>
        </p:spPr>
        <p:txBody>
          <a:bodyPr wrap="square" rtlCol="0">
            <a:spAutoFit/>
          </a:bodyPr>
          <a:lstStyle>
            <a:defPPr>
              <a:defRPr lang="zh-CN"/>
            </a:defPPr>
            <a:lvl1pPr marL="342900" indent="-342900">
              <a:lnSpc>
                <a:spcPct val="150000"/>
              </a:lnSpc>
              <a:spcAft>
                <a:spcPts val="1800"/>
              </a:spcAft>
              <a:buFont typeface="Wingdings" panose="05000000000000000000" pitchFamily="2" charset="2"/>
              <a:buChar char="ü"/>
              <a:defRPr sz="2400">
                <a:solidFill>
                  <a:srgbClr val="444444"/>
                </a:solidFill>
              </a:defRPr>
            </a:lvl1pPr>
          </a:lstStyle>
          <a:p>
            <a:r>
              <a:rPr lang="en-US" altLang="zh-CN" dirty="0">
                <a:latin typeface="Arial" panose="020B0604020202020204" pitchFamily="34" charset="0"/>
                <a:cs typeface="Arial" panose="020B0604020202020204" pitchFamily="34" charset="0"/>
              </a:rPr>
              <a:t>Idea: incorporate feature interactions[1] into </a:t>
            </a:r>
            <a:r>
              <a:rPr lang="en-US" altLang="zh-CN" dirty="0" err="1">
                <a:latin typeface="Arial" panose="020B0604020202020204" pitchFamily="34" charset="0"/>
                <a:cs typeface="Arial" panose="020B0604020202020204" pitchFamily="34" charset="0"/>
              </a:rPr>
              <a:t>LSTNet</a:t>
            </a:r>
            <a:r>
              <a:rPr lang="en-US" altLang="zh-CN" dirty="0">
                <a:latin typeface="Arial" panose="020B0604020202020204" pitchFamily="34" charset="0"/>
                <a:cs typeface="Arial" panose="020B0604020202020204" pitchFamily="34" charset="0"/>
              </a:rPr>
              <a:t>[2]</a:t>
            </a:r>
          </a:p>
          <a:p>
            <a:r>
              <a:rPr lang="en-US" altLang="zh-CN" dirty="0">
                <a:latin typeface="Arial" panose="020B0604020202020204" pitchFamily="34" charset="0"/>
                <a:cs typeface="Arial" panose="020B0604020202020204" pitchFamily="34" charset="0"/>
              </a:rPr>
              <a:t>Use the feature interaction inspired by the </a:t>
            </a:r>
            <a:r>
              <a:rPr lang="en-US" altLang="zh-CN" dirty="0" err="1">
                <a:latin typeface="Arial" panose="020B0604020202020204" pitchFamily="34" charset="0"/>
                <a:cs typeface="Arial" panose="020B0604020202020204" pitchFamily="34" charset="0"/>
              </a:rPr>
              <a:t>xDeepFM</a:t>
            </a:r>
            <a:r>
              <a:rPr lang="en-US" altLang="zh-CN" dirty="0">
                <a:latin typeface="Arial" panose="020B0604020202020204" pitchFamily="34" charset="0"/>
                <a:cs typeface="Arial" panose="020B0604020202020204" pitchFamily="34" charset="0"/>
              </a:rPr>
              <a:t>[1] </a:t>
            </a:r>
          </a:p>
          <a:p>
            <a:r>
              <a:rPr lang="en-US" altLang="zh-CN" dirty="0">
                <a:latin typeface="Arial" panose="020B0604020202020204" pitchFamily="34" charset="0"/>
                <a:cs typeface="Arial" panose="020B0604020202020204" pitchFamily="34" charset="0"/>
              </a:rPr>
              <a:t>Use the </a:t>
            </a:r>
            <a:r>
              <a:rPr lang="en-US" altLang="zh-CN" dirty="0" err="1">
                <a:latin typeface="Arial" panose="020B0604020202020204" pitchFamily="34" charset="0"/>
                <a:cs typeface="Arial" panose="020B0604020202020204" pitchFamily="34" charset="0"/>
              </a:rPr>
              <a:t>LSTNet</a:t>
            </a:r>
            <a:r>
              <a:rPr lang="en-US" altLang="zh-CN" dirty="0">
                <a:latin typeface="Arial" panose="020B0604020202020204" pitchFamily="34" charset="0"/>
                <a:cs typeface="Arial" panose="020B0604020202020204" pitchFamily="34" charset="0"/>
              </a:rPr>
              <a:t> model[2], a deep Learning Network specially designed for time series prediction</a:t>
            </a:r>
          </a:p>
        </p:txBody>
      </p:sp>
      <p:sp>
        <p:nvSpPr>
          <p:cNvPr id="8" name="文本框 7">
            <a:extLst>
              <a:ext uri="{FF2B5EF4-FFF2-40B4-BE49-F238E27FC236}">
                <a16:creationId xmlns:a16="http://schemas.microsoft.com/office/drawing/2014/main" id="{A4BEB96B-1CE8-4F23-AFFC-825B6EB90B62}"/>
              </a:ext>
            </a:extLst>
          </p:cNvPr>
          <p:cNvSpPr txBox="1"/>
          <p:nvPr/>
        </p:nvSpPr>
        <p:spPr>
          <a:xfrm>
            <a:off x="4011" y="5622794"/>
            <a:ext cx="12187989" cy="907941"/>
          </a:xfrm>
          <a:prstGeom prst="rect">
            <a:avLst/>
          </a:prstGeom>
          <a:noFill/>
        </p:spPr>
        <p:txBody>
          <a:bodyPr wrap="square">
            <a:spAutoFit/>
          </a:bodyPr>
          <a:lstStyle/>
          <a:p>
            <a:pPr>
              <a:spcAft>
                <a:spcPts val="600"/>
              </a:spcAft>
            </a:pPr>
            <a:r>
              <a:rPr lang="en-US" altLang="zh-CN" sz="1600" dirty="0">
                <a:solidFill>
                  <a:srgbClr val="444444"/>
                </a:solidFill>
                <a:latin typeface="Arial" panose="020B0604020202020204" pitchFamily="34" charset="0"/>
                <a:cs typeface="Arial" panose="020B0604020202020204" pitchFamily="34" charset="0"/>
              </a:rPr>
              <a:t>[1] </a:t>
            </a:r>
            <a:r>
              <a:rPr lang="en-US" altLang="zh-CN" sz="1600" dirty="0" err="1">
                <a:solidFill>
                  <a:srgbClr val="444444"/>
                </a:solidFill>
                <a:latin typeface="Arial" panose="020B0604020202020204" pitchFamily="34" charset="0"/>
                <a:cs typeface="Arial" panose="020B0604020202020204" pitchFamily="34" charset="0"/>
              </a:rPr>
              <a:t>Lian</a:t>
            </a:r>
            <a:r>
              <a:rPr lang="en-US" altLang="zh-CN" sz="1600" dirty="0">
                <a:solidFill>
                  <a:srgbClr val="444444"/>
                </a:solidFill>
                <a:latin typeface="Arial" panose="020B0604020202020204" pitchFamily="34" charset="0"/>
                <a:cs typeface="Arial" panose="020B0604020202020204" pitchFamily="34" charset="0"/>
              </a:rPr>
              <a:t>, </a:t>
            </a:r>
            <a:r>
              <a:rPr lang="en-US" altLang="zh-CN" sz="1600" dirty="0" err="1">
                <a:solidFill>
                  <a:srgbClr val="444444"/>
                </a:solidFill>
                <a:latin typeface="Arial" panose="020B0604020202020204" pitchFamily="34" charset="0"/>
                <a:cs typeface="Arial" panose="020B0604020202020204" pitchFamily="34" charset="0"/>
              </a:rPr>
              <a:t>Jianxun</a:t>
            </a:r>
            <a:r>
              <a:rPr lang="en-US" altLang="zh-CN" sz="1600" dirty="0">
                <a:solidFill>
                  <a:srgbClr val="444444"/>
                </a:solidFill>
                <a:latin typeface="Arial" panose="020B0604020202020204" pitchFamily="34" charset="0"/>
                <a:cs typeface="Arial" panose="020B0604020202020204" pitchFamily="34" charset="0"/>
              </a:rPr>
              <a:t> , et al. "</a:t>
            </a:r>
            <a:r>
              <a:rPr lang="en-US" altLang="zh-CN" sz="1600" dirty="0" err="1">
                <a:solidFill>
                  <a:srgbClr val="444444"/>
                </a:solidFill>
                <a:latin typeface="Arial" panose="020B0604020202020204" pitchFamily="34" charset="0"/>
                <a:cs typeface="Arial" panose="020B0604020202020204" pitchFamily="34" charset="0"/>
              </a:rPr>
              <a:t>xDeepFM</a:t>
            </a:r>
            <a:r>
              <a:rPr lang="en-US" altLang="zh-CN" sz="1600" dirty="0">
                <a:solidFill>
                  <a:srgbClr val="444444"/>
                </a:solidFill>
                <a:latin typeface="Arial" panose="020B0604020202020204" pitchFamily="34" charset="0"/>
                <a:cs typeface="Arial" panose="020B0604020202020204" pitchFamily="34" charset="0"/>
              </a:rPr>
              <a:t>: Combining Explicit and Implicit Feature Interactions for Recommender Systems." (2018).</a:t>
            </a:r>
          </a:p>
          <a:p>
            <a:pPr>
              <a:spcAft>
                <a:spcPts val="600"/>
              </a:spcAft>
            </a:pPr>
            <a:r>
              <a:rPr lang="en-US" altLang="zh-CN" sz="1600" dirty="0">
                <a:solidFill>
                  <a:srgbClr val="444444"/>
                </a:solidFill>
                <a:latin typeface="Arial" panose="020B0604020202020204" pitchFamily="34" charset="0"/>
                <a:cs typeface="Arial" panose="020B0604020202020204" pitchFamily="34" charset="0"/>
              </a:rPr>
              <a:t>[2] Lai, </a:t>
            </a:r>
            <a:r>
              <a:rPr lang="en-US" altLang="zh-CN" sz="1600" dirty="0" err="1">
                <a:solidFill>
                  <a:srgbClr val="444444"/>
                </a:solidFill>
                <a:latin typeface="Arial" panose="020B0604020202020204" pitchFamily="34" charset="0"/>
                <a:cs typeface="Arial" panose="020B0604020202020204" pitchFamily="34" charset="0"/>
              </a:rPr>
              <a:t>Guokun</a:t>
            </a:r>
            <a:r>
              <a:rPr lang="en-US" altLang="zh-CN" sz="1600" dirty="0">
                <a:solidFill>
                  <a:srgbClr val="444444"/>
                </a:solidFill>
                <a:latin typeface="Arial" panose="020B0604020202020204" pitchFamily="34" charset="0"/>
                <a:cs typeface="Arial" panose="020B0604020202020204" pitchFamily="34" charset="0"/>
              </a:rPr>
              <a:t> , et al. "Modeling Long- and Short-Term Temporal Patterns with Deep Neural Networks." The 41st International ACM SIGIR Conference ACM, 2018.</a:t>
            </a:r>
          </a:p>
        </p:txBody>
      </p:sp>
    </p:spTree>
    <p:extLst>
      <p:ext uri="{BB962C8B-B14F-4D97-AF65-F5344CB8AC3E}">
        <p14:creationId xmlns:p14="http://schemas.microsoft.com/office/powerpoint/2010/main" val="169527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42">
            <a:extLst>
              <a:ext uri="{FF2B5EF4-FFF2-40B4-BE49-F238E27FC236}">
                <a16:creationId xmlns:a16="http://schemas.microsoft.com/office/drawing/2014/main" id="{F2F7ED78-01B1-4A10-BC0B-D1209C2179E5}"/>
              </a:ext>
            </a:extLst>
          </p:cNvPr>
          <p:cNvSpPr txBox="1"/>
          <p:nvPr/>
        </p:nvSpPr>
        <p:spPr>
          <a:xfrm>
            <a:off x="1311470" y="315858"/>
            <a:ext cx="5135983"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solidFill>
                  <a:srgbClr val="444444"/>
                </a:solidFill>
                <a:latin typeface="Arial" panose="020B0604020202020204" pitchFamily="34" charset="0"/>
                <a:ea typeface="+mn-ea"/>
                <a:cs typeface="Arial" panose="020B0604020202020204" pitchFamily="34" charset="0"/>
                <a:sym typeface="+mn-lt"/>
              </a:rPr>
              <a:t>Main idea: </a:t>
            </a:r>
            <a:r>
              <a:rPr lang="en-US" altLang="zh-CN" dirty="0" err="1">
                <a:solidFill>
                  <a:srgbClr val="444444"/>
                </a:solidFill>
                <a:latin typeface="Arial" panose="020B0604020202020204" pitchFamily="34" charset="0"/>
                <a:ea typeface="+mn-ea"/>
                <a:cs typeface="Arial" panose="020B0604020202020204" pitchFamily="34" charset="0"/>
                <a:sym typeface="+mn-lt"/>
              </a:rPr>
              <a:t>LSTNet</a:t>
            </a:r>
            <a:endParaRPr lang="zh-CN" altLang="en-US" dirty="0">
              <a:solidFill>
                <a:srgbClr val="444444"/>
              </a:solidFill>
              <a:latin typeface="Arial" panose="020B0604020202020204" pitchFamily="34" charset="0"/>
              <a:ea typeface="+mn-ea"/>
              <a:cs typeface="Arial" panose="020B0604020202020204" pitchFamily="34" charset="0"/>
              <a:sym typeface="+mn-lt"/>
            </a:endParaRPr>
          </a:p>
        </p:txBody>
      </p:sp>
      <p:pic>
        <p:nvPicPr>
          <p:cNvPr id="2" name="图片 4">
            <a:extLst>
              <a:ext uri="{FF2B5EF4-FFF2-40B4-BE49-F238E27FC236}">
                <a16:creationId xmlns:a16="http://schemas.microsoft.com/office/drawing/2014/main" id="{026C57A1-2C64-4EA4-8372-7A9B32DC1BE6}"/>
              </a:ext>
            </a:extLst>
          </p:cNvPr>
          <p:cNvPicPr>
            <a:picLocks noChangeAspect="1"/>
          </p:cNvPicPr>
          <p:nvPr/>
        </p:nvPicPr>
        <p:blipFill>
          <a:blip r:embed="rId3"/>
          <a:stretch>
            <a:fillRect/>
          </a:stretch>
        </p:blipFill>
        <p:spPr>
          <a:xfrm>
            <a:off x="1311470" y="2528453"/>
            <a:ext cx="9293225" cy="4045585"/>
          </a:xfrm>
          <a:prstGeom prst="rect">
            <a:avLst/>
          </a:prstGeom>
          <a:noFill/>
          <a:ln>
            <a:noFill/>
          </a:ln>
        </p:spPr>
      </p:pic>
      <p:sp>
        <p:nvSpPr>
          <p:cNvPr id="3" name="文本框 2">
            <a:extLst>
              <a:ext uri="{FF2B5EF4-FFF2-40B4-BE49-F238E27FC236}">
                <a16:creationId xmlns:a16="http://schemas.microsoft.com/office/drawing/2014/main" id="{9C001A63-18FA-4A63-9B44-38B3AD6AC8B7}"/>
              </a:ext>
            </a:extLst>
          </p:cNvPr>
          <p:cNvSpPr txBox="1"/>
          <p:nvPr/>
        </p:nvSpPr>
        <p:spPr>
          <a:xfrm>
            <a:off x="770048" y="1236092"/>
            <a:ext cx="9998214" cy="1092607"/>
          </a:xfrm>
          <a:prstGeom prst="rect">
            <a:avLst/>
          </a:prstGeom>
          <a:noFill/>
        </p:spPr>
        <p:txBody>
          <a:bodyPr wrap="square" rtlCol="0">
            <a:spAutoFit/>
          </a:bodyPr>
          <a:lstStyle/>
          <a:p>
            <a:pPr marL="342900" indent="-342900">
              <a:lnSpc>
                <a:spcPct val="150000"/>
              </a:lnSpc>
              <a:spcAft>
                <a:spcPts val="600"/>
              </a:spcAft>
              <a:buFont typeface="Wingdings" panose="05000000000000000000" pitchFamily="2" charset="2"/>
              <a:buChar char="ü"/>
            </a:pPr>
            <a:r>
              <a:rPr lang="en-US" altLang="zh-CN" sz="2000" dirty="0">
                <a:solidFill>
                  <a:srgbClr val="444444"/>
                </a:solidFill>
                <a:latin typeface="Arial" panose="020B0604020202020204" pitchFamily="34" charset="0"/>
                <a:cs typeface="Arial" panose="020B0604020202020204" pitchFamily="34" charset="0"/>
              </a:rPr>
              <a:t>Use </a:t>
            </a:r>
            <a:r>
              <a:rPr lang="en-US" altLang="zh-CN" sz="2000" dirty="0" err="1">
                <a:solidFill>
                  <a:srgbClr val="444444"/>
                </a:solidFill>
                <a:latin typeface="Arial" panose="020B0604020202020204" pitchFamily="34" charset="0"/>
                <a:cs typeface="Arial" panose="020B0604020202020204" pitchFamily="34" charset="0"/>
              </a:rPr>
              <a:t>LSTNet</a:t>
            </a:r>
            <a:r>
              <a:rPr lang="en-US" altLang="zh-CN" sz="2000" dirty="0">
                <a:solidFill>
                  <a:srgbClr val="444444"/>
                </a:solidFill>
                <a:latin typeface="Arial" panose="020B0604020202020204" pitchFamily="34" charset="0"/>
                <a:cs typeface="Arial" panose="020B0604020202020204" pitchFamily="34" charset="0"/>
              </a:rPr>
              <a:t> to predict the </a:t>
            </a:r>
            <a:r>
              <a:rPr lang="en-US" altLang="zh-CN" sz="2000" b="1" dirty="0">
                <a:solidFill>
                  <a:srgbClr val="444444"/>
                </a:solidFill>
                <a:latin typeface="Arial" panose="020B0604020202020204" pitchFamily="34" charset="0"/>
                <a:cs typeface="Arial" panose="020B0604020202020204" pitchFamily="34" charset="0"/>
              </a:rPr>
              <a:t>Close Price</a:t>
            </a:r>
            <a:r>
              <a:rPr lang="en-US" altLang="zh-CN" sz="2000" dirty="0">
                <a:solidFill>
                  <a:srgbClr val="444444"/>
                </a:solidFill>
                <a:latin typeface="Arial" panose="020B0604020202020204" pitchFamily="34" charset="0"/>
                <a:cs typeface="Arial" panose="020B0604020202020204" pitchFamily="34" charset="0"/>
              </a:rPr>
              <a:t>, then to compute the label</a:t>
            </a:r>
          </a:p>
          <a:p>
            <a:pPr marL="342900" indent="-342900">
              <a:lnSpc>
                <a:spcPct val="150000"/>
              </a:lnSpc>
              <a:spcAft>
                <a:spcPts val="600"/>
              </a:spcAft>
              <a:buFont typeface="Wingdings" panose="05000000000000000000" pitchFamily="2" charset="2"/>
              <a:buChar char="ü"/>
            </a:pPr>
            <a:r>
              <a:rPr lang="en-US" altLang="zh-CN" sz="2000" dirty="0">
                <a:solidFill>
                  <a:srgbClr val="444444"/>
                </a:solidFill>
                <a:latin typeface="Arial" panose="020B0604020202020204" pitchFamily="34" charset="0"/>
                <a:cs typeface="Arial" panose="020B0604020202020204" pitchFamily="34" charset="0"/>
              </a:rPr>
              <a:t>Loss function: use </a:t>
            </a:r>
            <a:r>
              <a:rPr lang="en-US" altLang="zh-CN" sz="2000" b="1" dirty="0">
                <a:solidFill>
                  <a:srgbClr val="444444"/>
                </a:solidFill>
                <a:latin typeface="Arial" panose="020B0604020202020204" pitchFamily="34" charset="0"/>
                <a:cs typeface="Arial" panose="020B0604020202020204" pitchFamily="34" charset="0"/>
              </a:rPr>
              <a:t>Minimum Mean Square Error </a:t>
            </a:r>
            <a:r>
              <a:rPr lang="en-US" altLang="zh-CN" sz="2000" dirty="0">
                <a:solidFill>
                  <a:srgbClr val="444444"/>
                </a:solidFill>
                <a:latin typeface="Arial" panose="020B0604020202020204" pitchFamily="34" charset="0"/>
                <a:cs typeface="Arial" panose="020B0604020202020204" pitchFamily="34" charset="0"/>
              </a:rPr>
              <a:t>instead of Absolute Error</a:t>
            </a:r>
            <a:endParaRPr lang="zh-CN" altLang="en-US" sz="2000" dirty="0">
              <a:solidFill>
                <a:srgbClr val="44444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13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42">
            <a:extLst>
              <a:ext uri="{FF2B5EF4-FFF2-40B4-BE49-F238E27FC236}">
                <a16:creationId xmlns:a16="http://schemas.microsoft.com/office/drawing/2014/main" id="{F2F7ED78-01B1-4A10-BC0B-D1209C2179E5}"/>
              </a:ext>
            </a:extLst>
          </p:cNvPr>
          <p:cNvSpPr txBox="1"/>
          <p:nvPr/>
        </p:nvSpPr>
        <p:spPr>
          <a:xfrm>
            <a:off x="1311470" y="315858"/>
            <a:ext cx="5807787"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solidFill>
                  <a:srgbClr val="444444"/>
                </a:solidFill>
                <a:latin typeface="Arial" panose="020B0604020202020204" pitchFamily="34" charset="0"/>
                <a:ea typeface="+mn-ea"/>
                <a:cs typeface="Arial" panose="020B0604020202020204" pitchFamily="34" charset="0"/>
                <a:sym typeface="+mn-lt"/>
              </a:rPr>
              <a:t>Main idea: </a:t>
            </a:r>
            <a:r>
              <a:rPr lang="en-US" altLang="zh-CN" sz="2800" dirty="0">
                <a:solidFill>
                  <a:srgbClr val="444444"/>
                </a:solidFill>
                <a:latin typeface="Arial" panose="020B0604020202020204" pitchFamily="34" charset="0"/>
                <a:cs typeface="Arial" panose="020B0604020202020204" pitchFamily="34" charset="0"/>
              </a:rPr>
              <a:t>Feature Interactions </a:t>
            </a:r>
            <a:endParaRPr lang="zh-CN" altLang="en-US" dirty="0">
              <a:solidFill>
                <a:srgbClr val="444444"/>
              </a:solidFill>
              <a:latin typeface="Arial" panose="020B0604020202020204" pitchFamily="34" charset="0"/>
              <a:ea typeface="+mn-ea"/>
              <a:cs typeface="Arial" panose="020B0604020202020204" pitchFamily="34" charset="0"/>
              <a:sym typeface="+mn-lt"/>
            </a:endParaRPr>
          </a:p>
        </p:txBody>
      </p:sp>
      <p:pic>
        <p:nvPicPr>
          <p:cNvPr id="2" name="图片 5">
            <a:extLst>
              <a:ext uri="{FF2B5EF4-FFF2-40B4-BE49-F238E27FC236}">
                <a16:creationId xmlns:a16="http://schemas.microsoft.com/office/drawing/2014/main" id="{A89DA0B3-6732-40FF-B913-4003393058CE}"/>
              </a:ext>
            </a:extLst>
          </p:cNvPr>
          <p:cNvPicPr>
            <a:picLocks noChangeAspect="1"/>
          </p:cNvPicPr>
          <p:nvPr/>
        </p:nvPicPr>
        <p:blipFill>
          <a:blip r:embed="rId3"/>
          <a:stretch>
            <a:fillRect/>
          </a:stretch>
        </p:blipFill>
        <p:spPr>
          <a:xfrm>
            <a:off x="1311470" y="2465839"/>
            <a:ext cx="3771900" cy="3446145"/>
          </a:xfrm>
          <a:prstGeom prst="rect">
            <a:avLst/>
          </a:prstGeom>
          <a:noFill/>
          <a:ln>
            <a:noFill/>
          </a:ln>
        </p:spPr>
      </p:pic>
      <p:pic>
        <p:nvPicPr>
          <p:cNvPr id="3" name="图片 6">
            <a:extLst>
              <a:ext uri="{FF2B5EF4-FFF2-40B4-BE49-F238E27FC236}">
                <a16:creationId xmlns:a16="http://schemas.microsoft.com/office/drawing/2014/main" id="{5E90A389-5F3D-46DA-B0AB-C368DD54F60D}"/>
              </a:ext>
            </a:extLst>
          </p:cNvPr>
          <p:cNvPicPr>
            <a:picLocks noChangeAspect="1"/>
          </p:cNvPicPr>
          <p:nvPr/>
        </p:nvPicPr>
        <p:blipFill>
          <a:blip r:embed="rId4"/>
          <a:stretch>
            <a:fillRect/>
          </a:stretch>
        </p:blipFill>
        <p:spPr>
          <a:xfrm>
            <a:off x="6640390" y="2465839"/>
            <a:ext cx="4007485" cy="3372485"/>
          </a:xfrm>
          <a:prstGeom prst="rect">
            <a:avLst/>
          </a:prstGeom>
          <a:noFill/>
          <a:ln>
            <a:noFill/>
          </a:ln>
        </p:spPr>
      </p:pic>
      <p:sp>
        <p:nvSpPr>
          <p:cNvPr id="10" name="文本框 9">
            <a:extLst>
              <a:ext uri="{FF2B5EF4-FFF2-40B4-BE49-F238E27FC236}">
                <a16:creationId xmlns:a16="http://schemas.microsoft.com/office/drawing/2014/main" id="{3928F3AF-A865-4CE0-B1D8-9DA3153A4EF9}"/>
              </a:ext>
            </a:extLst>
          </p:cNvPr>
          <p:cNvSpPr txBox="1"/>
          <p:nvPr/>
        </p:nvSpPr>
        <p:spPr>
          <a:xfrm>
            <a:off x="1311470" y="1329293"/>
            <a:ext cx="10046341" cy="553998"/>
          </a:xfrm>
          <a:prstGeom prst="rect">
            <a:avLst/>
          </a:prstGeom>
          <a:noFill/>
        </p:spPr>
        <p:txBody>
          <a:bodyPr wrap="square" rtlCol="0">
            <a:spAutoFit/>
          </a:bodyPr>
          <a:lstStyle/>
          <a:p>
            <a:pPr>
              <a:lnSpc>
                <a:spcPct val="150000"/>
              </a:lnSpc>
            </a:pPr>
            <a:r>
              <a:rPr lang="en-US" altLang="zh-CN" sz="2000" dirty="0">
                <a:solidFill>
                  <a:srgbClr val="444444"/>
                </a:solidFill>
                <a:latin typeface="Arial" panose="020B0604020202020204" pitchFamily="34" charset="0"/>
                <a:cs typeface="Arial" panose="020B0604020202020204" pitchFamily="34" charset="0"/>
              </a:rPr>
              <a:t>Simplify the Compressed Interaction Network module in [1] to interact features</a:t>
            </a:r>
          </a:p>
        </p:txBody>
      </p:sp>
    </p:spTree>
    <p:extLst>
      <p:ext uri="{BB962C8B-B14F-4D97-AF65-F5344CB8AC3E}">
        <p14:creationId xmlns:p14="http://schemas.microsoft.com/office/powerpoint/2010/main" val="299198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42">
            <a:extLst>
              <a:ext uri="{FF2B5EF4-FFF2-40B4-BE49-F238E27FC236}">
                <a16:creationId xmlns:a16="http://schemas.microsoft.com/office/drawing/2014/main" id="{F2F7ED78-01B1-4A10-BC0B-D1209C2179E5}"/>
              </a:ext>
            </a:extLst>
          </p:cNvPr>
          <p:cNvSpPr txBox="1"/>
          <p:nvPr/>
        </p:nvSpPr>
        <p:spPr>
          <a:xfrm>
            <a:off x="1311470" y="315858"/>
            <a:ext cx="5807787"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solidFill>
                  <a:srgbClr val="444444"/>
                </a:solidFill>
                <a:latin typeface="Arial" panose="020B0604020202020204" pitchFamily="34" charset="0"/>
                <a:ea typeface="+mn-ea"/>
                <a:cs typeface="Arial" panose="020B0604020202020204" pitchFamily="34" charset="0"/>
                <a:sym typeface="+mn-lt"/>
              </a:rPr>
              <a:t>Experiments: Settings</a:t>
            </a:r>
            <a:endParaRPr lang="zh-CN" altLang="en-US" dirty="0">
              <a:solidFill>
                <a:srgbClr val="444444"/>
              </a:solidFill>
              <a:latin typeface="Arial" panose="020B0604020202020204" pitchFamily="34" charset="0"/>
              <a:ea typeface="+mn-ea"/>
              <a:cs typeface="Arial" panose="020B0604020202020204" pitchFamily="34" charset="0"/>
              <a:sym typeface="+mn-lt"/>
            </a:endParaRPr>
          </a:p>
        </p:txBody>
      </p:sp>
      <p:pic>
        <p:nvPicPr>
          <p:cNvPr id="2" name="图片 1"/>
          <p:cNvPicPr>
            <a:picLocks noChangeAspect="1"/>
          </p:cNvPicPr>
          <p:nvPr/>
        </p:nvPicPr>
        <p:blipFill>
          <a:blip r:embed="rId3"/>
          <a:stretch>
            <a:fillRect/>
          </a:stretch>
        </p:blipFill>
        <p:spPr>
          <a:xfrm>
            <a:off x="1311470" y="1896979"/>
            <a:ext cx="3694876" cy="3064041"/>
          </a:xfrm>
          <a:prstGeom prst="rect">
            <a:avLst/>
          </a:prstGeom>
        </p:spPr>
      </p:pic>
      <p:sp>
        <p:nvSpPr>
          <p:cNvPr id="3" name="文本框 2"/>
          <p:cNvSpPr txBox="1"/>
          <p:nvPr/>
        </p:nvSpPr>
        <p:spPr>
          <a:xfrm>
            <a:off x="6806444" y="1896979"/>
            <a:ext cx="5029200" cy="2120902"/>
          </a:xfrm>
          <a:prstGeom prst="rect">
            <a:avLst/>
          </a:prstGeom>
          <a:noFill/>
        </p:spPr>
        <p:txBody>
          <a:bodyPr wrap="square" rtlCol="0">
            <a:spAutoFit/>
          </a:bodyPr>
          <a:lstStyle/>
          <a:p>
            <a:pPr>
              <a:lnSpc>
                <a:spcPct val="150000"/>
              </a:lnSpc>
            </a:pPr>
            <a:r>
              <a:rPr lang="en-US" altLang="zh-CN" b="1" dirty="0">
                <a:solidFill>
                  <a:srgbClr val="444444"/>
                </a:solidFill>
                <a:latin typeface="Arial" panose="020B0604020202020204" pitchFamily="34" charset="0"/>
                <a:cs typeface="Arial" panose="020B0604020202020204" pitchFamily="34" charset="0"/>
              </a:rPr>
              <a:t>Baseline</a:t>
            </a:r>
          </a:p>
          <a:p>
            <a:pPr>
              <a:lnSpc>
                <a:spcPct val="150000"/>
              </a:lnSpc>
            </a:pPr>
            <a:r>
              <a:rPr lang="en-US" altLang="zh-CN" dirty="0">
                <a:solidFill>
                  <a:srgbClr val="444444"/>
                </a:solidFill>
                <a:latin typeface="Arial" panose="020B0604020202020204" pitchFamily="34" charset="0"/>
                <a:cs typeface="Arial" panose="020B0604020202020204" pitchFamily="34" charset="0"/>
              </a:rPr>
              <a:t>1.Guess all 0</a:t>
            </a:r>
          </a:p>
          <a:p>
            <a:pPr>
              <a:lnSpc>
                <a:spcPct val="150000"/>
              </a:lnSpc>
            </a:pPr>
            <a:r>
              <a:rPr lang="en-US" altLang="zh-CN" dirty="0">
                <a:solidFill>
                  <a:srgbClr val="444444"/>
                </a:solidFill>
                <a:latin typeface="Arial" panose="020B0604020202020204" pitchFamily="34" charset="0"/>
                <a:cs typeface="Arial" panose="020B0604020202020204" pitchFamily="34" charset="0"/>
              </a:rPr>
              <a:t>2.Lightgbm</a:t>
            </a:r>
          </a:p>
          <a:p>
            <a:pPr>
              <a:lnSpc>
                <a:spcPct val="150000"/>
              </a:lnSpc>
            </a:pPr>
            <a:r>
              <a:rPr lang="en-US" altLang="zh-CN" dirty="0">
                <a:solidFill>
                  <a:srgbClr val="444444"/>
                </a:solidFill>
                <a:latin typeface="Arial" panose="020B0604020202020204" pitchFamily="34" charset="0"/>
                <a:cs typeface="Arial" panose="020B0604020202020204" pitchFamily="34" charset="0"/>
              </a:rPr>
              <a:t>3.LSTNet-Label</a:t>
            </a:r>
          </a:p>
          <a:p>
            <a:pPr>
              <a:lnSpc>
                <a:spcPct val="150000"/>
              </a:lnSpc>
            </a:pPr>
            <a:r>
              <a:rPr lang="en-US" altLang="zh-CN" dirty="0">
                <a:solidFill>
                  <a:srgbClr val="444444"/>
                </a:solidFill>
                <a:latin typeface="Arial" panose="020B0604020202020204" pitchFamily="34" charset="0"/>
                <a:cs typeface="Arial" panose="020B0604020202020204" pitchFamily="34" charset="0"/>
              </a:rPr>
              <a:t>4.LSTNet-Close</a:t>
            </a:r>
          </a:p>
        </p:txBody>
      </p:sp>
    </p:spTree>
    <p:extLst>
      <p:ext uri="{BB962C8B-B14F-4D97-AF65-F5344CB8AC3E}">
        <p14:creationId xmlns:p14="http://schemas.microsoft.com/office/powerpoint/2010/main" val="24499099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qj3hy4w">
      <a:majorFont>
        <a:latin typeface="Microsoft YaHei" panose="020F0302020204030204"/>
        <a:ea typeface="Microsoft YaHei"/>
        <a:cs typeface=""/>
      </a:majorFont>
      <a:minorFont>
        <a:latin typeface="Microsoft YaHei"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4886</TotalTime>
  <Words>1212</Words>
  <Application>Microsoft Macintosh PowerPoint</Application>
  <PresentationFormat>宽屏</PresentationFormat>
  <Paragraphs>119</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宋体</vt:lpstr>
      <vt:lpstr>Microsoft YaHei</vt:lpstr>
      <vt:lpstr>Microsoft YaHei</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Microsoft Office 用户</cp:lastModifiedBy>
  <cp:revision>272</cp:revision>
  <dcterms:created xsi:type="dcterms:W3CDTF">2019-03-07T05:23:18Z</dcterms:created>
  <dcterms:modified xsi:type="dcterms:W3CDTF">2020-07-31T07:05:10Z</dcterms:modified>
</cp:coreProperties>
</file>