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dc3e7c409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dc3e7c4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dc3e7c409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dc3e7c4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dc3e7c409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dc3e7c40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dc3e7c409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dc3e7c4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dc3e7c409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dc3e7c40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dc3e7c409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dc3e7c4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dc3e7c409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dc3e7c4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dc3e7c409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dc3e7c4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dc3e7c409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dc3e7c40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dc3e7c409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dc3e7c40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67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Prediction Using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on Exxon Mobil Corp (XOM)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052775" y="4107225"/>
            <a:ext cx="31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640473" y="4121625"/>
            <a:ext cx="2344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Nijat Hasanli</a:t>
            </a:r>
            <a:br>
              <a:rPr lang="en"/>
            </a:br>
            <a:r>
              <a:rPr lang="en"/>
              <a:t>Daryush Ray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XGBoost model provides highly accurate and detailed predictions of stock prices, closely aligning with actual observed prices.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model's ability to capture the complexity of stock price movements suggests it is well-suited for applications requiring precise short-term predictions.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16757" cy="3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LightGBM model provides a reasonably accurate prediction of stock prices, capturing the general trends and some of the variability.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smoother predictions suggest that the model might be averaging out some of the noise, potentially sacrificing some accuracy in capturing the rapid fluctuations.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58251" cy="3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CatBoost model provides highly accurate and detailed predictions of stock prices, closely aligning with actual observed prices.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model's ability to capture both overall trends and finer details suggests it is well-suited for applications requiring precise short-term predictions.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39126" cy="39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38650" y="-3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0" y="878550"/>
            <a:ext cx="9144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Variety: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AdaBoost, Gradient Boosting, XGBoost, LightGBM, and CatBoost.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Hyperparameter Tuning: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Optimized model performance through extensive hyperparameter tuning using Grid Search with Cross-Validation.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Performing Model: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Gradient Boosting achieved the lowest mean squared error, indicating superior predictive accuracy.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Comparison: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Each model's performance was evaluated, revealing strengths and weaknesses in different market conditions.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Practical Implications: 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Accurate predictions can aid investors in making informed decisions and enhance trading strategies.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 Enhancements: 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Potential for improving models by incorporating more granular data and exploring alternative algorithms.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Introducing baseline models.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Complex grid search to avoid overfitting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Multicollinearity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this presentation, we will explore the methodologies and techniques used in stock price prediction, using </a:t>
            </a:r>
            <a:r>
              <a:rPr b="1" lang="en" sz="1900"/>
              <a:t>Exxon Mobil Corporation</a:t>
            </a:r>
            <a:r>
              <a:rPr lang="en" sz="1900"/>
              <a:t> as a case study. </a:t>
            </a:r>
            <a:r>
              <a:rPr b="1" lang="en" sz="1900"/>
              <a:t>Exxon Mobil</a:t>
            </a:r>
            <a:r>
              <a:rPr lang="en" sz="1900"/>
              <a:t>, a leading multinational oil and gas corporation, provides an ideal subject due to its significant market presence and the complexity of factors influencing its stock prices.</a:t>
            </a:r>
            <a:endParaRPr sz="1900"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1093481" y="2142550"/>
            <a:ext cx="1171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035600" y="2661650"/>
            <a:ext cx="7072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Presence: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Exxon Mobil operates in over 70 countries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Diversified Operations: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company is involved in all aspects of the oil and gas industry, including upstream, downstream, and chemical manufacturing.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Strength: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Exxon Mobil is known for its strong financial performance, with significant revenues, profits, and a solid balance sheet.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007725" y="937200"/>
            <a:ext cx="4045200" cy="26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Collection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and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Preprocessing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b="1" lang="en" sz="1500">
                <a:solidFill>
                  <a:srgbClr val="2A3990"/>
                </a:solidFill>
              </a:rPr>
              <a:t>Time Period: </a:t>
            </a:r>
            <a:r>
              <a:rPr lang="en" sz="1500">
                <a:solidFill>
                  <a:srgbClr val="2A3990"/>
                </a:solidFill>
              </a:rPr>
              <a:t>January 1990 - Present</a:t>
            </a:r>
            <a:endParaRPr sz="1500">
              <a:solidFill>
                <a:srgbClr val="2A399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b="1" lang="en" sz="1500">
                <a:solidFill>
                  <a:srgbClr val="2A3990"/>
                </a:solidFill>
              </a:rPr>
              <a:t>Train:</a:t>
            </a:r>
            <a:r>
              <a:rPr lang="en" sz="1500">
                <a:solidFill>
                  <a:srgbClr val="2A3990"/>
                </a:solidFill>
              </a:rPr>
              <a:t> January 1990 - December 2022</a:t>
            </a:r>
            <a:endParaRPr sz="1500">
              <a:solidFill>
                <a:srgbClr val="2A399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b="1" lang="en" sz="1500">
                <a:solidFill>
                  <a:srgbClr val="2A3990"/>
                </a:solidFill>
              </a:rPr>
              <a:t>Test:</a:t>
            </a:r>
            <a:r>
              <a:rPr lang="en" sz="1500">
                <a:solidFill>
                  <a:srgbClr val="2A3990"/>
                </a:solidFill>
              </a:rPr>
              <a:t> January 2023 - Present</a:t>
            </a:r>
            <a:endParaRPr sz="1500">
              <a:solidFill>
                <a:srgbClr val="2A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b="1" lang="en" sz="1500">
                <a:solidFill>
                  <a:srgbClr val="2A3990"/>
                </a:solidFill>
              </a:rPr>
              <a:t>Data Sources: </a:t>
            </a:r>
            <a:r>
              <a:rPr lang="en" sz="1500">
                <a:solidFill>
                  <a:srgbClr val="2A3990"/>
                </a:solidFill>
              </a:rPr>
              <a:t>Yahoo Finance, FRED</a:t>
            </a:r>
            <a:endParaRPr sz="1500">
              <a:solidFill>
                <a:srgbClr val="2A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b="1" lang="en" sz="1500">
                <a:solidFill>
                  <a:srgbClr val="2A3990"/>
                </a:solidFill>
              </a:rPr>
              <a:t>Data Types:</a:t>
            </a:r>
            <a:r>
              <a:rPr lang="en" sz="1500">
                <a:solidFill>
                  <a:srgbClr val="2A3990"/>
                </a:solidFill>
              </a:rPr>
              <a:t> </a:t>
            </a:r>
            <a:endParaRPr sz="1500">
              <a:solidFill>
                <a:srgbClr val="2A399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Stock Prices (Open, Close, High, Low)</a:t>
            </a:r>
            <a:endParaRPr sz="1500">
              <a:solidFill>
                <a:srgbClr val="2A399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Moving Averages (50-day, 200-day)</a:t>
            </a:r>
            <a:endParaRPr sz="1500">
              <a:solidFill>
                <a:srgbClr val="2A399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Financial Statements (Income, Expenses, etc.)</a:t>
            </a:r>
            <a:endParaRPr sz="1500">
              <a:solidFill>
                <a:srgbClr val="2A399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○"/>
            </a:pPr>
            <a:r>
              <a:rPr lang="en" sz="1500">
                <a:solidFill>
                  <a:srgbClr val="2A3990"/>
                </a:solidFill>
              </a:rPr>
              <a:t>Macroeconomic Indicators (CPI, Unemployment Rate, etc.)</a:t>
            </a:r>
            <a:endParaRPr sz="1500">
              <a:solidFill>
                <a:srgbClr val="2A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b="1" lang="en" sz="1500">
                <a:solidFill>
                  <a:srgbClr val="2A3990"/>
                </a:solidFill>
              </a:rPr>
              <a:t>Handling missing values</a:t>
            </a:r>
            <a:endParaRPr b="1" sz="1500">
              <a:solidFill>
                <a:srgbClr val="2A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b="1" lang="en" sz="1500">
                <a:solidFill>
                  <a:srgbClr val="2A3990"/>
                </a:solidFill>
              </a:rPr>
              <a:t>Merging datasets</a:t>
            </a:r>
            <a:endParaRPr b="1" sz="1500">
              <a:solidFill>
                <a:srgbClr val="2A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b="1" lang="en" sz="1500">
                <a:solidFill>
                  <a:srgbClr val="2A3990"/>
                </a:solidFill>
              </a:rPr>
              <a:t>Technical indicators (RSI, MACD, Bollinger Bands)</a:t>
            </a:r>
            <a:endParaRPr b="1" sz="1500">
              <a:solidFill>
                <a:srgbClr val="2A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500"/>
              <a:buChar char="●"/>
            </a:pPr>
            <a:r>
              <a:rPr b="1" lang="en" sz="1500">
                <a:solidFill>
                  <a:srgbClr val="2A3990"/>
                </a:solidFill>
              </a:rPr>
              <a:t>Scaling features</a:t>
            </a:r>
            <a:endParaRPr b="1" sz="1500">
              <a:solidFill>
                <a:srgbClr val="2A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1093481" y="2142550"/>
            <a:ext cx="1171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0" y="0"/>
            <a:ext cx="434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Technical Indicators:</a:t>
            </a:r>
            <a:endParaRPr b="1"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50-Day Moving Average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200-Day Moving Average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Relative Strength Index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Moving Average Convergence Divergence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Upper Bollinger Band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Lower Bollinger Band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Financial Data:</a:t>
            </a:r>
            <a:endParaRPr b="1"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Open: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Low: 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Tax Effect Of Unusual Items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Normalized EBITDA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Reconciled Depreciation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EBITDA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Interest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Normalized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Total Expenses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Basic Average Shares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Basic EPS: Basic Earnings Per Share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Income Common Stockholders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Minority Interests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Income Continuous Operations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034700" y="0"/>
            <a:ext cx="51093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Pretax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Other Non Operating Income Expenses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Net Non Operating Interest Income Expense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Operating Income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Other Operating Expenses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Selling General And Administration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Other Grand 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Gross Profit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Total Revenue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●"/>
            </a:pPr>
            <a:r>
              <a:rPr b="1"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Macroeconomic Variables:</a:t>
            </a:r>
            <a:endParaRPr b="1"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Consumer Price Index for All Urban Consumers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Effective Federal Funds Rate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10-Year Treasury Constant Maturity Rate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M2 Money Stock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Consumer Price Index for All Urban Consumers: All Items Less Food &amp; Energy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Personal Savings Rate 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Durable Goods Orders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5549350" y="0"/>
            <a:ext cx="3594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Highly Positive Correlations: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Open, Low, Adj Close: </a:t>
            </a:r>
            <a:r>
              <a:rPr lang="en" sz="1000"/>
              <a:t>These price features are highly correlated with each other.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Total Revenue and Gross Profit:</a:t>
            </a:r>
            <a:r>
              <a:rPr lang="en" sz="1000"/>
              <a:t> High correlation indicates that total revenue directly impacts gross profit.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Basic EPS and Net Income Common Stockholders:</a:t>
            </a:r>
            <a:r>
              <a:rPr lang="en" sz="1000"/>
              <a:t> Suggests that earnings per share are highly influenced by net income attributed to common stockholders.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Highly Negative Correlations: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CPIAUCSL (Consumer Price Index) and Stock Prices:</a:t>
            </a:r>
            <a:r>
              <a:rPr lang="en" sz="1000"/>
              <a:t> High CPI could be negatively correlated with stock prices, indicating inflation impacts.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FEDFUNDS (Federal Funds Rate) and Stock Prices: </a:t>
            </a:r>
            <a:r>
              <a:rPr lang="en" sz="1000"/>
              <a:t>Higher interest rates might negatively impact stock prices, as borrowing costs increase.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Feature Importance:</a:t>
            </a:r>
            <a:endParaRPr b="1"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 sz="1000"/>
              <a:t>Total Revenue, Gross Profit, Basic EPS, Net Income:</a:t>
            </a:r>
            <a:r>
              <a:rPr lang="en" sz="1000"/>
              <a:t> </a:t>
            </a:r>
            <a:r>
              <a:rPr lang="en" sz="1000"/>
              <a:t>Strong correlations with target variables suggest these are important predictors for the stock price.</a:t>
            </a:r>
            <a:endParaRPr sz="10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493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Machine </a:t>
            </a:r>
            <a:endParaRPr>
              <a:solidFill>
                <a:srgbClr val="2A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3990"/>
                </a:solidFill>
              </a:rPr>
              <a:t>Learning Models</a:t>
            </a:r>
            <a:endParaRPr>
              <a:solidFill>
                <a:srgbClr val="2A3990"/>
              </a:solidFill>
            </a:endParaRPr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400" u="sng">
                <a:solidFill>
                  <a:srgbClr val="FFFFFF"/>
                </a:solidFill>
              </a:rPr>
              <a:t>AdaBoost:</a:t>
            </a:r>
            <a:r>
              <a:rPr b="1" lang="en" sz="1400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Combines multiple weak learners to create a strong predictive model by focusing on errors of previous models.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400" u="sng">
                <a:solidFill>
                  <a:srgbClr val="FFFFFF"/>
                </a:solidFill>
              </a:rPr>
              <a:t>Gradient Boosting:</a:t>
            </a:r>
            <a:r>
              <a:rPr b="1" lang="en" sz="1300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Sequentially builds models by correcting errors of previous models using gradient descent optimization.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400" u="sng">
                <a:solidFill>
                  <a:srgbClr val="FFFFFF"/>
                </a:solidFill>
              </a:rPr>
              <a:t>XGBoost:</a:t>
            </a:r>
            <a:r>
              <a:rPr b="1" lang="en" sz="1400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An optimized version of Gradient Boosting designed for speed and performance, especially with large datasets.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400" u="sng">
                <a:solidFill>
                  <a:srgbClr val="FFFFFF"/>
                </a:solidFill>
              </a:rPr>
              <a:t>LightGBM: </a:t>
            </a:r>
            <a:r>
              <a:rPr lang="en" sz="1300">
                <a:solidFill>
                  <a:srgbClr val="FFFFFF"/>
                </a:solidFill>
              </a:rPr>
              <a:t>A highly efficient Gradient Boosting framework that uses a leaf-wise tree growth algorithm for faster training.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400" u="sng">
                <a:solidFill>
                  <a:srgbClr val="FFFFFF"/>
                </a:solidFill>
              </a:rPr>
              <a:t>CatBoost:</a:t>
            </a:r>
            <a:r>
              <a:rPr b="1" lang="en" sz="1400">
                <a:solidFill>
                  <a:srgbClr val="FFFFFF"/>
                </a:solidFill>
              </a:rPr>
              <a:t> </a:t>
            </a:r>
            <a:r>
              <a:rPr lang="en" sz="1300">
                <a:solidFill>
                  <a:srgbClr val="FFFFFF"/>
                </a:solidFill>
              </a:rPr>
              <a:t>Handles categorical features automatically and reduces overfitting through ordered boosting.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b="1" lang="en" sz="1300">
                <a:solidFill>
                  <a:srgbClr val="FFFFFF"/>
                </a:solidFill>
              </a:rPr>
              <a:t>Hyperparameter Tuning: </a:t>
            </a:r>
            <a:r>
              <a:rPr lang="en" sz="1300" u="sng">
                <a:solidFill>
                  <a:srgbClr val="FFFFFF"/>
                </a:solidFill>
              </a:rPr>
              <a:t>Grid Search with Cross-Validation</a:t>
            </a:r>
            <a:endParaRPr sz="13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19999" cy="4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0" y="4178425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model captures some of the general trends in the stock price movements but appears to miss many of the smaller fluctuations and rapid changes.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smoother prediction line suggests that the AdaBoost model might be over-smoothing or not fully capturing the complexity of the stock price variations.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0" y="399045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Gradient Boosting model provides a more accurate and detailed prediction of stock prices compared to the AdaBoost model.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closer fit to actual prices suggests that Gradient Boosting is more effective in capturing the complexities of stock price movements.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49275" cy="3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