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42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jat Hasanli" userId="da061f20547672e1" providerId="LiveId" clId="{F8FAE8D0-008C-4679-A30C-1952108ABFD0}"/>
    <pc:docChg chg="modSld">
      <pc:chgData name="Nijat Hasanli" userId="da061f20547672e1" providerId="LiveId" clId="{F8FAE8D0-008C-4679-A30C-1952108ABFD0}" dt="2024-05-27T15:01:39.751" v="18" actId="14100"/>
      <pc:docMkLst>
        <pc:docMk/>
      </pc:docMkLst>
      <pc:sldChg chg="modSp mod">
        <pc:chgData name="Nijat Hasanli" userId="da061f20547672e1" providerId="LiveId" clId="{F8FAE8D0-008C-4679-A30C-1952108ABFD0}" dt="2024-05-27T15:01:10.516" v="14" actId="20577"/>
        <pc:sldMkLst>
          <pc:docMk/>
          <pc:sldMk cId="0" sldId="256"/>
        </pc:sldMkLst>
        <pc:spChg chg="mod">
          <ac:chgData name="Nijat Hasanli" userId="da061f20547672e1" providerId="LiveId" clId="{F8FAE8D0-008C-4679-A30C-1952108ABFD0}" dt="2024-05-27T15:01:10.516" v="14" actId="20577"/>
          <ac:spMkLst>
            <pc:docMk/>
            <pc:sldMk cId="0" sldId="256"/>
            <ac:spMk id="85" creationId="{00000000-0000-0000-0000-000000000000}"/>
          </ac:spMkLst>
        </pc:spChg>
      </pc:sldChg>
      <pc:sldChg chg="addSp modSp mod">
        <pc:chgData name="Nijat Hasanli" userId="da061f20547672e1" providerId="LiveId" clId="{F8FAE8D0-008C-4679-A30C-1952108ABFD0}" dt="2024-05-27T15:01:39.751" v="18" actId="14100"/>
        <pc:sldMkLst>
          <pc:docMk/>
          <pc:sldMk cId="0" sldId="268"/>
        </pc:sldMkLst>
        <pc:picChg chg="add mod">
          <ac:chgData name="Nijat Hasanli" userId="da061f20547672e1" providerId="LiveId" clId="{F8FAE8D0-008C-4679-A30C-1952108ABFD0}" dt="2024-05-27T15:01:39.751" v="18" actId="14100"/>
          <ac:picMkLst>
            <pc:docMk/>
            <pc:sldMk cId="0" sldId="268"/>
            <ac:picMk id="3" creationId="{E4578829-6628-4465-A210-0EAC387B6C26}"/>
          </ac:picMkLst>
        </pc:picChg>
        <pc:picChg chg="mod">
          <ac:chgData name="Nijat Hasanli" userId="da061f20547672e1" providerId="LiveId" clId="{F8FAE8D0-008C-4679-A30C-1952108ABFD0}" dt="2024-05-27T15:01:17.018" v="15" actId="14100"/>
          <ac:picMkLst>
            <pc:docMk/>
            <pc:sldMk cId="0" sldId="268"/>
            <ac:picMk id="160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0dc3e7c409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0dc3e7c409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0dc3e7c409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0dc3e7c409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0dc3e7c409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0dc3e7c409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0dc3e7c409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0dc3e7c409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0dc3e7c409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0dc3e7c409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9e47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9e47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6f9e470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6f9e470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0dc3e7c409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0dc3e7c409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0dc3e7c409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0dc3e7c409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0dc3e7c409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0dc3e7c409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6f9e470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6f9e470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0dc3e7c409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0dc3e7c409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0dc3e7c40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0dc3e7c40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6789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Prediction with Boosting Machine Learning</a:t>
            </a:r>
            <a:endParaRPr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Case Study on Exxon Mobil Corp (XOM)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6052775" y="4107225"/>
            <a:ext cx="3107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6640473" y="4121625"/>
            <a:ext cx="23442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Nijat Hasanli</a:t>
            </a:r>
            <a:br>
              <a:rPr lang="en"/>
            </a:br>
            <a:r>
              <a:rPr lang="en"/>
              <a:t>Daryush Ray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/>
        </p:nvSpPr>
        <p:spPr>
          <a:xfrm>
            <a:off x="0" y="3990450"/>
            <a:ext cx="91440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XGBoost model provides highly accurate and detailed predictions of stock prices, closely aligning with actual observed prices.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model's ability to capture the complexity of stock price movements suggests it is well-suited for applications requiring precise short-term predictions.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216757" cy="399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/>
        </p:nvSpPr>
        <p:spPr>
          <a:xfrm>
            <a:off x="0" y="3990450"/>
            <a:ext cx="91440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LightGBM model provides a reasonably accurate prediction of stock prices, capturing the general trends and some of the variability.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smoother predictions suggest that the model might be averaging out some of the noise, potentially sacrificing some accuracy in capturing the rapid fluctuations.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458251" cy="399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/>
        </p:nvSpPr>
        <p:spPr>
          <a:xfrm>
            <a:off x="0" y="3990450"/>
            <a:ext cx="91440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CatBoost model provides highly accurate and detailed predictions of stock prices, closely aligning with actual observed prices.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model's ability to capture both overall trends and finer details suggests it is well-suited for applications requiring precise short-term predictions.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539126" cy="399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9143999" cy="4128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4578829-6628-4465-A210-0EAC387B6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4128053"/>
            <a:ext cx="9144000" cy="101544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>
            <a:spLocks noGrp="1"/>
          </p:cNvSpPr>
          <p:nvPr>
            <p:ph type="title"/>
          </p:nvPr>
        </p:nvSpPr>
        <p:spPr>
          <a:xfrm>
            <a:off x="238650" y="-3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66" name="Google Shape;166;p26"/>
          <p:cNvSpPr txBox="1"/>
          <p:nvPr/>
        </p:nvSpPr>
        <p:spPr>
          <a:xfrm>
            <a:off x="0" y="878550"/>
            <a:ext cx="9144000" cy="3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lang="en"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Model Variety:</a:t>
            </a: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AdaBoost, Gradient Boosting, XGBoost, LightGBM, and CatBoost.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lang="en"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Hyperparameter Tuning:</a:t>
            </a: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Optimized model performance through extensive hyperparameter tuning using Grid Search with Cross-Validation.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lang="en"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Best Performing Model: </a:t>
            </a: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Gradient Boosting achieved the lowest mean squared error, indicating superior predictive accuracy.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lang="en"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Model Comparison:</a:t>
            </a: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Each model's performance was evaluated, revealing strengths and weaknesses in different market conditions.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lang="en"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Practical Implications: </a:t>
            </a: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Accurate predictions can aid investors in making informed decisions and enhance trading strategies.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lang="en"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Future Enhancements: </a:t>
            </a:r>
            <a:endParaRPr sz="13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Potential for improving models by incorporating more granular data and exploring alternative algorithms. 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Introducing baseline models.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Complex grid search to avoid overfitting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Multicollinearity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In this presentation, we will explore the methodologies and techniques used in stock price prediction, using </a:t>
            </a:r>
            <a:r>
              <a:rPr lang="en" sz="1900" b="1"/>
              <a:t>Exxon Mobil Corporation</a:t>
            </a:r>
            <a:r>
              <a:rPr lang="en" sz="1900"/>
              <a:t> as a case study. </a:t>
            </a:r>
            <a:r>
              <a:rPr lang="en" sz="1900" b="1"/>
              <a:t>Exxon Mobil</a:t>
            </a:r>
            <a:r>
              <a:rPr lang="en" sz="1900"/>
              <a:t>, a leading multinational oil and gas corporation, provides an ideal subject due to its significant market presence and the complexity of factors influencing its stock prices.</a:t>
            </a:r>
            <a:endParaRPr sz="1900"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4294967295"/>
          </p:nvPr>
        </p:nvSpPr>
        <p:spPr>
          <a:xfrm>
            <a:off x="1093481" y="2142550"/>
            <a:ext cx="1171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Company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1035600" y="2661650"/>
            <a:ext cx="7072800" cy="13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" sz="1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Global Presence: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Exxon Mobil operates in over 70 countries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" sz="1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Diversified Operations: 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company is involved in all aspects of the oil and gas industry, including upstream, downstream, and chemical manufacturing.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" sz="1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Financial Strength: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Exxon Mobil is known for its strong financial performance, with significant revenues, profits, and a solid balance sheet.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5007725" y="937200"/>
            <a:ext cx="4045200" cy="266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Data </a:t>
            </a:r>
            <a:endParaRPr>
              <a:solidFill>
                <a:srgbClr val="FFFFF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Collection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and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Preprocessing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2"/>
          </p:nvPr>
        </p:nvSpPr>
        <p:spPr>
          <a:xfrm>
            <a:off x="0" y="0"/>
            <a:ext cx="45720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500"/>
              <a:buChar char="●"/>
            </a:pPr>
            <a:r>
              <a:rPr lang="en" sz="1500" b="1">
                <a:solidFill>
                  <a:srgbClr val="2A3990"/>
                </a:solidFill>
              </a:rPr>
              <a:t>Time Period: </a:t>
            </a:r>
            <a:r>
              <a:rPr lang="en" sz="1500">
                <a:solidFill>
                  <a:srgbClr val="2A3990"/>
                </a:solidFill>
              </a:rPr>
              <a:t>January 1990 - Present</a:t>
            </a:r>
            <a:endParaRPr sz="1500">
              <a:solidFill>
                <a:srgbClr val="2A3990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500"/>
              <a:buChar char="○"/>
            </a:pPr>
            <a:r>
              <a:rPr lang="en" sz="1500" b="1">
                <a:solidFill>
                  <a:srgbClr val="2A3990"/>
                </a:solidFill>
              </a:rPr>
              <a:t>Train:</a:t>
            </a:r>
            <a:r>
              <a:rPr lang="en" sz="1500">
                <a:solidFill>
                  <a:srgbClr val="2A3990"/>
                </a:solidFill>
              </a:rPr>
              <a:t> January 1990 - December 2022</a:t>
            </a:r>
            <a:endParaRPr sz="1500">
              <a:solidFill>
                <a:srgbClr val="2A3990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500"/>
              <a:buChar char="○"/>
            </a:pPr>
            <a:r>
              <a:rPr lang="en" sz="1500" b="1">
                <a:solidFill>
                  <a:srgbClr val="2A3990"/>
                </a:solidFill>
              </a:rPr>
              <a:t>Test:</a:t>
            </a:r>
            <a:r>
              <a:rPr lang="en" sz="1500">
                <a:solidFill>
                  <a:srgbClr val="2A3990"/>
                </a:solidFill>
              </a:rPr>
              <a:t> January 2023 - Present</a:t>
            </a:r>
            <a:endParaRPr sz="1500">
              <a:solidFill>
                <a:srgbClr val="2A3990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500"/>
              <a:buChar char="●"/>
            </a:pPr>
            <a:r>
              <a:rPr lang="en" sz="1500" b="1">
                <a:solidFill>
                  <a:srgbClr val="2A3990"/>
                </a:solidFill>
              </a:rPr>
              <a:t>Data Sources: </a:t>
            </a:r>
            <a:r>
              <a:rPr lang="en" sz="1500">
                <a:solidFill>
                  <a:srgbClr val="2A3990"/>
                </a:solidFill>
              </a:rPr>
              <a:t>Yahoo Finance, FRED</a:t>
            </a:r>
            <a:endParaRPr sz="1500">
              <a:solidFill>
                <a:srgbClr val="2A3990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500"/>
              <a:buChar char="●"/>
            </a:pPr>
            <a:r>
              <a:rPr lang="en" sz="1500" b="1">
                <a:solidFill>
                  <a:srgbClr val="2A3990"/>
                </a:solidFill>
              </a:rPr>
              <a:t>Data Types:</a:t>
            </a:r>
            <a:r>
              <a:rPr lang="en" sz="1500">
                <a:solidFill>
                  <a:srgbClr val="2A3990"/>
                </a:solidFill>
              </a:rPr>
              <a:t> </a:t>
            </a:r>
            <a:endParaRPr sz="1500">
              <a:solidFill>
                <a:srgbClr val="2A3990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500"/>
              <a:buChar char="○"/>
            </a:pPr>
            <a:r>
              <a:rPr lang="en" sz="1500">
                <a:solidFill>
                  <a:srgbClr val="2A3990"/>
                </a:solidFill>
              </a:rPr>
              <a:t>Stock Prices (Open, Close, High, Low)</a:t>
            </a:r>
            <a:endParaRPr sz="1500">
              <a:solidFill>
                <a:srgbClr val="2A3990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500"/>
              <a:buChar char="○"/>
            </a:pPr>
            <a:r>
              <a:rPr lang="en" sz="1500">
                <a:solidFill>
                  <a:srgbClr val="2A3990"/>
                </a:solidFill>
              </a:rPr>
              <a:t>Moving Averages (50-day, 200-day)</a:t>
            </a:r>
            <a:endParaRPr sz="1500">
              <a:solidFill>
                <a:srgbClr val="2A3990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500"/>
              <a:buChar char="○"/>
            </a:pPr>
            <a:r>
              <a:rPr lang="en" sz="1500">
                <a:solidFill>
                  <a:srgbClr val="2A3990"/>
                </a:solidFill>
              </a:rPr>
              <a:t>Financial Statements (Income, Expenses, etc.)</a:t>
            </a:r>
            <a:endParaRPr sz="1500">
              <a:solidFill>
                <a:srgbClr val="2A3990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500"/>
              <a:buChar char="○"/>
            </a:pPr>
            <a:r>
              <a:rPr lang="en" sz="1500">
                <a:solidFill>
                  <a:srgbClr val="2A3990"/>
                </a:solidFill>
              </a:rPr>
              <a:t>Macroeconomic Indicators (CPI, Unemployment Rate, etc.)</a:t>
            </a:r>
            <a:endParaRPr sz="1500">
              <a:solidFill>
                <a:srgbClr val="2A3990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500"/>
              <a:buChar char="●"/>
            </a:pPr>
            <a:r>
              <a:rPr lang="en" sz="1500" b="1">
                <a:solidFill>
                  <a:srgbClr val="2A3990"/>
                </a:solidFill>
              </a:rPr>
              <a:t>Handling missing values</a:t>
            </a:r>
            <a:endParaRPr sz="1500" b="1">
              <a:solidFill>
                <a:srgbClr val="2A3990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500"/>
              <a:buChar char="●"/>
            </a:pPr>
            <a:r>
              <a:rPr lang="en" sz="1500" b="1">
                <a:solidFill>
                  <a:srgbClr val="2A3990"/>
                </a:solidFill>
              </a:rPr>
              <a:t>Merging datasets</a:t>
            </a:r>
            <a:endParaRPr sz="1500" b="1">
              <a:solidFill>
                <a:srgbClr val="2A3990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500"/>
              <a:buChar char="●"/>
            </a:pPr>
            <a:r>
              <a:rPr lang="en" sz="1500" b="1">
                <a:solidFill>
                  <a:srgbClr val="2A3990"/>
                </a:solidFill>
              </a:rPr>
              <a:t>Technical indicators (RSI, MACD, Bollinger Bands)</a:t>
            </a:r>
            <a:endParaRPr sz="1500" b="1">
              <a:solidFill>
                <a:srgbClr val="2A3990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500"/>
              <a:buChar char="●"/>
            </a:pPr>
            <a:r>
              <a:rPr lang="en" sz="1500" b="1">
                <a:solidFill>
                  <a:srgbClr val="2A3990"/>
                </a:solidFill>
              </a:rPr>
              <a:t>Scaling features</a:t>
            </a:r>
            <a:endParaRPr sz="1500" b="1">
              <a:solidFill>
                <a:srgbClr val="2A399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body" idx="4294967295"/>
          </p:nvPr>
        </p:nvSpPr>
        <p:spPr>
          <a:xfrm>
            <a:off x="1093481" y="2142550"/>
            <a:ext cx="1171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Company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0" y="0"/>
            <a:ext cx="43491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300"/>
              <a:buFont typeface="Roboto"/>
              <a:buChar char="●"/>
            </a:pPr>
            <a:r>
              <a:rPr lang="en" sz="1300" b="1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Technical Indicators:</a:t>
            </a:r>
            <a:endParaRPr sz="1300" b="1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50-Day Moving Average</a:t>
            </a:r>
            <a:endParaRPr sz="13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200-Day Moving Average</a:t>
            </a:r>
            <a:endParaRPr sz="13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Relative Strength Index</a:t>
            </a:r>
            <a:endParaRPr sz="13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Moving Average Convergence Divergence</a:t>
            </a:r>
            <a:endParaRPr sz="13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Upper Bollinger Band</a:t>
            </a:r>
            <a:endParaRPr sz="13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Lower Bollinger Band</a:t>
            </a:r>
            <a:endParaRPr sz="13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300"/>
              <a:buFont typeface="Roboto"/>
              <a:buChar char="●"/>
            </a:pPr>
            <a:r>
              <a:rPr lang="en" sz="1300" b="1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Financial Data:</a:t>
            </a:r>
            <a:endParaRPr sz="1300" b="1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Open:</a:t>
            </a:r>
            <a:endParaRPr sz="13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Low: </a:t>
            </a:r>
            <a:endParaRPr sz="13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Tax Effect Of Unusual Items</a:t>
            </a:r>
            <a:endParaRPr sz="13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Normalized EBITDA</a:t>
            </a:r>
            <a:endParaRPr sz="13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Reconciled Depreciation</a:t>
            </a:r>
            <a:endParaRPr sz="13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EBITDA</a:t>
            </a:r>
            <a:endParaRPr sz="13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Net Interest Income</a:t>
            </a:r>
            <a:endParaRPr sz="13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Normalized Income</a:t>
            </a:r>
            <a:endParaRPr sz="13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Total Expenses</a:t>
            </a:r>
            <a:endParaRPr sz="13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Basic Average Shares</a:t>
            </a:r>
            <a:endParaRPr sz="13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Basic EPS: Basic Earnings Per Share</a:t>
            </a:r>
            <a:endParaRPr sz="13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Net Income Common Stockholders</a:t>
            </a:r>
            <a:endParaRPr sz="13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Minority Interests</a:t>
            </a:r>
            <a:endParaRPr sz="13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Net Income Continuous Operations</a:t>
            </a:r>
            <a:endParaRPr sz="13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4034700" y="0"/>
            <a:ext cx="5109300" cy="42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Pretax Income</a:t>
            </a:r>
            <a:endParaRPr sz="13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Other Non Operating Income Expenses</a:t>
            </a:r>
            <a:endParaRPr sz="13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Net Non Operating Interest Income Expense</a:t>
            </a:r>
            <a:endParaRPr sz="13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Operating Income</a:t>
            </a:r>
            <a:endParaRPr sz="13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Other Operating Expenses</a:t>
            </a:r>
            <a:endParaRPr sz="13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Selling General And Administration</a:t>
            </a:r>
            <a:endParaRPr sz="13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Other Grand A</a:t>
            </a:r>
            <a:endParaRPr sz="13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Gross Profit</a:t>
            </a:r>
            <a:endParaRPr sz="13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Total Revenue</a:t>
            </a:r>
            <a:endParaRPr sz="13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300"/>
              <a:buFont typeface="Roboto"/>
              <a:buChar char="●"/>
            </a:pPr>
            <a:r>
              <a:rPr lang="en" sz="1300" b="1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Macroeconomic Variables:</a:t>
            </a:r>
            <a:endParaRPr sz="1300" b="1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Consumer Price Index for All Urban Consumers</a:t>
            </a:r>
            <a:endParaRPr sz="13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Effective Federal Funds Rate</a:t>
            </a:r>
            <a:endParaRPr sz="13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10-Year Treasury Constant Maturity Rate</a:t>
            </a:r>
            <a:endParaRPr sz="13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M2 Money Stock</a:t>
            </a:r>
            <a:endParaRPr sz="13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Consumer Price Index for All Urban Consumers: All Items Less Food &amp; Energy</a:t>
            </a:r>
            <a:endParaRPr sz="13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Personal Savings Rate </a:t>
            </a:r>
            <a:endParaRPr sz="13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Durable Goods Orders</a:t>
            </a:r>
            <a:endParaRPr sz="13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body" idx="2"/>
          </p:nvPr>
        </p:nvSpPr>
        <p:spPr>
          <a:xfrm>
            <a:off x="5549350" y="0"/>
            <a:ext cx="35946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 b="1"/>
              <a:t>Highly Positive Correlations:</a:t>
            </a:r>
            <a:endParaRPr sz="1000" b="1"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 b="1"/>
              <a:t>Open, Low, Adj Close: </a:t>
            </a:r>
            <a:r>
              <a:rPr lang="en" sz="1000"/>
              <a:t>These price features are highly correlated with each other.</a:t>
            </a:r>
            <a:endParaRPr sz="1000"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 b="1"/>
              <a:t>Total Revenue and Gross Profit:</a:t>
            </a:r>
            <a:r>
              <a:rPr lang="en" sz="1000"/>
              <a:t> High correlation indicates that total revenue directly impacts gross profit.</a:t>
            </a:r>
            <a:endParaRPr sz="1000"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 b="1"/>
              <a:t>Basic EPS and Net Income Common Stockholders:</a:t>
            </a:r>
            <a:r>
              <a:rPr lang="en" sz="1000"/>
              <a:t> Suggests that earnings per share are highly influenced by net income attributed to common stockholders.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 b="1"/>
              <a:t>Highly Negative Correlations:</a:t>
            </a:r>
            <a:endParaRPr sz="1000" b="1"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 b="1"/>
              <a:t>CPIAUCSL (Consumer Price Index) and Stock Prices:</a:t>
            </a:r>
            <a:r>
              <a:rPr lang="en" sz="1000"/>
              <a:t> High CPI could be negatively correlated with stock prices, indicating inflation impacts.</a:t>
            </a:r>
            <a:endParaRPr sz="1000"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 b="1"/>
              <a:t>FEDFUNDS (Federal Funds Rate) and Stock Prices: </a:t>
            </a:r>
            <a:r>
              <a:rPr lang="en" sz="1000"/>
              <a:t>Higher interest rates might negatively impact stock prices, as borrowing costs increase.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 b="1"/>
              <a:t>Feature Importance:</a:t>
            </a:r>
            <a:endParaRPr sz="1000" b="1"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 b="1"/>
              <a:t>Total Revenue, Gross Profit, Basic EPS, Net Income:</a:t>
            </a:r>
            <a:r>
              <a:rPr lang="en" sz="1000"/>
              <a:t> Strong correlations with target variables suggest these are important predictors for the stock price.</a:t>
            </a:r>
            <a:endParaRPr sz="1000"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54934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45720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A3990"/>
                </a:solidFill>
              </a:rPr>
              <a:t>Machine </a:t>
            </a:r>
            <a:endParaRPr>
              <a:solidFill>
                <a:srgbClr val="2A399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A3990"/>
                </a:solidFill>
              </a:rPr>
              <a:t>Learning Models</a:t>
            </a:r>
            <a:endParaRPr>
              <a:solidFill>
                <a:srgbClr val="2A3990"/>
              </a:solidFill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 sz="1400" b="1" u="sng">
                <a:solidFill>
                  <a:srgbClr val="FFFFFF"/>
                </a:solidFill>
              </a:rPr>
              <a:t>AdaBoost:</a:t>
            </a:r>
            <a:r>
              <a:rPr lang="en" sz="1400" b="1">
                <a:solidFill>
                  <a:srgbClr val="FFFFFF"/>
                </a:solidFill>
              </a:rPr>
              <a:t> </a:t>
            </a:r>
            <a:r>
              <a:rPr lang="en" sz="1300">
                <a:solidFill>
                  <a:srgbClr val="FFFFFF"/>
                </a:solidFill>
              </a:rPr>
              <a:t>Combines multiple weak learners to create a strong predictive model by focusing on errors of previous models.</a:t>
            </a:r>
            <a:endParaRPr sz="1300">
              <a:solidFill>
                <a:srgbClr val="FFFFFF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 sz="1400" b="1" u="sng">
                <a:solidFill>
                  <a:srgbClr val="FFFFFF"/>
                </a:solidFill>
              </a:rPr>
              <a:t>Gradient Boosting:</a:t>
            </a:r>
            <a:r>
              <a:rPr lang="en" sz="1300" b="1">
                <a:solidFill>
                  <a:srgbClr val="FFFFFF"/>
                </a:solidFill>
              </a:rPr>
              <a:t> </a:t>
            </a:r>
            <a:r>
              <a:rPr lang="en" sz="1300">
                <a:solidFill>
                  <a:srgbClr val="FFFFFF"/>
                </a:solidFill>
              </a:rPr>
              <a:t>Sequentially builds models by correcting errors of previous models using gradient descent optimization.</a:t>
            </a:r>
            <a:endParaRPr sz="1300">
              <a:solidFill>
                <a:srgbClr val="FFFFFF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 sz="1400" b="1" u="sng">
                <a:solidFill>
                  <a:srgbClr val="FFFFFF"/>
                </a:solidFill>
              </a:rPr>
              <a:t>XGBoost:</a:t>
            </a:r>
            <a:r>
              <a:rPr lang="en" sz="1400" b="1">
                <a:solidFill>
                  <a:srgbClr val="FFFFFF"/>
                </a:solidFill>
              </a:rPr>
              <a:t> </a:t>
            </a:r>
            <a:r>
              <a:rPr lang="en" sz="1300">
                <a:solidFill>
                  <a:srgbClr val="FFFFFF"/>
                </a:solidFill>
              </a:rPr>
              <a:t>An optimized version of Gradient Boosting designed for speed and performance, especially with large datasets.</a:t>
            </a:r>
            <a:endParaRPr sz="1300">
              <a:solidFill>
                <a:srgbClr val="FFFFFF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 sz="1400" b="1" u="sng">
                <a:solidFill>
                  <a:srgbClr val="FFFFFF"/>
                </a:solidFill>
              </a:rPr>
              <a:t>LightGBM: </a:t>
            </a:r>
            <a:r>
              <a:rPr lang="en" sz="1300">
                <a:solidFill>
                  <a:srgbClr val="FFFFFF"/>
                </a:solidFill>
              </a:rPr>
              <a:t>A highly efficient Gradient Boosting framework that uses a leaf-wise tree growth algorithm for faster training.</a:t>
            </a:r>
            <a:endParaRPr sz="1300">
              <a:solidFill>
                <a:srgbClr val="FFFFFF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 sz="1400" b="1" u="sng">
                <a:solidFill>
                  <a:srgbClr val="FFFFFF"/>
                </a:solidFill>
              </a:rPr>
              <a:t>CatBoost:</a:t>
            </a:r>
            <a:r>
              <a:rPr lang="en" sz="1400" b="1">
                <a:solidFill>
                  <a:srgbClr val="FFFFFF"/>
                </a:solidFill>
              </a:rPr>
              <a:t> </a:t>
            </a:r>
            <a:r>
              <a:rPr lang="en" sz="1300">
                <a:solidFill>
                  <a:srgbClr val="FFFFFF"/>
                </a:solidFill>
              </a:rPr>
              <a:t>Handles categorical features automatically and reduces overfitting through ordered boosting.</a:t>
            </a:r>
            <a:endParaRPr sz="1300">
              <a:solidFill>
                <a:srgbClr val="FFFFFF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 sz="1300" b="1">
                <a:solidFill>
                  <a:srgbClr val="FFFFFF"/>
                </a:solidFill>
              </a:rPr>
              <a:t>Hyperparameter Tuning: </a:t>
            </a:r>
            <a:r>
              <a:rPr lang="en" sz="1300" u="sng">
                <a:solidFill>
                  <a:srgbClr val="FFFFFF"/>
                </a:solidFill>
              </a:rPr>
              <a:t>Grid Search with Cross-Validation</a:t>
            </a:r>
            <a:endParaRPr sz="1300" u="sng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Performance and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619999" cy="41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0"/>
          <p:cNvSpPr txBox="1"/>
          <p:nvPr/>
        </p:nvSpPr>
        <p:spPr>
          <a:xfrm>
            <a:off x="0" y="4178425"/>
            <a:ext cx="91440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model captures some of the general trends in the stock price movements but appears to miss many of the smaller fluctuations and rapid changes.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smoother prediction line suggests that the AdaBoost model might be over-smoothing or not fully capturing the complexity of the stock price variations.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/>
        </p:nvSpPr>
        <p:spPr>
          <a:xfrm>
            <a:off x="0" y="3990450"/>
            <a:ext cx="91440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Gradient Boosting model provides a more accurate and detailed prediction of stock prices compared to the AdaBoost model.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closer fit to actual prices suggests that Gradient Boosting is more effective in capturing the complexities of stock price movements.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449275" cy="387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950</Words>
  <Application>Microsoft Office PowerPoint</Application>
  <PresentationFormat>On-screen Show (16:9)</PresentationFormat>
  <Paragraphs>105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Roboto</vt:lpstr>
      <vt:lpstr>Arial</vt:lpstr>
      <vt:lpstr>Geometric</vt:lpstr>
      <vt:lpstr>Prediction with Boosting Machine Learning</vt:lpstr>
      <vt:lpstr>In this presentation, we will explore the methodologies and techniques used in stock price prediction, using Exxon Mobil Corporation as a case study. Exxon Mobil, a leading multinational oil and gas corporation, provides an ideal subject due to its significant market presence and the complexity of factors influencing its stock prices.</vt:lpstr>
      <vt:lpstr>Data  Collection and Preprocessing</vt:lpstr>
      <vt:lpstr>PowerPoint Presentation</vt:lpstr>
      <vt:lpstr>PowerPoint Presentation</vt:lpstr>
      <vt:lpstr>Machine  Learning Models</vt:lpstr>
      <vt:lpstr>Model Performance and Predictions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with Boosting Machine Learning</dc:title>
  <cp:lastModifiedBy>Nijat Hasanli</cp:lastModifiedBy>
  <cp:revision>1</cp:revision>
  <dcterms:modified xsi:type="dcterms:W3CDTF">2024-05-27T15:01:41Z</dcterms:modified>
</cp:coreProperties>
</file>