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31" r:id="rId5"/>
  </p:sldMasterIdLst>
  <p:notesMasterIdLst>
    <p:notesMasterId r:id="rId22"/>
  </p:notesMasterIdLst>
  <p:handoutMasterIdLst>
    <p:handoutMasterId r:id="rId23"/>
  </p:handoutMasterIdLst>
  <p:sldIdLst>
    <p:sldId id="2134805053" r:id="rId6"/>
    <p:sldId id="2134805060" r:id="rId7"/>
    <p:sldId id="2134805079" r:id="rId8"/>
    <p:sldId id="2134805080" r:id="rId9"/>
    <p:sldId id="2134805081" r:id="rId10"/>
    <p:sldId id="2134805093" r:id="rId11"/>
    <p:sldId id="2134805092" r:id="rId12"/>
    <p:sldId id="2134805086" r:id="rId13"/>
    <p:sldId id="2134805094" r:id="rId14"/>
    <p:sldId id="2134805095" r:id="rId15"/>
    <p:sldId id="2134805096" r:id="rId16"/>
    <p:sldId id="2134805087" r:id="rId17"/>
    <p:sldId id="2134805088" r:id="rId18"/>
    <p:sldId id="2134805089" r:id="rId19"/>
    <p:sldId id="2134805090" r:id="rId20"/>
    <p:sldId id="2134805091" r:id="rId21"/>
  </p:sldIdLst>
  <p:sldSz cx="9144000" cy="5143500" type="screen16x9"/>
  <p:notesSz cx="6797675" cy="98726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0AABA2-0C72-4E43-9848-135972D82647}">
          <p14:sldIdLst>
            <p14:sldId id="2134805053"/>
            <p14:sldId id="2134805060"/>
            <p14:sldId id="2134805079"/>
            <p14:sldId id="2134805080"/>
            <p14:sldId id="2134805081"/>
            <p14:sldId id="2134805093"/>
            <p14:sldId id="2134805092"/>
            <p14:sldId id="2134805086"/>
            <p14:sldId id="2134805094"/>
            <p14:sldId id="2134805095"/>
            <p14:sldId id="2134805096"/>
            <p14:sldId id="2134805087"/>
            <p14:sldId id="2134805088"/>
            <p14:sldId id="2134805089"/>
            <p14:sldId id="2134805090"/>
            <p14:sldId id="21348050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00" userDrawn="1">
          <p15:clr>
            <a:srgbClr val="A4A3A4"/>
          </p15:clr>
        </p15:guide>
        <p15:guide id="2" orient="horz" pos="667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588"/>
    <a:srgbClr val="B24388"/>
    <a:srgbClr val="FDF8E7"/>
    <a:srgbClr val="8AB973"/>
    <a:srgbClr val="D8E8D0"/>
    <a:srgbClr val="F1EEF6"/>
    <a:srgbClr val="F5E7F0"/>
    <a:srgbClr val="00A193"/>
    <a:srgbClr val="F4F2F8"/>
    <a:srgbClr val="F0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26F5C-4A73-4579-BD6D-465007C0CAB5}" v="1" dt="2024-10-28T08:20:03.419"/>
  </p1510:revLst>
</p1510:revInfo>
</file>

<file path=ppt/tableStyles.xml><?xml version="1.0" encoding="utf-8"?>
<a:tblStyleLst xmlns:a="http://schemas.openxmlformats.org/drawingml/2006/main" def="{F66A9B51-AE3E-4324-8CB2-79743BB350C3}">
  <a:tblStyle styleId="{F66A9B51-AE3E-4324-8CB2-79743BB350C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623" autoAdjust="0"/>
  </p:normalViewPr>
  <p:slideViewPr>
    <p:cSldViewPr snapToGrid="0">
      <p:cViewPr varScale="1">
        <p:scale>
          <a:sx n="140" d="100"/>
          <a:sy n="140" d="100"/>
        </p:scale>
        <p:origin x="732" y="126"/>
      </p:cViewPr>
      <p:guideLst>
        <p:guide orient="horz" pos="2300"/>
        <p:guide orient="horz" pos="667"/>
        <p:guide pos="44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08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640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BF49-B416-42CB-A995-ACF7698E0F44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377362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7362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F07C-A234-44EB-A1F5-DC765AD2D6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09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8188"/>
            <a:ext cx="6591300" cy="370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80" y="4689516"/>
            <a:ext cx="5438139" cy="444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02164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431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60AFA-686F-62A5-0C60-D2E4BA56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ABEB42-8C24-DF7F-714C-54D593CC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58F924-9E8F-F88E-BC5F-C4D4BECB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14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B052-7E5F-9343-205E-30DAA98C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80F7EC-F298-7577-5B6D-504AF59C1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F77135-CB3E-6C10-1127-BC95EA11E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76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BB99D-5693-6F30-F9D6-C7BCB209A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0DBF0F-2324-5B44-43E3-CD36478F6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7AEC0F-5749-36D4-23F9-7E01D327F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48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937F-E014-FD6E-A7C7-52A971C5A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40D5B-22DA-729A-F74E-8470474F8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800C77-3E22-EAF3-B6EE-25EF8C1B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40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6A0E-4E09-E4B5-1A1F-BEA0E01F9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81A80C-29C0-2B2D-CD84-F5F1BDFE1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34E1789-40D2-867F-BB4C-12CAC3771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557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E52F-2775-7AF7-B194-1A1165F4F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363F554-5550-D0F7-E4EF-37420643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8D7C142-EBD4-4486-3057-B5BB5D5A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40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9AB1-11CF-E46B-FE1D-BA0CBD3F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45EB37-7B23-B0E4-8356-59CCCFC05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ADCBDA-3E9B-DA06-F824-E8DC4888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7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2FD20-1013-97B3-BFD5-1EC4FE04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5B425D-BAC6-DDD1-63BF-FE8E16E97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52B099-E2A6-337F-61C5-7133EDD0B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0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6AF1E-130B-DC33-F2C8-3B5D3CA6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9738DD-D0E3-D5A9-3338-F5CEE87DB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14E8511-82E7-01A6-9391-2CB7B3458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14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E5849-EE76-9576-3C00-B2C15A86E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FCC434-4727-9333-8C48-99CB1BD75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11DEEA-99F3-B5A4-F5CA-B25918B7D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72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047E-F837-5622-E09F-B8AE0F11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B3D35E-7B42-60B8-8157-4E644C2C3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FA6712-5653-B9D7-B1F4-3546A3026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11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DB3F9-EE4E-BFF3-B5C5-23396A308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3F9C38-8D61-8083-3519-D296C9C43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2CBFA1-D005-CC3F-FBD9-559088000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49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4258-6821-251A-74B8-28D02EC0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DC523B-F1D5-FBE6-762E-7BC50069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8B2307-AEBC-AF43-91E9-330706646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07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10D5C-6EAA-7F0B-C4B2-6AE4E375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40A2FE-0FE6-4461-241D-6EEE45130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89A078-28F7-691E-4D7F-B0B220C4C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03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groupebpce.fr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>
            <a:extLst>
              <a:ext uri="{FF2B5EF4-FFF2-40B4-BE49-F238E27FC236}">
                <a16:creationId xmlns:a16="http://schemas.microsoft.com/office/drawing/2014/main" id="{D3762044-994E-2F23-040E-505627FE520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539553" y="3699385"/>
            <a:ext cx="8496944" cy="67256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3200" b="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/>
              <a:t>Titre de la présentation</a:t>
            </a:r>
            <a:endParaRPr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EDFCE89-A6A7-E531-B5D4-6EE05B57B3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1520" y="217409"/>
            <a:ext cx="1526096" cy="291701"/>
          </a:xfrm>
          <a:prstGeom prst="rect">
            <a:avLst/>
          </a:prstGeom>
        </p:spPr>
      </p:pic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3335FC8-C814-3F4C-97D0-F808A6C2A0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553" y="4324410"/>
            <a:ext cx="7997952" cy="249299"/>
          </a:xfrm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EA4A5D3C-061F-A9C5-D12A-E33BB46BE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251" y="322403"/>
            <a:ext cx="925253" cy="237757"/>
          </a:xfrm>
        </p:spPr>
        <p:txBody>
          <a:bodyPr wrap="none">
            <a:spAutoFit/>
          </a:bodyPr>
          <a:lstStyle>
            <a:lvl1pPr algn="r">
              <a:defRPr sz="1050" b="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DIRECTION</a:t>
            </a:r>
          </a:p>
        </p:txBody>
      </p:sp>
      <p:sp>
        <p:nvSpPr>
          <p:cNvPr id="16" name="Espace réservé pour une image  18">
            <a:extLst>
              <a:ext uri="{FF2B5EF4-FFF2-40B4-BE49-F238E27FC236}">
                <a16:creationId xmlns:a16="http://schemas.microsoft.com/office/drawing/2014/main" id="{988C8E2D-F445-5459-5148-7F28ABDA8F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6" y="699542"/>
            <a:ext cx="9143504" cy="2944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F25B1374-297B-A880-A342-C2A343E3B017}"/>
              </a:ext>
            </a:extLst>
          </p:cNvPr>
          <p:cNvGrpSpPr/>
          <p:nvPr userDrawn="1"/>
        </p:nvGrpSpPr>
        <p:grpSpPr>
          <a:xfrm>
            <a:off x="3519550" y="1119451"/>
            <a:ext cx="2112361" cy="2113676"/>
            <a:chOff x="899592" y="1275606"/>
            <a:chExt cx="2112361" cy="2113676"/>
          </a:xfrm>
        </p:grpSpPr>
        <p:sp>
          <p:nvSpPr>
            <p:cNvPr id="18" name="Oval 80">
              <a:extLst>
                <a:ext uri="{FF2B5EF4-FFF2-40B4-BE49-F238E27FC236}">
                  <a16:creationId xmlns:a16="http://schemas.microsoft.com/office/drawing/2014/main" id="{052C7121-FA0D-9E15-4FEE-E12A864A17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9592" y="1275606"/>
              <a:ext cx="2112361" cy="211367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90AE0BD7-1139-959F-CFD3-8C05CE5839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4943" y="1411042"/>
              <a:ext cx="1841658" cy="1842804"/>
            </a:xfrm>
            <a:prstGeom prst="ellipse">
              <a:avLst/>
            </a:prstGeom>
            <a:gradFill>
              <a:gsLst>
                <a:gs pos="66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82DC840-F245-5958-FAAA-9DE38BF0A967}"/>
              </a:ext>
            </a:extLst>
          </p:cNvPr>
          <p:cNvGrpSpPr/>
          <p:nvPr userDrawn="1"/>
        </p:nvGrpSpPr>
        <p:grpSpPr>
          <a:xfrm>
            <a:off x="6150990" y="1119451"/>
            <a:ext cx="2112361" cy="2113676"/>
            <a:chOff x="899592" y="1275606"/>
            <a:chExt cx="2112361" cy="2113676"/>
          </a:xfrm>
        </p:grpSpPr>
        <p:sp>
          <p:nvSpPr>
            <p:cNvPr id="21" name="Oval 80">
              <a:extLst>
                <a:ext uri="{FF2B5EF4-FFF2-40B4-BE49-F238E27FC236}">
                  <a16:creationId xmlns:a16="http://schemas.microsoft.com/office/drawing/2014/main" id="{D4792E51-7F56-2991-D477-B4E9EDBB6A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9592" y="1275606"/>
              <a:ext cx="2112361" cy="211367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80">
              <a:extLst>
                <a:ext uri="{FF2B5EF4-FFF2-40B4-BE49-F238E27FC236}">
                  <a16:creationId xmlns:a16="http://schemas.microsoft.com/office/drawing/2014/main" id="{E1954412-39B1-A2EB-0D82-F77BD479B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4943" y="1411042"/>
              <a:ext cx="1841658" cy="1842804"/>
            </a:xfrm>
            <a:prstGeom prst="ellipse">
              <a:avLst/>
            </a:prstGeom>
            <a:gradFill>
              <a:gsLst>
                <a:gs pos="66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36242CA-B182-31FE-D64E-E63826BCB641}"/>
              </a:ext>
            </a:extLst>
          </p:cNvPr>
          <p:cNvGrpSpPr/>
          <p:nvPr userDrawn="1"/>
        </p:nvGrpSpPr>
        <p:grpSpPr>
          <a:xfrm>
            <a:off x="888110" y="1119451"/>
            <a:ext cx="2112361" cy="2113676"/>
            <a:chOff x="899592" y="1275606"/>
            <a:chExt cx="2112361" cy="2113676"/>
          </a:xfrm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D5DC9A69-64A1-2971-AFA2-6AF11E5EF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9592" y="1275606"/>
              <a:ext cx="2112361" cy="211367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80">
              <a:extLst>
                <a:ext uri="{FF2B5EF4-FFF2-40B4-BE49-F238E27FC236}">
                  <a16:creationId xmlns:a16="http://schemas.microsoft.com/office/drawing/2014/main" id="{0155C0A9-F48D-BF35-7351-1AE765B77F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4943" y="1411042"/>
              <a:ext cx="1841658" cy="1842804"/>
            </a:xfrm>
            <a:prstGeom prst="ellipse">
              <a:avLst/>
            </a:prstGeom>
            <a:gradFill>
              <a:gsLst>
                <a:gs pos="66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235593" sx="102000" sy="102000" algn="ctr" rotWithShape="0">
                <a:prstClr val="black">
                  <a:alpha val="15912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83483715-6C76-F81F-3BE1-3041DE1D629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5616" y="1347614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Espace réservé pour une image  5">
            <a:extLst>
              <a:ext uri="{FF2B5EF4-FFF2-40B4-BE49-F238E27FC236}">
                <a16:creationId xmlns:a16="http://schemas.microsoft.com/office/drawing/2014/main" id="{8B28EA9B-4BEE-AF91-31B2-5CA2E47FC17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43325" y="1347614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E7268D60-2D79-7EF5-8E0F-092E119C27A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71034" y="1347614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0912761E-C27C-39CD-7C02-967A76F1D788}"/>
              </a:ext>
            </a:extLst>
          </p:cNvPr>
          <p:cNvGrpSpPr/>
          <p:nvPr userDrawn="1"/>
        </p:nvGrpSpPr>
        <p:grpSpPr>
          <a:xfrm>
            <a:off x="450080" y="1165823"/>
            <a:ext cx="8243842" cy="1722084"/>
            <a:chOff x="888110" y="1119451"/>
            <a:chExt cx="10118441" cy="211367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25B1374-297B-A880-A342-C2A343E3B017}"/>
                </a:ext>
              </a:extLst>
            </p:cNvPr>
            <p:cNvGrpSpPr/>
            <p:nvPr userDrawn="1"/>
          </p:nvGrpSpPr>
          <p:grpSpPr>
            <a:xfrm>
              <a:off x="3519550" y="1119451"/>
              <a:ext cx="2112361" cy="2113676"/>
              <a:chOff x="899592" y="1275606"/>
              <a:chExt cx="2112361" cy="2113676"/>
            </a:xfrm>
          </p:grpSpPr>
          <p:sp>
            <p:nvSpPr>
              <p:cNvPr id="18" name="Oval 80">
                <a:extLst>
                  <a:ext uri="{FF2B5EF4-FFF2-40B4-BE49-F238E27FC236}">
                    <a16:creationId xmlns:a16="http://schemas.microsoft.com/office/drawing/2014/main" id="{052C7121-FA0D-9E15-4FEE-E12A864A1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592" y="1275606"/>
                <a:ext cx="2112361" cy="211367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80">
                <a:extLst>
                  <a:ext uri="{FF2B5EF4-FFF2-40B4-BE49-F238E27FC236}">
                    <a16:creationId xmlns:a16="http://schemas.microsoft.com/office/drawing/2014/main" id="{90AE0BD7-1139-959F-CFD3-8C05CE5839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4943" y="1411042"/>
                <a:ext cx="1841658" cy="1842804"/>
              </a:xfrm>
              <a:prstGeom prst="ellipse">
                <a:avLst/>
              </a:prstGeom>
              <a:gradFill>
                <a:gsLst>
                  <a:gs pos="66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782DC840-F245-5958-FAAA-9DE38BF0A967}"/>
                </a:ext>
              </a:extLst>
            </p:cNvPr>
            <p:cNvGrpSpPr/>
            <p:nvPr userDrawn="1"/>
          </p:nvGrpSpPr>
          <p:grpSpPr>
            <a:xfrm>
              <a:off x="6150990" y="1119451"/>
              <a:ext cx="2112361" cy="2113676"/>
              <a:chOff x="899592" y="1275606"/>
              <a:chExt cx="2112361" cy="2113676"/>
            </a:xfrm>
          </p:grpSpPr>
          <p:sp>
            <p:nvSpPr>
              <p:cNvPr id="21" name="Oval 80">
                <a:extLst>
                  <a:ext uri="{FF2B5EF4-FFF2-40B4-BE49-F238E27FC236}">
                    <a16:creationId xmlns:a16="http://schemas.microsoft.com/office/drawing/2014/main" id="{D4792E51-7F56-2991-D477-B4E9EDBB6A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592" y="1275606"/>
                <a:ext cx="2112361" cy="211367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80">
                <a:extLst>
                  <a:ext uri="{FF2B5EF4-FFF2-40B4-BE49-F238E27FC236}">
                    <a16:creationId xmlns:a16="http://schemas.microsoft.com/office/drawing/2014/main" id="{E1954412-39B1-A2EB-0D82-F77BD479B6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4943" y="1411042"/>
                <a:ext cx="1841658" cy="1842804"/>
              </a:xfrm>
              <a:prstGeom prst="ellipse">
                <a:avLst/>
              </a:prstGeom>
              <a:gradFill>
                <a:gsLst>
                  <a:gs pos="66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B36242CA-B182-31FE-D64E-E63826BCB641}"/>
                </a:ext>
              </a:extLst>
            </p:cNvPr>
            <p:cNvGrpSpPr/>
            <p:nvPr userDrawn="1"/>
          </p:nvGrpSpPr>
          <p:grpSpPr>
            <a:xfrm>
              <a:off x="888110" y="1119451"/>
              <a:ext cx="2112361" cy="2113676"/>
              <a:chOff x="899592" y="1275606"/>
              <a:chExt cx="2112361" cy="2113676"/>
            </a:xfrm>
          </p:grpSpPr>
          <p:sp>
            <p:nvSpPr>
              <p:cNvPr id="14" name="Oval 80">
                <a:extLst>
                  <a:ext uri="{FF2B5EF4-FFF2-40B4-BE49-F238E27FC236}">
                    <a16:creationId xmlns:a16="http://schemas.microsoft.com/office/drawing/2014/main" id="{D5DC9A69-64A1-2971-AFA2-6AF11E5EF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592" y="1275606"/>
                <a:ext cx="2112361" cy="211367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80">
                <a:extLst>
                  <a:ext uri="{FF2B5EF4-FFF2-40B4-BE49-F238E27FC236}">
                    <a16:creationId xmlns:a16="http://schemas.microsoft.com/office/drawing/2014/main" id="{0155C0A9-F48D-BF35-7351-1AE765B77F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4943" y="1411042"/>
                <a:ext cx="1841658" cy="1842804"/>
              </a:xfrm>
              <a:prstGeom prst="ellipse">
                <a:avLst/>
              </a:prstGeom>
              <a:gradFill>
                <a:gsLst>
                  <a:gs pos="66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5BB5A1B-BCBC-4401-6BAB-8FA2CAE0EA45}"/>
                </a:ext>
              </a:extLst>
            </p:cNvPr>
            <p:cNvGrpSpPr/>
            <p:nvPr userDrawn="1"/>
          </p:nvGrpSpPr>
          <p:grpSpPr>
            <a:xfrm>
              <a:off x="8894190" y="1119451"/>
              <a:ext cx="2112361" cy="2113676"/>
              <a:chOff x="899592" y="1275606"/>
              <a:chExt cx="2112361" cy="2113676"/>
            </a:xfrm>
          </p:grpSpPr>
          <p:sp>
            <p:nvSpPr>
              <p:cNvPr id="23" name="Oval 80">
                <a:extLst>
                  <a:ext uri="{FF2B5EF4-FFF2-40B4-BE49-F238E27FC236}">
                    <a16:creationId xmlns:a16="http://schemas.microsoft.com/office/drawing/2014/main" id="{94C64313-0AA1-A55F-936D-B1A17923A1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99592" y="1275606"/>
                <a:ext cx="2112361" cy="211367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80">
                <a:extLst>
                  <a:ext uri="{FF2B5EF4-FFF2-40B4-BE49-F238E27FC236}">
                    <a16:creationId xmlns:a16="http://schemas.microsoft.com/office/drawing/2014/main" id="{2265996F-12C2-FCCF-CFFE-220B2AF714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34943" y="1411042"/>
                <a:ext cx="1841658" cy="1842804"/>
              </a:xfrm>
              <a:prstGeom prst="ellipse">
                <a:avLst/>
              </a:prstGeom>
              <a:gradFill>
                <a:gsLst>
                  <a:gs pos="66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2700000" scaled="0"/>
              </a:gradFill>
              <a:ln>
                <a:noFill/>
              </a:ln>
              <a:effectLst>
                <a:outerShdw blurRad="235593" sx="102000" sy="102000" algn="ctr" rotWithShape="0">
                  <a:prstClr val="black">
                    <a:alpha val="15912"/>
                  </a:prst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83483715-6C76-F81F-3BE1-3041DE1D629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2514" y="1378792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pour une image  5">
            <a:extLst>
              <a:ext uri="{FF2B5EF4-FFF2-40B4-BE49-F238E27FC236}">
                <a16:creationId xmlns:a16="http://schemas.microsoft.com/office/drawing/2014/main" id="{3A17DACD-CB51-DA98-A21A-0FF6F876E5D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806439" y="1378792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8" name="Espace réservé pour une image  5">
            <a:extLst>
              <a:ext uri="{FF2B5EF4-FFF2-40B4-BE49-F238E27FC236}">
                <a16:creationId xmlns:a16="http://schemas.microsoft.com/office/drawing/2014/main" id="{C1CE4A70-1A67-2D66-28C7-D6F8B86416D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50363" y="1378792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9" name="Espace réservé pour une image  5">
            <a:extLst>
              <a:ext uri="{FF2B5EF4-FFF2-40B4-BE49-F238E27FC236}">
                <a16:creationId xmlns:a16="http://schemas.microsoft.com/office/drawing/2014/main" id="{AA229E14-D7D2-88ED-4B1D-D73798EDD98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85343" y="1378792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6">
            <a:extLst>
              <a:ext uri="{FF2B5EF4-FFF2-40B4-BE49-F238E27FC236}">
                <a16:creationId xmlns:a16="http://schemas.microsoft.com/office/drawing/2014/main" id="{90F6592E-3B0F-BAC2-25AF-55D9FC28179B}"/>
              </a:ext>
            </a:extLst>
          </p:cNvPr>
          <p:cNvSpPr/>
          <p:nvPr userDrawn="1"/>
        </p:nvSpPr>
        <p:spPr>
          <a:xfrm>
            <a:off x="0" y="2254086"/>
            <a:ext cx="9144000" cy="2405896"/>
          </a:xfrm>
          <a:custGeom>
            <a:avLst/>
            <a:gdLst>
              <a:gd name="connsiteX0" fmla="*/ 0 w 9144000"/>
              <a:gd name="connsiteY0" fmla="*/ 0 h 2405896"/>
              <a:gd name="connsiteX1" fmla="*/ 978148 w 9144000"/>
              <a:gd name="connsiteY1" fmla="*/ 0 h 2405896"/>
              <a:gd name="connsiteX2" fmla="*/ 1034029 w 9144000"/>
              <a:gd name="connsiteY2" fmla="*/ 180020 h 2405896"/>
              <a:gd name="connsiteX3" fmla="*/ 1944291 w 9144000"/>
              <a:gd name="connsiteY3" fmla="*/ 783382 h 2405896"/>
              <a:gd name="connsiteX4" fmla="*/ 2854553 w 9144000"/>
              <a:gd name="connsiteY4" fmla="*/ 180020 h 2405896"/>
              <a:gd name="connsiteX5" fmla="*/ 2910435 w 9144000"/>
              <a:gd name="connsiteY5" fmla="*/ 0 h 2405896"/>
              <a:gd name="connsiteX6" fmla="*/ 3609588 w 9144000"/>
              <a:gd name="connsiteY6" fmla="*/ 0 h 2405896"/>
              <a:gd name="connsiteX7" fmla="*/ 3665469 w 9144000"/>
              <a:gd name="connsiteY7" fmla="*/ 180020 h 2405896"/>
              <a:gd name="connsiteX8" fmla="*/ 4575731 w 9144000"/>
              <a:gd name="connsiteY8" fmla="*/ 783382 h 2405896"/>
              <a:gd name="connsiteX9" fmla="*/ 5485994 w 9144000"/>
              <a:gd name="connsiteY9" fmla="*/ 180020 h 2405896"/>
              <a:gd name="connsiteX10" fmla="*/ 5541875 w 9144000"/>
              <a:gd name="connsiteY10" fmla="*/ 0 h 2405896"/>
              <a:gd name="connsiteX11" fmla="*/ 6241028 w 9144000"/>
              <a:gd name="connsiteY11" fmla="*/ 0 h 2405896"/>
              <a:gd name="connsiteX12" fmla="*/ 6296909 w 9144000"/>
              <a:gd name="connsiteY12" fmla="*/ 180020 h 2405896"/>
              <a:gd name="connsiteX13" fmla="*/ 7207171 w 9144000"/>
              <a:gd name="connsiteY13" fmla="*/ 783382 h 2405896"/>
              <a:gd name="connsiteX14" fmla="*/ 8117434 w 9144000"/>
              <a:gd name="connsiteY14" fmla="*/ 180020 h 2405896"/>
              <a:gd name="connsiteX15" fmla="*/ 8173315 w 9144000"/>
              <a:gd name="connsiteY15" fmla="*/ 0 h 2405896"/>
              <a:gd name="connsiteX16" fmla="*/ 9144000 w 9144000"/>
              <a:gd name="connsiteY16" fmla="*/ 0 h 2405896"/>
              <a:gd name="connsiteX17" fmla="*/ 9144000 w 9144000"/>
              <a:gd name="connsiteY17" fmla="*/ 2405896 h 2405896"/>
              <a:gd name="connsiteX18" fmla="*/ 0 w 9144000"/>
              <a:gd name="connsiteY18" fmla="*/ 2405896 h 240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0" h="2405896">
                <a:moveTo>
                  <a:pt x="0" y="0"/>
                </a:moveTo>
                <a:lnTo>
                  <a:pt x="978148" y="0"/>
                </a:lnTo>
                <a:lnTo>
                  <a:pt x="1034029" y="180020"/>
                </a:lnTo>
                <a:cubicBezTo>
                  <a:pt x="1184000" y="534591"/>
                  <a:pt x="1535091" y="783382"/>
                  <a:pt x="1944291" y="783382"/>
                </a:cubicBezTo>
                <a:cubicBezTo>
                  <a:pt x="2353491" y="783382"/>
                  <a:pt x="2704583" y="534591"/>
                  <a:pt x="2854553" y="180020"/>
                </a:cubicBezTo>
                <a:lnTo>
                  <a:pt x="2910435" y="0"/>
                </a:lnTo>
                <a:lnTo>
                  <a:pt x="3609588" y="0"/>
                </a:lnTo>
                <a:lnTo>
                  <a:pt x="3665469" y="180020"/>
                </a:lnTo>
                <a:cubicBezTo>
                  <a:pt x="3815440" y="534591"/>
                  <a:pt x="4166531" y="783382"/>
                  <a:pt x="4575731" y="783382"/>
                </a:cubicBezTo>
                <a:cubicBezTo>
                  <a:pt x="4984931" y="783382"/>
                  <a:pt x="5336023" y="534591"/>
                  <a:pt x="5485994" y="180020"/>
                </a:cubicBezTo>
                <a:lnTo>
                  <a:pt x="5541875" y="0"/>
                </a:lnTo>
                <a:lnTo>
                  <a:pt x="6241028" y="0"/>
                </a:lnTo>
                <a:lnTo>
                  <a:pt x="6296909" y="180020"/>
                </a:lnTo>
                <a:cubicBezTo>
                  <a:pt x="6446880" y="534591"/>
                  <a:pt x="6797971" y="783382"/>
                  <a:pt x="7207171" y="783382"/>
                </a:cubicBezTo>
                <a:cubicBezTo>
                  <a:pt x="7616371" y="783382"/>
                  <a:pt x="7967463" y="534591"/>
                  <a:pt x="8117434" y="180020"/>
                </a:cubicBezTo>
                <a:lnTo>
                  <a:pt x="8173315" y="0"/>
                </a:lnTo>
                <a:lnTo>
                  <a:pt x="9144000" y="0"/>
                </a:lnTo>
                <a:lnTo>
                  <a:pt x="9144000" y="2405896"/>
                </a:lnTo>
                <a:lnTo>
                  <a:pt x="0" y="2405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83483715-6C76-F81F-3BE1-3041DE1D629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5616" y="1220897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Espace réservé pour une image  5">
            <a:extLst>
              <a:ext uri="{FF2B5EF4-FFF2-40B4-BE49-F238E27FC236}">
                <a16:creationId xmlns:a16="http://schemas.microsoft.com/office/drawing/2014/main" id="{8B28EA9B-4BEE-AF91-31B2-5CA2E47FC17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43325" y="1220897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E7268D60-2D79-7EF5-8E0F-092E119C27A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71034" y="1220897"/>
            <a:ext cx="1657350" cy="16573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2ADC34B3-978F-2FD6-171A-D0A8CCB0AE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20282" y="1131589"/>
            <a:ext cx="4036842" cy="3712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907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2ADC34B3-978F-2FD6-171A-D0A8CCB0AE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796136" y="1131589"/>
            <a:ext cx="2960988" cy="3712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34598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540" y="194400"/>
            <a:ext cx="4140460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1919" y="612000"/>
            <a:ext cx="4140053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31540" y="1131590"/>
            <a:ext cx="4140052" cy="352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286D89A0-F3CE-7828-B34B-8C462E27A27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87900" y="193675"/>
            <a:ext cx="4105275" cy="446563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52647D7-5C0D-E87D-2DA8-D38CA3210BAA}"/>
              </a:ext>
            </a:extLst>
          </p:cNvPr>
          <p:cNvCxnSpPr>
            <a:cxnSpLocks/>
          </p:cNvCxnSpPr>
          <p:nvPr userDrawn="1"/>
        </p:nvCxnSpPr>
        <p:spPr>
          <a:xfrm>
            <a:off x="231735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0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540" y="194400"/>
            <a:ext cx="4140460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1919" y="612000"/>
            <a:ext cx="4140053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31540" y="1131590"/>
            <a:ext cx="4140052" cy="352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197CFB0-D827-6CB7-46E6-DA26689EC11A}"/>
              </a:ext>
            </a:extLst>
          </p:cNvPr>
          <p:cNvCxnSpPr>
            <a:cxnSpLocks/>
          </p:cNvCxnSpPr>
          <p:nvPr userDrawn="1"/>
        </p:nvCxnSpPr>
        <p:spPr>
          <a:xfrm>
            <a:off x="231735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83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63" y="194400"/>
            <a:ext cx="3421868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323906" y="612000"/>
            <a:ext cx="3421532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23528" y="1131590"/>
            <a:ext cx="3421531" cy="352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197CFB0-D827-6CB7-46E6-DA26689EC11A}"/>
              </a:ext>
            </a:extLst>
          </p:cNvPr>
          <p:cNvCxnSpPr>
            <a:cxnSpLocks/>
          </p:cNvCxnSpPr>
          <p:nvPr userDrawn="1"/>
        </p:nvCxnSpPr>
        <p:spPr>
          <a:xfrm>
            <a:off x="1882090" y="555526"/>
            <a:ext cx="3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04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034" y="194400"/>
            <a:ext cx="5009957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646280" y="612000"/>
            <a:ext cx="5009464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197CFB0-D827-6CB7-46E6-DA26689EC11A}"/>
              </a:ext>
            </a:extLst>
          </p:cNvPr>
          <p:cNvCxnSpPr>
            <a:cxnSpLocks/>
          </p:cNvCxnSpPr>
          <p:nvPr userDrawn="1"/>
        </p:nvCxnSpPr>
        <p:spPr>
          <a:xfrm>
            <a:off x="2983364" y="555526"/>
            <a:ext cx="3352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D88D6E-B44C-19F0-91AC-56BAA849AB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99259" y="530050"/>
            <a:ext cx="1816041" cy="3926632"/>
          </a:xfrm>
          <a:custGeom>
            <a:avLst/>
            <a:gdLst>
              <a:gd name="connsiteX0" fmla="*/ 1997791 w 2516552"/>
              <a:gd name="connsiteY0" fmla="*/ 12 h 5441271"/>
              <a:gd name="connsiteX1" fmla="*/ 2004211 w 2516552"/>
              <a:gd name="connsiteY1" fmla="*/ 566 h 5441271"/>
              <a:gd name="connsiteX2" fmla="*/ 2267990 w 2516552"/>
              <a:gd name="connsiteY2" fmla="*/ 566 h 5441271"/>
              <a:gd name="connsiteX3" fmla="*/ 2516552 w 2516552"/>
              <a:gd name="connsiteY3" fmla="*/ 261335 h 5441271"/>
              <a:gd name="connsiteX4" fmla="*/ 2516552 w 2516552"/>
              <a:gd name="connsiteY4" fmla="*/ 5170375 h 5441271"/>
              <a:gd name="connsiteX5" fmla="*/ 2255309 w 2516552"/>
              <a:gd name="connsiteY5" fmla="*/ 5441271 h 5441271"/>
              <a:gd name="connsiteX6" fmla="*/ 269354 w 2516552"/>
              <a:gd name="connsiteY6" fmla="*/ 5441271 h 5441271"/>
              <a:gd name="connsiteX7" fmla="*/ 501 w 2516552"/>
              <a:gd name="connsiteY7" fmla="*/ 5157717 h 5441271"/>
              <a:gd name="connsiteX8" fmla="*/ 501 w 2516552"/>
              <a:gd name="connsiteY8" fmla="*/ 317034 h 5441271"/>
              <a:gd name="connsiteX9" fmla="*/ 61373 w 2516552"/>
              <a:gd name="connsiteY9" fmla="*/ 101836 h 5441271"/>
              <a:gd name="connsiteX10" fmla="*/ 269354 w 2516552"/>
              <a:gd name="connsiteY10" fmla="*/ 566 h 5441271"/>
              <a:gd name="connsiteX11" fmla="*/ 512842 w 2516552"/>
              <a:gd name="connsiteY11" fmla="*/ 566 h 5441271"/>
              <a:gd name="connsiteX12" fmla="*/ 566105 w 2516552"/>
              <a:gd name="connsiteY12" fmla="*/ 41074 h 5441271"/>
              <a:gd name="connsiteX13" fmla="*/ 566105 w 2516552"/>
              <a:gd name="connsiteY13" fmla="*/ 81582 h 5441271"/>
              <a:gd name="connsiteX14" fmla="*/ 713213 w 2516552"/>
              <a:gd name="connsiteY14" fmla="*/ 200574 h 5441271"/>
              <a:gd name="connsiteX15" fmla="*/ 1824131 w 2516552"/>
              <a:gd name="connsiteY15" fmla="*/ 200574 h 5441271"/>
              <a:gd name="connsiteX16" fmla="*/ 1958557 w 2516552"/>
              <a:gd name="connsiteY16" fmla="*/ 73987 h 5441271"/>
              <a:gd name="connsiteX17" fmla="*/ 1958557 w 2516552"/>
              <a:gd name="connsiteY17" fmla="*/ 33479 h 5441271"/>
              <a:gd name="connsiteX18" fmla="*/ 1997791 w 2516552"/>
              <a:gd name="connsiteY18" fmla="*/ 12 h 54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16552" h="5441271">
                <a:moveTo>
                  <a:pt x="1997791" y="12"/>
                </a:moveTo>
                <a:cubicBezTo>
                  <a:pt x="2001675" y="92"/>
                  <a:pt x="2004211" y="566"/>
                  <a:pt x="2004211" y="566"/>
                </a:cubicBezTo>
                <a:cubicBezTo>
                  <a:pt x="2004211" y="566"/>
                  <a:pt x="2006747" y="566"/>
                  <a:pt x="2267990" y="566"/>
                </a:cubicBezTo>
                <a:cubicBezTo>
                  <a:pt x="2511479" y="23352"/>
                  <a:pt x="2516552" y="261335"/>
                  <a:pt x="2516552" y="261335"/>
                </a:cubicBezTo>
                <a:cubicBezTo>
                  <a:pt x="2516552" y="261335"/>
                  <a:pt x="2516552" y="4904543"/>
                  <a:pt x="2516552" y="5170375"/>
                </a:cubicBezTo>
                <a:cubicBezTo>
                  <a:pt x="2501334" y="5438740"/>
                  <a:pt x="2255309" y="5441271"/>
                  <a:pt x="2255309" y="5441271"/>
                </a:cubicBezTo>
                <a:cubicBezTo>
                  <a:pt x="2255309" y="5441271"/>
                  <a:pt x="558496" y="5441271"/>
                  <a:pt x="269354" y="5441271"/>
                </a:cubicBezTo>
                <a:cubicBezTo>
                  <a:pt x="-14717" y="5410890"/>
                  <a:pt x="501" y="5157717"/>
                  <a:pt x="501" y="5157717"/>
                </a:cubicBezTo>
                <a:cubicBezTo>
                  <a:pt x="501" y="5157717"/>
                  <a:pt x="501" y="372732"/>
                  <a:pt x="501" y="317034"/>
                </a:cubicBezTo>
                <a:cubicBezTo>
                  <a:pt x="501" y="258804"/>
                  <a:pt x="-9644" y="195510"/>
                  <a:pt x="61373" y="101836"/>
                </a:cubicBezTo>
                <a:cubicBezTo>
                  <a:pt x="134927" y="-1965"/>
                  <a:pt x="269354" y="566"/>
                  <a:pt x="269354" y="566"/>
                </a:cubicBezTo>
                <a:cubicBezTo>
                  <a:pt x="269354" y="566"/>
                  <a:pt x="457043" y="566"/>
                  <a:pt x="512842" y="566"/>
                </a:cubicBezTo>
                <a:cubicBezTo>
                  <a:pt x="566105" y="566"/>
                  <a:pt x="566105" y="41074"/>
                  <a:pt x="566105" y="41074"/>
                </a:cubicBezTo>
                <a:cubicBezTo>
                  <a:pt x="566105" y="41074"/>
                  <a:pt x="566105" y="38542"/>
                  <a:pt x="566105" y="81582"/>
                </a:cubicBezTo>
                <a:cubicBezTo>
                  <a:pt x="583860" y="205637"/>
                  <a:pt x="713213" y="200574"/>
                  <a:pt x="713213" y="200574"/>
                </a:cubicBezTo>
                <a:cubicBezTo>
                  <a:pt x="713213" y="200574"/>
                  <a:pt x="1702386" y="200574"/>
                  <a:pt x="1824131" y="200574"/>
                </a:cubicBezTo>
                <a:cubicBezTo>
                  <a:pt x="1943339" y="192978"/>
                  <a:pt x="1958557" y="73987"/>
                  <a:pt x="1958557" y="73987"/>
                </a:cubicBezTo>
                <a:cubicBezTo>
                  <a:pt x="1958557" y="73987"/>
                  <a:pt x="1958557" y="73987"/>
                  <a:pt x="1958557" y="33479"/>
                </a:cubicBezTo>
                <a:cubicBezTo>
                  <a:pt x="1962362" y="3098"/>
                  <a:pt x="1986140" y="-225"/>
                  <a:pt x="1997791" y="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F8EEA7D8-F067-CAB5-3125-4A2F2C4E1E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540" y="1130245"/>
            <a:ext cx="5436604" cy="352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365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A9035E8C-935C-2A7A-9310-7A6DC5824D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08672" cy="5164138"/>
          </a:xfrm>
          <a:custGeom>
            <a:avLst/>
            <a:gdLst>
              <a:gd name="connsiteX0" fmla="*/ 0 w 3908672"/>
              <a:gd name="connsiteY0" fmla="*/ 0 h 5164138"/>
              <a:gd name="connsiteX1" fmla="*/ 3898055 w 3908672"/>
              <a:gd name="connsiteY1" fmla="*/ 0 h 5164138"/>
              <a:gd name="connsiteX2" fmla="*/ 3891409 w 3908672"/>
              <a:gd name="connsiteY2" fmla="*/ 12919 h 5164138"/>
              <a:gd name="connsiteX3" fmla="*/ 3306801 w 3908672"/>
              <a:gd name="connsiteY3" fmla="*/ 2571750 h 5164138"/>
              <a:gd name="connsiteX4" fmla="*/ 3891409 w 3908672"/>
              <a:gd name="connsiteY4" fmla="*/ 5130581 h 5164138"/>
              <a:gd name="connsiteX5" fmla="*/ 3908672 w 3908672"/>
              <a:gd name="connsiteY5" fmla="*/ 5164138 h 5164138"/>
              <a:gd name="connsiteX6" fmla="*/ 0 w 3908672"/>
              <a:gd name="connsiteY6" fmla="*/ 5164138 h 516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8672" h="5164138">
                <a:moveTo>
                  <a:pt x="0" y="0"/>
                </a:moveTo>
                <a:lnTo>
                  <a:pt x="3898055" y="0"/>
                </a:lnTo>
                <a:lnTo>
                  <a:pt x="3891409" y="12919"/>
                </a:lnTo>
                <a:cubicBezTo>
                  <a:pt x="3516757" y="787004"/>
                  <a:pt x="3306801" y="1654967"/>
                  <a:pt x="3306801" y="2571750"/>
                </a:cubicBezTo>
                <a:cubicBezTo>
                  <a:pt x="3306801" y="3488533"/>
                  <a:pt x="3516757" y="4356496"/>
                  <a:pt x="3891409" y="5130581"/>
                </a:cubicBezTo>
                <a:lnTo>
                  <a:pt x="3908672" y="5164138"/>
                </a:lnTo>
                <a:lnTo>
                  <a:pt x="0" y="5164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Shape 10"/>
          <p:cNvSpPr txBox="1">
            <a:spLocks noGrp="1"/>
          </p:cNvSpPr>
          <p:nvPr userDrawn="1">
            <p:ph type="ctrTitle" hasCustomPrompt="1"/>
          </p:nvPr>
        </p:nvSpPr>
        <p:spPr>
          <a:xfrm>
            <a:off x="3908672" y="2436058"/>
            <a:ext cx="4536504" cy="11597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3600" b="1" i="0" cap="all" baseline="0">
                <a:solidFill>
                  <a:schemeClr val="tx1"/>
                </a:solidFill>
                <a:effectLst/>
                <a:latin typeface="Montserrat ExtraBold" pitchFamily="2" charset="77"/>
                <a:ea typeface="Montserrat ExtraBold" pitchFamily="2" charset="77"/>
                <a:cs typeface="Arial Black" panose="020B0A04020102020204" pitchFamily="34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/>
              <a:t>Titre de partie</a:t>
            </a:r>
            <a:endParaRPr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7737E9-068F-A96B-3838-3F4586CA5C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8505" y="1203745"/>
            <a:ext cx="1296838" cy="1008062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sz="4000" b="1" i="0">
                <a:solidFill>
                  <a:srgbClr val="581D74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fr-FR"/>
              <a:t>XX</a:t>
            </a:r>
            <a:endParaRPr lang="en-US"/>
          </a:p>
        </p:txBody>
      </p:sp>
      <p:sp>
        <p:nvSpPr>
          <p:cNvPr id="2" name="Espace réservé du texte 52">
            <a:extLst>
              <a:ext uri="{FF2B5EF4-FFF2-40B4-BE49-F238E27FC236}">
                <a16:creationId xmlns:a16="http://schemas.microsoft.com/office/drawing/2014/main" id="{BE0EF120-9053-9994-061E-EFF7B4F38C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4049" y="5033052"/>
            <a:ext cx="2095903" cy="123000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>
            <a:lvl1pPr marL="0" indent="0" algn="ctr">
              <a:buNone/>
              <a:defRPr sz="600" b="0" i="0" spc="1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Date de la publication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60423FA-EFEB-15EC-7F56-2DC3D8832C3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02002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59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69CC2F4-78BA-1CA2-691C-D505603BF66A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E09062F6-FD2A-385C-AEDE-79EF6CECD2B4}"/>
                </a:ext>
              </a:extLst>
            </p:cNvPr>
            <p:cNvGrpSpPr/>
            <p:nvPr userDrawn="1"/>
          </p:nvGrpSpPr>
          <p:grpSpPr>
            <a:xfrm>
              <a:off x="0" y="0"/>
              <a:ext cx="9144000" cy="5143500"/>
              <a:chOff x="0" y="0"/>
              <a:chExt cx="12192000" cy="6858000"/>
            </a:xfrm>
          </p:grpSpPr>
          <p:pic>
            <p:nvPicPr>
              <p:cNvPr id="7" name="Graphique 6">
                <a:extLst>
                  <a:ext uri="{FF2B5EF4-FFF2-40B4-BE49-F238E27FC236}">
                    <a16:creationId xmlns:a16="http://schemas.microsoft.com/office/drawing/2014/main" id="{95A132F7-9EC8-857C-A14D-1F6B52AC10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3D44E522-8242-C29D-694F-3E5E6DD3F8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153339" y="1609457"/>
                <a:ext cx="7885322" cy="3122900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89839DE1-8DA0-04E6-DED5-10744C4625D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9337" y="5766318"/>
                <a:ext cx="11513327" cy="942287"/>
              </a:xfrm>
              <a:prstGeom prst="rect">
                <a:avLst/>
              </a:prstGeom>
            </p:spPr>
          </p:pic>
        </p:grpSp>
        <p:sp>
          <p:nvSpPr>
            <p:cNvPr id="4" name="Shape 190">
              <a:hlinkClick r:id="rId6"/>
              <a:extLst>
                <a:ext uri="{FF2B5EF4-FFF2-40B4-BE49-F238E27FC236}">
                  <a16:creationId xmlns:a16="http://schemas.microsoft.com/office/drawing/2014/main" id="{21C28530-CE5D-8A32-3C0E-6C7402E796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1869" y="3516214"/>
              <a:ext cx="1420261" cy="148823"/>
            </a:xfrm>
            <a:prstGeom prst="rect">
              <a:avLst/>
            </a:prstGeom>
          </p:spPr>
          <p:txBody>
            <a:bodyPr vert="horz" wrap="none" lIns="0" tIns="0" rIns="0" bIns="0" rtlCol="0" anchor="b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2000" b="1" i="0" u="none" strike="noStrike" cap="all" baseline="0">
                  <a:solidFill>
                    <a:schemeClr val="accent1"/>
                  </a:solidFill>
                  <a:latin typeface="Arial Narrow" panose="020B0606020202030204" pitchFamily="34" charset="0"/>
                  <a:ea typeface="Arial Narrow" panose="020B0606020202030204" pitchFamily="34" charset="0"/>
                  <a:cs typeface="Arial"/>
                  <a:sym typeface="Arial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fr-FR" sz="1200" b="1" i="0" cap="none" err="1">
                  <a:solidFill>
                    <a:schemeClr val="accent1"/>
                  </a:solidFill>
                  <a:latin typeface="Montserrat SemiBold" pitchFamily="2" charset="77"/>
                  <a:ea typeface="Cabin"/>
                  <a:cs typeface="Cabin"/>
                  <a:sym typeface="Cabin"/>
                </a:rPr>
                <a:t>groupeBPCE.com</a:t>
              </a:r>
              <a:endParaRPr lang="fr-FR" sz="1200" b="1" i="0" cap="none">
                <a:solidFill>
                  <a:schemeClr val="accent1"/>
                </a:solidFill>
                <a:latin typeface="Montserrat SemiBold" pitchFamily="2" charset="77"/>
                <a:ea typeface="Cabin"/>
                <a:cs typeface="Cabin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85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7">
            <a:extLst>
              <a:ext uri="{FF2B5EF4-FFF2-40B4-BE49-F238E27FC236}">
                <a16:creationId xmlns:a16="http://schemas.microsoft.com/office/drawing/2014/main" id="{3D8B7116-98FF-997E-EE50-1E00769D0B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2"/>
            <a:ext cx="5220072" cy="5143502"/>
          </a:xfrm>
          <a:custGeom>
            <a:avLst/>
            <a:gdLst>
              <a:gd name="connsiteX0" fmla="*/ 0 w 5652120"/>
              <a:gd name="connsiteY0" fmla="*/ 0 h 4574624"/>
              <a:gd name="connsiteX1" fmla="*/ 5652120 w 5652120"/>
              <a:gd name="connsiteY1" fmla="*/ 0 h 4574624"/>
              <a:gd name="connsiteX2" fmla="*/ 5652120 w 5652120"/>
              <a:gd name="connsiteY2" fmla="*/ 1131590 h 4574624"/>
              <a:gd name="connsiteX3" fmla="*/ 4380119 w 5652120"/>
              <a:gd name="connsiteY3" fmla="*/ 1131590 h 4574624"/>
              <a:gd name="connsiteX4" fmla="*/ 4380119 w 5652120"/>
              <a:gd name="connsiteY4" fmla="*/ 3795886 h 4574624"/>
              <a:gd name="connsiteX5" fmla="*/ 5652120 w 5652120"/>
              <a:gd name="connsiteY5" fmla="*/ 3795886 h 4574624"/>
              <a:gd name="connsiteX6" fmla="*/ 5652120 w 5652120"/>
              <a:gd name="connsiteY6" fmla="*/ 4574624 h 4574624"/>
              <a:gd name="connsiteX7" fmla="*/ 0 w 5652120"/>
              <a:gd name="connsiteY7" fmla="*/ 4574624 h 45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2120" h="4574624">
                <a:moveTo>
                  <a:pt x="0" y="0"/>
                </a:moveTo>
                <a:lnTo>
                  <a:pt x="5652120" y="0"/>
                </a:lnTo>
                <a:lnTo>
                  <a:pt x="5652120" y="1131590"/>
                </a:lnTo>
                <a:lnTo>
                  <a:pt x="4380119" y="1131590"/>
                </a:lnTo>
                <a:lnTo>
                  <a:pt x="4380119" y="3795886"/>
                </a:lnTo>
                <a:lnTo>
                  <a:pt x="5652120" y="3795886"/>
                </a:lnTo>
                <a:lnTo>
                  <a:pt x="5652120" y="4574624"/>
                </a:lnTo>
                <a:lnTo>
                  <a:pt x="0" y="45746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7E7F3E2A-76B5-C5D0-0794-8680768226A9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4427984" y="2139702"/>
            <a:ext cx="4536504" cy="115979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3600" b="1" i="0" cap="all" baseline="0">
                <a:solidFill>
                  <a:schemeClr val="tx1"/>
                </a:solidFill>
                <a:effectLst/>
                <a:latin typeface="Montserrat ExtraBold" pitchFamily="2" charset="77"/>
                <a:ea typeface="Montserrat ExtraBold" pitchFamily="2" charset="77"/>
                <a:cs typeface="Arial Black" panose="020B0A04020102020204" pitchFamily="34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/>
              <a:t>Titre de partie</a:t>
            </a:r>
            <a:endParaRPr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467EC189-F0F5-F465-2E62-4D4BEDB98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7984" y="1635759"/>
            <a:ext cx="1296838" cy="100799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3600" b="1" i="0">
                <a:solidFill>
                  <a:srgbClr val="581D74"/>
                </a:solidFill>
                <a:latin typeface="Montserrat ExtraBold" pitchFamily="2" charset="77"/>
              </a:defRPr>
            </a:lvl1pPr>
          </a:lstStyle>
          <a:p>
            <a:pPr lvl="0"/>
            <a:r>
              <a:rPr lang="fr-FR"/>
              <a:t>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ABD2F-CE12-6AFB-0B02-BBB9A1A2FE6F}"/>
              </a:ext>
            </a:extLst>
          </p:cNvPr>
          <p:cNvSpPr/>
          <p:nvPr userDrawn="1"/>
        </p:nvSpPr>
        <p:spPr>
          <a:xfrm>
            <a:off x="3054194" y="227538"/>
            <a:ext cx="5838285" cy="4462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60253" sx="102000" sy="102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1470"/>
            <a:ext cx="1638861" cy="127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995936" y="437378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995936" y="1137883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995936" y="1838388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3" name="Espace réservé du texte 2"/>
          <p:cNvSpPr>
            <a:spLocks noGrp="1"/>
          </p:cNvSpPr>
          <p:nvPr>
            <p:ph type="body" sz="quarter" idx="17"/>
          </p:nvPr>
        </p:nvSpPr>
        <p:spPr>
          <a:xfrm>
            <a:off x="3995936" y="2538893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5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3995936" y="3239398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7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3995936" y="3939902"/>
            <a:ext cx="4608512" cy="54088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dirty="0" smtClean="0">
                <a:solidFill>
                  <a:srgbClr val="000000"/>
                </a:solidFill>
                <a:latin typeface="Montserrat" pitchFamily="2" charset="77"/>
                <a:ea typeface="Montserrat" pitchFamily="2" charset="77"/>
                <a:cs typeface="Arial" panose="020B0604020202020204" pitchFamily="34" charset="0"/>
                <a:sym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52"/>
          <p:cNvSpPr>
            <a:spLocks noGrp="1"/>
          </p:cNvSpPr>
          <p:nvPr>
            <p:ph type="body" sz="quarter" idx="10" hasCustomPrompt="1"/>
          </p:nvPr>
        </p:nvSpPr>
        <p:spPr>
          <a:xfrm>
            <a:off x="3300736" y="453258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accent1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28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3300736" y="1153763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tx2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cap="all" baseline="0"/>
              <a:t>02</a:t>
            </a:r>
            <a:endParaRPr lang="fr-FR"/>
          </a:p>
        </p:txBody>
      </p:sp>
      <p:sp>
        <p:nvSpPr>
          <p:cNvPr id="30" name="Espace réservé du texte 52"/>
          <p:cNvSpPr>
            <a:spLocks noGrp="1"/>
          </p:cNvSpPr>
          <p:nvPr>
            <p:ph type="body" sz="quarter" idx="14" hasCustomPrompt="1"/>
          </p:nvPr>
        </p:nvSpPr>
        <p:spPr>
          <a:xfrm>
            <a:off x="3300736" y="1854268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accent2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cap="all" baseline="0"/>
              <a:t>03</a:t>
            </a:r>
            <a:endParaRPr lang="fr-FR"/>
          </a:p>
        </p:txBody>
      </p:sp>
      <p:sp>
        <p:nvSpPr>
          <p:cNvPr id="32" name="Espace réservé du texte 52"/>
          <p:cNvSpPr>
            <a:spLocks noGrp="1"/>
          </p:cNvSpPr>
          <p:nvPr>
            <p:ph type="body" sz="quarter" idx="16" hasCustomPrompt="1"/>
          </p:nvPr>
        </p:nvSpPr>
        <p:spPr>
          <a:xfrm>
            <a:off x="3300736" y="2554773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accent3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cap="all" baseline="0"/>
              <a:t>04</a:t>
            </a:r>
            <a:endParaRPr lang="fr-FR"/>
          </a:p>
        </p:txBody>
      </p:sp>
      <p:sp>
        <p:nvSpPr>
          <p:cNvPr id="34" name="Espace réservé du texte 52"/>
          <p:cNvSpPr>
            <a:spLocks noGrp="1"/>
          </p:cNvSpPr>
          <p:nvPr>
            <p:ph type="body" sz="quarter" idx="18" hasCustomPrompt="1"/>
          </p:nvPr>
        </p:nvSpPr>
        <p:spPr>
          <a:xfrm>
            <a:off x="3300736" y="3255278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accent4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cap="all" baseline="0"/>
              <a:t>05</a:t>
            </a:r>
            <a:endParaRPr lang="fr-FR"/>
          </a:p>
        </p:txBody>
      </p:sp>
      <p:sp>
        <p:nvSpPr>
          <p:cNvPr id="36" name="Espace réservé du texte 52"/>
          <p:cNvSpPr>
            <a:spLocks noGrp="1"/>
          </p:cNvSpPr>
          <p:nvPr>
            <p:ph type="body" sz="quarter" idx="20" hasCustomPrompt="1"/>
          </p:nvPr>
        </p:nvSpPr>
        <p:spPr>
          <a:xfrm>
            <a:off x="3300736" y="3955782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wrap="none" lIns="72000" tIns="0" rIns="72000" bIns="0" anchor="ctr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2800" b="1" i="0" u="none" strike="noStrike" cap="none" dirty="0">
                <a:solidFill>
                  <a:schemeClr val="accent6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cap="all" baseline="0"/>
              <a:t>06</a:t>
            </a:r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9BDC863-4516-8AC2-5699-E414819F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169876"/>
            <a:ext cx="2308999" cy="4320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4CF1581-1F17-B986-7A78-6770EF8AD61C}"/>
              </a:ext>
            </a:extLst>
          </p:cNvPr>
          <p:cNvCxnSpPr>
            <a:cxnSpLocks/>
          </p:cNvCxnSpPr>
          <p:nvPr userDrawn="1"/>
        </p:nvCxnSpPr>
        <p:spPr>
          <a:xfrm>
            <a:off x="1365622" y="2643758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0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19572" y="1131589"/>
            <a:ext cx="7704856" cy="3712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8EADCC-5693-6288-8205-81E367AE0C7B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7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8EADCC-5693-6288-8205-81E367AE0C7B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A442B2D3-6EE1-8002-2F92-147D848DB91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12207" y="1276350"/>
            <a:ext cx="4319587" cy="273843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145E13DF-1E11-0ED9-04A7-D3D6389653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4870427" cy="4879569"/>
          </a:xfrm>
          <a:custGeom>
            <a:avLst/>
            <a:gdLst>
              <a:gd name="connsiteX0" fmla="*/ 3696012 w 4870427"/>
              <a:gd name="connsiteY0" fmla="*/ 3719852 h 4879569"/>
              <a:gd name="connsiteX1" fmla="*/ 4870427 w 4870427"/>
              <a:gd name="connsiteY1" fmla="*/ 3719852 h 4879569"/>
              <a:gd name="connsiteX2" fmla="*/ 4870427 w 4870427"/>
              <a:gd name="connsiteY2" fmla="*/ 4879569 h 4879569"/>
              <a:gd name="connsiteX3" fmla="*/ 3696012 w 4870427"/>
              <a:gd name="connsiteY3" fmla="*/ 4879569 h 4879569"/>
              <a:gd name="connsiteX4" fmla="*/ 1219347 w 4870427"/>
              <a:gd name="connsiteY4" fmla="*/ 3719852 h 4879569"/>
              <a:gd name="connsiteX5" fmla="*/ 2377747 w 4870427"/>
              <a:gd name="connsiteY5" fmla="*/ 3719852 h 4879569"/>
              <a:gd name="connsiteX6" fmla="*/ 2377747 w 4870427"/>
              <a:gd name="connsiteY6" fmla="*/ 4879569 h 4879569"/>
              <a:gd name="connsiteX7" fmla="*/ 1219347 w 4870427"/>
              <a:gd name="connsiteY7" fmla="*/ 4879569 h 4879569"/>
              <a:gd name="connsiteX8" fmla="*/ 0 w 4870427"/>
              <a:gd name="connsiteY8" fmla="*/ 3719852 h 4879569"/>
              <a:gd name="connsiteX9" fmla="*/ 1139415 w 4870427"/>
              <a:gd name="connsiteY9" fmla="*/ 3719852 h 4879569"/>
              <a:gd name="connsiteX10" fmla="*/ 1139415 w 4870427"/>
              <a:gd name="connsiteY10" fmla="*/ 4879569 h 4879569"/>
              <a:gd name="connsiteX11" fmla="*/ 0 w 4870427"/>
              <a:gd name="connsiteY11" fmla="*/ 4879569 h 4879569"/>
              <a:gd name="connsiteX12" fmla="*/ 2457679 w 4870427"/>
              <a:gd name="connsiteY12" fmla="*/ 2479315 h 4879569"/>
              <a:gd name="connsiteX13" fmla="*/ 3616080 w 4870427"/>
              <a:gd name="connsiteY13" fmla="*/ 2479315 h 4879569"/>
              <a:gd name="connsiteX14" fmla="*/ 3616080 w 4870427"/>
              <a:gd name="connsiteY14" fmla="*/ 3639920 h 4879569"/>
              <a:gd name="connsiteX15" fmla="*/ 2457679 w 4870427"/>
              <a:gd name="connsiteY15" fmla="*/ 3639920 h 4879569"/>
              <a:gd name="connsiteX16" fmla="*/ 0 w 4870427"/>
              <a:gd name="connsiteY16" fmla="*/ 2479315 h 4879569"/>
              <a:gd name="connsiteX17" fmla="*/ 1139415 w 4870427"/>
              <a:gd name="connsiteY17" fmla="*/ 2479315 h 4879569"/>
              <a:gd name="connsiteX18" fmla="*/ 1139415 w 4870427"/>
              <a:gd name="connsiteY18" fmla="*/ 3639920 h 4879569"/>
              <a:gd name="connsiteX19" fmla="*/ 0 w 4870427"/>
              <a:gd name="connsiteY19" fmla="*/ 3639920 h 4879569"/>
              <a:gd name="connsiteX20" fmla="*/ 3696012 w 4870427"/>
              <a:gd name="connsiteY20" fmla="*/ 1239657 h 4879569"/>
              <a:gd name="connsiteX21" fmla="*/ 4870427 w 4870427"/>
              <a:gd name="connsiteY21" fmla="*/ 1239657 h 4879569"/>
              <a:gd name="connsiteX22" fmla="*/ 4870427 w 4870427"/>
              <a:gd name="connsiteY22" fmla="*/ 2399383 h 4879569"/>
              <a:gd name="connsiteX23" fmla="*/ 3696012 w 4870427"/>
              <a:gd name="connsiteY23" fmla="*/ 2399383 h 4879569"/>
              <a:gd name="connsiteX24" fmla="*/ 2457679 w 4870427"/>
              <a:gd name="connsiteY24" fmla="*/ 1239657 h 4879569"/>
              <a:gd name="connsiteX25" fmla="*/ 3616080 w 4870427"/>
              <a:gd name="connsiteY25" fmla="*/ 1239657 h 4879569"/>
              <a:gd name="connsiteX26" fmla="*/ 3616080 w 4870427"/>
              <a:gd name="connsiteY26" fmla="*/ 2399383 h 4879569"/>
              <a:gd name="connsiteX27" fmla="*/ 2457679 w 4870427"/>
              <a:gd name="connsiteY27" fmla="*/ 2399383 h 4879569"/>
              <a:gd name="connsiteX28" fmla="*/ 1219347 w 4870427"/>
              <a:gd name="connsiteY28" fmla="*/ 1239657 h 4879569"/>
              <a:gd name="connsiteX29" fmla="*/ 2377747 w 4870427"/>
              <a:gd name="connsiteY29" fmla="*/ 1239657 h 4879569"/>
              <a:gd name="connsiteX30" fmla="*/ 2377747 w 4870427"/>
              <a:gd name="connsiteY30" fmla="*/ 2399383 h 4879569"/>
              <a:gd name="connsiteX31" fmla="*/ 1219347 w 4870427"/>
              <a:gd name="connsiteY31" fmla="*/ 2399383 h 4879569"/>
              <a:gd name="connsiteX32" fmla="*/ 0 w 4870427"/>
              <a:gd name="connsiteY32" fmla="*/ 1239657 h 4879569"/>
              <a:gd name="connsiteX33" fmla="*/ 1139415 w 4870427"/>
              <a:gd name="connsiteY33" fmla="*/ 1239657 h 4879569"/>
              <a:gd name="connsiteX34" fmla="*/ 1139415 w 4870427"/>
              <a:gd name="connsiteY34" fmla="*/ 2399383 h 4879569"/>
              <a:gd name="connsiteX35" fmla="*/ 0 w 4870427"/>
              <a:gd name="connsiteY35" fmla="*/ 2399383 h 4879569"/>
              <a:gd name="connsiteX36" fmla="*/ 1219347 w 4870427"/>
              <a:gd name="connsiteY36" fmla="*/ 0 h 4879569"/>
              <a:gd name="connsiteX37" fmla="*/ 2377747 w 4870427"/>
              <a:gd name="connsiteY37" fmla="*/ 0 h 4879569"/>
              <a:gd name="connsiteX38" fmla="*/ 2377747 w 4870427"/>
              <a:gd name="connsiteY38" fmla="*/ 1159725 h 4879569"/>
              <a:gd name="connsiteX39" fmla="*/ 1219347 w 4870427"/>
              <a:gd name="connsiteY39" fmla="*/ 1159725 h 4879569"/>
              <a:gd name="connsiteX40" fmla="*/ 0 w 4870427"/>
              <a:gd name="connsiteY40" fmla="*/ 0 h 4879569"/>
              <a:gd name="connsiteX41" fmla="*/ 1139415 w 4870427"/>
              <a:gd name="connsiteY41" fmla="*/ 0 h 4879569"/>
              <a:gd name="connsiteX42" fmla="*/ 1139415 w 4870427"/>
              <a:gd name="connsiteY42" fmla="*/ 1159725 h 4879569"/>
              <a:gd name="connsiteX43" fmla="*/ 0 w 4870427"/>
              <a:gd name="connsiteY43" fmla="*/ 1159725 h 48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870427" h="4879569">
                <a:moveTo>
                  <a:pt x="3696012" y="3719852"/>
                </a:moveTo>
                <a:lnTo>
                  <a:pt x="4870427" y="3719852"/>
                </a:lnTo>
                <a:lnTo>
                  <a:pt x="4870427" y="4879569"/>
                </a:lnTo>
                <a:lnTo>
                  <a:pt x="3696012" y="4879569"/>
                </a:lnTo>
                <a:close/>
                <a:moveTo>
                  <a:pt x="1219347" y="3719852"/>
                </a:moveTo>
                <a:lnTo>
                  <a:pt x="2377747" y="3719852"/>
                </a:lnTo>
                <a:lnTo>
                  <a:pt x="2377747" y="4879569"/>
                </a:lnTo>
                <a:lnTo>
                  <a:pt x="1219347" y="4879569"/>
                </a:lnTo>
                <a:close/>
                <a:moveTo>
                  <a:pt x="0" y="3719852"/>
                </a:moveTo>
                <a:lnTo>
                  <a:pt x="1139415" y="3719852"/>
                </a:lnTo>
                <a:lnTo>
                  <a:pt x="1139415" y="4879569"/>
                </a:lnTo>
                <a:lnTo>
                  <a:pt x="0" y="4879569"/>
                </a:lnTo>
                <a:close/>
                <a:moveTo>
                  <a:pt x="2457679" y="2479315"/>
                </a:moveTo>
                <a:lnTo>
                  <a:pt x="3616080" y="2479315"/>
                </a:lnTo>
                <a:lnTo>
                  <a:pt x="3616080" y="3639920"/>
                </a:lnTo>
                <a:lnTo>
                  <a:pt x="2457679" y="3639920"/>
                </a:lnTo>
                <a:close/>
                <a:moveTo>
                  <a:pt x="0" y="2479315"/>
                </a:moveTo>
                <a:lnTo>
                  <a:pt x="1139415" y="2479315"/>
                </a:lnTo>
                <a:lnTo>
                  <a:pt x="1139415" y="3639920"/>
                </a:lnTo>
                <a:lnTo>
                  <a:pt x="0" y="3639920"/>
                </a:lnTo>
                <a:close/>
                <a:moveTo>
                  <a:pt x="3696012" y="1239657"/>
                </a:moveTo>
                <a:lnTo>
                  <a:pt x="4870427" y="1239657"/>
                </a:lnTo>
                <a:lnTo>
                  <a:pt x="4870427" y="2399383"/>
                </a:lnTo>
                <a:lnTo>
                  <a:pt x="3696012" y="2399383"/>
                </a:lnTo>
                <a:close/>
                <a:moveTo>
                  <a:pt x="2457679" y="1239657"/>
                </a:moveTo>
                <a:lnTo>
                  <a:pt x="3616080" y="1239657"/>
                </a:lnTo>
                <a:lnTo>
                  <a:pt x="3616080" y="2399383"/>
                </a:lnTo>
                <a:lnTo>
                  <a:pt x="2457679" y="2399383"/>
                </a:lnTo>
                <a:close/>
                <a:moveTo>
                  <a:pt x="1219347" y="1239657"/>
                </a:moveTo>
                <a:lnTo>
                  <a:pt x="2377747" y="1239657"/>
                </a:lnTo>
                <a:lnTo>
                  <a:pt x="2377747" y="2399383"/>
                </a:lnTo>
                <a:lnTo>
                  <a:pt x="1219347" y="2399383"/>
                </a:lnTo>
                <a:close/>
                <a:moveTo>
                  <a:pt x="0" y="1239657"/>
                </a:moveTo>
                <a:lnTo>
                  <a:pt x="1139415" y="1239657"/>
                </a:lnTo>
                <a:lnTo>
                  <a:pt x="1139415" y="2399383"/>
                </a:lnTo>
                <a:lnTo>
                  <a:pt x="0" y="2399383"/>
                </a:lnTo>
                <a:close/>
                <a:moveTo>
                  <a:pt x="1219347" y="0"/>
                </a:moveTo>
                <a:lnTo>
                  <a:pt x="2377747" y="0"/>
                </a:lnTo>
                <a:lnTo>
                  <a:pt x="2377747" y="1159725"/>
                </a:lnTo>
                <a:lnTo>
                  <a:pt x="1219347" y="1159725"/>
                </a:lnTo>
                <a:close/>
                <a:moveTo>
                  <a:pt x="0" y="0"/>
                </a:moveTo>
                <a:lnTo>
                  <a:pt x="1139415" y="0"/>
                </a:lnTo>
                <a:lnTo>
                  <a:pt x="1139415" y="1159725"/>
                </a:lnTo>
                <a:lnTo>
                  <a:pt x="0" y="1159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8EADCC-5693-6288-8205-81E367AE0C7B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5">
            <a:extLst>
              <a:ext uri="{FF2B5EF4-FFF2-40B4-BE49-F238E27FC236}">
                <a16:creationId xmlns:a16="http://schemas.microsoft.com/office/drawing/2014/main" id="{240D259F-584D-3F4B-B27E-FE69ED05692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436096" y="1131589"/>
            <a:ext cx="3321028" cy="3712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6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89C4FAE2-8B2F-DFB1-421A-F126A90E5E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485" y="1131589"/>
            <a:ext cx="4036842" cy="3712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4131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ECAC54-2696-3BD4-055D-E3F837A06F06}"/>
              </a:ext>
            </a:extLst>
          </p:cNvPr>
          <p:cNvSpPr/>
          <p:nvPr userDrawn="1"/>
        </p:nvSpPr>
        <p:spPr>
          <a:xfrm>
            <a:off x="6732240" y="0"/>
            <a:ext cx="2088232" cy="4883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194400"/>
            <a:ext cx="7704856" cy="337362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51" y="612000"/>
            <a:ext cx="7704098" cy="2880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 b="0" i="0" baseline="0">
                <a:solidFill>
                  <a:srgbClr val="B24388"/>
                </a:solidFill>
                <a:latin typeface="Montserrat" pitchFamily="2" charset="77"/>
              </a:defRPr>
            </a:lvl1pPr>
            <a:lvl2pPr marL="457200" indent="0">
              <a:buNone/>
              <a:defRPr sz="1200" b="0">
                <a:solidFill>
                  <a:schemeClr val="bg1"/>
                </a:solidFill>
              </a:defRPr>
            </a:lvl2pPr>
            <a:lvl3pPr marL="914400" indent="0">
              <a:buNone/>
              <a:defRPr sz="1200" b="0">
                <a:solidFill>
                  <a:schemeClr val="bg1"/>
                </a:solidFill>
              </a:defRPr>
            </a:lvl3pPr>
            <a:lvl4pPr marL="1371600" indent="0">
              <a:buNone/>
              <a:defRPr sz="1200" b="0">
                <a:solidFill>
                  <a:schemeClr val="bg1"/>
                </a:solidFill>
              </a:defRPr>
            </a:lvl4pPr>
            <a:lvl5pPr marL="1828800" indent="0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r-FR"/>
              <a:t>Sous titre de la slide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988ADC-A720-9051-504E-374153AA7DF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364687C-C14E-1069-BAEB-220AB22B7456}"/>
              </a:ext>
            </a:extLst>
          </p:cNvPr>
          <p:cNvCxnSpPr>
            <a:cxnSpLocks/>
          </p:cNvCxnSpPr>
          <p:nvPr userDrawn="1"/>
        </p:nvCxnSpPr>
        <p:spPr>
          <a:xfrm>
            <a:off x="4387587" y="555526"/>
            <a:ext cx="368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89C4FAE2-8B2F-DFB1-421A-F126A90E5E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485" y="1131590"/>
            <a:ext cx="4620366" cy="34696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5E946D88-4317-29A1-5908-290228FDD42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98274" y="1131888"/>
            <a:ext cx="3025775" cy="34559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9"/>
          <p:cNvSpPr>
            <a:spLocks noGrp="1"/>
          </p:cNvSpPr>
          <p:nvPr>
            <p:ph type="title"/>
          </p:nvPr>
        </p:nvSpPr>
        <p:spPr>
          <a:xfrm>
            <a:off x="719951" y="195486"/>
            <a:ext cx="7704098" cy="432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idx="1"/>
          </p:nvPr>
        </p:nvSpPr>
        <p:spPr>
          <a:xfrm>
            <a:off x="719572" y="908857"/>
            <a:ext cx="7704856" cy="364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1771687-4B57-9000-6F5D-DA55909C7FC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88335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3">
            <a:extLst>
              <a:ext uri="{FF2B5EF4-FFF2-40B4-BE49-F238E27FC236}">
                <a16:creationId xmlns:a16="http://schemas.microsoft.com/office/drawing/2014/main" id="{7681A8D5-4C9A-C347-196F-876530703240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8820472" y="4959762"/>
            <a:ext cx="189154" cy="923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t" anchorCtr="0">
            <a:spAutoFit/>
          </a:bodyPr>
          <a:lstStyle>
            <a:defPPr>
              <a:defRPr lang="fr-F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E08334B-91D7-46DA-837A-2A85F7B647E5}" type="slidenum">
              <a:rPr lang="fr-FR" sz="600" b="0" i="0" u="none" strike="noStrike" kern="1200" cap="none" spc="1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algn="r">
                <a:defRPr/>
              </a:pPr>
              <a:t>‹N°›</a:t>
            </a:fld>
            <a:endParaRPr lang="fr-FR" sz="600" b="0" i="0" u="none" strike="noStrike" kern="1200" cap="none" spc="100" baseline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F79AA275-DA7C-9CE1-3940-109A295B80F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251520" y="4959761"/>
            <a:ext cx="1829027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fr-FR" sz="600" b="0" i="0" u="none" strike="noStrike" kern="1200" cap="none" spc="10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Hibiscus </a:t>
            </a:r>
            <a:r>
              <a:rPr lang="fr-FR" sz="600" b="0" i="0" u="none" strike="noStrike" kern="1200" cap="none" spc="100" baseline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suiv</a:t>
            </a:r>
            <a:r>
              <a:rPr lang="fr-FR" sz="600" b="0" i="0" u="none" strike="noStrike" kern="1200" cap="none" spc="10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hebdomadaire </a:t>
            </a:r>
            <a:r>
              <a:rPr lang="fr-FR" sz="600" b="0" i="0" u="none" strike="noStrike" kern="1200" cap="none" spc="100" baseline="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stream</a:t>
            </a:r>
            <a:r>
              <a:rPr lang="fr-FR" sz="600" b="0" i="0" u="none" strike="noStrike" kern="1200" cap="none" spc="100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4.1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5ACC0E-77F7-A23E-45B7-691734DD55D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0352" y="4931151"/>
            <a:ext cx="900000" cy="1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43" r:id="rId4"/>
    <p:sldLayoutId id="2147483745" r:id="rId5"/>
    <p:sldLayoutId id="2147483766" r:id="rId6"/>
    <p:sldLayoutId id="2147483770" r:id="rId7"/>
    <p:sldLayoutId id="2147483765" r:id="rId8"/>
    <p:sldLayoutId id="2147483776" r:id="rId9"/>
    <p:sldLayoutId id="2147483771" r:id="rId10"/>
    <p:sldLayoutId id="2147483773" r:id="rId11"/>
    <p:sldLayoutId id="2147483775" r:id="rId12"/>
    <p:sldLayoutId id="2147483774" r:id="rId13"/>
    <p:sldLayoutId id="2147483768" r:id="rId14"/>
    <p:sldLayoutId id="2147483769" r:id="rId15"/>
    <p:sldLayoutId id="2147483763" r:id="rId16"/>
    <p:sldLayoutId id="2147483764" r:id="rId17"/>
    <p:sldLayoutId id="2147483772" r:id="rId18"/>
    <p:sldLayoutId id="2147483767" r:id="rId19"/>
    <p:sldLayoutId id="2147483738" r:id="rId2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 cap="all" baseline="0">
          <a:solidFill>
            <a:schemeClr val="tx1"/>
          </a:solidFill>
          <a:latin typeface="Montserrat ExtraBold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Cambria Math" panose="02040503050406030204" pitchFamily="18" charset="0"/>
        <a:buNone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975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7188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itchFamily="2" charset="2"/>
        <a:buChar char="§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9438" indent="-2222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61" userDrawn="1">
          <p15:clr>
            <a:srgbClr val="F26B43"/>
          </p15:clr>
        </p15:guide>
        <p15:guide id="4" orient="horz" pos="3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95C7F9D-55E8-B82C-14BC-F8F625741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2900" y="322263"/>
            <a:ext cx="776175" cy="237757"/>
          </a:xfrm>
        </p:spPr>
        <p:txBody>
          <a:bodyPr/>
          <a:lstStyle/>
          <a:p>
            <a:r>
              <a:rPr lang="fr-FR" noProof="0">
                <a:solidFill>
                  <a:srgbClr val="6694CE"/>
                </a:solidFill>
              </a:rPr>
              <a:t>finance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5CFA801B-4F25-6A4F-5DE2-044B2B315D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" b="53"/>
          <a:stretch/>
        </p:blipFill>
        <p:spPr>
          <a:xfrm>
            <a:off x="496" y="699542"/>
            <a:ext cx="9143504" cy="294401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51C121-E251-2BA0-CD18-6345FFEC56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5813" y="3718464"/>
            <a:ext cx="1968634" cy="32836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8DA4DCD-923A-CD0B-66FF-E3C7E150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9" y="3926907"/>
            <a:ext cx="3597370" cy="672565"/>
          </a:xfrm>
        </p:spPr>
        <p:txBody>
          <a:bodyPr/>
          <a:lstStyle/>
          <a:p>
            <a:r>
              <a:rPr lang="fr-FR" dirty="0"/>
              <a:t>Hibiscus – ALM</a:t>
            </a: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71FC6F95-FC25-646B-DD5D-0A1B8CCD9F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43" y="4738287"/>
            <a:ext cx="2655203" cy="249299"/>
          </a:xfrm>
        </p:spPr>
        <p:txBody>
          <a:bodyPr/>
          <a:lstStyle/>
          <a:p>
            <a:r>
              <a:rPr lang="fr-FR" dirty="0"/>
              <a:t>Tool </a:t>
            </a:r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FF29CC7-009F-41E7-8E41-1CA7C558E2A3}"/>
              </a:ext>
            </a:extLst>
          </p:cNvPr>
          <p:cNvSpPr txBox="1">
            <a:spLocks/>
          </p:cNvSpPr>
          <p:nvPr/>
        </p:nvSpPr>
        <p:spPr>
          <a:xfrm>
            <a:off x="4326976" y="3701411"/>
            <a:ext cx="1622270" cy="2492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Client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BEC9A45D-A346-4725-A4BA-182E616EE558}"/>
              </a:ext>
            </a:extLst>
          </p:cNvPr>
          <p:cNvSpPr txBox="1">
            <a:spLocks/>
          </p:cNvSpPr>
          <p:nvPr/>
        </p:nvSpPr>
        <p:spPr>
          <a:xfrm>
            <a:off x="4326976" y="4175231"/>
            <a:ext cx="1622270" cy="2492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Achat</a:t>
            </a: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4997528B-8ED9-40CE-A32B-BFA1F5EEA374}"/>
              </a:ext>
            </a:extLst>
          </p:cNvPr>
          <p:cNvSpPr txBox="1">
            <a:spLocks/>
          </p:cNvSpPr>
          <p:nvPr/>
        </p:nvSpPr>
        <p:spPr>
          <a:xfrm>
            <a:off x="4326976" y="4673580"/>
            <a:ext cx="1622270" cy="2492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Prestataire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D09057-8043-4A99-B55C-35A8377DB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477" y="3987961"/>
            <a:ext cx="993423" cy="4559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6C68B9-8E86-45A3-83C9-DF96EE6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130" y="4570230"/>
            <a:ext cx="514160" cy="4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BCD5-B3ED-7113-5981-D334B567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F0725-97E8-E9C2-FEDC-9517F9C079E3}"/>
              </a:ext>
            </a:extLst>
          </p:cNvPr>
          <p:cNvSpPr txBox="1">
            <a:spLocks/>
          </p:cNvSpPr>
          <p:nvPr/>
        </p:nvSpPr>
        <p:spPr>
          <a:xfrm>
            <a:off x="480558" y="625008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FF76BC-429B-251D-EC4C-1F30F6E4AEA6}"/>
              </a:ext>
            </a:extLst>
          </p:cNvPr>
          <p:cNvSpPr txBox="1"/>
          <p:nvPr/>
        </p:nvSpPr>
        <p:spPr>
          <a:xfrm>
            <a:off x="914400" y="899899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b="1" dirty="0" err="1">
                <a:solidFill>
                  <a:schemeClr val="accent4">
                    <a:lumMod val="75000"/>
                  </a:schemeClr>
                </a:solidFill>
              </a:rPr>
              <a:t>Grannular</a:t>
            </a:r>
            <a:r>
              <a:rPr lang="fr-MA" b="1" dirty="0">
                <a:solidFill>
                  <a:schemeClr val="accent4">
                    <a:lumMod val="75000"/>
                  </a:schemeClr>
                </a:solidFill>
              </a:rPr>
              <a:t> Export Interface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AE69FB8-76C8-C172-A78B-5859289145F1}"/>
              </a:ext>
            </a:extLst>
          </p:cNvPr>
          <p:cNvSpPr txBox="1"/>
          <p:nvPr/>
        </p:nvSpPr>
        <p:spPr>
          <a:xfrm>
            <a:off x="162165" y="2251875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Choose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View</a:t>
            </a:r>
            <a:endParaRPr lang="fr-MA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5C1617F-09EF-CBC9-F05E-A8AF92AF1F06}"/>
              </a:ext>
            </a:extLst>
          </p:cNvPr>
          <p:cNvCxnSpPr>
            <a:cxnSpLocks/>
          </p:cNvCxnSpPr>
          <p:nvPr/>
        </p:nvCxnSpPr>
        <p:spPr>
          <a:xfrm>
            <a:off x="948940" y="2679858"/>
            <a:ext cx="450376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395D1EF-2D9F-5659-0933-790C09AD067D}"/>
              </a:ext>
            </a:extLst>
          </p:cNvPr>
          <p:cNvSpPr txBox="1"/>
          <p:nvPr/>
        </p:nvSpPr>
        <p:spPr>
          <a:xfrm>
            <a:off x="43460" y="3042301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Choose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Entity</a:t>
            </a:r>
            <a:endParaRPr lang="fr-MA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9049FC-B0DC-13C1-4C93-FC06EE5E336F}"/>
              </a:ext>
            </a:extLst>
          </p:cNvPr>
          <p:cNvCxnSpPr>
            <a:cxnSpLocks/>
          </p:cNvCxnSpPr>
          <p:nvPr/>
        </p:nvCxnSpPr>
        <p:spPr>
          <a:xfrm>
            <a:off x="948940" y="3342383"/>
            <a:ext cx="47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9F4BE80-2E82-3221-8F3E-A4B79E851D17}"/>
              </a:ext>
            </a:extLst>
          </p:cNvPr>
          <p:cNvSpPr txBox="1"/>
          <p:nvPr/>
        </p:nvSpPr>
        <p:spPr>
          <a:xfrm>
            <a:off x="106619" y="3846802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Choose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Indicator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DAD429E-6A17-CAD1-5E48-DDFA3604A93F}"/>
              </a:ext>
            </a:extLst>
          </p:cNvPr>
          <p:cNvCxnSpPr>
            <a:cxnSpLocks/>
          </p:cNvCxnSpPr>
          <p:nvPr/>
        </p:nvCxnSpPr>
        <p:spPr>
          <a:xfrm>
            <a:off x="1026986" y="4062246"/>
            <a:ext cx="434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61AAFB9-03CD-2FAA-AF18-C5080CD0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42" y="1331899"/>
            <a:ext cx="6832735" cy="34932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1DF61C-514E-B7FB-5410-A58DF9AC5123}"/>
              </a:ext>
            </a:extLst>
          </p:cNvPr>
          <p:cNvSpPr txBox="1"/>
          <p:nvPr/>
        </p:nvSpPr>
        <p:spPr>
          <a:xfrm>
            <a:off x="8332106" y="2682778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Download Output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A28DBD5-44DB-6A5F-ADE7-30140FC81EA8}"/>
              </a:ext>
            </a:extLst>
          </p:cNvPr>
          <p:cNvCxnSpPr>
            <a:cxnSpLocks/>
          </p:cNvCxnSpPr>
          <p:nvPr/>
        </p:nvCxnSpPr>
        <p:spPr>
          <a:xfrm flipH="1">
            <a:off x="5268036" y="2898221"/>
            <a:ext cx="3232067" cy="21544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1AD6B-DDDC-B826-4DC0-59AAB216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34963019-C7CB-D529-0FB6-56753EB63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67" y="1312865"/>
            <a:ext cx="6798764" cy="34588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3F4CC4-839F-5B9E-63F7-4D7A9BB506D9}"/>
              </a:ext>
            </a:extLst>
          </p:cNvPr>
          <p:cNvSpPr txBox="1">
            <a:spLocks/>
          </p:cNvSpPr>
          <p:nvPr/>
        </p:nvSpPr>
        <p:spPr>
          <a:xfrm>
            <a:off x="480558" y="625008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8526F4-5DF7-4D62-246E-372DDFC695C7}"/>
              </a:ext>
            </a:extLst>
          </p:cNvPr>
          <p:cNvSpPr txBox="1"/>
          <p:nvPr/>
        </p:nvSpPr>
        <p:spPr>
          <a:xfrm>
            <a:off x="914400" y="899899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b="1" dirty="0" err="1">
                <a:solidFill>
                  <a:schemeClr val="accent4">
                    <a:lumMod val="75000"/>
                  </a:schemeClr>
                </a:solidFill>
              </a:rPr>
              <a:t>Feature</a:t>
            </a:r>
            <a:r>
              <a:rPr lang="fr-MA" b="1" dirty="0">
                <a:solidFill>
                  <a:schemeClr val="accent4">
                    <a:lumMod val="75000"/>
                  </a:schemeClr>
                </a:solidFill>
              </a:rPr>
              <a:t> Interface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B00CF8-03A5-6BF0-F679-F3469123D668}"/>
              </a:ext>
            </a:extLst>
          </p:cNvPr>
          <p:cNvSpPr txBox="1"/>
          <p:nvPr/>
        </p:nvSpPr>
        <p:spPr>
          <a:xfrm>
            <a:off x="5677469" y="4722125"/>
            <a:ext cx="1155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Download Documentation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DE9F4D7-45DB-5B80-31A7-199EE67CA502}"/>
              </a:ext>
            </a:extLst>
          </p:cNvPr>
          <p:cNvCxnSpPr>
            <a:cxnSpLocks/>
          </p:cNvCxnSpPr>
          <p:nvPr/>
        </p:nvCxnSpPr>
        <p:spPr>
          <a:xfrm flipV="1">
            <a:off x="6353033" y="3487003"/>
            <a:ext cx="300251" cy="123512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893153C-8723-75E7-F132-CD7BF341DCAF}"/>
              </a:ext>
            </a:extLst>
          </p:cNvPr>
          <p:cNvSpPr txBox="1"/>
          <p:nvPr/>
        </p:nvSpPr>
        <p:spPr>
          <a:xfrm>
            <a:off x="8260631" y="1312865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Download User Guide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19EEC48-B5B1-41BB-F27C-6664C1AE9D16}"/>
              </a:ext>
            </a:extLst>
          </p:cNvPr>
          <p:cNvCxnSpPr>
            <a:cxnSpLocks/>
          </p:cNvCxnSpPr>
          <p:nvPr/>
        </p:nvCxnSpPr>
        <p:spPr>
          <a:xfrm flipH="1">
            <a:off x="6039134" y="1612947"/>
            <a:ext cx="2190466" cy="121214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C10787D-4C78-C36B-7B0D-A1279AF7A528}"/>
              </a:ext>
            </a:extLst>
          </p:cNvPr>
          <p:cNvSpPr txBox="1"/>
          <p:nvPr/>
        </p:nvSpPr>
        <p:spPr>
          <a:xfrm>
            <a:off x="102358" y="2162561"/>
            <a:ext cx="1140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Download </a:t>
            </a:r>
          </a:p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Tool </a:t>
            </a:r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Presentation</a:t>
            </a:r>
            <a:endParaRPr lang="fr-MA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10843EB-15A7-2AAD-DDBD-43E9659AA7D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242819" y="2462643"/>
            <a:ext cx="2742327" cy="6968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5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4B70-5237-B0F8-C415-F24A909B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0F7F4614-02DA-DC56-DC77-EFE202640B25}"/>
              </a:ext>
            </a:extLst>
          </p:cNvPr>
          <p:cNvSpPr txBox="1">
            <a:spLocks/>
          </p:cNvSpPr>
          <p:nvPr/>
        </p:nvSpPr>
        <p:spPr>
          <a:xfrm>
            <a:off x="554468" y="506984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11944A-97D8-B903-DDC0-3D31DB549105}"/>
              </a:ext>
            </a:extLst>
          </p:cNvPr>
          <p:cNvSpPr txBox="1"/>
          <p:nvPr/>
        </p:nvSpPr>
        <p:spPr>
          <a:xfrm>
            <a:off x="2748350" y="2885781"/>
            <a:ext cx="30570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Results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are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stored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format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the date and the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generation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mode (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generator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take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system date)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75FCBD-6812-523F-707F-6027004A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91" y="1785154"/>
            <a:ext cx="3581710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6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0DC4-3038-4BF8-3240-BFAE4954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81698499-D3BC-0174-A908-E11BA8BA1479}"/>
              </a:ext>
            </a:extLst>
          </p:cNvPr>
          <p:cNvSpPr txBox="1">
            <a:spLocks/>
          </p:cNvSpPr>
          <p:nvPr/>
        </p:nvSpPr>
        <p:spPr>
          <a:xfrm>
            <a:off x="554468" y="506984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F4BF7B-C429-790E-F64C-7FC53885CB22}"/>
              </a:ext>
            </a:extLst>
          </p:cNvPr>
          <p:cNvSpPr txBox="1"/>
          <p:nvPr/>
        </p:nvSpPr>
        <p:spPr>
          <a:xfrm>
            <a:off x="554468" y="1326764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b="1" dirty="0">
                <a:solidFill>
                  <a:schemeClr val="accent4">
                    <a:lumMod val="75000"/>
                  </a:schemeClr>
                </a:solidFill>
              </a:rPr>
              <a:t>KPI </a:t>
            </a:r>
            <a:r>
              <a:rPr lang="fr-MA" sz="1100" b="1" dirty="0" err="1">
                <a:solidFill>
                  <a:schemeClr val="accent4">
                    <a:lumMod val="75000"/>
                  </a:schemeClr>
                </a:solidFill>
              </a:rPr>
              <a:t>Generation</a:t>
            </a:r>
            <a:endParaRPr lang="fr-FR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9B3157-65E1-42DE-22B7-212313414833}"/>
              </a:ext>
            </a:extLst>
          </p:cNvPr>
          <p:cNvSpPr txBox="1"/>
          <p:nvPr/>
        </p:nvSpPr>
        <p:spPr>
          <a:xfrm>
            <a:off x="1459293" y="1737669"/>
            <a:ext cx="6089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After the report generation is completed, the directory tree report, and the KPI report (number of reports per entity and indicator) will be generated with the output folder. </a:t>
            </a:r>
            <a:endParaRPr lang="fr-MA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0C1B2E-4DC5-03CA-069A-15E071FD76E6}"/>
              </a:ext>
            </a:extLst>
          </p:cNvPr>
          <p:cNvSpPr txBox="1"/>
          <p:nvPr/>
        </p:nvSpPr>
        <p:spPr>
          <a:xfrm>
            <a:off x="622176" y="2571750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b="1" dirty="0">
                <a:solidFill>
                  <a:schemeClr val="accent4">
                    <a:lumMod val="75000"/>
                  </a:schemeClr>
                </a:solidFill>
              </a:rPr>
              <a:t> Inputs Storage</a:t>
            </a:r>
            <a:endParaRPr lang="fr-FR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A3F266-817C-A107-505B-13C7C766E121}"/>
              </a:ext>
            </a:extLst>
          </p:cNvPr>
          <p:cNvSpPr txBox="1"/>
          <p:nvPr/>
        </p:nvSpPr>
        <p:spPr>
          <a:xfrm>
            <a:off x="1527001" y="2982655"/>
            <a:ext cx="6089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The imported data is automatically stored in the folder “Import Views” sorted by view. (Import contains the global Data)</a:t>
            </a:r>
            <a:endParaRPr lang="fr-M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BC66A1-61C9-BA70-ABC6-E3707A9A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13" y="3236571"/>
            <a:ext cx="1065926" cy="1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4E58C-D81C-96B7-BCC7-601BB675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F95DA965-B2B5-6B06-30A0-0601440E5D6E}"/>
              </a:ext>
            </a:extLst>
          </p:cNvPr>
          <p:cNvSpPr txBox="1">
            <a:spLocks/>
          </p:cNvSpPr>
          <p:nvPr/>
        </p:nvSpPr>
        <p:spPr>
          <a:xfrm>
            <a:off x="554468" y="506984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98C95-8D86-378A-B9DF-E8657F2A79AB}"/>
              </a:ext>
            </a:extLst>
          </p:cNvPr>
          <p:cNvSpPr txBox="1"/>
          <p:nvPr/>
        </p:nvSpPr>
        <p:spPr>
          <a:xfrm>
            <a:off x="660156" y="1088337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b="1" dirty="0">
                <a:solidFill>
                  <a:schemeClr val="accent4">
                    <a:lumMod val="75000"/>
                  </a:schemeClr>
                </a:solidFill>
              </a:rPr>
              <a:t>Output</a:t>
            </a:r>
            <a:endParaRPr lang="fr-FR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62D305-3C9E-E0DA-90F4-D28C04C46AEC}"/>
              </a:ext>
            </a:extLst>
          </p:cNvPr>
          <p:cNvSpPr txBox="1"/>
          <p:nvPr/>
        </p:nvSpPr>
        <p:spPr>
          <a:xfrm>
            <a:off x="1715897" y="1499300"/>
            <a:ext cx="6089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Upon successful completion, the tool will generate the following outputs: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Entity Reports</a:t>
            </a:r>
            <a:r>
              <a:rPr lang="en-US" dirty="0"/>
              <a:t>: Detailed reports generated for each selected entity and indicator, stored in the specified folder.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Directory Tree Report</a:t>
            </a:r>
            <a:r>
              <a:rPr lang="en-US" dirty="0"/>
              <a:t>: An organized view of the folder structure, showing all files and subfolders.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KPI Report</a:t>
            </a:r>
            <a:r>
              <a:rPr lang="en-US" dirty="0"/>
              <a:t>: A summary report showing the count of generated reports per entity and per indicator, providing a quick overview of the reporting activity.</a:t>
            </a:r>
          </a:p>
          <a:p>
            <a:r>
              <a:rPr lang="en-US" dirty="0"/>
              <a:t>All reports are saved in the main output directory for easy access and organization.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235B26-0B7B-EEC3-7262-82BCE8B9079E}"/>
              </a:ext>
            </a:extLst>
          </p:cNvPr>
          <p:cNvSpPr txBox="1"/>
          <p:nvPr/>
        </p:nvSpPr>
        <p:spPr>
          <a:xfrm>
            <a:off x="4406517" y="3756152"/>
            <a:ext cx="2214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Folders and reports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generated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by the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tool</a:t>
            </a:r>
            <a:endParaRPr lang="fr-MA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EAD40-1ED4-CCCB-0203-9E468046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1" y="3076369"/>
            <a:ext cx="2229549" cy="17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7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441CB-736A-326E-F4B4-C7C52D03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7263592D-0D1C-5E15-998A-853DA27D9885}"/>
              </a:ext>
            </a:extLst>
          </p:cNvPr>
          <p:cNvSpPr txBox="1">
            <a:spLocks/>
          </p:cNvSpPr>
          <p:nvPr/>
        </p:nvSpPr>
        <p:spPr>
          <a:xfrm>
            <a:off x="554468" y="506984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8106A-48CD-5B7F-9767-714326E4C0AC}"/>
              </a:ext>
            </a:extLst>
          </p:cNvPr>
          <p:cNvSpPr txBox="1"/>
          <p:nvPr/>
        </p:nvSpPr>
        <p:spPr>
          <a:xfrm>
            <a:off x="748917" y="1042013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b="1" dirty="0">
                <a:solidFill>
                  <a:schemeClr val="accent4">
                    <a:lumMod val="75000"/>
                  </a:schemeClr>
                </a:solidFill>
              </a:rPr>
              <a:t>Output :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A quick overview of the file contents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7E4B11-8F1E-8667-ACAA-A8D6E911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9" y="2018916"/>
            <a:ext cx="1646063" cy="1425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B97BB-0C3A-AE8A-6963-D01F1C2039CE}"/>
              </a:ext>
            </a:extLst>
          </p:cNvPr>
          <p:cNvSpPr txBox="1"/>
          <p:nvPr/>
        </p:nvSpPr>
        <p:spPr>
          <a:xfrm>
            <a:off x="234699" y="3451673"/>
            <a:ext cx="2214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All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entities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reports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801E04-7FFE-C626-CCC6-942D5062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36" y="1634819"/>
            <a:ext cx="1387940" cy="24666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BC8DE1-1D63-24B0-809D-96B591B5E6C9}"/>
              </a:ext>
            </a:extLst>
          </p:cNvPr>
          <p:cNvSpPr txBox="1"/>
          <p:nvPr/>
        </p:nvSpPr>
        <p:spPr>
          <a:xfrm>
            <a:off x="3086053" y="4305725"/>
            <a:ext cx="2214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Report per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entity</a:t>
            </a:r>
            <a:endParaRPr lang="fr-MA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ED07424-A2F2-8548-FDDD-0D0FF9FE4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954" y="2009698"/>
            <a:ext cx="1623201" cy="14174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D64979D-7016-0B5F-E0C2-A226935A276C}"/>
              </a:ext>
            </a:extLst>
          </p:cNvPr>
          <p:cNvSpPr txBox="1"/>
          <p:nvPr/>
        </p:nvSpPr>
        <p:spPr>
          <a:xfrm>
            <a:off x="6392153" y="3451673"/>
            <a:ext cx="2214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All Indicator for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specific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418630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6FF0-4F0D-9297-597A-3A11BEC0E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0229716C-A651-7A2D-A119-0F41A2740CCC}"/>
              </a:ext>
            </a:extLst>
          </p:cNvPr>
          <p:cNvSpPr txBox="1">
            <a:spLocks/>
          </p:cNvSpPr>
          <p:nvPr/>
        </p:nvSpPr>
        <p:spPr>
          <a:xfrm>
            <a:off x="554468" y="506984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CF58E5-3D0E-95EB-791C-DCAAEF5772E1}"/>
              </a:ext>
            </a:extLst>
          </p:cNvPr>
          <p:cNvSpPr txBox="1"/>
          <p:nvPr/>
        </p:nvSpPr>
        <p:spPr>
          <a:xfrm>
            <a:off x="748917" y="1042013"/>
            <a:ext cx="731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b="1" dirty="0">
                <a:solidFill>
                  <a:schemeClr val="accent4">
                    <a:lumMod val="75000"/>
                  </a:schemeClr>
                </a:solidFill>
              </a:rPr>
              <a:t>Output :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A quick overview of the file contents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14C487-F600-B425-83EB-293F9B73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74" y="1924665"/>
            <a:ext cx="2177075" cy="18269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CFAC13-98D8-C739-7E46-4A15ABD6E377}"/>
              </a:ext>
            </a:extLst>
          </p:cNvPr>
          <p:cNvSpPr txBox="1"/>
          <p:nvPr/>
        </p:nvSpPr>
        <p:spPr>
          <a:xfrm>
            <a:off x="1601747" y="3839878"/>
            <a:ext cx="2214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Quick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overview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of the directory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tree</a:t>
            </a:r>
            <a:endParaRPr lang="fr-MA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168287-0368-38A2-3922-37A29AA8B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97" y="2023602"/>
            <a:ext cx="2070924" cy="8334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DC93C1B-1C55-7F66-C6D9-6CDC9DA13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98" y="2857075"/>
            <a:ext cx="2070924" cy="62085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DEF464A-E6B5-A43D-DC11-6E9156C496DF}"/>
              </a:ext>
            </a:extLst>
          </p:cNvPr>
          <p:cNvSpPr txBox="1"/>
          <p:nvPr/>
        </p:nvSpPr>
        <p:spPr>
          <a:xfrm>
            <a:off x="4839258" y="3839878"/>
            <a:ext cx="2214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Quick </a:t>
            </a:r>
            <a:r>
              <a:rPr lang="fr-MA" sz="1050" dirty="0" err="1">
                <a:solidFill>
                  <a:schemeClr val="accent4">
                    <a:lumMod val="75000"/>
                  </a:schemeClr>
                </a:solidFill>
              </a:rPr>
              <a:t>overview</a:t>
            </a:r>
            <a:r>
              <a:rPr lang="fr-MA" sz="1050" dirty="0">
                <a:solidFill>
                  <a:schemeClr val="accent4">
                    <a:lumMod val="75000"/>
                  </a:schemeClr>
                </a:solidFill>
              </a:rPr>
              <a:t> of the KPI Report</a:t>
            </a:r>
          </a:p>
        </p:txBody>
      </p:sp>
    </p:spTree>
    <p:extLst>
      <p:ext uri="{BB962C8B-B14F-4D97-AF65-F5344CB8AC3E}">
        <p14:creationId xmlns:p14="http://schemas.microsoft.com/office/powerpoint/2010/main" val="410803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AFE45F2-EFDE-A3A7-52DF-81ABB917F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5936" y="851906"/>
            <a:ext cx="4608512" cy="540883"/>
          </a:xfrm>
        </p:spPr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4E489-8812-B812-717B-6828B2FCA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5936" y="1552411"/>
            <a:ext cx="4608512" cy="540883"/>
          </a:xfrm>
        </p:spPr>
        <p:txBody>
          <a:bodyPr/>
          <a:lstStyle/>
          <a:p>
            <a:r>
              <a:rPr lang="fr-FR" dirty="0"/>
              <a:t>Hibiscus ALM </a:t>
            </a:r>
            <a:r>
              <a:rPr lang="fr-FR" dirty="0" err="1"/>
              <a:t>Generator</a:t>
            </a:r>
            <a:r>
              <a:rPr lang="fr-FR" dirty="0"/>
              <a:t> DEMO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95BE0C-DB82-23C9-1D2E-5259FEA87C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5936" y="2252916"/>
            <a:ext cx="4608512" cy="540883"/>
          </a:xfrm>
        </p:spPr>
        <p:txBody>
          <a:bodyPr/>
          <a:lstStyle/>
          <a:p>
            <a:r>
              <a:rPr lang="fr-FR" dirty="0"/>
              <a:t>Hibiscus ALM </a:t>
            </a:r>
            <a:r>
              <a:rPr lang="fr-FR" dirty="0" err="1"/>
              <a:t>Generator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Process : </a:t>
            </a:r>
            <a:r>
              <a:rPr lang="fr-FR" dirty="0" err="1"/>
              <a:t>Technical</a:t>
            </a:r>
            <a:r>
              <a:rPr lang="fr-FR" dirty="0"/>
              <a:t> &amp; </a:t>
            </a:r>
            <a:r>
              <a:rPr lang="fr-FR" dirty="0" err="1"/>
              <a:t>Functional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29E9BA-2C14-9EF2-6859-322FD4F838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95936" y="2953421"/>
            <a:ext cx="4608512" cy="540883"/>
          </a:xfrm>
        </p:spPr>
        <p:txBody>
          <a:bodyPr/>
          <a:lstStyle/>
          <a:p>
            <a:r>
              <a:rPr lang="fr-FR" dirty="0"/>
              <a:t>Hibiscus ALM </a:t>
            </a:r>
            <a:r>
              <a:rPr lang="fr-FR" dirty="0" err="1"/>
              <a:t>Generator</a:t>
            </a:r>
            <a:r>
              <a:rPr lang="fr-FR" dirty="0"/>
              <a:t> User Guide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76A906D-4ABF-AA8D-3C24-73E99ECF5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0736" y="867786"/>
            <a:ext cx="509122" cy="509122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C5F3071-A13A-A0E6-87B4-B34AE36D2C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0736" y="1568291"/>
            <a:ext cx="509122" cy="509122"/>
          </a:xfrm>
        </p:spPr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121673A-9B04-981A-11B4-9D13A41A1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0736" y="2268796"/>
            <a:ext cx="509122" cy="509122"/>
          </a:xfrm>
        </p:spPr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B9D581B-03F2-1194-81E6-A063B8F8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ANNEXE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 err="1"/>
              <a:t>Presentation</a:t>
            </a:r>
            <a:r>
              <a:rPr lang="fr-FR" sz="2000" dirty="0"/>
              <a:t> agenda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59D696CF-C57B-BB7C-09E8-1754ABC83DB1}"/>
              </a:ext>
            </a:extLst>
          </p:cNvPr>
          <p:cNvSpPr txBox="1">
            <a:spLocks/>
          </p:cNvSpPr>
          <p:nvPr/>
        </p:nvSpPr>
        <p:spPr>
          <a:xfrm>
            <a:off x="3300736" y="2953421"/>
            <a:ext cx="509122" cy="509122"/>
          </a:xfrm>
          <a:prstGeom prst="rect">
            <a:avLst/>
          </a:prstGeom>
          <a:noFill/>
          <a:ln w="38100">
            <a:noFill/>
          </a:ln>
        </p:spPr>
        <p:txBody>
          <a:bodyPr vert="horz" wrap="none" lIns="72000" tIns="0" rIns="72000" bIns="0" rtlCol="0" anchor="ctr" anchorCtr="0">
            <a:noAutofit/>
          </a:bodyPr>
          <a:lstStyle>
            <a:lvl1pPr marL="0" marR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ambria Math" panose="02040503050406030204" pitchFamily="18" charset="0"/>
              <a:buNone/>
              <a:tabLst/>
              <a:defRPr lang="fr-FR" sz="2800" b="1" i="0" u="none" strike="noStrike" kern="1200" cap="none" dirty="0">
                <a:solidFill>
                  <a:schemeClr val="tx2"/>
                </a:solidFill>
                <a:latin typeface="Montserrat ExtraBold" pitchFamily="2" charset="77"/>
                <a:ea typeface="Montserrat ExtraBold" pitchFamily="2" charset="77"/>
                <a:cs typeface="Arial" panose="020B0604020202020204" pitchFamily="34" charset="0"/>
                <a:sym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None/>
              <a:tabLst/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M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83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307D9-911E-BD97-552F-9C1E11F7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27757ECA-2E6E-C623-EE50-717A5070A97F}"/>
              </a:ext>
            </a:extLst>
          </p:cNvPr>
          <p:cNvSpPr txBox="1">
            <a:spLocks/>
          </p:cNvSpPr>
          <p:nvPr/>
        </p:nvSpPr>
        <p:spPr>
          <a:xfrm>
            <a:off x="480559" y="536481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1. </a:t>
            </a:r>
            <a:r>
              <a:rPr lang="fr-FR" sz="1800" dirty="0" err="1"/>
              <a:t>Executive</a:t>
            </a:r>
            <a:r>
              <a:rPr lang="fr-FR" sz="1800" dirty="0"/>
              <a:t> </a:t>
            </a:r>
            <a:r>
              <a:rPr lang="fr-FR" sz="1800" dirty="0" err="1"/>
              <a:t>Summary</a:t>
            </a:r>
            <a:endParaRPr lang="fr-FR" sz="1800" dirty="0"/>
          </a:p>
        </p:txBody>
      </p:sp>
      <p:graphicFrame>
        <p:nvGraphicFramePr>
          <p:cNvPr id="21" name="Tableau 8">
            <a:extLst>
              <a:ext uri="{FF2B5EF4-FFF2-40B4-BE49-F238E27FC236}">
                <a16:creationId xmlns:a16="http://schemas.microsoft.com/office/drawing/2014/main" id="{EF390ACE-BFC0-4DAA-FFE5-DA461D4C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41703"/>
              </p:ext>
            </p:extLst>
          </p:nvPr>
        </p:nvGraphicFramePr>
        <p:xfrm>
          <a:off x="239638" y="1409885"/>
          <a:ext cx="4473620" cy="1372085"/>
        </p:xfrm>
        <a:graphic>
          <a:graphicData uri="http://schemas.openxmlformats.org/drawingml/2006/table">
            <a:tbl>
              <a:tblPr firstRow="1" bandRow="1">
                <a:tableStyleId>{F66A9B51-AE3E-4324-8CB2-79743BB350C3}</a:tableStyleId>
              </a:tblPr>
              <a:tblGrid>
                <a:gridCol w="4473620">
                  <a:extLst>
                    <a:ext uri="{9D8B030D-6E8A-4147-A177-3AD203B41FA5}">
                      <a16:colId xmlns:a16="http://schemas.microsoft.com/office/drawing/2014/main" val="2787192055"/>
                    </a:ext>
                  </a:extLst>
                </a:gridCol>
              </a:tblGrid>
              <a:tr h="226726">
                <a:tc>
                  <a:txBody>
                    <a:bodyPr/>
                    <a:lstStyle/>
                    <a:p>
                      <a:pPr algn="ctr"/>
                      <a:r>
                        <a:rPr lang="fr-FR" sz="1400" b="1" cap="all" baseline="0" dirty="0">
                          <a:solidFill>
                            <a:schemeClr val="bg1"/>
                          </a:solidFill>
                        </a:rPr>
                        <a:t>Final Objective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243557"/>
                  </a:ext>
                </a:extLst>
              </a:tr>
              <a:tr h="11453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200" b="1" dirty="0"/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 A simple-to-use tool capable of generating reports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2. Analyze entities based on several indicators</a:t>
                      </a:r>
                    </a:p>
                    <a:p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3. Produce reliable reports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200" b="0" dirty="0"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257799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A8662394-B6F6-427F-AC5E-36EBA9C90B32}"/>
              </a:ext>
            </a:extLst>
          </p:cNvPr>
          <p:cNvGrpSpPr/>
          <p:nvPr/>
        </p:nvGrpSpPr>
        <p:grpSpPr>
          <a:xfrm>
            <a:off x="5092126" y="1409885"/>
            <a:ext cx="3633919" cy="3245483"/>
            <a:chOff x="4648200" y="1678751"/>
            <a:chExt cx="8610600" cy="8095299"/>
          </a:xfrm>
        </p:grpSpPr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5A19B001-ED5F-0B59-B99F-512E4DFA33DB}"/>
                </a:ext>
              </a:extLst>
            </p:cNvPr>
            <p:cNvSpPr/>
            <p:nvPr/>
          </p:nvSpPr>
          <p:spPr>
            <a:xfrm rot="10800000">
              <a:off x="4648200" y="1678751"/>
              <a:ext cx="8610600" cy="807720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E4B842EF-83ED-E71F-C576-635B5F6821C2}"/>
                </a:ext>
              </a:extLst>
            </p:cNvPr>
            <p:cNvSpPr/>
            <p:nvPr/>
          </p:nvSpPr>
          <p:spPr>
            <a:xfrm rot="10800000">
              <a:off x="5545930" y="3340670"/>
              <a:ext cx="6815138" cy="642290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18EC0057-07DA-1987-A1BE-B13A75E59E21}"/>
                </a:ext>
              </a:extLst>
            </p:cNvPr>
            <p:cNvSpPr/>
            <p:nvPr/>
          </p:nvSpPr>
          <p:spPr>
            <a:xfrm rot="10800000">
              <a:off x="6548433" y="5191126"/>
              <a:ext cx="4810129" cy="454387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A9F1E019-4897-0996-2DED-E4D3D348D171}"/>
                </a:ext>
              </a:extLst>
            </p:cNvPr>
            <p:cNvSpPr/>
            <p:nvPr/>
          </p:nvSpPr>
          <p:spPr>
            <a:xfrm rot="10800000">
              <a:off x="7429497" y="6819900"/>
              <a:ext cx="3048000" cy="295415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/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ECC6AD9-9B92-03CF-8A87-CFBF0416957F}"/>
                </a:ext>
              </a:extLst>
            </p:cNvPr>
            <p:cNvSpPr txBox="1"/>
            <p:nvPr/>
          </p:nvSpPr>
          <p:spPr>
            <a:xfrm>
              <a:off x="7124697" y="2199120"/>
              <a:ext cx="3657599" cy="71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b="1" dirty="0">
                  <a:solidFill>
                    <a:schemeClr val="bg1"/>
                  </a:solidFill>
                </a:rPr>
                <a:t>Data Importation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B26B265-1F74-5DFC-7AA1-F57673EA550F}"/>
                </a:ext>
              </a:extLst>
            </p:cNvPr>
            <p:cNvSpPr txBox="1"/>
            <p:nvPr/>
          </p:nvSpPr>
          <p:spPr>
            <a:xfrm>
              <a:off x="7124697" y="3898502"/>
              <a:ext cx="3657599" cy="71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b="1" dirty="0">
                  <a:solidFill>
                    <a:schemeClr val="tx1"/>
                  </a:solidFill>
                </a:rPr>
                <a:t>Data </a:t>
              </a:r>
              <a:r>
                <a:rPr lang="fr-MA" b="1" dirty="0" err="1">
                  <a:solidFill>
                    <a:schemeClr val="tx1"/>
                  </a:solidFill>
                </a:rPr>
                <a:t>Filtering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AFE6E67-6FE2-0759-C022-6842BC6C74AB}"/>
                </a:ext>
              </a:extLst>
            </p:cNvPr>
            <p:cNvSpPr txBox="1"/>
            <p:nvPr/>
          </p:nvSpPr>
          <p:spPr>
            <a:xfrm>
              <a:off x="7124697" y="5606587"/>
              <a:ext cx="3657599" cy="71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b="1" dirty="0">
                  <a:solidFill>
                    <a:schemeClr val="tx1"/>
                  </a:solidFill>
                </a:rPr>
                <a:t>Data </a:t>
              </a:r>
              <a:r>
                <a:rPr lang="fr-MA" b="1" dirty="0" err="1">
                  <a:solidFill>
                    <a:schemeClr val="tx1"/>
                  </a:solidFill>
                </a:rPr>
                <a:t>Processing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D98BE89-620F-2978-8773-D2E0B5344E58}"/>
                </a:ext>
              </a:extLst>
            </p:cNvPr>
            <p:cNvSpPr txBox="1"/>
            <p:nvPr/>
          </p:nvSpPr>
          <p:spPr>
            <a:xfrm>
              <a:off x="7124697" y="6920948"/>
              <a:ext cx="3657599" cy="99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050" b="1" dirty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Integration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9C8DA14E-D45C-0C2B-3E81-3F33BE7173C3}"/>
              </a:ext>
            </a:extLst>
          </p:cNvPr>
          <p:cNvSpPr txBox="1"/>
          <p:nvPr/>
        </p:nvSpPr>
        <p:spPr>
          <a:xfrm>
            <a:off x="5214378" y="4742027"/>
            <a:ext cx="338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chemeClr val="accent4">
                    <a:lumMod val="75000"/>
                  </a:schemeClr>
                </a:solidFill>
              </a:rPr>
              <a:t>Reports </a:t>
            </a:r>
            <a:r>
              <a:rPr lang="fr-MA" sz="1200" b="1" dirty="0" err="1">
                <a:solidFill>
                  <a:schemeClr val="accent4">
                    <a:lumMod val="75000"/>
                  </a:schemeClr>
                </a:solidFill>
              </a:rPr>
              <a:t>Ready</a:t>
            </a:r>
            <a:r>
              <a:rPr lang="fr-MA" sz="1200" b="1" dirty="0">
                <a:solidFill>
                  <a:schemeClr val="accent4">
                    <a:lumMod val="75000"/>
                  </a:schemeClr>
                </a:solidFill>
              </a:rPr>
              <a:t> to use</a:t>
            </a:r>
            <a:endParaRPr lang="fr-F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624A63F2-DC72-8350-A384-E6A8DE58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71052"/>
              </p:ext>
            </p:extLst>
          </p:nvPr>
        </p:nvGraphicFramePr>
        <p:xfrm>
          <a:off x="239638" y="3270526"/>
          <a:ext cx="4473620" cy="1412924"/>
        </p:xfrm>
        <a:graphic>
          <a:graphicData uri="http://schemas.openxmlformats.org/drawingml/2006/table">
            <a:tbl>
              <a:tblPr firstRow="1" bandRow="1">
                <a:tableStyleId>{F66A9B51-AE3E-4324-8CB2-79743BB350C3}</a:tableStyleId>
              </a:tblPr>
              <a:tblGrid>
                <a:gridCol w="4473620">
                  <a:extLst>
                    <a:ext uri="{9D8B030D-6E8A-4147-A177-3AD203B41FA5}">
                      <a16:colId xmlns:a16="http://schemas.microsoft.com/office/drawing/2014/main" val="3170946513"/>
                    </a:ext>
                  </a:extLst>
                </a:gridCol>
              </a:tblGrid>
              <a:tr h="228529"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all" baseline="0" dirty="0">
                          <a:solidFill>
                            <a:schemeClr val="bg1"/>
                          </a:solidFill>
                        </a:rPr>
                        <a:t>Next </a:t>
                      </a:r>
                      <a:r>
                        <a:rPr lang="fr-FR" sz="1200" b="1" cap="all" baseline="0" dirty="0" err="1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fr-FR" sz="1200" b="1" cap="al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200" b="1" cap="all" baseline="0" dirty="0" err="1">
                          <a:solidFill>
                            <a:schemeClr val="bg1"/>
                          </a:solidFill>
                        </a:rPr>
                        <a:t>steps</a:t>
                      </a:r>
                      <a:endParaRPr lang="fr-FR" sz="1200" b="1" cap="all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2449"/>
                  </a:ext>
                </a:extLst>
              </a:tr>
              <a:tr h="118439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Industrialize Hibiscus to generate reports: Proof of Concept in Python for automatic generation with a batch ctrl m that deposits all possible views with the most granular filtering possible at a predefined frequency, with a formalized graphical interface in the form button processes: Import Export or Update.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100" b="0" dirty="0"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4DE9-2C33-1F39-9E50-D768E3B7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8D9A-8B31-7C1E-EC9B-313431809467}"/>
              </a:ext>
            </a:extLst>
          </p:cNvPr>
          <p:cNvSpPr txBox="1">
            <a:spLocks/>
          </p:cNvSpPr>
          <p:nvPr/>
        </p:nvSpPr>
        <p:spPr>
          <a:xfrm>
            <a:off x="532178" y="522816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2. HIBISCUS ALM GENERATOR DEMO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2D3F75-4BC0-E655-B2A8-BF57387DA7C0}"/>
              </a:ext>
            </a:extLst>
          </p:cNvPr>
          <p:cNvSpPr txBox="1"/>
          <p:nvPr/>
        </p:nvSpPr>
        <p:spPr>
          <a:xfrm>
            <a:off x="267079" y="4502204"/>
            <a:ext cx="16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050" dirty="0">
                <a:solidFill>
                  <a:schemeClr val="tx1"/>
                </a:solidFill>
              </a:rPr>
              <a:t>* ETL : </a:t>
            </a:r>
            <a:r>
              <a:rPr lang="fr-MA" sz="1050" dirty="0" err="1">
                <a:solidFill>
                  <a:schemeClr val="tx1"/>
                </a:solidFill>
              </a:rPr>
              <a:t>Extract</a:t>
            </a:r>
            <a:r>
              <a:rPr lang="fr-MA" sz="1050" dirty="0">
                <a:solidFill>
                  <a:schemeClr val="tx1"/>
                </a:solidFill>
              </a:rPr>
              <a:t> – Transforme - </a:t>
            </a:r>
            <a:r>
              <a:rPr lang="fr-MA" sz="1050" dirty="0" err="1">
                <a:solidFill>
                  <a:schemeClr val="tx1"/>
                </a:solidFill>
              </a:rPr>
              <a:t>Load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EF6E16-1E6E-2E23-A5C1-40DEB6669E80}"/>
              </a:ext>
            </a:extLst>
          </p:cNvPr>
          <p:cNvSpPr txBox="1"/>
          <p:nvPr/>
        </p:nvSpPr>
        <p:spPr>
          <a:xfrm>
            <a:off x="1248381" y="975524"/>
            <a:ext cx="697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Report Generation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Creation of a folder hierarchy, one folder per entity. Each folder contains reports of selected analysis indicators with data and calculated ratios related to the entity and the specific indicator.</a:t>
            </a:r>
          </a:p>
          <a:p>
            <a:endParaRPr lang="fr-MA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7480E0FD-A098-0DE4-8246-A9B0C01D7BD1}"/>
              </a:ext>
            </a:extLst>
          </p:cNvPr>
          <p:cNvSpPr/>
          <p:nvPr/>
        </p:nvSpPr>
        <p:spPr>
          <a:xfrm>
            <a:off x="413878" y="3039830"/>
            <a:ext cx="740543" cy="1205920"/>
          </a:xfrm>
          <a:prstGeom prst="can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9525" cap="rnd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fr-MA" sz="700" b="1" dirty="0">
                <a:solidFill>
                  <a:schemeClr val="tx1"/>
                </a:solidFill>
              </a:rPr>
              <a:t>DATABASES</a:t>
            </a:r>
            <a:endParaRPr lang="fr-FR" sz="700" b="1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C57CF34-88EF-BDC2-5A55-9E302F73A38A}"/>
              </a:ext>
            </a:extLst>
          </p:cNvPr>
          <p:cNvGrpSpPr/>
          <p:nvPr/>
        </p:nvGrpSpPr>
        <p:grpSpPr>
          <a:xfrm>
            <a:off x="3103006" y="2147313"/>
            <a:ext cx="5714077" cy="2570335"/>
            <a:chOff x="2846035" y="1887617"/>
            <a:chExt cx="6182857" cy="2945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473217-64BC-2831-C9E6-BB80C7FCE88B}"/>
                </a:ext>
              </a:extLst>
            </p:cNvPr>
            <p:cNvSpPr/>
            <p:nvPr/>
          </p:nvSpPr>
          <p:spPr>
            <a:xfrm>
              <a:off x="5193887" y="1887617"/>
              <a:ext cx="1812060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View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8D13AC-C6CA-B056-DC79-5A1DE4E39069}"/>
                </a:ext>
              </a:extLst>
            </p:cNvPr>
            <p:cNvSpPr/>
            <p:nvPr/>
          </p:nvSpPr>
          <p:spPr>
            <a:xfrm>
              <a:off x="2846035" y="2755292"/>
              <a:ext cx="1812060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Entity</a:t>
              </a:r>
              <a:r>
                <a:rPr lang="fr-MA" sz="1050" b="1" dirty="0">
                  <a:solidFill>
                    <a:schemeClr val="tx1"/>
                  </a:solidFill>
                </a:rPr>
                <a:t> 1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16BF86-170B-7E30-6854-04535330B3CB}"/>
                </a:ext>
              </a:extLst>
            </p:cNvPr>
            <p:cNvSpPr/>
            <p:nvPr/>
          </p:nvSpPr>
          <p:spPr>
            <a:xfrm>
              <a:off x="7210954" y="2787113"/>
              <a:ext cx="1812060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Entity</a:t>
              </a:r>
              <a:r>
                <a:rPr lang="fr-MA" sz="1050" b="1" dirty="0">
                  <a:solidFill>
                    <a:schemeClr val="tx1"/>
                  </a:solidFill>
                </a:rPr>
                <a:t> …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9EFE07-C4D6-BE69-D519-75767EFBE577}"/>
                </a:ext>
              </a:extLst>
            </p:cNvPr>
            <p:cNvSpPr/>
            <p:nvPr/>
          </p:nvSpPr>
          <p:spPr>
            <a:xfrm>
              <a:off x="5217559" y="2755293"/>
              <a:ext cx="1781735" cy="52321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Entity</a:t>
              </a:r>
              <a:r>
                <a:rPr lang="fr-MA" sz="1050" b="1" dirty="0">
                  <a:solidFill>
                    <a:schemeClr val="tx1"/>
                  </a:solidFill>
                </a:rPr>
                <a:t> n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C1BB33-22CE-F542-309C-4F3C550C49A3}"/>
                </a:ext>
              </a:extLst>
            </p:cNvPr>
            <p:cNvSpPr/>
            <p:nvPr/>
          </p:nvSpPr>
          <p:spPr>
            <a:xfrm rot="16200000">
              <a:off x="2357296" y="3897186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LCR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65A35E-56D5-3BA7-78E7-C895331716DC}"/>
                </a:ext>
              </a:extLst>
            </p:cNvPr>
            <p:cNvSpPr/>
            <p:nvPr/>
          </p:nvSpPr>
          <p:spPr>
            <a:xfrm rot="16200000">
              <a:off x="3053041" y="3897185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NSFR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7FE9F-48F2-D7EA-4A9B-31C1B24F631A}"/>
                </a:ext>
              </a:extLst>
            </p:cNvPr>
            <p:cNvSpPr/>
            <p:nvPr/>
          </p:nvSpPr>
          <p:spPr>
            <a:xfrm rot="16200000">
              <a:off x="3734665" y="3905072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2360DD-6F62-2673-AFDF-5ADF786DBCDF}"/>
                </a:ext>
              </a:extLst>
            </p:cNvPr>
            <p:cNvSpPr/>
            <p:nvPr/>
          </p:nvSpPr>
          <p:spPr>
            <a:xfrm rot="16200000">
              <a:off x="4759535" y="3905071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LCR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A0852F-B3DF-4830-F3FD-08087319567F}"/>
                </a:ext>
              </a:extLst>
            </p:cNvPr>
            <p:cNvSpPr/>
            <p:nvPr/>
          </p:nvSpPr>
          <p:spPr>
            <a:xfrm rot="16200000">
              <a:off x="5387795" y="3905071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NSFR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F0A9BC-C2D5-034C-A723-42433A4BA452}"/>
                </a:ext>
              </a:extLst>
            </p:cNvPr>
            <p:cNvSpPr/>
            <p:nvPr/>
          </p:nvSpPr>
          <p:spPr>
            <a:xfrm rot="16200000">
              <a:off x="6077802" y="3897184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75B4A8-531B-A6E8-7DDB-A2FC5194B3ED}"/>
                </a:ext>
              </a:extLst>
            </p:cNvPr>
            <p:cNvSpPr/>
            <p:nvPr/>
          </p:nvSpPr>
          <p:spPr>
            <a:xfrm rot="16200000">
              <a:off x="6723377" y="3897183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LCR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D38F48-65F7-EC62-5D17-97C63FCEC5EA}"/>
                </a:ext>
              </a:extLst>
            </p:cNvPr>
            <p:cNvSpPr/>
            <p:nvPr/>
          </p:nvSpPr>
          <p:spPr>
            <a:xfrm rot="16200000">
              <a:off x="7463661" y="3897183"/>
              <a:ext cx="1424245" cy="4320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NSFR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744FD9-1EEE-D192-2812-2E5E10E7FFD7}"/>
                </a:ext>
              </a:extLst>
            </p:cNvPr>
            <p:cNvSpPr/>
            <p:nvPr/>
          </p:nvSpPr>
          <p:spPr>
            <a:xfrm rot="16200000">
              <a:off x="8103642" y="3894286"/>
              <a:ext cx="1418454" cy="4320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sz="1050" b="1" dirty="0" err="1">
                  <a:solidFill>
                    <a:schemeClr val="tx1"/>
                  </a:solidFill>
                </a:rPr>
                <a:t>Indicator</a:t>
              </a:r>
              <a:r>
                <a:rPr lang="fr-MA" sz="1050" b="1" dirty="0">
                  <a:solidFill>
                    <a:schemeClr val="tx1"/>
                  </a:solidFill>
                </a:rPr>
                <a:t> n</a:t>
              </a:r>
              <a:endParaRPr lang="fr-FR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E416FA-5DF0-754E-3565-1F62CA6761AF}"/>
              </a:ext>
            </a:extLst>
          </p:cNvPr>
          <p:cNvSpPr/>
          <p:nvPr/>
        </p:nvSpPr>
        <p:spPr>
          <a:xfrm>
            <a:off x="1392822" y="2603876"/>
            <a:ext cx="1324712" cy="661133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050" b="1" dirty="0">
                <a:solidFill>
                  <a:schemeClr val="tx1"/>
                </a:solidFill>
              </a:rPr>
              <a:t>Data </a:t>
            </a:r>
            <a:r>
              <a:rPr lang="fr-MA" sz="1050" b="1" dirty="0" err="1">
                <a:solidFill>
                  <a:schemeClr val="tx1"/>
                </a:solidFill>
              </a:rPr>
              <a:t>Processing</a:t>
            </a:r>
            <a:r>
              <a:rPr lang="fr-MA" sz="1050" b="1" dirty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fr-MA" sz="1050" b="1" dirty="0" err="1">
                <a:solidFill>
                  <a:schemeClr val="tx1"/>
                </a:solidFill>
              </a:rPr>
              <a:t>Integration</a:t>
            </a:r>
            <a:endParaRPr lang="fr-FR" sz="1050" b="1" dirty="0">
              <a:solidFill>
                <a:schemeClr val="tx1"/>
              </a:solidFill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7F6CF51-496B-B800-A063-157D27226B62}"/>
              </a:ext>
            </a:extLst>
          </p:cNvPr>
          <p:cNvGrpSpPr/>
          <p:nvPr/>
        </p:nvGrpSpPr>
        <p:grpSpPr>
          <a:xfrm>
            <a:off x="1513490" y="3467965"/>
            <a:ext cx="1219866" cy="266678"/>
            <a:chOff x="713972" y="3411911"/>
            <a:chExt cx="1219866" cy="266678"/>
          </a:xfrm>
        </p:grpSpPr>
        <p:sp>
          <p:nvSpPr>
            <p:cNvPr id="35" name="Chevron 37">
              <a:extLst>
                <a:ext uri="{FF2B5EF4-FFF2-40B4-BE49-F238E27FC236}">
                  <a16:creationId xmlns:a16="http://schemas.microsoft.com/office/drawing/2014/main" id="{DCFDCDD7-6A0D-6689-42F8-1F28A77FCF2E}"/>
                </a:ext>
              </a:extLst>
            </p:cNvPr>
            <p:cNvSpPr/>
            <p:nvPr/>
          </p:nvSpPr>
          <p:spPr>
            <a:xfrm>
              <a:off x="1601901" y="3411911"/>
              <a:ext cx="331937" cy="262898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6" name="Chevron 41">
              <a:extLst>
                <a:ext uri="{FF2B5EF4-FFF2-40B4-BE49-F238E27FC236}">
                  <a16:creationId xmlns:a16="http://schemas.microsoft.com/office/drawing/2014/main" id="{D20C1A9B-6ECC-B31E-0D98-1149AC40CC3A}"/>
                </a:ext>
              </a:extLst>
            </p:cNvPr>
            <p:cNvSpPr/>
            <p:nvPr/>
          </p:nvSpPr>
          <p:spPr>
            <a:xfrm>
              <a:off x="713972" y="3415691"/>
              <a:ext cx="331937" cy="262898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Chevron 42">
              <a:extLst>
                <a:ext uri="{FF2B5EF4-FFF2-40B4-BE49-F238E27FC236}">
                  <a16:creationId xmlns:a16="http://schemas.microsoft.com/office/drawing/2014/main" id="{4EFD2268-9282-7134-D663-565FB52D3DB8}"/>
                </a:ext>
              </a:extLst>
            </p:cNvPr>
            <p:cNvSpPr/>
            <p:nvPr/>
          </p:nvSpPr>
          <p:spPr>
            <a:xfrm>
              <a:off x="1176691" y="3415691"/>
              <a:ext cx="331937" cy="262898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6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B54F-0B0D-92B6-548A-141138F7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CA9C3083-76A1-8C46-6C26-F5C39ACFC8D5}"/>
              </a:ext>
            </a:extLst>
          </p:cNvPr>
          <p:cNvSpPr txBox="1">
            <a:spLocks/>
          </p:cNvSpPr>
          <p:nvPr/>
        </p:nvSpPr>
        <p:spPr>
          <a:xfrm>
            <a:off x="569048" y="588100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dirty="0"/>
              <a:t>3. </a:t>
            </a:r>
            <a:r>
              <a:rPr lang="fr-FR" sz="1800" dirty="0"/>
              <a:t>HIBISCUS ALM GENERATOR : FUNCTION &amp; TECHNICAL 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A4947B-79CD-4E35-B3E2-4126D9839288}"/>
              </a:ext>
            </a:extLst>
          </p:cNvPr>
          <p:cNvSpPr txBox="1"/>
          <p:nvPr/>
        </p:nvSpPr>
        <p:spPr>
          <a:xfrm>
            <a:off x="500483" y="1527660"/>
            <a:ext cx="214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600" b="1" dirty="0">
                <a:solidFill>
                  <a:schemeClr val="accent4">
                    <a:lumMod val="75000"/>
                  </a:schemeClr>
                </a:solidFill>
              </a:rPr>
              <a:t>Proof Of Concept</a:t>
            </a:r>
          </a:p>
        </p:txBody>
      </p:sp>
      <p:pic>
        <p:nvPicPr>
          <p:cNvPr id="22" name="Picture 2" descr="La programmation VBA, faites appel à votre expert CARM2i !">
            <a:extLst>
              <a:ext uri="{FF2B5EF4-FFF2-40B4-BE49-F238E27FC236}">
                <a16:creationId xmlns:a16="http://schemas.microsoft.com/office/drawing/2014/main" id="{3BE8D31C-6B12-971C-C1ED-97CD2583D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375" r="90000">
                        <a14:foregroundMark x1="62750" y1="84750" x2="62750" y2="84750"/>
                        <a14:foregroundMark x1="69500" y1="83000" x2="69500" y2="83000"/>
                        <a14:foregroundMark x1="81375" y1="83625" x2="81375" y2="83625"/>
                        <a14:backgroundMark x1="74000" y1="80250" x2="74000" y2="80250"/>
                        <a14:backgroundMark x1="73125" y1="85625" x2="73125" y2="85625"/>
                        <a14:backgroundMark x1="85500" y1="82750" x2="85500" y2="8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4" y="2100276"/>
            <a:ext cx="1446922" cy="14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5D8E95C-5137-7A47-EE2C-F15018551DB4}"/>
              </a:ext>
            </a:extLst>
          </p:cNvPr>
          <p:cNvSpPr txBox="1"/>
          <p:nvPr/>
        </p:nvSpPr>
        <p:spPr>
          <a:xfrm>
            <a:off x="728013" y="1858674"/>
            <a:ext cx="169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00" dirty="0">
                <a:solidFill>
                  <a:schemeClr val="accent4">
                    <a:lumMod val="75000"/>
                  </a:schemeClr>
                </a:solidFill>
              </a:rPr>
              <a:t>Excel + VBA + Power Query</a:t>
            </a:r>
            <a:endParaRPr lang="fr-FR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47FB6CA-EB03-EA5E-F92C-B7C2F54E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981" y="1227764"/>
            <a:ext cx="539257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Data import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VBA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Data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filtering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Power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of data tables for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indicators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Power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Ratio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calculation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Power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Report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VBA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indicator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templates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(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Generates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report of an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entity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if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CDF12EE-B38D-8D73-BE34-AFA6CB3D3C90}"/>
              </a:ext>
            </a:extLst>
          </p:cNvPr>
          <p:cNvSpPr txBox="1"/>
          <p:nvPr/>
        </p:nvSpPr>
        <p:spPr>
          <a:xfrm>
            <a:off x="1249574" y="3757991"/>
            <a:ext cx="69654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Drawbacks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Functional but not smooth (Even with small datasets)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Performance-intensive</a:t>
            </a:r>
          </a:p>
          <a:p>
            <a:pPr marL="342900" indent="-342900">
              <a:buFontTx/>
              <a:buChar char="-"/>
            </a:pP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1AAB-970E-E80E-5726-2D3605F0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DED37CC8-2B77-56E0-D031-2440462EE923}"/>
              </a:ext>
            </a:extLst>
          </p:cNvPr>
          <p:cNvSpPr txBox="1">
            <a:spLocks/>
          </p:cNvSpPr>
          <p:nvPr/>
        </p:nvSpPr>
        <p:spPr>
          <a:xfrm>
            <a:off x="569048" y="588100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dirty="0"/>
              <a:t>3. </a:t>
            </a:r>
            <a:r>
              <a:rPr lang="fr-FR" sz="1800" dirty="0"/>
              <a:t>HIBISCUS ALM GENERATOR : FUNCTION &amp; TECHNICAL 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0DD3C12-E709-6EEC-B2F5-65BECFB8C625}"/>
              </a:ext>
            </a:extLst>
          </p:cNvPr>
          <p:cNvSpPr txBox="1"/>
          <p:nvPr/>
        </p:nvSpPr>
        <p:spPr>
          <a:xfrm>
            <a:off x="500483" y="1527660"/>
            <a:ext cx="214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600" b="1" dirty="0">
                <a:solidFill>
                  <a:schemeClr val="accent4">
                    <a:lumMod val="75000"/>
                  </a:schemeClr>
                </a:solidFill>
              </a:rPr>
              <a:t>New Tool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1BC7695-4A08-1B38-C2C3-48F057FD6221}"/>
              </a:ext>
            </a:extLst>
          </p:cNvPr>
          <p:cNvSpPr txBox="1"/>
          <p:nvPr/>
        </p:nvSpPr>
        <p:spPr>
          <a:xfrm>
            <a:off x="728013" y="1858674"/>
            <a:ext cx="169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00" dirty="0">
                <a:solidFill>
                  <a:schemeClr val="accent4">
                    <a:lumMod val="75000"/>
                  </a:schemeClr>
                </a:solidFill>
              </a:rPr>
              <a:t>Python</a:t>
            </a:r>
            <a:endParaRPr lang="fr-FR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AC9823A0-4CEB-1F5C-4CBA-87E963E7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805" y="1786920"/>
            <a:ext cx="53925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Same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as the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tactical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tool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fr-FR" sz="16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Better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performances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 Much simple to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  Interactive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What is Python Coding? | Juni Learning">
            <a:extLst>
              <a:ext uri="{FF2B5EF4-FFF2-40B4-BE49-F238E27FC236}">
                <a16:creationId xmlns:a16="http://schemas.microsoft.com/office/drawing/2014/main" id="{52B557C4-BA7F-A535-EE5F-6754BC1C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111" y1="53778" x2="51111" y2="53778"/>
                        <a14:foregroundMark x1="61333" y1="68444" x2="61333" y2="6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1" y="21972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5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5E5D-A415-99E8-984A-D6F1CA13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E9E26-26B3-876C-1CA4-37E0D02D5782}"/>
              </a:ext>
            </a:extLst>
          </p:cNvPr>
          <p:cNvSpPr txBox="1">
            <a:spLocks/>
          </p:cNvSpPr>
          <p:nvPr/>
        </p:nvSpPr>
        <p:spPr>
          <a:xfrm>
            <a:off x="480558" y="625008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E0CA64-810A-7287-71BD-91DCAE110C07}"/>
              </a:ext>
            </a:extLst>
          </p:cNvPr>
          <p:cNvSpPr txBox="1"/>
          <p:nvPr/>
        </p:nvSpPr>
        <p:spPr>
          <a:xfrm>
            <a:off x="2537460" y="2185592"/>
            <a:ext cx="6606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Follow the link</a:t>
            </a:r>
          </a:p>
          <a:p>
            <a:pPr marL="457200" indent="-457200">
              <a:buFontTx/>
              <a:buChar char="-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Import : All data (with all entities, views and currencies)</a:t>
            </a:r>
          </a:p>
          <a:p>
            <a:pPr marL="457200" indent="-457200">
              <a:buFontTx/>
              <a:buChar char="-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Choose the indicators</a:t>
            </a:r>
          </a:p>
          <a:p>
            <a:pPr marL="457200" indent="-457200">
              <a:buFontTx/>
              <a:buChar char="-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Export reports</a:t>
            </a:r>
          </a:p>
          <a:p>
            <a:pPr marL="457200" indent="-457200">
              <a:buFontTx/>
              <a:buChar char="-"/>
            </a:pPr>
            <a:endParaRPr lang="fr-MA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fr-FR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E9E88F-B85A-2EE5-E216-431356DC367A}"/>
              </a:ext>
            </a:extLst>
          </p:cNvPr>
          <p:cNvSpPr txBox="1"/>
          <p:nvPr/>
        </p:nvSpPr>
        <p:spPr>
          <a:xfrm>
            <a:off x="388237" y="1516024"/>
            <a:ext cx="214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600" b="1" dirty="0">
                <a:solidFill>
                  <a:schemeClr val="accent4">
                    <a:lumMod val="75000"/>
                  </a:schemeClr>
                </a:solidFill>
              </a:rPr>
              <a:t>New Tool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1F96B3-DB88-33A7-9E60-C407CA33C319}"/>
              </a:ext>
            </a:extLst>
          </p:cNvPr>
          <p:cNvSpPr txBox="1"/>
          <p:nvPr/>
        </p:nvSpPr>
        <p:spPr>
          <a:xfrm>
            <a:off x="615767" y="1847038"/>
            <a:ext cx="169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000" dirty="0">
                <a:solidFill>
                  <a:schemeClr val="accent4">
                    <a:lumMod val="75000"/>
                  </a:schemeClr>
                </a:solidFill>
              </a:rPr>
              <a:t>Python</a:t>
            </a:r>
            <a:endParaRPr lang="fr-FR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Picture 8" descr="What is Python Coding? | Juni Learning">
            <a:extLst>
              <a:ext uri="{FF2B5EF4-FFF2-40B4-BE49-F238E27FC236}">
                <a16:creationId xmlns:a16="http://schemas.microsoft.com/office/drawing/2014/main" id="{E9C70EF3-79AE-E121-7A2B-BFDD6FA2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111" y1="53778" x2="51111" y2="53778"/>
                        <a14:foregroundMark x1="61333" y1="68444" x2="61333" y2="6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" y="2185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2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87C3-CC9E-4875-7B69-90DFE89A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120B6390-7A2B-6E0E-2516-4F6BB3E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83" y="1255142"/>
            <a:ext cx="6844910" cy="34823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E8A7A9-6E99-6D2E-04FE-C03F74450380}"/>
              </a:ext>
            </a:extLst>
          </p:cNvPr>
          <p:cNvSpPr txBox="1">
            <a:spLocks/>
          </p:cNvSpPr>
          <p:nvPr/>
        </p:nvSpPr>
        <p:spPr>
          <a:xfrm>
            <a:off x="480558" y="625008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DBB5AF6-90D0-E601-154E-8C8F3F3DC54B}"/>
              </a:ext>
            </a:extLst>
          </p:cNvPr>
          <p:cNvSpPr txBox="1"/>
          <p:nvPr/>
        </p:nvSpPr>
        <p:spPr>
          <a:xfrm>
            <a:off x="914400" y="899899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accent4">
                    <a:lumMod val="75000"/>
                  </a:schemeClr>
                </a:solidFill>
              </a:rPr>
              <a:t>Main Interface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0817806-D997-DCA6-6DC7-DFC46284BA37}"/>
              </a:ext>
            </a:extLst>
          </p:cNvPr>
          <p:cNvSpPr txBox="1"/>
          <p:nvPr/>
        </p:nvSpPr>
        <p:spPr>
          <a:xfrm>
            <a:off x="-91898" y="1375530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Main Interface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149EE24-8D75-1A11-BFBE-F470EDFD3042}"/>
              </a:ext>
            </a:extLst>
          </p:cNvPr>
          <p:cNvCxnSpPr>
            <a:cxnSpLocks/>
          </p:cNvCxnSpPr>
          <p:nvPr/>
        </p:nvCxnSpPr>
        <p:spPr>
          <a:xfrm>
            <a:off x="624107" y="1787857"/>
            <a:ext cx="450376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6855CC1-324A-BB94-6FEE-42CD2422F243}"/>
              </a:ext>
            </a:extLst>
          </p:cNvPr>
          <p:cNvSpPr txBox="1"/>
          <p:nvPr/>
        </p:nvSpPr>
        <p:spPr>
          <a:xfrm>
            <a:off x="-155290" y="2052771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Export Interface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9995E81-9E62-2CB0-E920-C3A1E2E2C2DC}"/>
              </a:ext>
            </a:extLst>
          </p:cNvPr>
          <p:cNvCxnSpPr>
            <a:cxnSpLocks/>
          </p:cNvCxnSpPr>
          <p:nvPr/>
        </p:nvCxnSpPr>
        <p:spPr>
          <a:xfrm>
            <a:off x="682388" y="2306183"/>
            <a:ext cx="39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40BB644-CED3-1B8D-FD6F-DB15A4536884}"/>
              </a:ext>
            </a:extLst>
          </p:cNvPr>
          <p:cNvSpPr txBox="1"/>
          <p:nvPr/>
        </p:nvSpPr>
        <p:spPr>
          <a:xfrm>
            <a:off x="-155291" y="2625875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Features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Interface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D3C9F4A-FFCE-4DE5-3B9F-1B797DF634A2}"/>
              </a:ext>
            </a:extLst>
          </p:cNvPr>
          <p:cNvCxnSpPr>
            <a:cxnSpLocks/>
          </p:cNvCxnSpPr>
          <p:nvPr/>
        </p:nvCxnSpPr>
        <p:spPr>
          <a:xfrm flipV="1">
            <a:off x="628347" y="2625875"/>
            <a:ext cx="446136" cy="16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0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30BC-0480-F3A4-D26D-E79EF8C2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C0949-7A30-A4B9-0499-485C755F007A}"/>
              </a:ext>
            </a:extLst>
          </p:cNvPr>
          <p:cNvSpPr txBox="1">
            <a:spLocks/>
          </p:cNvSpPr>
          <p:nvPr/>
        </p:nvSpPr>
        <p:spPr>
          <a:xfrm>
            <a:off x="480558" y="625008"/>
            <a:ext cx="7704098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3200" b="0" i="0" kern="1200" cap="none" baseline="0">
                <a:solidFill>
                  <a:schemeClr val="tx1"/>
                </a:solidFill>
                <a:effectLst/>
                <a:latin typeface="Montserrat ExtraBold" panose="00000900000000000000" pitchFamily="50" charset="0"/>
                <a:ea typeface="Montserrat ExtraBold" panose="00000900000000000000" pitchFamily="50" charset="0"/>
                <a:cs typeface="Montserrat ExtraBold" panose="00000900000000000000" pitchFamily="50" charset="0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8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fr-FR" sz="1800" dirty="0"/>
              <a:t>4. HIBISCUS ALM GENERATOR USER GUIDE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7F89E2-10A8-A177-75CD-448F4BDBA1C4}"/>
              </a:ext>
            </a:extLst>
          </p:cNvPr>
          <p:cNvSpPr txBox="1"/>
          <p:nvPr/>
        </p:nvSpPr>
        <p:spPr>
          <a:xfrm>
            <a:off x="914400" y="899899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b="1" dirty="0">
                <a:solidFill>
                  <a:schemeClr val="accent4">
                    <a:lumMod val="75000"/>
                  </a:schemeClr>
                </a:solidFill>
              </a:rPr>
              <a:t>Export Interface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F4FF58-8E00-1B26-4ACB-CF1BB7B77D97}"/>
              </a:ext>
            </a:extLst>
          </p:cNvPr>
          <p:cNvSpPr txBox="1"/>
          <p:nvPr/>
        </p:nvSpPr>
        <p:spPr>
          <a:xfrm>
            <a:off x="12175" y="2830526"/>
            <a:ext cx="9367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Browse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File to Import Data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42CF175-3543-4DF2-D374-D4142E1E1299}"/>
              </a:ext>
            </a:extLst>
          </p:cNvPr>
          <p:cNvCxnSpPr>
            <a:cxnSpLocks/>
          </p:cNvCxnSpPr>
          <p:nvPr/>
        </p:nvCxnSpPr>
        <p:spPr>
          <a:xfrm>
            <a:off x="914400" y="3196638"/>
            <a:ext cx="450376" cy="2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F85C244-70DA-A07D-DF92-A2AA7386C335}"/>
              </a:ext>
            </a:extLst>
          </p:cNvPr>
          <p:cNvSpPr txBox="1"/>
          <p:nvPr/>
        </p:nvSpPr>
        <p:spPr>
          <a:xfrm>
            <a:off x="-22365" y="3666025"/>
            <a:ext cx="9367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Choose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Generation</a:t>
            </a:r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 Mode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3EEADE3-A01E-39C8-160E-47C81A600CB3}"/>
              </a:ext>
            </a:extLst>
          </p:cNvPr>
          <p:cNvCxnSpPr>
            <a:cxnSpLocks/>
          </p:cNvCxnSpPr>
          <p:nvPr/>
        </p:nvCxnSpPr>
        <p:spPr>
          <a:xfrm>
            <a:off x="860014" y="3881469"/>
            <a:ext cx="477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2116E2F-539B-D75A-ABCA-7937DBE6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90" y="1311310"/>
            <a:ext cx="6844910" cy="34909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B2C01D-0C8F-6D63-56A3-57718D850FF4}"/>
              </a:ext>
            </a:extLst>
          </p:cNvPr>
          <p:cNvSpPr txBox="1"/>
          <p:nvPr/>
        </p:nvSpPr>
        <p:spPr>
          <a:xfrm>
            <a:off x="0" y="4332249"/>
            <a:ext cx="93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100" dirty="0">
                <a:solidFill>
                  <a:schemeClr val="accent4">
                    <a:lumMod val="75000"/>
                  </a:schemeClr>
                </a:solidFill>
              </a:rPr>
              <a:t>Start </a:t>
            </a:r>
            <a:r>
              <a:rPr lang="fr-MA" sz="1100" dirty="0" err="1">
                <a:solidFill>
                  <a:schemeClr val="accent4">
                    <a:lumMod val="75000"/>
                  </a:schemeClr>
                </a:solidFill>
              </a:rPr>
              <a:t>Generation</a:t>
            </a:r>
            <a:endParaRPr lang="fr-MA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B494A14-62D4-19BE-F663-AF2652B0AB68}"/>
              </a:ext>
            </a:extLst>
          </p:cNvPr>
          <p:cNvCxnSpPr>
            <a:cxnSpLocks/>
          </p:cNvCxnSpPr>
          <p:nvPr/>
        </p:nvCxnSpPr>
        <p:spPr>
          <a:xfrm flipV="1">
            <a:off x="878251" y="4210334"/>
            <a:ext cx="459596" cy="30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3846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mmunautéBPCE">
      <a:dk1>
        <a:srgbClr val="000000"/>
      </a:dk1>
      <a:lt1>
        <a:srgbClr val="FFFFFF"/>
      </a:lt1>
      <a:dk2>
        <a:srgbClr val="B34A8C"/>
      </a:dk2>
      <a:lt2>
        <a:srgbClr val="D6D2E3"/>
      </a:lt2>
      <a:accent1>
        <a:srgbClr val="581D74"/>
      </a:accent1>
      <a:accent2>
        <a:srgbClr val="00A193"/>
      </a:accent2>
      <a:accent3>
        <a:srgbClr val="DB4B4B"/>
      </a:accent3>
      <a:accent4>
        <a:srgbClr val="9176B4"/>
      </a:accent4>
      <a:accent5>
        <a:srgbClr val="55579E"/>
      </a:accent5>
      <a:accent6>
        <a:srgbClr val="EAB818"/>
      </a:accent6>
      <a:hlink>
        <a:srgbClr val="976C9D"/>
      </a:hlink>
      <a:folHlink>
        <a:srgbClr val="00ABA4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5000"/>
          </a:lnSpc>
          <a:spcAft>
            <a:spcPts val="600"/>
          </a:spcAft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31129-Template_BPCE" id="{9EFDC8F2-1509-0F43-8F45-0C0B3187AEEF}" vid="{FF2ACEB9-3777-4247-847B-2DB4CD84349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6AD88D3AEA641A80378A38AAA6E26" ma:contentTypeVersion="6" ma:contentTypeDescription="Crée un document." ma:contentTypeScope="" ma:versionID="193859cfa0ac501170f95a8e7d9fbea4">
  <xsd:schema xmlns:xsd="http://www.w3.org/2001/XMLSchema" xmlns:xs="http://www.w3.org/2001/XMLSchema" xmlns:p="http://schemas.microsoft.com/office/2006/metadata/properties" xmlns:ns2="f9ff1f2c-7f29-4b0e-85ac-633893dd6fb5" targetNamespace="http://schemas.microsoft.com/office/2006/metadata/properties" ma:root="true" ma:fieldsID="8d7566a653b5b0fb37d192da271b57fe" ns2:_="">
    <xsd:import namespace="f9ff1f2c-7f29-4b0e-85ac-633893dd6f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f1f2c-7f29-4b0e-85ac-633893dd6f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c52eb4dc-0ef3-4aa8-8e03-025dbf6c8637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04AC50-A577-46D0-8B9F-6D3C9D53AFF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9ff1f2c-7f29-4b0e-85ac-633893dd6fb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5342FD-A93F-4FF1-8E1B-AAC079012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ff1f2c-7f29-4b0e-85ac-633893dd6f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B4DA13-3942-4D46-A26D-2AF2DF1202E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1E4FC8CD-5BE2-42AF-96C4-576BDAD40D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231129-Template_BPCE</Template>
  <TotalTime>53729</TotalTime>
  <Words>677</Words>
  <Application>Microsoft Office PowerPoint</Application>
  <PresentationFormat>Affichage à l'écran (16:9)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Cabin Condensed</vt:lpstr>
      <vt:lpstr>Cambria Math</vt:lpstr>
      <vt:lpstr>Montserrat</vt:lpstr>
      <vt:lpstr>Montserrat ExtraBold</vt:lpstr>
      <vt:lpstr>Montserrat SemiBold</vt:lpstr>
      <vt:lpstr>Wingdings</vt:lpstr>
      <vt:lpstr>Conception personnalisée</vt:lpstr>
      <vt:lpstr>Hibiscus – ALM</vt:lpstr>
      <vt:lpstr>ANNEXE  Presentation agenda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COSTRAT A&amp;R</dc:title>
  <dc:subject/>
  <dc:creator>SAHRAOUI INÈS (EXT)</dc:creator>
  <cp:keywords/>
  <dc:description/>
  <cp:lastModifiedBy>ZITANE Zakariae</cp:lastModifiedBy>
  <cp:revision>327</cp:revision>
  <cp:lastPrinted>2020-09-02T14:43:00Z</cp:lastPrinted>
  <dcterms:created xsi:type="dcterms:W3CDTF">2024-02-28T08:13:45Z</dcterms:created>
  <dcterms:modified xsi:type="dcterms:W3CDTF">2024-12-15T20:06:38Z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0x0101000FD6AD88D3AEA641A80378A38AAA6E26</vt:lpwstr>
  </property>
  <property fmtid="{D5CDD505-2E9C-101B-9397-08002B2CF9AE}" pid="3" name="MSIP_Label_7dd18aa4-ed64-4d59-b931-5ad635491991_Enabled">
    <vt:lpwstr>true</vt:lpwstr>
  </property>
  <property fmtid="{D5CDD505-2E9C-101B-9397-08002B2CF9AE}" pid="4" name="MSIP_Label_7dd18aa4-ed64-4d59-b931-5ad635491991_SetDate">
    <vt:lpwstr>2024-05-24T14:01:26Z</vt:lpwstr>
  </property>
  <property fmtid="{D5CDD505-2E9C-101B-9397-08002B2CF9AE}" pid="5" name="MSIP_Label_7dd18aa4-ed64-4d59-b931-5ad635491991_Method">
    <vt:lpwstr>Privileged</vt:lpwstr>
  </property>
  <property fmtid="{D5CDD505-2E9C-101B-9397-08002B2CF9AE}" pid="6" name="MSIP_Label_7dd18aa4-ed64-4d59-b931-5ad635491991_Name">
    <vt:lpwstr>Standard</vt:lpwstr>
  </property>
  <property fmtid="{D5CDD505-2E9C-101B-9397-08002B2CF9AE}" pid="7" name="MSIP_Label_7dd18aa4-ed64-4d59-b931-5ad635491991_SiteId">
    <vt:lpwstr>d5bb6d35-8a82-4329-b49a-5030bd6497ab</vt:lpwstr>
  </property>
  <property fmtid="{D5CDD505-2E9C-101B-9397-08002B2CF9AE}" pid="8" name="MSIP_Label_7dd18aa4-ed64-4d59-b931-5ad635491991_ActionId">
    <vt:lpwstr>d82e4119-2c88-4c2f-9c4c-96c11b79a160</vt:lpwstr>
  </property>
  <property fmtid="{D5CDD505-2E9C-101B-9397-08002B2CF9AE}" pid="9" name="MSIP_Label_7dd18aa4-ed64-4d59-b931-5ad635491991_ContentBits">
    <vt:lpwstr>0</vt:lpwstr>
  </property>
</Properties>
</file>