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65" r:id="rId3"/>
    <p:sldId id="299" r:id="rId4"/>
    <p:sldId id="304" r:id="rId5"/>
    <p:sldId id="305" r:id="rId6"/>
    <p:sldId id="306" r:id="rId7"/>
    <p:sldId id="307" r:id="rId8"/>
    <p:sldId id="308" r:id="rId9"/>
    <p:sldId id="309" r:id="rId10"/>
    <p:sldId id="310" r:id="rId11"/>
    <p:sldId id="311" r:id="rId12"/>
    <p:sldId id="302" r:id="rId13"/>
    <p:sldId id="303"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AF9B"/>
    <a:srgbClr val="C8C7A8"/>
    <a:srgbClr val="FACDAE"/>
    <a:srgbClr val="FC9D99"/>
    <a:srgbClr val="FF4266"/>
    <a:srgbClr val="93D6CA"/>
    <a:srgbClr val="F47B44"/>
    <a:srgbClr val="FC4A7E"/>
    <a:srgbClr val="FACDB0"/>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72" d="100"/>
          <a:sy n="7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8DEB1-B9F0-4548-BC60-63625D863F50}"/>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7D572-93C0-4109-BF9E-EE714B0FA7EB}"/>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A27DF-60EB-4ACA-93A9-CDECA7227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3E89F-F3FC-469C-BFD2-ABBAC4CC9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CCCF9-E79E-475C-AB9F-05473C425C42}"/>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C489-7944-4A6B-B364-6EF5865ECA6E}"/>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6E58-3819-4E74-A15B-8EC5361E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B3B81-077D-4EA6-B457-7DC8E8A3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334A3-C29D-47AA-A4C5-5B77834E184D}"/>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2B0F-B056-451A-A08C-ECE3690D9B0A}"/>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6" name="Footer Placeholder 5">
            <a:extLst>
              <a:ext uri="{FF2B5EF4-FFF2-40B4-BE49-F238E27FC236}">
                <a16:creationId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3E1-D0C3-4F83-960B-196695A5D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82791-D744-4FFD-B2C1-DBB13063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F8D08-0B51-41BD-9FEB-794FB3261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FD374-F5C3-4395-8EC7-DC023331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8F625-875D-499D-AB17-D59086B82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7281-8F29-4F10-9BAC-1D785DBF4B67}"/>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8" name="Footer Placeholder 7">
            <a:extLst>
              <a:ext uri="{FF2B5EF4-FFF2-40B4-BE49-F238E27FC236}">
                <a16:creationId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E6019-5941-4057-8843-017DF357BDD1}"/>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4" name="Footer Placeholder 3">
            <a:extLst>
              <a:ext uri="{FF2B5EF4-FFF2-40B4-BE49-F238E27FC236}">
                <a16:creationId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372BB-E41C-4D4E-91CE-094A18FF6340}"/>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3" name="Footer Placeholder 2">
            <a:extLst>
              <a:ext uri="{FF2B5EF4-FFF2-40B4-BE49-F238E27FC236}">
                <a16:creationId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73E95-532A-4537-818E-21A1AD4E1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AADFC-269E-4420-A949-C29ABD757263}"/>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6" name="Footer Placeholder 5">
            <a:extLst>
              <a:ext uri="{FF2B5EF4-FFF2-40B4-BE49-F238E27FC236}">
                <a16:creationId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CDD87-C16E-4679-8B39-934940389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6C4C1-2D83-443B-80DF-C96852E98D62}"/>
              </a:ext>
            </a:extLst>
          </p:cNvPr>
          <p:cNvSpPr>
            <a:spLocks noGrp="1"/>
          </p:cNvSpPr>
          <p:nvPr>
            <p:ph type="dt" sz="half" idx="10"/>
          </p:nvPr>
        </p:nvSpPr>
        <p:spPr/>
        <p:txBody>
          <a:bodyPr/>
          <a:lstStyle/>
          <a:p>
            <a:fld id="{987DA69C-A3BC-48FB-828D-5A6E6B919454}" type="datetimeFigureOut">
              <a:rPr lang="en-US" smtClean="0"/>
              <a:t>6/29/2021</a:t>
            </a:fld>
            <a:endParaRPr lang="en-US"/>
          </a:p>
        </p:txBody>
      </p:sp>
      <p:sp>
        <p:nvSpPr>
          <p:cNvPr id="6" name="Footer Placeholder 5">
            <a:extLst>
              <a:ext uri="{FF2B5EF4-FFF2-40B4-BE49-F238E27FC236}">
                <a16:creationId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41A8F-16B4-42B4-BCD2-9D527AEE5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55B1-9F51-4C46-AD48-26807E68A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A69C-A3BC-48FB-828D-5A6E6B919454}" type="datetimeFigureOut">
              <a:rPr lang="en-US" smtClean="0"/>
              <a:t>6/29/2021</a:t>
            </a:fld>
            <a:endParaRPr lang="en-US"/>
          </a:p>
        </p:txBody>
      </p:sp>
      <p:sp>
        <p:nvSpPr>
          <p:cNvPr id="5" name="Footer Placeholder 4">
            <a:extLst>
              <a:ext uri="{FF2B5EF4-FFF2-40B4-BE49-F238E27FC236}">
                <a16:creationId xmlns:a16="http://schemas.microsoft.com/office/drawing/2014/main" id="{0BB688D8-FB80-49EF-B593-170DCB4FF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69C12-CA27-4FD4-8883-4CDB70D8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3192163" y="234778"/>
            <a:ext cx="5807675" cy="899910"/>
            <a:chOff x="2804984" y="234778"/>
            <a:chExt cx="5807675"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2804984" y="234778"/>
              <a:ext cx="5807675"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Credit EDA Case Study</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3630827" y="4007596"/>
            <a:ext cx="4930346" cy="584775"/>
          </a:xfrm>
          <a:prstGeom prst="rect">
            <a:avLst/>
          </a:prstGeom>
          <a:noFill/>
        </p:spPr>
        <p:txBody>
          <a:bodyPr wrap="square" rtlCol="0">
            <a:spAutoFit/>
          </a:bodyPr>
          <a:lstStyle/>
          <a:p>
            <a:pPr algn="ctr"/>
            <a:r>
              <a:rPr lang="en-US" sz="3200" b="1" dirty="0">
                <a:solidFill>
                  <a:srgbClr val="03A1A4"/>
                </a:solidFill>
                <a:latin typeface="Tw Cen MT" panose="020B0602020104020603" pitchFamily="34" charset="0"/>
              </a:rPr>
              <a:t>PGC Data Science</a:t>
            </a:r>
          </a:p>
        </p:txBody>
      </p:sp>
      <p:sp>
        <p:nvSpPr>
          <p:cNvPr id="11" name="TextBox 10">
            <a:extLst>
              <a:ext uri="{FF2B5EF4-FFF2-40B4-BE49-F238E27FC236}">
                <a16:creationId xmlns:a16="http://schemas.microsoft.com/office/drawing/2014/main" id="{34A28ED8-294C-4181-8378-0949CF4C5601}"/>
              </a:ext>
            </a:extLst>
          </p:cNvPr>
          <p:cNvSpPr txBox="1"/>
          <p:nvPr/>
        </p:nvSpPr>
        <p:spPr>
          <a:xfrm>
            <a:off x="701039" y="4592371"/>
            <a:ext cx="10789919"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Tw Cen MT" panose="020B0602020104020603" pitchFamily="34" charset="0"/>
              </a:rPr>
              <a:t>Submitted By: Ashish Sharma (CDS2010025)</a:t>
            </a:r>
          </a:p>
          <a:p>
            <a:pPr algn="ctr"/>
            <a:r>
              <a:rPr lang="en-US" sz="2400" b="1" dirty="0">
                <a:solidFill>
                  <a:schemeClr val="tx1">
                    <a:lumMod val="75000"/>
                    <a:lumOff val="25000"/>
                  </a:schemeClr>
                </a:solidFill>
                <a:latin typeface="Tw Cen MT" panose="020B0602020104020603" pitchFamily="34" charset="0"/>
              </a:rPr>
              <a:t>                                </a:t>
            </a:r>
          </a:p>
        </p:txBody>
      </p:sp>
      <p:sp>
        <p:nvSpPr>
          <p:cNvPr id="12" name="TextBox 11">
            <a:extLst>
              <a:ext uri="{FF2B5EF4-FFF2-40B4-BE49-F238E27FC236}">
                <a16:creationId xmlns:a16="http://schemas.microsoft.com/office/drawing/2014/main" id="{6769EA8E-D5C2-4AA2-9E9C-F1FE7BEF7608}"/>
              </a:ext>
            </a:extLst>
          </p:cNvPr>
          <p:cNvSpPr txBox="1"/>
          <p:nvPr/>
        </p:nvSpPr>
        <p:spPr>
          <a:xfrm>
            <a:off x="1999117" y="5423368"/>
            <a:ext cx="8770415" cy="369332"/>
          </a:xfrm>
          <a:prstGeom prst="rect">
            <a:avLst/>
          </a:prstGeom>
          <a:noFill/>
        </p:spPr>
        <p:txBody>
          <a:bodyPr wrap="square" rtlCol="0">
            <a:spAutoFit/>
          </a:bodyPr>
          <a:lstStyle/>
          <a:p>
            <a:pPr algn="ctr"/>
            <a:r>
              <a:rPr lang="en-US" b="1" dirty="0">
                <a:solidFill>
                  <a:schemeClr val="bg1">
                    <a:lumMod val="65000"/>
                  </a:schemeClr>
                </a:solidFill>
                <a:latin typeface="Tw Cen MT" panose="020B0602020104020603" pitchFamily="34" charset="0"/>
              </a:rPr>
              <a:t>Date :  22</a:t>
            </a:r>
            <a:r>
              <a:rPr lang="en-US" b="1" baseline="30000" dirty="0">
                <a:solidFill>
                  <a:schemeClr val="bg1">
                    <a:lumMod val="65000"/>
                  </a:schemeClr>
                </a:solidFill>
                <a:latin typeface="Tw Cen MT" panose="020B0602020104020603" pitchFamily="34" charset="0"/>
              </a:rPr>
              <a:t>nd</a:t>
            </a:r>
            <a:r>
              <a:rPr lang="en-US" b="1" dirty="0">
                <a:solidFill>
                  <a:schemeClr val="bg1">
                    <a:lumMod val="65000"/>
                  </a:schemeClr>
                </a:solidFill>
                <a:latin typeface="Tw Cen MT" panose="020B0602020104020603" pitchFamily="34" charset="0"/>
              </a:rPr>
              <a:t> July 2020</a:t>
            </a:r>
          </a:p>
        </p:txBody>
      </p:sp>
      <p:pic>
        <p:nvPicPr>
          <p:cNvPr id="15" name="Picture 14">
            <a:extLst>
              <a:ext uri="{FF2B5EF4-FFF2-40B4-BE49-F238E27FC236}">
                <a16:creationId xmlns:a16="http://schemas.microsoft.com/office/drawing/2014/main" id="{692826A0-A5AB-48E3-8F7F-085FD0312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299" y="1625876"/>
            <a:ext cx="4907378" cy="2188678"/>
          </a:xfrm>
          <a:prstGeom prst="rect">
            <a:avLst/>
          </a:prstGeom>
        </p:spPr>
      </p:pic>
    </p:spTree>
    <p:extLst>
      <p:ext uri="{BB962C8B-B14F-4D97-AF65-F5344CB8AC3E}">
        <p14:creationId xmlns:p14="http://schemas.microsoft.com/office/powerpoint/2010/main" val="141031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6288313" y="1134688"/>
            <a:ext cx="5752767" cy="1569660"/>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Correlation of continuous variables with TARGET Variable:</a:t>
            </a:r>
          </a:p>
          <a:p>
            <a:r>
              <a:rPr lang="en-US" sz="3200" b="1" dirty="0">
                <a:solidFill>
                  <a:srgbClr val="03A1A4"/>
                </a:solidFill>
                <a:latin typeface="Tw Cen MT" panose="020B0602020104020603" pitchFamily="34" charset="0"/>
              </a:rPr>
              <a:t>Density Plots  </a:t>
            </a:r>
          </a:p>
        </p:txBody>
      </p:sp>
      <p:sp>
        <p:nvSpPr>
          <p:cNvPr id="12" name="TextBox 11">
            <a:extLst>
              <a:ext uri="{FF2B5EF4-FFF2-40B4-BE49-F238E27FC236}">
                <a16:creationId xmlns:a16="http://schemas.microsoft.com/office/drawing/2014/main" id="{6769EA8E-D5C2-4AA2-9E9C-F1FE7BEF7608}"/>
              </a:ext>
            </a:extLst>
          </p:cNvPr>
          <p:cNvSpPr txBox="1"/>
          <p:nvPr/>
        </p:nvSpPr>
        <p:spPr>
          <a:xfrm>
            <a:off x="6288313" y="3149653"/>
            <a:ext cx="5752767" cy="2862322"/>
          </a:xfrm>
          <a:prstGeom prst="rect">
            <a:avLst/>
          </a:prstGeom>
          <a:noFill/>
        </p:spPr>
        <p:txBody>
          <a:bodyPr wrap="square" rtlCol="0">
            <a:spAutoFit/>
          </a:bodyPr>
          <a:lstStyle/>
          <a:p>
            <a:r>
              <a:rPr lang="en-US" dirty="0">
                <a:solidFill>
                  <a:schemeClr val="tx1">
                    <a:lumMod val="65000"/>
                    <a:lumOff val="35000"/>
                  </a:schemeClr>
                </a:solidFill>
              </a:rPr>
              <a:t>In the Density Plots, it is visibly clear that for the cases of loan default all the continuous variables are accumulated a the left bottom corner of the scatter plots. This essentially means that lower the values odd continuous variables higher are chances that the respective applicant will default on loan repayment.</a:t>
            </a:r>
          </a:p>
          <a:p>
            <a:r>
              <a:rPr lang="en-US" dirty="0">
                <a:solidFill>
                  <a:schemeClr val="tx1">
                    <a:lumMod val="65000"/>
                    <a:lumOff val="35000"/>
                  </a:schemeClr>
                </a:solidFill>
              </a:rPr>
              <a:t>Further, to strengthen our claim, the </a:t>
            </a:r>
            <a:r>
              <a:rPr lang="en-US" dirty="0" err="1">
                <a:solidFill>
                  <a:schemeClr val="tx1">
                    <a:lumMod val="65000"/>
                    <a:lumOff val="35000"/>
                  </a:schemeClr>
                </a:solidFill>
              </a:rPr>
              <a:t>kde</a:t>
            </a:r>
            <a:r>
              <a:rPr lang="en-US" dirty="0">
                <a:solidFill>
                  <a:schemeClr val="tx1">
                    <a:lumMod val="65000"/>
                    <a:lumOff val="35000"/>
                  </a:schemeClr>
                </a:solidFill>
              </a:rPr>
              <a:t> plots also confirms that for cases of loan default the density population shifts tower lower values.</a:t>
            </a:r>
          </a:p>
          <a:p>
            <a:endParaRPr lang="en-US" dirty="0">
              <a:solidFill>
                <a:schemeClr val="tx1">
                  <a:lumMod val="65000"/>
                  <a:lumOff val="35000"/>
                </a:schemeClr>
              </a:solidFill>
            </a:endParaRPr>
          </a:p>
        </p:txBody>
      </p:sp>
      <p:pic>
        <p:nvPicPr>
          <p:cNvPr id="14" name="Picture 13">
            <a:extLst>
              <a:ext uri="{FF2B5EF4-FFF2-40B4-BE49-F238E27FC236}">
                <a16:creationId xmlns:a16="http://schemas.microsoft.com/office/drawing/2014/main" id="{2E801602-FB00-496B-9D74-0292FC71E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1038"/>
            <a:ext cx="5773201" cy="5656962"/>
          </a:xfrm>
          <a:prstGeom prst="rect">
            <a:avLst/>
          </a:prstGeom>
          <a:ln w="12700">
            <a:solidFill>
              <a:schemeClr val="tx1"/>
            </a:solidFill>
          </a:ln>
        </p:spPr>
      </p:pic>
    </p:spTree>
    <p:extLst>
      <p:ext uri="{BB962C8B-B14F-4D97-AF65-F5344CB8AC3E}">
        <p14:creationId xmlns:p14="http://schemas.microsoft.com/office/powerpoint/2010/main" val="351723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1569660"/>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7. Rejection Rate of Previous Applications  </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17872" y="2704348"/>
            <a:ext cx="3092387" cy="3693319"/>
          </a:xfrm>
          <a:prstGeom prst="rect">
            <a:avLst/>
          </a:prstGeom>
          <a:noFill/>
        </p:spPr>
        <p:txBody>
          <a:bodyPr wrap="square" rtlCol="0">
            <a:spAutoFit/>
          </a:bodyPr>
          <a:lstStyle/>
          <a:p>
            <a:r>
              <a:rPr lang="en-US" dirty="0">
                <a:solidFill>
                  <a:schemeClr val="tx1">
                    <a:lumMod val="65000"/>
                    <a:lumOff val="35000"/>
                  </a:schemeClr>
                </a:solidFill>
              </a:rPr>
              <a:t>The %_</a:t>
            </a:r>
            <a:r>
              <a:rPr lang="en-US" dirty="0" err="1">
                <a:solidFill>
                  <a:schemeClr val="tx1">
                    <a:lumMod val="65000"/>
                    <a:lumOff val="35000"/>
                  </a:schemeClr>
                </a:solidFill>
              </a:rPr>
              <a:t>APP_Refusal</a:t>
            </a:r>
            <a:r>
              <a:rPr lang="en-US" dirty="0">
                <a:solidFill>
                  <a:schemeClr val="tx1">
                    <a:lumMod val="65000"/>
                    <a:lumOff val="35000"/>
                  </a:schemeClr>
                </a:solidFill>
              </a:rPr>
              <a:t> variable derived from previous application data and mapped with the current application data. It has a +</a:t>
            </a:r>
            <a:r>
              <a:rPr lang="en-US" dirty="0" err="1">
                <a:solidFill>
                  <a:schemeClr val="tx1">
                    <a:lumMod val="65000"/>
                    <a:lumOff val="35000"/>
                  </a:schemeClr>
                </a:solidFill>
              </a:rPr>
              <a:t>ve</a:t>
            </a:r>
            <a:r>
              <a:rPr lang="en-US" dirty="0">
                <a:solidFill>
                  <a:schemeClr val="tx1">
                    <a:lumMod val="65000"/>
                    <a:lumOff val="35000"/>
                  </a:schemeClr>
                </a:solidFill>
              </a:rPr>
              <a:t> correlation with TARGET variable (0.054).</a:t>
            </a:r>
          </a:p>
          <a:p>
            <a:r>
              <a:rPr lang="en-US" dirty="0">
                <a:solidFill>
                  <a:schemeClr val="tx1">
                    <a:lumMod val="65000"/>
                    <a:lumOff val="35000"/>
                  </a:schemeClr>
                </a:solidFill>
              </a:rPr>
              <a:t>We understand that if out of the total loan applications made by applicant in the past, if more than 20% has been rejected by the bank, then the applicant is more likely to default on loan repayment</a:t>
            </a:r>
          </a:p>
        </p:txBody>
      </p:sp>
      <p:pic>
        <p:nvPicPr>
          <p:cNvPr id="14" name="Picture 13">
            <a:extLst>
              <a:ext uri="{FF2B5EF4-FFF2-40B4-BE49-F238E27FC236}">
                <a16:creationId xmlns:a16="http://schemas.microsoft.com/office/drawing/2014/main" id="{922CFF82-F12D-4F46-8F3E-BF394DBD3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1751"/>
            <a:ext cx="8585255" cy="5145916"/>
          </a:xfrm>
          <a:prstGeom prst="rect">
            <a:avLst/>
          </a:prstGeom>
          <a:ln w="12700">
            <a:solidFill>
              <a:schemeClr val="tx1"/>
            </a:solidFill>
          </a:ln>
        </p:spPr>
      </p:pic>
    </p:spTree>
    <p:extLst>
      <p:ext uri="{BB962C8B-B14F-4D97-AF65-F5344CB8AC3E}">
        <p14:creationId xmlns:p14="http://schemas.microsoft.com/office/powerpoint/2010/main" val="397834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Shape 80">
            <a:extLst>
              <a:ext uri="{FF2B5EF4-FFF2-40B4-BE49-F238E27FC236}">
                <a16:creationId xmlns:a16="http://schemas.microsoft.com/office/drawing/2014/main" id="{FF45B349-1A49-4AC5-89A1-03CE69629353}"/>
              </a:ext>
            </a:extLst>
          </p:cNvPr>
          <p:cNvSpPr/>
          <p:nvPr/>
        </p:nvSpPr>
        <p:spPr>
          <a:xfrm>
            <a:off x="3539546" y="2767013"/>
            <a:ext cx="1139725" cy="1279634"/>
          </a:xfrm>
          <a:custGeom>
            <a:avLst/>
            <a:gdLst>
              <a:gd name="connsiteX0" fmla="*/ 89677 w 1139725"/>
              <a:gd name="connsiteY0" fmla="*/ 0 h 1279634"/>
              <a:gd name="connsiteX1" fmla="*/ 499908 w 1139725"/>
              <a:gd name="connsiteY1" fmla="*/ 0 h 1279634"/>
              <a:gd name="connsiteX2" fmla="*/ 1139725 w 1139725"/>
              <a:gd name="connsiteY2" fmla="*/ 639817 h 1279634"/>
              <a:gd name="connsiteX3" fmla="*/ 499908 w 1139725"/>
              <a:gd name="connsiteY3" fmla="*/ 1279634 h 1279634"/>
              <a:gd name="connsiteX4" fmla="*/ 78276 w 1139725"/>
              <a:gd name="connsiteY4" fmla="*/ 1279634 h 1279634"/>
              <a:gd name="connsiteX5" fmla="*/ 51938 w 1139725"/>
              <a:gd name="connsiteY5" fmla="*/ 1177203 h 1279634"/>
              <a:gd name="connsiteX6" fmla="*/ 0 w 1139725"/>
              <a:gd name="connsiteY6" fmla="*/ 661988 h 1279634"/>
              <a:gd name="connsiteX7" fmla="*/ 51938 w 1139725"/>
              <a:gd name="connsiteY7" fmla="*/ 146773 h 1279634"/>
              <a:gd name="connsiteX8" fmla="*/ 89677 w 1139725"/>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9725" h="1279634">
                <a:moveTo>
                  <a:pt x="89677" y="0"/>
                </a:moveTo>
                <a:lnTo>
                  <a:pt x="499908" y="0"/>
                </a:lnTo>
                <a:cubicBezTo>
                  <a:pt x="853269" y="0"/>
                  <a:pt x="1139725" y="286456"/>
                  <a:pt x="1139725" y="639817"/>
                </a:cubicBezTo>
                <a:cubicBezTo>
                  <a:pt x="1139725" y="993178"/>
                  <a:pt x="853269" y="1279634"/>
                  <a:pt x="499908" y="1279634"/>
                </a:cubicBezTo>
                <a:lnTo>
                  <a:pt x="78276" y="1279634"/>
                </a:lnTo>
                <a:lnTo>
                  <a:pt x="51938" y="1177203"/>
                </a:lnTo>
                <a:cubicBezTo>
                  <a:pt x="17884" y="1010784"/>
                  <a:pt x="0" y="838475"/>
                  <a:pt x="0" y="661988"/>
                </a:cubicBezTo>
                <a:cubicBezTo>
                  <a:pt x="0" y="485502"/>
                  <a:pt x="17884" y="313192"/>
                  <a:pt x="51938" y="146773"/>
                </a:cubicBezTo>
                <a:lnTo>
                  <a:pt x="89677" y="0"/>
                </a:lnTo>
                <a:close/>
              </a:path>
            </a:pathLst>
          </a:custGeom>
          <a:solidFill>
            <a:srgbClr val="083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A29250B-2F69-4D8C-8026-07FA58ABDD73}"/>
              </a:ext>
            </a:extLst>
          </p:cNvPr>
          <p:cNvSpPr/>
          <p:nvPr/>
        </p:nvSpPr>
        <p:spPr>
          <a:xfrm>
            <a:off x="7505419" y="2767013"/>
            <a:ext cx="1147038" cy="1279634"/>
          </a:xfrm>
          <a:custGeom>
            <a:avLst/>
            <a:gdLst>
              <a:gd name="connsiteX0" fmla="*/ 639817 w 1147038"/>
              <a:gd name="connsiteY0" fmla="*/ 0 h 1279634"/>
              <a:gd name="connsiteX1" fmla="*/ 1057361 w 1147038"/>
              <a:gd name="connsiteY1" fmla="*/ 0 h 1279634"/>
              <a:gd name="connsiteX2" fmla="*/ 1095100 w 1147038"/>
              <a:gd name="connsiteY2" fmla="*/ 146773 h 1279634"/>
              <a:gd name="connsiteX3" fmla="*/ 1147038 w 1147038"/>
              <a:gd name="connsiteY3" fmla="*/ 661988 h 1279634"/>
              <a:gd name="connsiteX4" fmla="*/ 1095100 w 1147038"/>
              <a:gd name="connsiteY4" fmla="*/ 1177203 h 1279634"/>
              <a:gd name="connsiteX5" fmla="*/ 1068762 w 1147038"/>
              <a:gd name="connsiteY5" fmla="*/ 1279634 h 1279634"/>
              <a:gd name="connsiteX6" fmla="*/ 639817 w 1147038"/>
              <a:gd name="connsiteY6" fmla="*/ 1279634 h 1279634"/>
              <a:gd name="connsiteX7" fmla="*/ 0 w 1147038"/>
              <a:gd name="connsiteY7" fmla="*/ 639817 h 1279634"/>
              <a:gd name="connsiteX8" fmla="*/ 639817 w 1147038"/>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38" h="1279634">
                <a:moveTo>
                  <a:pt x="639817" y="0"/>
                </a:moveTo>
                <a:lnTo>
                  <a:pt x="1057361" y="0"/>
                </a:lnTo>
                <a:lnTo>
                  <a:pt x="1095100" y="146773"/>
                </a:lnTo>
                <a:cubicBezTo>
                  <a:pt x="1129154" y="313192"/>
                  <a:pt x="1147038" y="485502"/>
                  <a:pt x="1147038" y="661988"/>
                </a:cubicBezTo>
                <a:cubicBezTo>
                  <a:pt x="1147038" y="838475"/>
                  <a:pt x="1129154" y="1010784"/>
                  <a:pt x="1095100" y="1177203"/>
                </a:cubicBezTo>
                <a:lnTo>
                  <a:pt x="1068762" y="1279634"/>
                </a:lnTo>
                <a:lnTo>
                  <a:pt x="639817" y="1279634"/>
                </a:lnTo>
                <a:cubicBezTo>
                  <a:pt x="286456" y="1279634"/>
                  <a:pt x="0" y="993178"/>
                  <a:pt x="0" y="639817"/>
                </a:cubicBezTo>
                <a:cubicBezTo>
                  <a:pt x="0" y="286456"/>
                  <a:pt x="286456" y="0"/>
                  <a:pt x="639817" y="0"/>
                </a:cubicBezTo>
                <a:close/>
              </a:path>
            </a:pathLst>
          </a:custGeom>
          <a:solidFill>
            <a:srgbClr val="C17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82">
            <a:extLst>
              <a:ext uri="{FF2B5EF4-FFF2-40B4-BE49-F238E27FC236}">
                <a16:creationId xmlns:a16="http://schemas.microsoft.com/office/drawing/2014/main" id="{50A3763B-7DE7-4AAD-8B3B-4E3473A64A83}"/>
              </a:ext>
            </a:extLst>
          </p:cNvPr>
          <p:cNvSpPr/>
          <p:nvPr/>
        </p:nvSpPr>
        <p:spPr>
          <a:xfrm>
            <a:off x="755350" y="2767013"/>
            <a:ext cx="2873872" cy="1279634"/>
          </a:xfrm>
          <a:custGeom>
            <a:avLst/>
            <a:gdLst>
              <a:gd name="connsiteX0" fmla="*/ 639817 w 2873872"/>
              <a:gd name="connsiteY0" fmla="*/ 0 h 1279634"/>
              <a:gd name="connsiteX1" fmla="*/ 2873872 w 2873872"/>
              <a:gd name="connsiteY1" fmla="*/ 0 h 1279634"/>
              <a:gd name="connsiteX2" fmla="*/ 2836133 w 2873872"/>
              <a:gd name="connsiteY2" fmla="*/ 146773 h 1279634"/>
              <a:gd name="connsiteX3" fmla="*/ 2784195 w 2873872"/>
              <a:gd name="connsiteY3" fmla="*/ 661988 h 1279634"/>
              <a:gd name="connsiteX4" fmla="*/ 2836133 w 2873872"/>
              <a:gd name="connsiteY4" fmla="*/ 1177203 h 1279634"/>
              <a:gd name="connsiteX5" fmla="*/ 2862471 w 2873872"/>
              <a:gd name="connsiteY5" fmla="*/ 1279634 h 1279634"/>
              <a:gd name="connsiteX6" fmla="*/ 639817 w 2873872"/>
              <a:gd name="connsiteY6" fmla="*/ 1279634 h 1279634"/>
              <a:gd name="connsiteX7" fmla="*/ 0 w 2873872"/>
              <a:gd name="connsiteY7" fmla="*/ 639817 h 1279634"/>
              <a:gd name="connsiteX8" fmla="*/ 639817 w 2873872"/>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3872" h="1279634">
                <a:moveTo>
                  <a:pt x="639817" y="0"/>
                </a:moveTo>
                <a:lnTo>
                  <a:pt x="2873872" y="0"/>
                </a:lnTo>
                <a:lnTo>
                  <a:pt x="2836133" y="146773"/>
                </a:lnTo>
                <a:cubicBezTo>
                  <a:pt x="2802079" y="313192"/>
                  <a:pt x="2784195" y="485502"/>
                  <a:pt x="2784195" y="661988"/>
                </a:cubicBezTo>
                <a:cubicBezTo>
                  <a:pt x="2784195" y="838475"/>
                  <a:pt x="2802079" y="1010784"/>
                  <a:pt x="2836133" y="1177203"/>
                </a:cubicBezTo>
                <a:lnTo>
                  <a:pt x="2862471" y="1279634"/>
                </a:lnTo>
                <a:lnTo>
                  <a:pt x="639817" y="1279634"/>
                </a:lnTo>
                <a:cubicBezTo>
                  <a:pt x="286456" y="1279634"/>
                  <a:pt x="0" y="993178"/>
                  <a:pt x="0" y="639817"/>
                </a:cubicBezTo>
                <a:cubicBezTo>
                  <a:pt x="0" y="286456"/>
                  <a:pt x="286456" y="0"/>
                  <a:pt x="639817"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Shape 83">
            <a:extLst>
              <a:ext uri="{FF2B5EF4-FFF2-40B4-BE49-F238E27FC236}">
                <a16:creationId xmlns:a16="http://schemas.microsoft.com/office/drawing/2014/main" id="{81C05E82-D4B6-449C-B207-DE2A70242C45}"/>
              </a:ext>
            </a:extLst>
          </p:cNvPr>
          <p:cNvSpPr/>
          <p:nvPr/>
        </p:nvSpPr>
        <p:spPr>
          <a:xfrm>
            <a:off x="8562781" y="2767013"/>
            <a:ext cx="2866559" cy="1279634"/>
          </a:xfrm>
          <a:custGeom>
            <a:avLst/>
            <a:gdLst>
              <a:gd name="connsiteX0" fmla="*/ 0 w 2866559"/>
              <a:gd name="connsiteY0" fmla="*/ 0 h 1279634"/>
              <a:gd name="connsiteX1" fmla="*/ 2226742 w 2866559"/>
              <a:gd name="connsiteY1" fmla="*/ 0 h 1279634"/>
              <a:gd name="connsiteX2" fmla="*/ 2866559 w 2866559"/>
              <a:gd name="connsiteY2" fmla="*/ 639817 h 1279634"/>
              <a:gd name="connsiteX3" fmla="*/ 2226742 w 2866559"/>
              <a:gd name="connsiteY3" fmla="*/ 1279634 h 1279634"/>
              <a:gd name="connsiteX4" fmla="*/ 11401 w 2866559"/>
              <a:gd name="connsiteY4" fmla="*/ 1279634 h 1279634"/>
              <a:gd name="connsiteX5" fmla="*/ 37739 w 2866559"/>
              <a:gd name="connsiteY5" fmla="*/ 1177203 h 1279634"/>
              <a:gd name="connsiteX6" fmla="*/ 89677 w 2866559"/>
              <a:gd name="connsiteY6" fmla="*/ 661988 h 1279634"/>
              <a:gd name="connsiteX7" fmla="*/ 37739 w 2866559"/>
              <a:gd name="connsiteY7" fmla="*/ 146773 h 1279634"/>
              <a:gd name="connsiteX8" fmla="*/ 0 w 2866559"/>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6559" h="1279634">
                <a:moveTo>
                  <a:pt x="0" y="0"/>
                </a:moveTo>
                <a:lnTo>
                  <a:pt x="2226742" y="0"/>
                </a:lnTo>
                <a:cubicBezTo>
                  <a:pt x="2580103" y="0"/>
                  <a:pt x="2866559" y="286456"/>
                  <a:pt x="2866559" y="639817"/>
                </a:cubicBezTo>
                <a:cubicBezTo>
                  <a:pt x="2866559" y="993178"/>
                  <a:pt x="2580103" y="1279634"/>
                  <a:pt x="2226742" y="1279634"/>
                </a:cubicBezTo>
                <a:lnTo>
                  <a:pt x="11401" y="1279634"/>
                </a:lnTo>
                <a:lnTo>
                  <a:pt x="37739" y="1177203"/>
                </a:lnTo>
                <a:cubicBezTo>
                  <a:pt x="71793" y="1010784"/>
                  <a:pt x="89677" y="838475"/>
                  <a:pt x="89677" y="661988"/>
                </a:cubicBezTo>
                <a:cubicBezTo>
                  <a:pt x="89677" y="485502"/>
                  <a:pt x="71793" y="313192"/>
                  <a:pt x="37739" y="146773"/>
                </a:cubicBezTo>
                <a:lnTo>
                  <a:pt x="0"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reeform: Shape 84">
            <a:extLst>
              <a:ext uri="{FF2B5EF4-FFF2-40B4-BE49-F238E27FC236}">
                <a16:creationId xmlns:a16="http://schemas.microsoft.com/office/drawing/2014/main" id="{E777823C-29C9-4F8E-BCE8-DC80D71168C2}"/>
              </a:ext>
            </a:extLst>
          </p:cNvPr>
          <p:cNvSpPr/>
          <p:nvPr/>
        </p:nvSpPr>
        <p:spPr>
          <a:xfrm>
            <a:off x="3905477" y="955326"/>
            <a:ext cx="1849866" cy="1160662"/>
          </a:xfrm>
          <a:custGeom>
            <a:avLst/>
            <a:gdLst>
              <a:gd name="connsiteX0" fmla="*/ 1555353 w 1849866"/>
              <a:gd name="connsiteY0" fmla="*/ 0 h 1160662"/>
              <a:gd name="connsiteX1" fmla="*/ 1572337 w 1849866"/>
              <a:gd name="connsiteY1" fmla="*/ 9218 h 1160662"/>
              <a:gd name="connsiteX2" fmla="*/ 1849866 w 1849866"/>
              <a:gd name="connsiteY2" fmla="*/ 531188 h 1160662"/>
              <a:gd name="connsiteX3" fmla="*/ 1849865 w 1849866"/>
              <a:gd name="connsiteY3" fmla="*/ 531188 h 1160662"/>
              <a:gd name="connsiteX4" fmla="*/ 1220391 w 1849866"/>
              <a:gd name="connsiteY4" fmla="*/ 1160662 h 1160662"/>
              <a:gd name="connsiteX5" fmla="*/ 0 w 1849866"/>
              <a:gd name="connsiteY5" fmla="*/ 1160661 h 1160662"/>
              <a:gd name="connsiteX6" fmla="*/ 70670 w 1849866"/>
              <a:gd name="connsiteY6" fmla="*/ 1044336 h 1160662"/>
              <a:gd name="connsiteX7" fmla="*/ 1430312 w 1849866"/>
              <a:gd name="connsiteY7" fmla="*/ 32151 h 1160662"/>
              <a:gd name="connsiteX8" fmla="*/ 1555353 w 1849866"/>
              <a:gd name="connsiteY8" fmla="*/ 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866" h="1160662">
                <a:moveTo>
                  <a:pt x="1555353" y="0"/>
                </a:moveTo>
                <a:lnTo>
                  <a:pt x="1572337" y="9218"/>
                </a:lnTo>
                <a:cubicBezTo>
                  <a:pt x="1739778" y="122339"/>
                  <a:pt x="1849866" y="313907"/>
                  <a:pt x="1849866" y="531188"/>
                </a:cubicBezTo>
                <a:lnTo>
                  <a:pt x="1849865" y="531188"/>
                </a:lnTo>
                <a:cubicBezTo>
                  <a:pt x="1849865" y="878837"/>
                  <a:pt x="1568040" y="1160662"/>
                  <a:pt x="1220391" y="1160662"/>
                </a:cubicBezTo>
                <a:lnTo>
                  <a:pt x="0" y="1160661"/>
                </a:lnTo>
                <a:lnTo>
                  <a:pt x="70670" y="1044336"/>
                </a:lnTo>
                <a:cubicBezTo>
                  <a:pt x="392259" y="568320"/>
                  <a:pt x="869960" y="206439"/>
                  <a:pt x="1430312" y="32151"/>
                </a:cubicBezTo>
                <a:lnTo>
                  <a:pt x="1555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reeform: Shape 85">
            <a:extLst>
              <a:ext uri="{FF2B5EF4-FFF2-40B4-BE49-F238E27FC236}">
                <a16:creationId xmlns:a16="http://schemas.microsoft.com/office/drawing/2014/main" id="{B99E6EA6-6281-4046-A877-297E8C0D86F0}"/>
              </a:ext>
            </a:extLst>
          </p:cNvPr>
          <p:cNvSpPr/>
          <p:nvPr/>
        </p:nvSpPr>
        <p:spPr>
          <a:xfrm>
            <a:off x="6436661" y="955326"/>
            <a:ext cx="1849865" cy="1160661"/>
          </a:xfrm>
          <a:custGeom>
            <a:avLst/>
            <a:gdLst>
              <a:gd name="connsiteX0" fmla="*/ 294512 w 1849865"/>
              <a:gd name="connsiteY0" fmla="*/ 0 h 1160661"/>
              <a:gd name="connsiteX1" fmla="*/ 419553 w 1849865"/>
              <a:gd name="connsiteY1" fmla="*/ 32151 h 1160661"/>
              <a:gd name="connsiteX2" fmla="*/ 1779195 w 1849865"/>
              <a:gd name="connsiteY2" fmla="*/ 1044336 h 1160661"/>
              <a:gd name="connsiteX3" fmla="*/ 1849865 w 1849865"/>
              <a:gd name="connsiteY3" fmla="*/ 1160661 h 1160661"/>
              <a:gd name="connsiteX4" fmla="*/ 629474 w 1849865"/>
              <a:gd name="connsiteY4" fmla="*/ 1160661 h 1160661"/>
              <a:gd name="connsiteX5" fmla="*/ 12789 w 1849865"/>
              <a:gd name="connsiteY5" fmla="*/ 658048 h 1160661"/>
              <a:gd name="connsiteX6" fmla="*/ 0 w 1849865"/>
              <a:gd name="connsiteY6" fmla="*/ 531187 h 1160661"/>
              <a:gd name="connsiteX7" fmla="*/ 12789 w 1849865"/>
              <a:gd name="connsiteY7" fmla="*/ 404327 h 1160661"/>
              <a:gd name="connsiteX8" fmla="*/ 277529 w 1849865"/>
              <a:gd name="connsiteY8" fmla="*/ 9218 h 1160661"/>
              <a:gd name="connsiteX9" fmla="*/ 294512 w 1849865"/>
              <a:gd name="connsiteY9" fmla="*/ 0 h 116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9865" h="1160661">
                <a:moveTo>
                  <a:pt x="294512" y="0"/>
                </a:moveTo>
                <a:lnTo>
                  <a:pt x="419553" y="32151"/>
                </a:lnTo>
                <a:cubicBezTo>
                  <a:pt x="979905" y="206439"/>
                  <a:pt x="1457606" y="568320"/>
                  <a:pt x="1779195" y="1044336"/>
                </a:cubicBezTo>
                <a:lnTo>
                  <a:pt x="1849865" y="1160661"/>
                </a:lnTo>
                <a:lnTo>
                  <a:pt x="629474" y="1160661"/>
                </a:lnTo>
                <a:cubicBezTo>
                  <a:pt x="325281" y="1160661"/>
                  <a:pt x="71485" y="944889"/>
                  <a:pt x="12789" y="658048"/>
                </a:cubicBezTo>
                <a:lnTo>
                  <a:pt x="0" y="531187"/>
                </a:lnTo>
                <a:lnTo>
                  <a:pt x="12789" y="404327"/>
                </a:lnTo>
                <a:cubicBezTo>
                  <a:pt x="46329" y="240418"/>
                  <a:pt x="143576" y="99715"/>
                  <a:pt x="277529" y="9218"/>
                </a:cubicBezTo>
                <a:lnTo>
                  <a:pt x="294512" y="0"/>
                </a:lnTo>
                <a:close/>
              </a:path>
            </a:pathLst>
          </a:custGeom>
          <a:solidFill>
            <a:srgbClr val="FDC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id="{54F51E42-3A81-4507-AD3F-A43733282DAE}"/>
              </a:ext>
            </a:extLst>
          </p:cNvPr>
          <p:cNvSpPr/>
          <p:nvPr/>
        </p:nvSpPr>
        <p:spPr>
          <a:xfrm>
            <a:off x="3896059" y="4726509"/>
            <a:ext cx="1859285" cy="1171183"/>
          </a:xfrm>
          <a:custGeom>
            <a:avLst/>
            <a:gdLst>
              <a:gd name="connsiteX0" fmla="*/ 0 w 1859285"/>
              <a:gd name="connsiteY0" fmla="*/ 0 h 1171183"/>
              <a:gd name="connsiteX1" fmla="*/ 1229811 w 1859285"/>
              <a:gd name="connsiteY1" fmla="*/ 0 h 1171183"/>
              <a:gd name="connsiteX2" fmla="*/ 1859285 w 1859285"/>
              <a:gd name="connsiteY2" fmla="*/ 629474 h 1171183"/>
              <a:gd name="connsiteX3" fmla="*/ 1859284 w 1859285"/>
              <a:gd name="connsiteY3" fmla="*/ 629474 h 1171183"/>
              <a:gd name="connsiteX4" fmla="*/ 1581755 w 1859285"/>
              <a:gd name="connsiteY4" fmla="*/ 1151444 h 1171183"/>
              <a:gd name="connsiteX5" fmla="*/ 1545388 w 1859285"/>
              <a:gd name="connsiteY5" fmla="*/ 1171183 h 1171183"/>
              <a:gd name="connsiteX6" fmla="*/ 1439731 w 1859285"/>
              <a:gd name="connsiteY6" fmla="*/ 1144016 h 1171183"/>
              <a:gd name="connsiteX7" fmla="*/ 80089 w 1859285"/>
              <a:gd name="connsiteY7" fmla="*/ 131831 h 1171183"/>
              <a:gd name="connsiteX8" fmla="*/ 0 w 1859285"/>
              <a:gd name="connsiteY8"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285" h="1171183">
                <a:moveTo>
                  <a:pt x="0" y="0"/>
                </a:moveTo>
                <a:lnTo>
                  <a:pt x="1229811" y="0"/>
                </a:lnTo>
                <a:cubicBezTo>
                  <a:pt x="1577460" y="0"/>
                  <a:pt x="1859285" y="281825"/>
                  <a:pt x="1859285" y="629474"/>
                </a:cubicBezTo>
                <a:lnTo>
                  <a:pt x="1859284" y="629474"/>
                </a:lnTo>
                <a:cubicBezTo>
                  <a:pt x="1859284" y="846755"/>
                  <a:pt x="1749196" y="1038323"/>
                  <a:pt x="1581755" y="1151444"/>
                </a:cubicBezTo>
                <a:lnTo>
                  <a:pt x="1545388" y="1171183"/>
                </a:lnTo>
                <a:lnTo>
                  <a:pt x="1439731" y="1144016"/>
                </a:lnTo>
                <a:cubicBezTo>
                  <a:pt x="879379" y="969728"/>
                  <a:pt x="401678" y="607847"/>
                  <a:pt x="80089" y="131831"/>
                </a:cubicBezTo>
                <a:lnTo>
                  <a:pt x="0" y="0"/>
                </a:lnTo>
                <a:close/>
              </a:path>
            </a:pathLst>
          </a:custGeom>
          <a:solidFill>
            <a:srgbClr val="4B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id="{4F787DFA-4768-449B-9EF7-251CFB454809}"/>
              </a:ext>
            </a:extLst>
          </p:cNvPr>
          <p:cNvSpPr/>
          <p:nvPr/>
        </p:nvSpPr>
        <p:spPr>
          <a:xfrm>
            <a:off x="6436661" y="4726509"/>
            <a:ext cx="1859285" cy="1171183"/>
          </a:xfrm>
          <a:custGeom>
            <a:avLst/>
            <a:gdLst>
              <a:gd name="connsiteX0" fmla="*/ 629474 w 1859285"/>
              <a:gd name="connsiteY0" fmla="*/ 0 h 1171183"/>
              <a:gd name="connsiteX1" fmla="*/ 1859285 w 1859285"/>
              <a:gd name="connsiteY1" fmla="*/ 0 h 1171183"/>
              <a:gd name="connsiteX2" fmla="*/ 1779195 w 1859285"/>
              <a:gd name="connsiteY2" fmla="*/ 131831 h 1171183"/>
              <a:gd name="connsiteX3" fmla="*/ 419553 w 1859285"/>
              <a:gd name="connsiteY3" fmla="*/ 1144016 h 1171183"/>
              <a:gd name="connsiteX4" fmla="*/ 313897 w 1859285"/>
              <a:gd name="connsiteY4" fmla="*/ 1171183 h 1171183"/>
              <a:gd name="connsiteX5" fmla="*/ 277529 w 1859285"/>
              <a:gd name="connsiteY5" fmla="*/ 1151443 h 1171183"/>
              <a:gd name="connsiteX6" fmla="*/ 12789 w 1859285"/>
              <a:gd name="connsiteY6" fmla="*/ 756334 h 1171183"/>
              <a:gd name="connsiteX7" fmla="*/ 0 w 1859285"/>
              <a:gd name="connsiteY7" fmla="*/ 629474 h 1171183"/>
              <a:gd name="connsiteX8" fmla="*/ 12789 w 1859285"/>
              <a:gd name="connsiteY8" fmla="*/ 502613 h 1171183"/>
              <a:gd name="connsiteX9" fmla="*/ 629474 w 1859285"/>
              <a:gd name="connsiteY9"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5" h="1171183">
                <a:moveTo>
                  <a:pt x="629474" y="0"/>
                </a:moveTo>
                <a:lnTo>
                  <a:pt x="1859285" y="0"/>
                </a:lnTo>
                <a:lnTo>
                  <a:pt x="1779195" y="131831"/>
                </a:lnTo>
                <a:cubicBezTo>
                  <a:pt x="1457606" y="607847"/>
                  <a:pt x="979905" y="969728"/>
                  <a:pt x="419553" y="1144016"/>
                </a:cubicBezTo>
                <a:lnTo>
                  <a:pt x="313897" y="1171183"/>
                </a:lnTo>
                <a:lnTo>
                  <a:pt x="277529" y="1151443"/>
                </a:lnTo>
                <a:cubicBezTo>
                  <a:pt x="143576" y="1060946"/>
                  <a:pt x="46329" y="920243"/>
                  <a:pt x="12789" y="756334"/>
                </a:cubicBezTo>
                <a:lnTo>
                  <a:pt x="0" y="629474"/>
                </a:lnTo>
                <a:lnTo>
                  <a:pt x="12789" y="502613"/>
                </a:lnTo>
                <a:cubicBezTo>
                  <a:pt x="71485" y="215773"/>
                  <a:pt x="325281" y="0"/>
                  <a:pt x="629474" y="0"/>
                </a:cubicBezTo>
                <a:close/>
              </a:path>
            </a:pathLst>
          </a:custGeom>
          <a:solidFill>
            <a:srgbClr val="DE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E9E74963-5D3B-4FE7-B224-4B09CB6BB259}"/>
              </a:ext>
            </a:extLst>
          </p:cNvPr>
          <p:cNvSpPr/>
          <p:nvPr/>
        </p:nvSpPr>
        <p:spPr>
          <a:xfrm>
            <a:off x="1828800" y="857040"/>
            <a:ext cx="3632030" cy="1258947"/>
          </a:xfrm>
          <a:custGeom>
            <a:avLst/>
            <a:gdLst>
              <a:gd name="connsiteX0" fmla="*/ 629474 w 3632030"/>
              <a:gd name="connsiteY0" fmla="*/ 0 h 1258947"/>
              <a:gd name="connsiteX1" fmla="*/ 3297069 w 3632030"/>
              <a:gd name="connsiteY1" fmla="*/ 0 h 1258947"/>
              <a:gd name="connsiteX2" fmla="*/ 3542089 w 3632030"/>
              <a:gd name="connsiteY2" fmla="*/ 49467 h 1258947"/>
              <a:gd name="connsiteX3" fmla="*/ 3632030 w 3632030"/>
              <a:gd name="connsiteY3" fmla="*/ 98286 h 1258947"/>
              <a:gd name="connsiteX4" fmla="*/ 3506989 w 3632030"/>
              <a:gd name="connsiteY4" fmla="*/ 130437 h 1258947"/>
              <a:gd name="connsiteX5" fmla="*/ 2147347 w 3632030"/>
              <a:gd name="connsiteY5" fmla="*/ 1142622 h 1258947"/>
              <a:gd name="connsiteX6" fmla="*/ 2076677 w 3632030"/>
              <a:gd name="connsiteY6" fmla="*/ 1258947 h 1258947"/>
              <a:gd name="connsiteX7" fmla="*/ 629474 w 3632030"/>
              <a:gd name="connsiteY7" fmla="*/ 1258947 h 1258947"/>
              <a:gd name="connsiteX8" fmla="*/ 12789 w 3632030"/>
              <a:gd name="connsiteY8" fmla="*/ 756334 h 1258947"/>
              <a:gd name="connsiteX9" fmla="*/ 0 w 3632030"/>
              <a:gd name="connsiteY9" fmla="*/ 629473 h 1258947"/>
              <a:gd name="connsiteX10" fmla="*/ 12789 w 3632030"/>
              <a:gd name="connsiteY10" fmla="*/ 502613 h 1258947"/>
              <a:gd name="connsiteX11" fmla="*/ 629474 w 3632030"/>
              <a:gd name="connsiteY11" fmla="*/ 0 h 12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2030" h="1258947">
                <a:moveTo>
                  <a:pt x="629474" y="0"/>
                </a:moveTo>
                <a:lnTo>
                  <a:pt x="3297069" y="0"/>
                </a:lnTo>
                <a:cubicBezTo>
                  <a:pt x="3383981" y="0"/>
                  <a:pt x="3466779" y="17614"/>
                  <a:pt x="3542089" y="49467"/>
                </a:cubicBezTo>
                <a:lnTo>
                  <a:pt x="3632030" y="98286"/>
                </a:lnTo>
                <a:lnTo>
                  <a:pt x="3506989" y="130437"/>
                </a:lnTo>
                <a:cubicBezTo>
                  <a:pt x="2946637" y="304725"/>
                  <a:pt x="2468936" y="666606"/>
                  <a:pt x="2147347" y="1142622"/>
                </a:cubicBezTo>
                <a:lnTo>
                  <a:pt x="2076677" y="1258947"/>
                </a:lnTo>
                <a:lnTo>
                  <a:pt x="629474" y="1258947"/>
                </a:lnTo>
                <a:cubicBezTo>
                  <a:pt x="325281" y="1258947"/>
                  <a:pt x="71485" y="1043175"/>
                  <a:pt x="12789" y="756334"/>
                </a:cubicBezTo>
                <a:lnTo>
                  <a:pt x="0" y="629473"/>
                </a:lnTo>
                <a:lnTo>
                  <a:pt x="12789" y="502613"/>
                </a:lnTo>
                <a:cubicBezTo>
                  <a:pt x="71485" y="215772"/>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C637848C-2470-4BE2-B334-F03D2E6A35F1}"/>
              </a:ext>
            </a:extLst>
          </p:cNvPr>
          <p:cNvSpPr/>
          <p:nvPr/>
        </p:nvSpPr>
        <p:spPr>
          <a:xfrm>
            <a:off x="6731173" y="857039"/>
            <a:ext cx="3632031" cy="1258948"/>
          </a:xfrm>
          <a:custGeom>
            <a:avLst/>
            <a:gdLst>
              <a:gd name="connsiteX0" fmla="*/ 334962 w 3632031"/>
              <a:gd name="connsiteY0" fmla="*/ 0 h 1258948"/>
              <a:gd name="connsiteX1" fmla="*/ 3002557 w 3632031"/>
              <a:gd name="connsiteY1" fmla="*/ 0 h 1258948"/>
              <a:gd name="connsiteX2" fmla="*/ 3632031 w 3632031"/>
              <a:gd name="connsiteY2" fmla="*/ 629474 h 1258948"/>
              <a:gd name="connsiteX3" fmla="*/ 3632030 w 3632031"/>
              <a:gd name="connsiteY3" fmla="*/ 629474 h 1258948"/>
              <a:gd name="connsiteX4" fmla="*/ 3002556 w 3632031"/>
              <a:gd name="connsiteY4" fmla="*/ 1258948 h 1258948"/>
              <a:gd name="connsiteX5" fmla="*/ 1555353 w 3632031"/>
              <a:gd name="connsiteY5" fmla="*/ 1258947 h 1258948"/>
              <a:gd name="connsiteX6" fmla="*/ 1484683 w 3632031"/>
              <a:gd name="connsiteY6" fmla="*/ 1142622 h 1258948"/>
              <a:gd name="connsiteX7" fmla="*/ 125041 w 3632031"/>
              <a:gd name="connsiteY7" fmla="*/ 130437 h 1258948"/>
              <a:gd name="connsiteX8" fmla="*/ 0 w 3632031"/>
              <a:gd name="connsiteY8" fmla="*/ 98286 h 1258948"/>
              <a:gd name="connsiteX9" fmla="*/ 89942 w 3632031"/>
              <a:gd name="connsiteY9" fmla="*/ 49467 h 1258948"/>
              <a:gd name="connsiteX10" fmla="*/ 334962 w 3632031"/>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2031" h="1258948">
                <a:moveTo>
                  <a:pt x="334962" y="0"/>
                </a:moveTo>
                <a:lnTo>
                  <a:pt x="3002557" y="0"/>
                </a:lnTo>
                <a:cubicBezTo>
                  <a:pt x="3350206" y="0"/>
                  <a:pt x="3632031" y="281825"/>
                  <a:pt x="3632031" y="629474"/>
                </a:cubicBezTo>
                <a:lnTo>
                  <a:pt x="3632030" y="629474"/>
                </a:lnTo>
                <a:cubicBezTo>
                  <a:pt x="3632030" y="977123"/>
                  <a:pt x="3350205" y="1258948"/>
                  <a:pt x="3002556" y="1258948"/>
                </a:cubicBezTo>
                <a:lnTo>
                  <a:pt x="1555353" y="1258947"/>
                </a:lnTo>
                <a:lnTo>
                  <a:pt x="1484683" y="1142622"/>
                </a:lnTo>
                <a:cubicBezTo>
                  <a:pt x="1163094" y="666606"/>
                  <a:pt x="685393" y="304725"/>
                  <a:pt x="125041" y="130437"/>
                </a:cubicBezTo>
                <a:lnTo>
                  <a:pt x="0" y="98286"/>
                </a:lnTo>
                <a:lnTo>
                  <a:pt x="89942" y="49467"/>
                </a:lnTo>
                <a:cubicBezTo>
                  <a:pt x="165251" y="17614"/>
                  <a:pt x="248050" y="0"/>
                  <a:pt x="334962"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Shape 90">
            <a:extLst>
              <a:ext uri="{FF2B5EF4-FFF2-40B4-BE49-F238E27FC236}">
                <a16:creationId xmlns:a16="http://schemas.microsoft.com/office/drawing/2014/main" id="{294487A8-2906-4DBB-891C-5C9C10ABFA2C}"/>
              </a:ext>
            </a:extLst>
          </p:cNvPr>
          <p:cNvSpPr/>
          <p:nvPr/>
        </p:nvSpPr>
        <p:spPr>
          <a:xfrm>
            <a:off x="1828800" y="4726508"/>
            <a:ext cx="3612646" cy="1258948"/>
          </a:xfrm>
          <a:custGeom>
            <a:avLst/>
            <a:gdLst>
              <a:gd name="connsiteX0" fmla="*/ 629474 w 3612646"/>
              <a:gd name="connsiteY0" fmla="*/ 0 h 1258948"/>
              <a:gd name="connsiteX1" fmla="*/ 2067258 w 3612646"/>
              <a:gd name="connsiteY1" fmla="*/ 0 h 1258948"/>
              <a:gd name="connsiteX2" fmla="*/ 2147347 w 3612646"/>
              <a:gd name="connsiteY2" fmla="*/ 131831 h 1258948"/>
              <a:gd name="connsiteX3" fmla="*/ 3506989 w 3612646"/>
              <a:gd name="connsiteY3" fmla="*/ 1144016 h 1258948"/>
              <a:gd name="connsiteX4" fmla="*/ 3612646 w 3612646"/>
              <a:gd name="connsiteY4" fmla="*/ 1171183 h 1258948"/>
              <a:gd name="connsiteX5" fmla="*/ 3542088 w 3612646"/>
              <a:gd name="connsiteY5" fmla="*/ 1209481 h 1258948"/>
              <a:gd name="connsiteX6" fmla="*/ 3297068 w 3612646"/>
              <a:gd name="connsiteY6" fmla="*/ 1258948 h 1258948"/>
              <a:gd name="connsiteX7" fmla="*/ 629474 w 3612646"/>
              <a:gd name="connsiteY7" fmla="*/ 1258947 h 1258948"/>
              <a:gd name="connsiteX8" fmla="*/ 12789 w 3612646"/>
              <a:gd name="connsiteY8" fmla="*/ 756334 h 1258948"/>
              <a:gd name="connsiteX9" fmla="*/ 0 w 3612646"/>
              <a:gd name="connsiteY9" fmla="*/ 629474 h 1258948"/>
              <a:gd name="connsiteX10" fmla="*/ 12789 w 3612646"/>
              <a:gd name="connsiteY10" fmla="*/ 502613 h 1258948"/>
              <a:gd name="connsiteX11" fmla="*/ 629474 w 3612646"/>
              <a:gd name="connsiteY11"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2646" h="1258948">
                <a:moveTo>
                  <a:pt x="629474" y="0"/>
                </a:moveTo>
                <a:lnTo>
                  <a:pt x="2067258" y="0"/>
                </a:lnTo>
                <a:lnTo>
                  <a:pt x="2147347" y="131831"/>
                </a:lnTo>
                <a:cubicBezTo>
                  <a:pt x="2468936" y="607847"/>
                  <a:pt x="2946637" y="969728"/>
                  <a:pt x="3506989" y="1144016"/>
                </a:cubicBezTo>
                <a:lnTo>
                  <a:pt x="3612646" y="1171183"/>
                </a:lnTo>
                <a:lnTo>
                  <a:pt x="3542088" y="1209481"/>
                </a:lnTo>
                <a:cubicBezTo>
                  <a:pt x="3466778" y="1241334"/>
                  <a:pt x="3383980" y="1258948"/>
                  <a:pt x="3297068" y="1258948"/>
                </a:cubicBezTo>
                <a:lnTo>
                  <a:pt x="629474" y="1258947"/>
                </a:lnTo>
                <a:cubicBezTo>
                  <a:pt x="325281" y="1258947"/>
                  <a:pt x="71485" y="1043175"/>
                  <a:pt x="12789" y="756334"/>
                </a:cubicBezTo>
                <a:lnTo>
                  <a:pt x="0" y="629474"/>
                </a:lnTo>
                <a:lnTo>
                  <a:pt x="12789" y="502613"/>
                </a:lnTo>
                <a:cubicBezTo>
                  <a:pt x="71485" y="215773"/>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Shape 91">
            <a:extLst>
              <a:ext uri="{FF2B5EF4-FFF2-40B4-BE49-F238E27FC236}">
                <a16:creationId xmlns:a16="http://schemas.microsoft.com/office/drawing/2014/main" id="{CA5F47EE-969D-4EB7-B7B2-B57CD9F0DB18}"/>
              </a:ext>
            </a:extLst>
          </p:cNvPr>
          <p:cNvSpPr/>
          <p:nvPr/>
        </p:nvSpPr>
        <p:spPr>
          <a:xfrm>
            <a:off x="6750557" y="4726508"/>
            <a:ext cx="3612646" cy="1258948"/>
          </a:xfrm>
          <a:custGeom>
            <a:avLst/>
            <a:gdLst>
              <a:gd name="connsiteX0" fmla="*/ 1545388 w 3612646"/>
              <a:gd name="connsiteY0" fmla="*/ 0 h 1258948"/>
              <a:gd name="connsiteX1" fmla="*/ 2983172 w 3612646"/>
              <a:gd name="connsiteY1" fmla="*/ 0 h 1258948"/>
              <a:gd name="connsiteX2" fmla="*/ 3612646 w 3612646"/>
              <a:gd name="connsiteY2" fmla="*/ 629474 h 1258948"/>
              <a:gd name="connsiteX3" fmla="*/ 3612645 w 3612646"/>
              <a:gd name="connsiteY3" fmla="*/ 629474 h 1258948"/>
              <a:gd name="connsiteX4" fmla="*/ 2983171 w 3612646"/>
              <a:gd name="connsiteY4" fmla="*/ 1258948 h 1258948"/>
              <a:gd name="connsiteX5" fmla="*/ 315577 w 3612646"/>
              <a:gd name="connsiteY5" fmla="*/ 1258947 h 1258948"/>
              <a:gd name="connsiteX6" fmla="*/ 70557 w 3612646"/>
              <a:gd name="connsiteY6" fmla="*/ 1209480 h 1258948"/>
              <a:gd name="connsiteX7" fmla="*/ 0 w 3612646"/>
              <a:gd name="connsiteY7" fmla="*/ 1171183 h 1258948"/>
              <a:gd name="connsiteX8" fmla="*/ 105656 w 3612646"/>
              <a:gd name="connsiteY8" fmla="*/ 1144016 h 1258948"/>
              <a:gd name="connsiteX9" fmla="*/ 1465298 w 3612646"/>
              <a:gd name="connsiteY9" fmla="*/ 131831 h 1258948"/>
              <a:gd name="connsiteX10" fmla="*/ 1545388 w 3612646"/>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2646" h="1258948">
                <a:moveTo>
                  <a:pt x="1545388" y="0"/>
                </a:moveTo>
                <a:lnTo>
                  <a:pt x="2983172" y="0"/>
                </a:lnTo>
                <a:cubicBezTo>
                  <a:pt x="3330821" y="0"/>
                  <a:pt x="3612646" y="281825"/>
                  <a:pt x="3612646" y="629474"/>
                </a:cubicBezTo>
                <a:lnTo>
                  <a:pt x="3612645" y="629474"/>
                </a:lnTo>
                <a:cubicBezTo>
                  <a:pt x="3612645" y="977123"/>
                  <a:pt x="3330820" y="1258948"/>
                  <a:pt x="2983171" y="1258948"/>
                </a:cubicBezTo>
                <a:lnTo>
                  <a:pt x="315577" y="1258947"/>
                </a:lnTo>
                <a:cubicBezTo>
                  <a:pt x="228665" y="1258947"/>
                  <a:pt x="145866" y="1241333"/>
                  <a:pt x="70557" y="1209480"/>
                </a:cubicBezTo>
                <a:lnTo>
                  <a:pt x="0" y="1171183"/>
                </a:lnTo>
                <a:lnTo>
                  <a:pt x="105656" y="1144016"/>
                </a:lnTo>
                <a:cubicBezTo>
                  <a:pt x="666008" y="969728"/>
                  <a:pt x="1143709" y="607847"/>
                  <a:pt x="1465298" y="131831"/>
                </a:cubicBezTo>
                <a:lnTo>
                  <a:pt x="1545388"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AC4FE646-B7E7-4A5D-A106-ECD4E8C0553D}"/>
              </a:ext>
            </a:extLst>
          </p:cNvPr>
          <p:cNvSpPr txBox="1"/>
          <p:nvPr/>
        </p:nvSpPr>
        <p:spPr>
          <a:xfrm>
            <a:off x="2086340" y="542003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4" name="TextBox 93">
            <a:extLst>
              <a:ext uri="{FF2B5EF4-FFF2-40B4-BE49-F238E27FC236}">
                <a16:creationId xmlns:a16="http://schemas.microsoft.com/office/drawing/2014/main" id="{550DDBB6-306C-4305-AEF3-060F4F5051E2}"/>
              </a:ext>
            </a:extLst>
          </p:cNvPr>
          <p:cNvSpPr txBox="1"/>
          <p:nvPr/>
        </p:nvSpPr>
        <p:spPr>
          <a:xfrm>
            <a:off x="920351" y="3406232"/>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5" name="TextBox 94">
            <a:extLst>
              <a:ext uri="{FF2B5EF4-FFF2-40B4-BE49-F238E27FC236}">
                <a16:creationId xmlns:a16="http://schemas.microsoft.com/office/drawing/2014/main" id="{F54FA298-5384-46C1-9924-D949B113C628}"/>
              </a:ext>
            </a:extLst>
          </p:cNvPr>
          <p:cNvSpPr txBox="1"/>
          <p:nvPr/>
        </p:nvSpPr>
        <p:spPr>
          <a:xfrm>
            <a:off x="2016888" y="1535656"/>
            <a:ext cx="566834" cy="523220"/>
          </a:xfrm>
          <a:prstGeom prst="rect">
            <a:avLst/>
          </a:prstGeom>
          <a:noFill/>
        </p:spPr>
        <p:txBody>
          <a:bodyPr wrap="square" rtlCol="0">
            <a:spAutoFit/>
          </a:bodyPr>
          <a:lstStyle/>
          <a:p>
            <a:r>
              <a:rPr lang="en-IN" sz="2800" dirty="0">
                <a:latin typeface="MS UI Gothic" panose="020B0600070205080204" pitchFamily="34" charset="-128"/>
                <a:ea typeface="MS UI Gothic" panose="020B0600070205080204" pitchFamily="34" charset="-128"/>
                <a:sym typeface="MS Outlook" panose="05010100010000000000" pitchFamily="2" charset="2"/>
              </a:rPr>
              <a:t>♗</a:t>
            </a:r>
            <a:endParaRPr lang="en-IN" sz="2800" dirty="0"/>
          </a:p>
        </p:txBody>
      </p:sp>
      <p:sp>
        <p:nvSpPr>
          <p:cNvPr id="96" name="TextBox 95">
            <a:extLst>
              <a:ext uri="{FF2B5EF4-FFF2-40B4-BE49-F238E27FC236}">
                <a16:creationId xmlns:a16="http://schemas.microsoft.com/office/drawing/2014/main" id="{0D1D5B1E-655F-4D75-8B10-8C3421616B5B}"/>
              </a:ext>
            </a:extLst>
          </p:cNvPr>
          <p:cNvSpPr txBox="1"/>
          <p:nvPr/>
        </p:nvSpPr>
        <p:spPr>
          <a:xfrm>
            <a:off x="9562378" y="143057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7" name="TextBox 96">
            <a:extLst>
              <a:ext uri="{FF2B5EF4-FFF2-40B4-BE49-F238E27FC236}">
                <a16:creationId xmlns:a16="http://schemas.microsoft.com/office/drawing/2014/main" id="{D8B38463-A4BA-4A0F-A3A5-73A733F3BF7A}"/>
              </a:ext>
            </a:extLst>
          </p:cNvPr>
          <p:cNvSpPr txBox="1"/>
          <p:nvPr/>
        </p:nvSpPr>
        <p:spPr>
          <a:xfrm>
            <a:off x="10648778" y="3406233"/>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8" name="TextBox 97">
            <a:extLst>
              <a:ext uri="{FF2B5EF4-FFF2-40B4-BE49-F238E27FC236}">
                <a16:creationId xmlns:a16="http://schemas.microsoft.com/office/drawing/2014/main" id="{7EDF8CFB-D1BC-4C5C-BA5E-C58042B89166}"/>
              </a:ext>
            </a:extLst>
          </p:cNvPr>
          <p:cNvSpPr txBox="1"/>
          <p:nvPr/>
        </p:nvSpPr>
        <p:spPr>
          <a:xfrm>
            <a:off x="9562378" y="5360149"/>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9" name="TextBox 98">
            <a:extLst>
              <a:ext uri="{FF2B5EF4-FFF2-40B4-BE49-F238E27FC236}">
                <a16:creationId xmlns:a16="http://schemas.microsoft.com/office/drawing/2014/main" id="{730C0E35-321E-47D7-A8F5-EAE025C01266}"/>
              </a:ext>
            </a:extLst>
          </p:cNvPr>
          <p:cNvSpPr txBox="1"/>
          <p:nvPr/>
        </p:nvSpPr>
        <p:spPr>
          <a:xfrm>
            <a:off x="5599931" y="2365766"/>
            <a:ext cx="1313972" cy="1200329"/>
          </a:xfrm>
          <a:prstGeom prst="rect">
            <a:avLst/>
          </a:prstGeom>
          <a:noFill/>
        </p:spPr>
        <p:txBody>
          <a:bodyPr wrap="square" rtlCol="0">
            <a:spAutoFit/>
          </a:bodyPr>
          <a:lstStyle/>
          <a:p>
            <a:r>
              <a:rPr lang="en-IN" sz="7200" dirty="0">
                <a:solidFill>
                  <a:schemeClr val="bg1"/>
                </a:solidFill>
                <a:latin typeface="MS UI Gothic" panose="020B0600070205080204" pitchFamily="34" charset="-128"/>
                <a:ea typeface="MS UI Gothic" panose="020B0600070205080204" pitchFamily="34" charset="-128"/>
                <a:sym typeface="MS Outlook" panose="05010100010000000000" pitchFamily="2" charset="2"/>
              </a:rPr>
              <a:t>♛</a:t>
            </a:r>
            <a:endParaRPr lang="en-IN" sz="7200" dirty="0">
              <a:solidFill>
                <a:schemeClr val="bg1"/>
              </a:solidFill>
            </a:endParaRPr>
          </a:p>
        </p:txBody>
      </p:sp>
      <p:sp>
        <p:nvSpPr>
          <p:cNvPr id="100" name="TextBox 99">
            <a:extLst>
              <a:ext uri="{FF2B5EF4-FFF2-40B4-BE49-F238E27FC236}">
                <a16:creationId xmlns:a16="http://schemas.microsoft.com/office/drawing/2014/main" id="{73FA317D-2DF9-4B9A-A2CE-B7AF334F7B9C}"/>
              </a:ext>
            </a:extLst>
          </p:cNvPr>
          <p:cNvSpPr txBox="1"/>
          <p:nvPr/>
        </p:nvSpPr>
        <p:spPr>
          <a:xfrm>
            <a:off x="6658631" y="1282730"/>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1</a:t>
            </a:r>
          </a:p>
        </p:txBody>
      </p:sp>
      <p:sp>
        <p:nvSpPr>
          <p:cNvPr id="101" name="TextBox 100">
            <a:extLst>
              <a:ext uri="{FF2B5EF4-FFF2-40B4-BE49-F238E27FC236}">
                <a16:creationId xmlns:a16="http://schemas.microsoft.com/office/drawing/2014/main" id="{3AE03790-5026-4479-8D22-574103BA200D}"/>
              </a:ext>
            </a:extLst>
          </p:cNvPr>
          <p:cNvSpPr txBox="1"/>
          <p:nvPr/>
        </p:nvSpPr>
        <p:spPr>
          <a:xfrm>
            <a:off x="7646067" y="311042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2</a:t>
            </a:r>
          </a:p>
        </p:txBody>
      </p:sp>
      <p:sp>
        <p:nvSpPr>
          <p:cNvPr id="102" name="TextBox 101">
            <a:extLst>
              <a:ext uri="{FF2B5EF4-FFF2-40B4-BE49-F238E27FC236}">
                <a16:creationId xmlns:a16="http://schemas.microsoft.com/office/drawing/2014/main" id="{9264AD2A-85A5-42CC-82A6-5CCFB1B77F76}"/>
              </a:ext>
            </a:extLst>
          </p:cNvPr>
          <p:cNvSpPr txBox="1"/>
          <p:nvPr/>
        </p:nvSpPr>
        <p:spPr>
          <a:xfrm>
            <a:off x="6707878"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3</a:t>
            </a:r>
          </a:p>
        </p:txBody>
      </p:sp>
      <p:sp>
        <p:nvSpPr>
          <p:cNvPr id="103" name="TextBox 102">
            <a:extLst>
              <a:ext uri="{FF2B5EF4-FFF2-40B4-BE49-F238E27FC236}">
                <a16:creationId xmlns:a16="http://schemas.microsoft.com/office/drawing/2014/main" id="{875342F4-2170-4739-AEA6-F6D5AC8BF448}"/>
              </a:ext>
            </a:extLst>
          </p:cNvPr>
          <p:cNvSpPr txBox="1"/>
          <p:nvPr/>
        </p:nvSpPr>
        <p:spPr>
          <a:xfrm>
            <a:off x="4679270"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4</a:t>
            </a:r>
          </a:p>
        </p:txBody>
      </p:sp>
      <p:sp>
        <p:nvSpPr>
          <p:cNvPr id="104" name="TextBox 103">
            <a:extLst>
              <a:ext uri="{FF2B5EF4-FFF2-40B4-BE49-F238E27FC236}">
                <a16:creationId xmlns:a16="http://schemas.microsoft.com/office/drawing/2014/main" id="{FD9AAF13-1262-49D2-9C0C-27DB30952F3A}"/>
              </a:ext>
            </a:extLst>
          </p:cNvPr>
          <p:cNvSpPr txBox="1"/>
          <p:nvPr/>
        </p:nvSpPr>
        <p:spPr>
          <a:xfrm>
            <a:off x="3752079" y="305228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5</a:t>
            </a:r>
          </a:p>
        </p:txBody>
      </p:sp>
      <p:sp>
        <p:nvSpPr>
          <p:cNvPr id="105" name="TextBox 104">
            <a:extLst>
              <a:ext uri="{FF2B5EF4-FFF2-40B4-BE49-F238E27FC236}">
                <a16:creationId xmlns:a16="http://schemas.microsoft.com/office/drawing/2014/main" id="{F923851F-8909-4870-A6B8-5A7817440BF2}"/>
              </a:ext>
            </a:extLst>
          </p:cNvPr>
          <p:cNvSpPr txBox="1"/>
          <p:nvPr/>
        </p:nvSpPr>
        <p:spPr>
          <a:xfrm>
            <a:off x="4825701" y="1247906"/>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6</a:t>
            </a:r>
          </a:p>
        </p:txBody>
      </p:sp>
      <p:sp>
        <p:nvSpPr>
          <p:cNvPr id="106" name="TextBox 105">
            <a:extLst>
              <a:ext uri="{FF2B5EF4-FFF2-40B4-BE49-F238E27FC236}">
                <a16:creationId xmlns:a16="http://schemas.microsoft.com/office/drawing/2014/main" id="{B9A799AA-5C99-4BA7-9579-04A517A33AF3}"/>
              </a:ext>
            </a:extLst>
          </p:cNvPr>
          <p:cNvSpPr txBox="1"/>
          <p:nvPr/>
        </p:nvSpPr>
        <p:spPr>
          <a:xfrm>
            <a:off x="2062789" y="998447"/>
            <a:ext cx="2762912"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Family Size</a:t>
            </a:r>
          </a:p>
        </p:txBody>
      </p:sp>
      <p:sp>
        <p:nvSpPr>
          <p:cNvPr id="107" name="TextBox 106">
            <a:extLst>
              <a:ext uri="{FF2B5EF4-FFF2-40B4-BE49-F238E27FC236}">
                <a16:creationId xmlns:a16="http://schemas.microsoft.com/office/drawing/2014/main" id="{DF84AEEC-384D-433F-BF8D-5DFBE95D7A50}"/>
              </a:ext>
            </a:extLst>
          </p:cNvPr>
          <p:cNvSpPr txBox="1"/>
          <p:nvPr/>
        </p:nvSpPr>
        <p:spPr>
          <a:xfrm>
            <a:off x="2241762" y="1270460"/>
            <a:ext cx="2176530" cy="646331"/>
          </a:xfrm>
          <a:prstGeom prst="rect">
            <a:avLst/>
          </a:prstGeom>
          <a:noFill/>
        </p:spPr>
        <p:txBody>
          <a:bodyPr wrap="square" rtlCol="0">
            <a:spAutoFit/>
          </a:bodyPr>
          <a:lstStyle/>
          <a:p>
            <a:pPr algn="ctr"/>
            <a:r>
              <a:rPr lang="en-US" sz="1200" dirty="0">
                <a:latin typeface="Gill Sans MT" panose="020B0502020104020203" pitchFamily="34" charset="0"/>
              </a:rPr>
              <a:t>Var-CNT_FAM_MEMBERS</a:t>
            </a:r>
          </a:p>
          <a:p>
            <a:pPr algn="ctr"/>
            <a:r>
              <a:rPr lang="en-US" sz="1200" dirty="0">
                <a:latin typeface="Gill Sans MT" panose="020B0502020104020203" pitchFamily="34" charset="0"/>
              </a:rPr>
              <a:t>People with smaller families are more likely to default</a:t>
            </a:r>
          </a:p>
        </p:txBody>
      </p:sp>
      <p:sp>
        <p:nvSpPr>
          <p:cNvPr id="108" name="TextBox 107">
            <a:extLst>
              <a:ext uri="{FF2B5EF4-FFF2-40B4-BE49-F238E27FC236}">
                <a16:creationId xmlns:a16="http://schemas.microsoft.com/office/drawing/2014/main" id="{4360B2FC-D56D-4B00-AA4E-9AE179371707}"/>
              </a:ext>
            </a:extLst>
          </p:cNvPr>
          <p:cNvSpPr txBox="1"/>
          <p:nvPr/>
        </p:nvSpPr>
        <p:spPr>
          <a:xfrm>
            <a:off x="7755438" y="99844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Loan Type</a:t>
            </a:r>
          </a:p>
        </p:txBody>
      </p:sp>
      <p:sp>
        <p:nvSpPr>
          <p:cNvPr id="109" name="TextBox 108">
            <a:extLst>
              <a:ext uri="{FF2B5EF4-FFF2-40B4-BE49-F238E27FC236}">
                <a16:creationId xmlns:a16="http://schemas.microsoft.com/office/drawing/2014/main" id="{E34516E1-0942-4080-92A7-49C62FBB2177}"/>
              </a:ext>
            </a:extLst>
          </p:cNvPr>
          <p:cNvSpPr txBox="1"/>
          <p:nvPr/>
        </p:nvSpPr>
        <p:spPr>
          <a:xfrm>
            <a:off x="7646067" y="1290550"/>
            <a:ext cx="2471042" cy="646331"/>
          </a:xfrm>
          <a:prstGeom prst="rect">
            <a:avLst/>
          </a:prstGeom>
          <a:noFill/>
        </p:spPr>
        <p:txBody>
          <a:bodyPr wrap="square" rtlCol="0">
            <a:spAutoFit/>
          </a:bodyPr>
          <a:lstStyle/>
          <a:p>
            <a:pPr algn="ctr"/>
            <a:r>
              <a:rPr lang="en-US" sz="1200" dirty="0">
                <a:latin typeface="Gill Sans MT" panose="020B0502020104020203" pitchFamily="34" charset="0"/>
              </a:rPr>
              <a:t>Var- NAME_CONTRACT_TYPE</a:t>
            </a:r>
          </a:p>
          <a:p>
            <a:pPr algn="ctr"/>
            <a:r>
              <a:rPr lang="en-US" sz="1200" dirty="0">
                <a:latin typeface="Gill Sans MT" panose="020B0502020104020203" pitchFamily="34" charset="0"/>
              </a:rPr>
              <a:t>Cash Loan more </a:t>
            </a:r>
          </a:p>
          <a:p>
            <a:pPr algn="ctr"/>
            <a:r>
              <a:rPr lang="en-US" sz="1200" dirty="0">
                <a:latin typeface="Gill Sans MT" panose="020B0502020104020203" pitchFamily="34" charset="0"/>
              </a:rPr>
              <a:t>prone to default</a:t>
            </a:r>
          </a:p>
        </p:txBody>
      </p:sp>
      <p:sp>
        <p:nvSpPr>
          <p:cNvPr id="110" name="TextBox 109">
            <a:extLst>
              <a:ext uri="{FF2B5EF4-FFF2-40B4-BE49-F238E27FC236}">
                <a16:creationId xmlns:a16="http://schemas.microsoft.com/office/drawing/2014/main" id="{DFB3E94C-9186-421C-BF17-518133C6800F}"/>
              </a:ext>
            </a:extLst>
          </p:cNvPr>
          <p:cNvSpPr txBox="1"/>
          <p:nvPr/>
        </p:nvSpPr>
        <p:spPr>
          <a:xfrm>
            <a:off x="1304822" y="294103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Children</a:t>
            </a:r>
          </a:p>
        </p:txBody>
      </p:sp>
      <p:sp>
        <p:nvSpPr>
          <p:cNvPr id="111" name="TextBox 110">
            <a:extLst>
              <a:ext uri="{FF2B5EF4-FFF2-40B4-BE49-F238E27FC236}">
                <a16:creationId xmlns:a16="http://schemas.microsoft.com/office/drawing/2014/main" id="{30B1002B-2B14-400C-B93D-96F307CF4BEE}"/>
              </a:ext>
            </a:extLst>
          </p:cNvPr>
          <p:cNvSpPr txBox="1"/>
          <p:nvPr/>
        </p:nvSpPr>
        <p:spPr>
          <a:xfrm>
            <a:off x="1304822" y="3213050"/>
            <a:ext cx="2176530" cy="646331"/>
          </a:xfrm>
          <a:prstGeom prst="rect">
            <a:avLst/>
          </a:prstGeom>
          <a:noFill/>
        </p:spPr>
        <p:txBody>
          <a:bodyPr wrap="square" rtlCol="0">
            <a:spAutoFit/>
          </a:bodyPr>
          <a:lstStyle/>
          <a:p>
            <a:pPr algn="ctr"/>
            <a:r>
              <a:rPr lang="en-US" sz="1200" dirty="0">
                <a:latin typeface="Gill Sans MT" panose="020B0502020104020203" pitchFamily="34" charset="0"/>
              </a:rPr>
              <a:t>Var-CNT_CHILDREN</a:t>
            </a:r>
          </a:p>
          <a:p>
            <a:pPr algn="ctr"/>
            <a:r>
              <a:rPr lang="en-US" sz="1200" dirty="0">
                <a:latin typeface="Gill Sans MT" panose="020B0502020104020203" pitchFamily="34" charset="0"/>
              </a:rPr>
              <a:t>People who don’t have children are more likely to default</a:t>
            </a:r>
          </a:p>
        </p:txBody>
      </p:sp>
      <p:sp>
        <p:nvSpPr>
          <p:cNvPr id="112" name="TextBox 111">
            <a:extLst>
              <a:ext uri="{FF2B5EF4-FFF2-40B4-BE49-F238E27FC236}">
                <a16:creationId xmlns:a16="http://schemas.microsoft.com/office/drawing/2014/main" id="{6A2C5AE3-0F1F-48DC-B3CC-BDDF252B2E64}"/>
              </a:ext>
            </a:extLst>
          </p:cNvPr>
          <p:cNvSpPr txBox="1"/>
          <p:nvPr/>
        </p:nvSpPr>
        <p:spPr>
          <a:xfrm>
            <a:off x="8689207" y="294103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Gender</a:t>
            </a:r>
          </a:p>
        </p:txBody>
      </p:sp>
      <p:sp>
        <p:nvSpPr>
          <p:cNvPr id="113" name="TextBox 112">
            <a:extLst>
              <a:ext uri="{FF2B5EF4-FFF2-40B4-BE49-F238E27FC236}">
                <a16:creationId xmlns:a16="http://schemas.microsoft.com/office/drawing/2014/main" id="{E8615204-0A8E-4A4E-B528-CDC91D1A2860}"/>
              </a:ext>
            </a:extLst>
          </p:cNvPr>
          <p:cNvSpPr txBox="1"/>
          <p:nvPr/>
        </p:nvSpPr>
        <p:spPr>
          <a:xfrm>
            <a:off x="8593956" y="3213050"/>
            <a:ext cx="2866559" cy="646331"/>
          </a:xfrm>
          <a:prstGeom prst="rect">
            <a:avLst/>
          </a:prstGeom>
          <a:noFill/>
        </p:spPr>
        <p:txBody>
          <a:bodyPr wrap="square" rtlCol="0">
            <a:spAutoFit/>
          </a:bodyPr>
          <a:lstStyle/>
          <a:p>
            <a:pPr algn="ctr"/>
            <a:r>
              <a:rPr lang="en-US" sz="1200" dirty="0">
                <a:latin typeface="Gill Sans MT" panose="020B0502020104020203" pitchFamily="34" charset="0"/>
              </a:rPr>
              <a:t>Var-CODE_GENDER </a:t>
            </a:r>
          </a:p>
          <a:p>
            <a:pPr algn="ctr"/>
            <a:r>
              <a:rPr lang="en-US" sz="1200" dirty="0">
                <a:latin typeface="Gill Sans MT" panose="020B0502020104020203" pitchFamily="34" charset="0"/>
              </a:rPr>
              <a:t>Male borrowers more</a:t>
            </a:r>
          </a:p>
          <a:p>
            <a:pPr algn="ctr"/>
            <a:r>
              <a:rPr lang="en-US" sz="1200" dirty="0">
                <a:latin typeface="Gill Sans MT" panose="020B0502020104020203" pitchFamily="34" charset="0"/>
              </a:rPr>
              <a:t>prone to default</a:t>
            </a:r>
          </a:p>
        </p:txBody>
      </p:sp>
      <p:sp>
        <p:nvSpPr>
          <p:cNvPr id="114" name="TextBox 113">
            <a:extLst>
              <a:ext uri="{FF2B5EF4-FFF2-40B4-BE49-F238E27FC236}">
                <a16:creationId xmlns:a16="http://schemas.microsoft.com/office/drawing/2014/main" id="{97AA74C3-9B6A-4D53-978C-A1F6A4CBB65A}"/>
              </a:ext>
            </a:extLst>
          </p:cNvPr>
          <p:cNvSpPr txBox="1"/>
          <p:nvPr/>
        </p:nvSpPr>
        <p:spPr>
          <a:xfrm>
            <a:off x="1831440" y="4707152"/>
            <a:ext cx="2504987" cy="58477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Marital Status</a:t>
            </a:r>
          </a:p>
        </p:txBody>
      </p:sp>
      <p:sp>
        <p:nvSpPr>
          <p:cNvPr id="115" name="TextBox 114">
            <a:extLst>
              <a:ext uri="{FF2B5EF4-FFF2-40B4-BE49-F238E27FC236}">
                <a16:creationId xmlns:a16="http://schemas.microsoft.com/office/drawing/2014/main" id="{5DC6572F-2FA4-470C-B1B6-A14967D5921A}"/>
              </a:ext>
            </a:extLst>
          </p:cNvPr>
          <p:cNvSpPr txBox="1"/>
          <p:nvPr/>
        </p:nvSpPr>
        <p:spPr>
          <a:xfrm>
            <a:off x="2382909" y="5291927"/>
            <a:ext cx="2176530" cy="646331"/>
          </a:xfrm>
          <a:prstGeom prst="rect">
            <a:avLst/>
          </a:prstGeom>
          <a:noFill/>
        </p:spPr>
        <p:txBody>
          <a:bodyPr wrap="square" rtlCol="0">
            <a:spAutoFit/>
          </a:bodyPr>
          <a:lstStyle/>
          <a:p>
            <a:pPr algn="ctr"/>
            <a:r>
              <a:rPr lang="en-US" sz="1200" dirty="0">
                <a:latin typeface="Gill Sans MT" panose="020B0502020104020203" pitchFamily="34" charset="0"/>
              </a:rPr>
              <a:t>Var-NAME_FAMILY_STATUS</a:t>
            </a:r>
          </a:p>
          <a:p>
            <a:pPr algn="ctr"/>
            <a:r>
              <a:rPr lang="en-US" sz="1200" dirty="0">
                <a:latin typeface="Gill Sans MT" panose="020B0502020104020203" pitchFamily="34" charset="0"/>
              </a:rPr>
              <a:t>Single people more likely to default</a:t>
            </a:r>
          </a:p>
        </p:txBody>
      </p:sp>
      <p:sp>
        <p:nvSpPr>
          <p:cNvPr id="116" name="TextBox 115">
            <a:extLst>
              <a:ext uri="{FF2B5EF4-FFF2-40B4-BE49-F238E27FC236}">
                <a16:creationId xmlns:a16="http://schemas.microsoft.com/office/drawing/2014/main" id="{92EAFD17-4923-4234-8015-D6AE0833BA35}"/>
              </a:ext>
            </a:extLst>
          </p:cNvPr>
          <p:cNvSpPr txBox="1"/>
          <p:nvPr/>
        </p:nvSpPr>
        <p:spPr>
          <a:xfrm>
            <a:off x="7940743" y="4830262"/>
            <a:ext cx="2419817"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t>Education</a:t>
            </a:r>
          </a:p>
        </p:txBody>
      </p:sp>
      <p:sp>
        <p:nvSpPr>
          <p:cNvPr id="117" name="TextBox 116">
            <a:extLst>
              <a:ext uri="{FF2B5EF4-FFF2-40B4-BE49-F238E27FC236}">
                <a16:creationId xmlns:a16="http://schemas.microsoft.com/office/drawing/2014/main" id="{C9E7FFDC-3EEB-49D9-8AD3-FD400E0F7EBA}"/>
              </a:ext>
            </a:extLst>
          </p:cNvPr>
          <p:cNvSpPr txBox="1"/>
          <p:nvPr/>
        </p:nvSpPr>
        <p:spPr>
          <a:xfrm>
            <a:off x="7533585" y="5291927"/>
            <a:ext cx="2409829" cy="646331"/>
          </a:xfrm>
          <a:prstGeom prst="rect">
            <a:avLst/>
          </a:prstGeom>
          <a:noFill/>
        </p:spPr>
        <p:txBody>
          <a:bodyPr wrap="square" rtlCol="0">
            <a:spAutoFit/>
          </a:bodyPr>
          <a:lstStyle/>
          <a:p>
            <a:pPr algn="ctr"/>
            <a:r>
              <a:rPr lang="en-US" sz="1200" dirty="0">
                <a:latin typeface="Gill Sans MT" panose="020B0502020104020203" pitchFamily="34" charset="0"/>
              </a:rPr>
              <a:t>Var-NAME_EDUCATION_TYPE</a:t>
            </a:r>
          </a:p>
          <a:p>
            <a:pPr algn="ctr"/>
            <a:r>
              <a:rPr lang="en-US" sz="1200" dirty="0">
                <a:latin typeface="Gill Sans MT" panose="020B0502020104020203" pitchFamily="34" charset="0"/>
              </a:rPr>
              <a:t>clients with secondary education are more prone to default </a:t>
            </a:r>
          </a:p>
        </p:txBody>
      </p:sp>
      <p:sp>
        <p:nvSpPr>
          <p:cNvPr id="119" name="TextBox 118">
            <a:extLst>
              <a:ext uri="{FF2B5EF4-FFF2-40B4-BE49-F238E27FC236}">
                <a16:creationId xmlns:a16="http://schemas.microsoft.com/office/drawing/2014/main" id="{96B61849-8D94-4DB5-8ABF-44F8D14112C4}"/>
              </a:ext>
            </a:extLst>
          </p:cNvPr>
          <p:cNvSpPr txBox="1"/>
          <p:nvPr/>
        </p:nvSpPr>
        <p:spPr>
          <a:xfrm>
            <a:off x="4716021" y="2905273"/>
            <a:ext cx="2804363" cy="830997"/>
          </a:xfrm>
          <a:prstGeom prst="rect">
            <a:avLst/>
          </a:prstGeom>
          <a:noFill/>
        </p:spPr>
        <p:txBody>
          <a:bodyPr wrap="square" rtlCol="0">
            <a:spAutoFit/>
          </a:bodyPr>
          <a:lstStyle/>
          <a:p>
            <a:pPr algn="ctr"/>
            <a:r>
              <a:rPr lang="en-US" sz="1600" b="1" dirty="0">
                <a:solidFill>
                  <a:schemeClr val="tx1">
                    <a:lumMod val="65000"/>
                    <a:lumOff val="35000"/>
                  </a:schemeClr>
                </a:solidFill>
                <a:effectLst>
                  <a:outerShdw blurRad="50800" dist="38100" dir="2700000" algn="tl" rotWithShape="0">
                    <a:prstClr val="black">
                      <a:alpha val="40000"/>
                    </a:prstClr>
                  </a:outerShdw>
                </a:effectLst>
                <a:latin typeface="Gill Sans MT" panose="020B0502020104020203" pitchFamily="34" charset="0"/>
              </a:rPr>
              <a:t>Based on trends &amp; distributions identified during Univariate Analysis</a:t>
            </a:r>
          </a:p>
        </p:txBody>
      </p:sp>
      <p:grpSp>
        <p:nvGrpSpPr>
          <p:cNvPr id="41" name="Group 40">
            <a:extLst>
              <a:ext uri="{FF2B5EF4-FFF2-40B4-BE49-F238E27FC236}">
                <a16:creationId xmlns:a16="http://schemas.microsoft.com/office/drawing/2014/main" id="{EA8956B9-3BC5-4253-9562-151B303E7BB2}"/>
              </a:ext>
            </a:extLst>
          </p:cNvPr>
          <p:cNvGrpSpPr/>
          <p:nvPr/>
        </p:nvGrpSpPr>
        <p:grpSpPr>
          <a:xfrm>
            <a:off x="1" y="-13806"/>
            <a:ext cx="12191998" cy="899910"/>
            <a:chOff x="-387178" y="234778"/>
            <a:chExt cx="12191998" cy="899910"/>
          </a:xfrm>
        </p:grpSpPr>
        <p:sp>
          <p:nvSpPr>
            <p:cNvPr id="42" name="TextBox 41">
              <a:extLst>
                <a:ext uri="{FF2B5EF4-FFF2-40B4-BE49-F238E27FC236}">
                  <a16:creationId xmlns:a16="http://schemas.microsoft.com/office/drawing/2014/main" id="{A68FF016-1138-4E89-95C4-73E7C75A6AA2}"/>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Mild Indicators </a:t>
              </a:r>
            </a:p>
          </p:txBody>
        </p:sp>
        <p:grpSp>
          <p:nvGrpSpPr>
            <p:cNvPr id="43" name="Group 42">
              <a:extLst>
                <a:ext uri="{FF2B5EF4-FFF2-40B4-BE49-F238E27FC236}">
                  <a16:creationId xmlns:a16="http://schemas.microsoft.com/office/drawing/2014/main" id="{653B85D2-98D9-4E70-9455-0ACB9A982A49}"/>
                </a:ext>
              </a:extLst>
            </p:cNvPr>
            <p:cNvGrpSpPr/>
            <p:nvPr/>
          </p:nvGrpSpPr>
          <p:grpSpPr>
            <a:xfrm>
              <a:off x="5036159" y="942664"/>
              <a:ext cx="1345324" cy="192024"/>
              <a:chOff x="4633784" y="1383957"/>
              <a:chExt cx="1345324" cy="192024"/>
            </a:xfrm>
          </p:grpSpPr>
          <p:sp>
            <p:nvSpPr>
              <p:cNvPr id="44" name="Oval 43">
                <a:extLst>
                  <a:ext uri="{FF2B5EF4-FFF2-40B4-BE49-F238E27FC236}">
                    <a16:creationId xmlns:a16="http://schemas.microsoft.com/office/drawing/2014/main" id="{312F9861-12FE-4F60-A781-24F57554774F}"/>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D334EA-29E7-4C69-ADBB-E8607075210E}"/>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FE08CEE-A1E1-445D-A15B-F6F59D912DBB}"/>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DF7D053-1D5A-4E28-A1D5-ECD32E408151}"/>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0680719-DB6F-467F-8653-88B4FF7D666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6376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8985148" y="2182683"/>
            <a:ext cx="1805441" cy="1894017"/>
            <a:chOff x="8985148" y="2182683"/>
            <a:chExt cx="1805441"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CHECK</a:t>
              </a: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381342" y="2182683"/>
            <a:ext cx="1805441" cy="1894017"/>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CHECK</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884465" y="2182683"/>
            <a:ext cx="1805441" cy="1894017"/>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CHECK</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1387588" y="2182683"/>
            <a:ext cx="1805441" cy="1894017"/>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CHECK</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0" y="275871"/>
            <a:ext cx="12191999" cy="707886"/>
          </a:xfrm>
          <a:prstGeom prst="rect">
            <a:avLst/>
          </a:prstGeom>
          <a:noFill/>
          <a:ln>
            <a:noFill/>
          </a:ln>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Recommendations to the Bank::To Minimize Loan Default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1040802"/>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991395"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88272"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909207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56" y="5189714"/>
            <a:ext cx="905768" cy="905768"/>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239" y="5189714"/>
            <a:ext cx="900162" cy="900162"/>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6" y="5189714"/>
            <a:ext cx="905770" cy="905768"/>
          </a:xfrm>
          <a:prstGeom prst="rect">
            <a:avLst/>
          </a:prstGeom>
        </p:spPr>
      </p:pic>
      <p:pic>
        <p:nvPicPr>
          <p:cNvPr id="44" name="Picture 43">
            <a:extLst>
              <a:ext uri="{FF2B5EF4-FFF2-40B4-BE49-F238E27FC236}">
                <a16:creationId xmlns:a16="http://schemas.microsoft.com/office/drawing/2014/main" id="{82320AA8-1E5E-496F-9945-24C0399B8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8124" y="5157756"/>
            <a:ext cx="932120" cy="932120"/>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1488849" y="3642405"/>
            <a:ext cx="1591582" cy="1458529"/>
            <a:chOff x="1488849" y="3642405"/>
            <a:chExt cx="1591582" cy="1458529"/>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642405"/>
              <a:ext cx="1591582" cy="646331"/>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Age &amp; Service Tenure</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latin typeface="Tw Cen MT" panose="020B0602020104020603" pitchFamily="34" charset="0"/>
                </a:rPr>
                <a:t>Avoid giving loan to applicants with age&lt;30 years &amp;  </a:t>
              </a:r>
            </a:p>
            <a:p>
              <a:pPr algn="ctr"/>
              <a:r>
                <a:rPr lang="en-US" sz="1400" b="1" dirty="0">
                  <a:solidFill>
                    <a:schemeClr val="tx1">
                      <a:lumMod val="65000"/>
                      <a:lumOff val="35000"/>
                    </a:schemeClr>
                  </a:solidFill>
                  <a:latin typeface="Tw Cen MT" panose="020B0602020104020603" pitchFamily="34" charset="0"/>
                </a:rPr>
                <a:t>job tenure&lt;2 year</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986516" y="3579514"/>
            <a:ext cx="1596461" cy="1629141"/>
            <a:chOff x="3986516" y="3579514"/>
            <a:chExt cx="1596461" cy="1629141"/>
          </a:xfrm>
        </p:grpSpPr>
        <p:sp>
          <p:nvSpPr>
            <p:cNvPr id="48" name="TextBox 47">
              <a:extLst>
                <a:ext uri="{FF2B5EF4-FFF2-40B4-BE49-F238E27FC236}">
                  <a16:creationId xmlns:a16="http://schemas.microsoft.com/office/drawing/2014/main" id="{2CF8B1AD-BE20-4D97-80BF-AC12A3B886DB}"/>
                </a:ext>
              </a:extLst>
            </p:cNvPr>
            <p:cNvSpPr txBox="1"/>
            <p:nvPr/>
          </p:nvSpPr>
          <p:spPr>
            <a:xfrm>
              <a:off x="3991395" y="3579514"/>
              <a:ext cx="1591582" cy="369332"/>
            </a:xfrm>
            <a:prstGeom prst="rect">
              <a:avLst/>
            </a:prstGeom>
            <a:noFill/>
          </p:spPr>
          <p:txBody>
            <a:bodyPr wrap="square" rtlCol="0">
              <a:spAutoFit/>
            </a:bodyPr>
            <a:lstStyle/>
            <a:p>
              <a:pPr algn="ctr"/>
              <a:r>
                <a:rPr lang="en-US" b="1" dirty="0">
                  <a:solidFill>
                    <a:srgbClr val="03A1A4"/>
                  </a:solidFill>
                  <a:latin typeface="Tw Cen MT" panose="020B0602020104020603" pitchFamily="34" charset="0"/>
                </a:rPr>
                <a:t>Region &amp; City</a:t>
              </a:r>
            </a:p>
          </p:txBody>
        </p:sp>
        <p:sp>
          <p:nvSpPr>
            <p:cNvPr id="49" name="TextBox 48">
              <a:extLst>
                <a:ext uri="{FF2B5EF4-FFF2-40B4-BE49-F238E27FC236}">
                  <a16:creationId xmlns:a16="http://schemas.microsoft.com/office/drawing/2014/main" id="{1F2BC42F-0899-4CCE-A35A-4E495A05687C}"/>
                </a:ext>
              </a:extLst>
            </p:cNvPr>
            <p:cNvSpPr txBox="1"/>
            <p:nvPr/>
          </p:nvSpPr>
          <p:spPr>
            <a:xfrm>
              <a:off x="3986516" y="4039104"/>
              <a:ext cx="1591582" cy="1169551"/>
            </a:xfrm>
            <a:prstGeom prst="rect">
              <a:avLst/>
            </a:prstGeom>
            <a:noFill/>
          </p:spPr>
          <p:txBody>
            <a:bodyPr wrap="square" rtlCol="0">
              <a:spAutoFit/>
            </a:bodyPr>
            <a:lstStyle/>
            <a:p>
              <a:pPr algn="ctr"/>
              <a:r>
                <a:rPr lang="en-US" sz="1400" b="1" dirty="0">
                  <a:solidFill>
                    <a:schemeClr val="tx1">
                      <a:lumMod val="65000"/>
                      <a:lumOff val="35000"/>
                    </a:schemeClr>
                  </a:solidFill>
                  <a:latin typeface="Tw Cen MT" panose="020B0602020104020603" pitchFamily="34" charset="0"/>
                </a:rPr>
                <a:t>Avoid giving loan to applicants who resides in region &amp; city with rating 3 assigned by bank </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88272" y="3579514"/>
            <a:ext cx="1605288" cy="1521420"/>
            <a:chOff x="6488272" y="3579514"/>
            <a:chExt cx="1605288" cy="1521420"/>
          </a:xfrm>
        </p:grpSpPr>
        <p:sp>
          <p:nvSpPr>
            <p:cNvPr id="50" name="TextBox 49">
              <a:extLst>
                <a:ext uri="{FF2B5EF4-FFF2-40B4-BE49-F238E27FC236}">
                  <a16:creationId xmlns:a16="http://schemas.microsoft.com/office/drawing/2014/main" id="{3F85E69A-BADF-47FA-97F2-BF77348F278C}"/>
                </a:ext>
              </a:extLst>
            </p:cNvPr>
            <p:cNvSpPr txBox="1"/>
            <p:nvPr/>
          </p:nvSpPr>
          <p:spPr>
            <a:xfrm>
              <a:off x="6501978" y="3579514"/>
              <a:ext cx="1591582" cy="646331"/>
            </a:xfrm>
            <a:prstGeom prst="rect">
              <a:avLst/>
            </a:prstGeom>
            <a:noFill/>
          </p:spPr>
          <p:txBody>
            <a:bodyPr wrap="square" rtlCol="0">
              <a:spAutoFit/>
            </a:bodyPr>
            <a:lstStyle/>
            <a:p>
              <a:pPr algn="ctr"/>
              <a:r>
                <a:rPr lang="en-US" b="1" dirty="0">
                  <a:solidFill>
                    <a:srgbClr val="EE9524"/>
                  </a:solidFill>
                  <a:latin typeface="Tw Cen MT" panose="020B0602020104020603" pitchFamily="34" charset="0"/>
                </a:rPr>
                <a:t>External Agency Scores</a:t>
              </a:r>
            </a:p>
          </p:txBody>
        </p:sp>
        <p:sp>
          <p:nvSpPr>
            <p:cNvPr id="51" name="TextBox 50">
              <a:extLst>
                <a:ext uri="{FF2B5EF4-FFF2-40B4-BE49-F238E27FC236}">
                  <a16:creationId xmlns:a16="http://schemas.microsoft.com/office/drawing/2014/main" id="{94CFAA18-F935-43EC-B7D9-4E19F5F37090}"/>
                </a:ext>
              </a:extLst>
            </p:cNvPr>
            <p:cNvSpPr txBox="1"/>
            <p:nvPr/>
          </p:nvSpPr>
          <p:spPr>
            <a:xfrm>
              <a:off x="6488272" y="4146827"/>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latin typeface="Tw Cen MT" panose="020B0602020104020603" pitchFamily="34" charset="0"/>
                </a:rPr>
                <a:t>Avoid giving loan to applicants with external agency score less than 0.4</a:t>
              </a: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9087242" y="3579514"/>
            <a:ext cx="1610240" cy="1674718"/>
            <a:chOff x="9087242" y="3579514"/>
            <a:chExt cx="1610240" cy="1674718"/>
          </a:xfrm>
        </p:grpSpPr>
        <p:sp>
          <p:nvSpPr>
            <p:cNvPr id="52" name="TextBox 51">
              <a:extLst>
                <a:ext uri="{FF2B5EF4-FFF2-40B4-BE49-F238E27FC236}">
                  <a16:creationId xmlns:a16="http://schemas.microsoft.com/office/drawing/2014/main" id="{8FDFCA09-96C1-48B9-A4BF-FC3BC14E65FF}"/>
                </a:ext>
              </a:extLst>
            </p:cNvPr>
            <p:cNvSpPr txBox="1"/>
            <p:nvPr/>
          </p:nvSpPr>
          <p:spPr>
            <a:xfrm>
              <a:off x="9105900" y="3579514"/>
              <a:ext cx="1591582" cy="646331"/>
            </a:xfrm>
            <a:prstGeom prst="rect">
              <a:avLst/>
            </a:prstGeom>
            <a:noFill/>
          </p:spPr>
          <p:txBody>
            <a:bodyPr wrap="square" rtlCol="0">
              <a:spAutoFit/>
            </a:bodyPr>
            <a:lstStyle/>
            <a:p>
              <a:pPr algn="ctr"/>
              <a:r>
                <a:rPr lang="en-US" b="1" dirty="0">
                  <a:solidFill>
                    <a:srgbClr val="1C7CBB"/>
                  </a:solidFill>
                  <a:latin typeface="Tw Cen MT" panose="020B0602020104020603" pitchFamily="34" charset="0"/>
                </a:rPr>
                <a:t>Past Rejected Applications</a:t>
              </a:r>
            </a:p>
          </p:txBody>
        </p:sp>
        <p:sp>
          <p:nvSpPr>
            <p:cNvPr id="53" name="TextBox 52">
              <a:extLst>
                <a:ext uri="{FF2B5EF4-FFF2-40B4-BE49-F238E27FC236}">
                  <a16:creationId xmlns:a16="http://schemas.microsoft.com/office/drawing/2014/main" id="{390ABEF2-EA94-4E61-B642-F3A2B133F939}"/>
                </a:ext>
              </a:extLst>
            </p:cNvPr>
            <p:cNvSpPr txBox="1"/>
            <p:nvPr/>
          </p:nvSpPr>
          <p:spPr>
            <a:xfrm>
              <a:off x="9087242" y="4084681"/>
              <a:ext cx="1591582" cy="1169551"/>
            </a:xfrm>
            <a:prstGeom prst="rect">
              <a:avLst/>
            </a:prstGeom>
            <a:noFill/>
          </p:spPr>
          <p:txBody>
            <a:bodyPr wrap="square" rtlCol="0">
              <a:spAutoFit/>
            </a:bodyPr>
            <a:lstStyle/>
            <a:p>
              <a:pPr algn="ctr"/>
              <a:r>
                <a:rPr lang="en-US" sz="1400" b="1" dirty="0">
                  <a:solidFill>
                    <a:schemeClr val="tx1">
                      <a:lumMod val="65000"/>
                      <a:lumOff val="35000"/>
                    </a:schemeClr>
                  </a:solidFill>
                  <a:latin typeface="Tw Cen MT" panose="020B0602020104020603" pitchFamily="34" charset="0"/>
                </a:rPr>
                <a:t>Avoid giving loan to applicants with more than 20% past applications rejected by bank</a:t>
              </a:r>
            </a:p>
          </p:txBody>
        </p:sp>
      </p:grpSp>
      <p:sp>
        <p:nvSpPr>
          <p:cNvPr id="45" name="TextBox 44">
            <a:extLst>
              <a:ext uri="{FF2B5EF4-FFF2-40B4-BE49-F238E27FC236}">
                <a16:creationId xmlns:a16="http://schemas.microsoft.com/office/drawing/2014/main" id="{C3C504E0-47AE-4D60-8B72-5CBE11EDC341}"/>
              </a:ext>
            </a:extLst>
          </p:cNvPr>
          <p:cNvSpPr txBox="1"/>
          <p:nvPr/>
        </p:nvSpPr>
        <p:spPr>
          <a:xfrm>
            <a:off x="142043" y="1271930"/>
            <a:ext cx="11762912" cy="923330"/>
          </a:xfrm>
          <a:prstGeom prst="rect">
            <a:avLst/>
          </a:prstGeom>
          <a:noFill/>
        </p:spPr>
        <p:txBody>
          <a:bodyPr wrap="square" rtlCol="0">
            <a:spAutoFit/>
          </a:bodyPr>
          <a:lstStyle/>
          <a:p>
            <a:r>
              <a:rPr lang="en-US" b="1" dirty="0">
                <a:solidFill>
                  <a:schemeClr val="tx1">
                    <a:lumMod val="65000"/>
                    <a:lumOff val="35000"/>
                  </a:schemeClr>
                </a:solidFill>
                <a:latin typeface="Tw Cen MT" panose="020B0602020104020603" pitchFamily="34" charset="0"/>
              </a:rPr>
              <a:t>Based on the extensive EDA conducted on the data set and our professional judgement based on the finding of the EDA, we recommend the Bank implement a 4 layer scrutiny system in order to minimized loan default. These layers will refine the applicants profile based on the following 4 checks and the applicants profile matching all 4 checks can be rejected.</a:t>
            </a:r>
          </a:p>
        </p:txBody>
      </p:sp>
    </p:spTree>
    <p:extLst>
      <p:ext uri="{BB962C8B-B14F-4D97-AF65-F5344CB8AC3E}">
        <p14:creationId xmlns:p14="http://schemas.microsoft.com/office/powerpoint/2010/main" val="17564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anim calcmode="lin" valueType="num">
                                      <p:cBhvr>
                                        <p:cTn id="77" dur="500" fill="hold"/>
                                        <p:tgtEl>
                                          <p:spTgt spid="24"/>
                                        </p:tgtEl>
                                        <p:attrNameLst>
                                          <p:attrName>ppt_x</p:attrName>
                                        </p:attrNameLst>
                                      </p:cBhvr>
                                      <p:tavLst>
                                        <p:tav tm="0">
                                          <p:val>
                                            <p:strVal val="#ppt_x"/>
                                          </p:val>
                                        </p:tav>
                                        <p:tav tm="100000">
                                          <p:val>
                                            <p:strVal val="#ppt_x"/>
                                          </p:val>
                                        </p:tav>
                                      </p:tavLst>
                                    </p:anim>
                                    <p:anim calcmode="lin" valueType="num">
                                      <p:cBhvr>
                                        <p:cTn id="78" dur="5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strVal val="#ppt_x"/>
                                          </p:val>
                                        </p:tav>
                                        <p:tav tm="100000">
                                          <p:val>
                                            <p:strVal val="#ppt_x"/>
                                          </p:val>
                                        </p:tav>
                                      </p:tavLst>
                                    </p:anim>
                                    <p:anim calcmode="lin" valueType="num">
                                      <p:cBhvr>
                                        <p:cTn id="84" dur="500" fill="hold"/>
                                        <p:tgtEl>
                                          <p:spTgt spid="62"/>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mph" presetSubtype="2" fill="hold" grpId="0" nodeType="clickEffect">
                                  <p:stCondLst>
                                    <p:cond delay="0"/>
                                  </p:stCondLst>
                                  <p:childTnLst>
                                    <p:animClr clrSpc="rgb" dir="cw">
                                      <p:cBhvr override="childStyle">
                                        <p:cTn id="99" dur="10" fill="hold"/>
                                        <p:tgtEl>
                                          <p:spTgt spid="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P spid="20"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162D46-E520-46B7-AD10-5E1C6084E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903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219989C-6534-4081-88F9-01A1845F375C}"/>
              </a:ext>
            </a:extLst>
          </p:cNvPr>
          <p:cNvGrpSpPr/>
          <p:nvPr/>
        </p:nvGrpSpPr>
        <p:grpSpPr>
          <a:xfrm>
            <a:off x="8985148" y="2182683"/>
            <a:ext cx="1805441" cy="1894017"/>
            <a:chOff x="8985148" y="2182683"/>
            <a:chExt cx="1805441" cy="1894017"/>
          </a:xfrm>
        </p:grpSpPr>
        <p:sp>
          <p:nvSpPr>
            <p:cNvPr id="23" name="Rectangle: Top Corners Rounded 22">
              <a:extLst>
                <a:ext uri="{FF2B5EF4-FFF2-40B4-BE49-F238E27FC236}">
                  <a16:creationId xmlns:a16="http://schemas.microsoft.com/office/drawing/2014/main" id="{303A4C65-5C87-4C63-A0E1-4DF161B02937}"/>
                </a:ext>
              </a:extLst>
            </p:cNvPr>
            <p:cNvSpPr/>
            <p:nvPr/>
          </p:nvSpPr>
          <p:spPr>
            <a:xfrm>
              <a:off x="909207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447283-DB73-4C8A-99DE-552ACE3319FB}"/>
                </a:ext>
              </a:extLst>
            </p:cNvPr>
            <p:cNvSpPr txBox="1"/>
            <p:nvPr/>
          </p:nvSpPr>
          <p:spPr>
            <a:xfrm>
              <a:off x="944065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sp>
          <p:nvSpPr>
            <p:cNvPr id="26" name="TextBox 25">
              <a:extLst>
                <a:ext uri="{FF2B5EF4-FFF2-40B4-BE49-F238E27FC236}">
                  <a16:creationId xmlns:a16="http://schemas.microsoft.com/office/drawing/2014/main" id="{6BEC5E5B-C4A7-4BE2-9DAD-E90FC41E4DCA}"/>
                </a:ext>
              </a:extLst>
            </p:cNvPr>
            <p:cNvSpPr txBox="1"/>
            <p:nvPr/>
          </p:nvSpPr>
          <p:spPr>
            <a:xfrm>
              <a:off x="898514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TASK</a:t>
              </a:r>
            </a:p>
          </p:txBody>
        </p:sp>
      </p:grpSp>
      <p:grpSp>
        <p:nvGrpSpPr>
          <p:cNvPr id="58" name="Group 57">
            <a:extLst>
              <a:ext uri="{FF2B5EF4-FFF2-40B4-BE49-F238E27FC236}">
                <a16:creationId xmlns:a16="http://schemas.microsoft.com/office/drawing/2014/main" id="{A2198942-3878-4909-884B-7CA0E318DFD7}"/>
              </a:ext>
            </a:extLst>
          </p:cNvPr>
          <p:cNvGrpSpPr/>
          <p:nvPr/>
        </p:nvGrpSpPr>
        <p:grpSpPr>
          <a:xfrm>
            <a:off x="6381342" y="2182683"/>
            <a:ext cx="1805441" cy="1894017"/>
            <a:chOff x="6381342" y="2182683"/>
            <a:chExt cx="1805441" cy="1894017"/>
          </a:xfrm>
        </p:grpSpPr>
        <p:sp>
          <p:nvSpPr>
            <p:cNvPr id="19" name="Rectangle: Top Corners Rounded 18">
              <a:extLst>
                <a:ext uri="{FF2B5EF4-FFF2-40B4-BE49-F238E27FC236}">
                  <a16:creationId xmlns:a16="http://schemas.microsoft.com/office/drawing/2014/main" id="{4B2E4077-565B-48E9-A42E-57895BC5AA27}"/>
                </a:ext>
              </a:extLst>
            </p:cNvPr>
            <p:cNvSpPr/>
            <p:nvPr/>
          </p:nvSpPr>
          <p:spPr>
            <a:xfrm>
              <a:off x="648827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BFDA63-D1BE-4B0B-A1BF-19B81E35575F}"/>
                </a:ext>
              </a:extLst>
            </p:cNvPr>
            <p:cNvSpPr txBox="1"/>
            <p:nvPr/>
          </p:nvSpPr>
          <p:spPr>
            <a:xfrm>
              <a:off x="6381342"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TASK</a:t>
              </a:r>
            </a:p>
          </p:txBody>
        </p:sp>
        <p:sp>
          <p:nvSpPr>
            <p:cNvPr id="27" name="TextBox 26">
              <a:extLst>
                <a:ext uri="{FF2B5EF4-FFF2-40B4-BE49-F238E27FC236}">
                  <a16:creationId xmlns:a16="http://schemas.microsoft.com/office/drawing/2014/main" id="{2F047EE7-AD08-45DB-A65A-9FA74A775764}"/>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57" name="Group 56">
            <a:extLst>
              <a:ext uri="{FF2B5EF4-FFF2-40B4-BE49-F238E27FC236}">
                <a16:creationId xmlns:a16="http://schemas.microsoft.com/office/drawing/2014/main" id="{A430A81F-25E0-4239-B494-46C9D4937700}"/>
              </a:ext>
            </a:extLst>
          </p:cNvPr>
          <p:cNvGrpSpPr/>
          <p:nvPr/>
        </p:nvGrpSpPr>
        <p:grpSpPr>
          <a:xfrm>
            <a:off x="3884465" y="2182683"/>
            <a:ext cx="1805441" cy="1894017"/>
            <a:chOff x="3884465" y="2182683"/>
            <a:chExt cx="1805441" cy="1894017"/>
          </a:xfrm>
        </p:grpSpPr>
        <p:sp>
          <p:nvSpPr>
            <p:cNvPr id="1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4B84361-FFCA-4952-9762-BC2B8113DC6B}"/>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TASK</a:t>
              </a:r>
            </a:p>
          </p:txBody>
        </p:sp>
        <p:sp>
          <p:nvSpPr>
            <p:cNvPr id="28" name="TextBox 27">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4" name="Group 53">
            <a:extLst>
              <a:ext uri="{FF2B5EF4-FFF2-40B4-BE49-F238E27FC236}">
                <a16:creationId xmlns:a16="http://schemas.microsoft.com/office/drawing/2014/main" id="{71DA1449-9BBE-4FB5-854D-B6D832CCD806}"/>
              </a:ext>
            </a:extLst>
          </p:cNvPr>
          <p:cNvGrpSpPr/>
          <p:nvPr/>
        </p:nvGrpSpPr>
        <p:grpSpPr>
          <a:xfrm>
            <a:off x="1387588" y="2182683"/>
            <a:ext cx="1805441" cy="1894017"/>
            <a:chOff x="1387588" y="2182683"/>
            <a:chExt cx="1805441" cy="1894017"/>
          </a:xfrm>
        </p:grpSpPr>
        <p:sp>
          <p:nvSpPr>
            <p:cNvPr id="1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2352D7-E64D-4683-8555-4BBBFBED2197}"/>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TASK</a:t>
              </a:r>
            </a:p>
          </p:txBody>
        </p:sp>
        <p:sp>
          <p:nvSpPr>
            <p:cNvPr id="29" name="TextBox 28">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4" name="TextBox 3">
            <a:extLst>
              <a:ext uri="{FF2B5EF4-FFF2-40B4-BE49-F238E27FC236}">
                <a16:creationId xmlns:a16="http://schemas.microsoft.com/office/drawing/2014/main" id="{BE8AA9BD-5B28-4BB1-803B-54BB6E1B0DE1}"/>
              </a:ext>
            </a:extLst>
          </p:cNvPr>
          <p:cNvSpPr txBox="1"/>
          <p:nvPr/>
        </p:nvSpPr>
        <p:spPr>
          <a:xfrm>
            <a:off x="2456543" y="293626"/>
            <a:ext cx="7278915" cy="707886"/>
          </a:xfrm>
          <a:prstGeom prst="rect">
            <a:avLst/>
          </a:prstGeom>
          <a:noFill/>
          <a:ln>
            <a:noFill/>
          </a:ln>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Introduction &amp; Problem Statement</a:t>
            </a:r>
          </a:p>
        </p:txBody>
      </p:sp>
      <p:grpSp>
        <p:nvGrpSpPr>
          <p:cNvPr id="5" name="Group 4">
            <a:extLst>
              <a:ext uri="{FF2B5EF4-FFF2-40B4-BE49-F238E27FC236}">
                <a16:creationId xmlns:a16="http://schemas.microsoft.com/office/drawing/2014/main" id="{7D884BCA-1978-49CC-8588-5399D7CABDE7}"/>
              </a:ext>
            </a:extLst>
          </p:cNvPr>
          <p:cNvGrpSpPr/>
          <p:nvPr/>
        </p:nvGrpSpPr>
        <p:grpSpPr>
          <a:xfrm>
            <a:off x="5378756" y="1040802"/>
            <a:ext cx="1434489" cy="190500"/>
            <a:chOff x="4679586" y="878988"/>
            <a:chExt cx="1434489" cy="190500"/>
          </a:xfrm>
        </p:grpSpPr>
        <p:sp>
          <p:nvSpPr>
            <p:cNvPr id="6" name="Oval 5">
              <a:extLst>
                <a:ext uri="{FF2B5EF4-FFF2-40B4-BE49-F238E27FC236}">
                  <a16:creationId xmlns:a16="http://schemas.microsoft.com/office/drawing/2014/main"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Shape 10">
            <a:extLst>
              <a:ext uri="{FF2B5EF4-FFF2-40B4-BE49-F238E27FC236}">
                <a16:creationId xmlns:a16="http://schemas.microsoft.com/office/drawing/2014/main" id="{BA10DECE-FB54-4F98-9472-6CE168F86075}"/>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33F448-D5EA-4698-93DE-C12876411D16}"/>
              </a:ext>
            </a:extLst>
          </p:cNvPr>
          <p:cNvSpPr/>
          <p:nvPr/>
        </p:nvSpPr>
        <p:spPr>
          <a:xfrm flipV="1">
            <a:off x="3991395"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992BDF-F7C4-4374-886A-86270F68E5B1}"/>
              </a:ext>
            </a:extLst>
          </p:cNvPr>
          <p:cNvSpPr/>
          <p:nvPr/>
        </p:nvSpPr>
        <p:spPr>
          <a:xfrm flipV="1">
            <a:off x="6488272"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066C7CC-77EF-41CA-B323-66B868940684}"/>
              </a:ext>
            </a:extLst>
          </p:cNvPr>
          <p:cNvSpPr/>
          <p:nvPr/>
        </p:nvSpPr>
        <p:spPr>
          <a:xfrm flipV="1">
            <a:off x="909207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149AF21-2235-48F7-BCB5-97AAA5BB7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56" y="5189714"/>
            <a:ext cx="905768" cy="905768"/>
          </a:xfrm>
          <a:prstGeom prst="rect">
            <a:avLst/>
          </a:prstGeom>
        </p:spPr>
      </p:pic>
      <p:pic>
        <p:nvPicPr>
          <p:cNvPr id="40" name="Picture 39">
            <a:extLst>
              <a:ext uri="{FF2B5EF4-FFF2-40B4-BE49-F238E27FC236}">
                <a16:creationId xmlns:a16="http://schemas.microsoft.com/office/drawing/2014/main" id="{9E50AA9A-FAB8-4A36-BCFC-AE5A9E810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239" y="5189714"/>
            <a:ext cx="900162" cy="900162"/>
          </a:xfrm>
          <a:prstGeom prst="rect">
            <a:avLst/>
          </a:prstGeom>
        </p:spPr>
      </p:pic>
      <p:pic>
        <p:nvPicPr>
          <p:cNvPr id="42" name="Picture 41">
            <a:extLst>
              <a:ext uri="{FF2B5EF4-FFF2-40B4-BE49-F238E27FC236}">
                <a16:creationId xmlns:a16="http://schemas.microsoft.com/office/drawing/2014/main" id="{E45F41EB-76B8-4D33-BDB3-4A3E0743A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846" y="5189714"/>
            <a:ext cx="905770" cy="905768"/>
          </a:xfrm>
          <a:prstGeom prst="rect">
            <a:avLst/>
          </a:prstGeom>
        </p:spPr>
      </p:pic>
      <p:pic>
        <p:nvPicPr>
          <p:cNvPr id="44" name="Picture 43">
            <a:extLst>
              <a:ext uri="{FF2B5EF4-FFF2-40B4-BE49-F238E27FC236}">
                <a16:creationId xmlns:a16="http://schemas.microsoft.com/office/drawing/2014/main" id="{82320AA8-1E5E-496F-9945-24C0399B8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8124" y="5157756"/>
            <a:ext cx="932120" cy="932120"/>
          </a:xfrm>
          <a:prstGeom prst="rect">
            <a:avLst/>
          </a:prstGeom>
        </p:spPr>
      </p:pic>
      <p:grpSp>
        <p:nvGrpSpPr>
          <p:cNvPr id="55" name="Group 54">
            <a:extLst>
              <a:ext uri="{FF2B5EF4-FFF2-40B4-BE49-F238E27FC236}">
                <a16:creationId xmlns:a16="http://schemas.microsoft.com/office/drawing/2014/main" id="{5BD90705-18BB-473B-A34A-340D3FE7B602}"/>
              </a:ext>
            </a:extLst>
          </p:cNvPr>
          <p:cNvGrpSpPr/>
          <p:nvPr/>
        </p:nvGrpSpPr>
        <p:grpSpPr>
          <a:xfrm>
            <a:off x="1488849" y="3642405"/>
            <a:ext cx="1591582" cy="1458529"/>
            <a:chOff x="1488849" y="3642405"/>
            <a:chExt cx="1591582" cy="1458529"/>
          </a:xfrm>
        </p:grpSpPr>
        <p:sp>
          <p:nvSpPr>
            <p:cNvPr id="46" name="TextBox 45">
              <a:extLst>
                <a:ext uri="{FF2B5EF4-FFF2-40B4-BE49-F238E27FC236}">
                  <a16:creationId xmlns:a16="http://schemas.microsoft.com/office/drawing/2014/main" id="{596EA5B9-609B-41D8-BAEB-1AB2F8B9359E}"/>
                </a:ext>
              </a:extLst>
            </p:cNvPr>
            <p:cNvSpPr txBox="1"/>
            <p:nvPr/>
          </p:nvSpPr>
          <p:spPr>
            <a:xfrm>
              <a:off x="1488849" y="3642405"/>
              <a:ext cx="1591582" cy="369332"/>
            </a:xfrm>
            <a:prstGeom prst="rect">
              <a:avLst/>
            </a:prstGeom>
            <a:noFill/>
          </p:spPr>
          <p:txBody>
            <a:bodyPr wrap="square" rtlCol="0">
              <a:spAutoFit/>
            </a:bodyPr>
            <a:lstStyle/>
            <a:p>
              <a:pPr algn="ctr"/>
              <a:r>
                <a:rPr lang="en-US" b="1" dirty="0">
                  <a:solidFill>
                    <a:srgbClr val="EF3078"/>
                  </a:solidFill>
                  <a:latin typeface="Tw Cen MT" panose="020B0602020104020603" pitchFamily="34" charset="0"/>
                </a:rPr>
                <a:t>Apply EDA</a:t>
              </a:r>
            </a:p>
          </p:txBody>
        </p:sp>
        <p:sp>
          <p:nvSpPr>
            <p:cNvPr id="47" name="TextBox 46">
              <a:extLst>
                <a:ext uri="{FF2B5EF4-FFF2-40B4-BE49-F238E27FC236}">
                  <a16:creationId xmlns:a16="http://schemas.microsoft.com/office/drawing/2014/main" id="{DAFD7EC4-BD0C-414A-BAC7-6A87FBE0FD33}"/>
                </a:ext>
              </a:extLst>
            </p:cNvPr>
            <p:cNvSpPr txBox="1"/>
            <p:nvPr/>
          </p:nvSpPr>
          <p:spPr>
            <a:xfrm>
              <a:off x="1488849" y="4146827"/>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rPr>
                <a:t>Use EDA in a real business scenario of risk analytics in banking  </a:t>
              </a:r>
            </a:p>
          </p:txBody>
        </p:sp>
      </p:grpSp>
      <p:grpSp>
        <p:nvGrpSpPr>
          <p:cNvPr id="56" name="Group 55">
            <a:extLst>
              <a:ext uri="{FF2B5EF4-FFF2-40B4-BE49-F238E27FC236}">
                <a16:creationId xmlns:a16="http://schemas.microsoft.com/office/drawing/2014/main" id="{4AC51385-1E45-4902-BDC3-8DDF59AAC454}"/>
              </a:ext>
            </a:extLst>
          </p:cNvPr>
          <p:cNvGrpSpPr/>
          <p:nvPr/>
        </p:nvGrpSpPr>
        <p:grpSpPr>
          <a:xfrm>
            <a:off x="3977674" y="3579514"/>
            <a:ext cx="1605303" cy="1521420"/>
            <a:chOff x="3977674" y="3579514"/>
            <a:chExt cx="1605303" cy="1521420"/>
          </a:xfrm>
        </p:grpSpPr>
        <p:sp>
          <p:nvSpPr>
            <p:cNvPr id="48" name="TextBox 47">
              <a:extLst>
                <a:ext uri="{FF2B5EF4-FFF2-40B4-BE49-F238E27FC236}">
                  <a16:creationId xmlns:a16="http://schemas.microsoft.com/office/drawing/2014/main" id="{2CF8B1AD-BE20-4D97-80BF-AC12A3B886DB}"/>
                </a:ext>
              </a:extLst>
            </p:cNvPr>
            <p:cNvSpPr txBox="1"/>
            <p:nvPr/>
          </p:nvSpPr>
          <p:spPr>
            <a:xfrm>
              <a:off x="3991395" y="3579514"/>
              <a:ext cx="1591582" cy="646331"/>
            </a:xfrm>
            <a:prstGeom prst="rect">
              <a:avLst/>
            </a:prstGeom>
            <a:noFill/>
          </p:spPr>
          <p:txBody>
            <a:bodyPr wrap="square" rtlCol="0">
              <a:spAutoFit/>
            </a:bodyPr>
            <a:lstStyle/>
            <a:p>
              <a:pPr algn="ctr"/>
              <a:r>
                <a:rPr lang="en-US" b="1" dirty="0">
                  <a:solidFill>
                    <a:srgbClr val="03A1A4"/>
                  </a:solidFill>
                  <a:latin typeface="Tw Cen MT" panose="020B0602020104020603" pitchFamily="34" charset="0"/>
                </a:rPr>
                <a:t>Business Understanding</a:t>
              </a:r>
            </a:p>
          </p:txBody>
        </p:sp>
        <p:sp>
          <p:nvSpPr>
            <p:cNvPr id="49" name="TextBox 48">
              <a:extLst>
                <a:ext uri="{FF2B5EF4-FFF2-40B4-BE49-F238E27FC236}">
                  <a16:creationId xmlns:a16="http://schemas.microsoft.com/office/drawing/2014/main" id="{1F2BC42F-0899-4CCE-A35A-4E495A05687C}"/>
                </a:ext>
              </a:extLst>
            </p:cNvPr>
            <p:cNvSpPr txBox="1"/>
            <p:nvPr/>
          </p:nvSpPr>
          <p:spPr>
            <a:xfrm>
              <a:off x="3977674" y="4146827"/>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rPr>
                <a:t>Applicants capable of repaying the loan should not get rejected.</a:t>
              </a:r>
            </a:p>
          </p:txBody>
        </p:sp>
      </p:grpSp>
      <p:grpSp>
        <p:nvGrpSpPr>
          <p:cNvPr id="59" name="Group 58">
            <a:extLst>
              <a:ext uri="{FF2B5EF4-FFF2-40B4-BE49-F238E27FC236}">
                <a16:creationId xmlns:a16="http://schemas.microsoft.com/office/drawing/2014/main" id="{FC1746BE-76D9-44D6-8ED0-355F952A375E}"/>
              </a:ext>
            </a:extLst>
          </p:cNvPr>
          <p:cNvGrpSpPr/>
          <p:nvPr/>
        </p:nvGrpSpPr>
        <p:grpSpPr>
          <a:xfrm>
            <a:off x="6488272" y="3579514"/>
            <a:ext cx="1605288" cy="1521420"/>
            <a:chOff x="6488272" y="3579514"/>
            <a:chExt cx="1605288" cy="1521420"/>
          </a:xfrm>
        </p:grpSpPr>
        <p:sp>
          <p:nvSpPr>
            <p:cNvPr id="50" name="TextBox 49">
              <a:extLst>
                <a:ext uri="{FF2B5EF4-FFF2-40B4-BE49-F238E27FC236}">
                  <a16:creationId xmlns:a16="http://schemas.microsoft.com/office/drawing/2014/main" id="{3F85E69A-BADF-47FA-97F2-BF77348F278C}"/>
                </a:ext>
              </a:extLst>
            </p:cNvPr>
            <p:cNvSpPr txBox="1"/>
            <p:nvPr/>
          </p:nvSpPr>
          <p:spPr>
            <a:xfrm>
              <a:off x="6501978" y="3579514"/>
              <a:ext cx="1591582" cy="646331"/>
            </a:xfrm>
            <a:prstGeom prst="rect">
              <a:avLst/>
            </a:prstGeom>
            <a:noFill/>
          </p:spPr>
          <p:txBody>
            <a:bodyPr wrap="square" rtlCol="0">
              <a:spAutoFit/>
            </a:bodyPr>
            <a:lstStyle/>
            <a:p>
              <a:pPr algn="ctr"/>
              <a:r>
                <a:rPr lang="en-US" b="1" dirty="0">
                  <a:solidFill>
                    <a:srgbClr val="EE9524"/>
                  </a:solidFill>
                  <a:latin typeface="Tw Cen MT" panose="020B0602020104020603" pitchFamily="34" charset="0"/>
                </a:rPr>
                <a:t>Business Objectives</a:t>
              </a:r>
            </a:p>
          </p:txBody>
        </p:sp>
        <p:sp>
          <p:nvSpPr>
            <p:cNvPr id="51" name="TextBox 50">
              <a:extLst>
                <a:ext uri="{FF2B5EF4-FFF2-40B4-BE49-F238E27FC236}">
                  <a16:creationId xmlns:a16="http://schemas.microsoft.com/office/drawing/2014/main" id="{94CFAA18-F935-43EC-B7D9-4E19F5F37090}"/>
                </a:ext>
              </a:extLst>
            </p:cNvPr>
            <p:cNvSpPr txBox="1"/>
            <p:nvPr/>
          </p:nvSpPr>
          <p:spPr>
            <a:xfrm>
              <a:off x="6488272" y="4146827"/>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rPr>
                <a:t>Identify patterns which indicate if a client has difficulty in repayment</a:t>
              </a:r>
            </a:p>
          </p:txBody>
        </p:sp>
      </p:grpSp>
      <p:grpSp>
        <p:nvGrpSpPr>
          <p:cNvPr id="60" name="Group 59">
            <a:extLst>
              <a:ext uri="{FF2B5EF4-FFF2-40B4-BE49-F238E27FC236}">
                <a16:creationId xmlns:a16="http://schemas.microsoft.com/office/drawing/2014/main" id="{CEAB50F2-56A8-4020-BA7E-223D0388029E}"/>
              </a:ext>
            </a:extLst>
          </p:cNvPr>
          <p:cNvGrpSpPr/>
          <p:nvPr/>
        </p:nvGrpSpPr>
        <p:grpSpPr>
          <a:xfrm>
            <a:off x="9087137" y="3579514"/>
            <a:ext cx="1610345" cy="1492882"/>
            <a:chOff x="9087137" y="3579514"/>
            <a:chExt cx="1610345" cy="1492882"/>
          </a:xfrm>
        </p:grpSpPr>
        <p:sp>
          <p:nvSpPr>
            <p:cNvPr id="52" name="TextBox 51">
              <a:extLst>
                <a:ext uri="{FF2B5EF4-FFF2-40B4-BE49-F238E27FC236}">
                  <a16:creationId xmlns:a16="http://schemas.microsoft.com/office/drawing/2014/main" id="{8FDFCA09-96C1-48B9-A4BF-FC3BC14E65FF}"/>
                </a:ext>
              </a:extLst>
            </p:cNvPr>
            <p:cNvSpPr txBox="1"/>
            <p:nvPr/>
          </p:nvSpPr>
          <p:spPr>
            <a:xfrm>
              <a:off x="9105900" y="3579514"/>
              <a:ext cx="1591582" cy="369332"/>
            </a:xfrm>
            <a:prstGeom prst="rect">
              <a:avLst/>
            </a:prstGeom>
            <a:noFill/>
          </p:spPr>
          <p:txBody>
            <a:bodyPr wrap="square" rtlCol="0">
              <a:spAutoFit/>
            </a:bodyPr>
            <a:lstStyle/>
            <a:p>
              <a:pPr algn="ctr"/>
              <a:r>
                <a:rPr lang="en-US" b="1" dirty="0">
                  <a:solidFill>
                    <a:srgbClr val="1C7CBB"/>
                  </a:solidFill>
                  <a:latin typeface="Tw Cen MT" panose="020B0602020104020603" pitchFamily="34" charset="0"/>
                </a:rPr>
                <a:t>Output</a:t>
              </a:r>
            </a:p>
          </p:txBody>
        </p:sp>
        <p:sp>
          <p:nvSpPr>
            <p:cNvPr id="53" name="TextBox 52">
              <a:extLst>
                <a:ext uri="{FF2B5EF4-FFF2-40B4-BE49-F238E27FC236}">
                  <a16:creationId xmlns:a16="http://schemas.microsoft.com/office/drawing/2014/main" id="{390ABEF2-EA94-4E61-B642-F3A2B133F939}"/>
                </a:ext>
              </a:extLst>
            </p:cNvPr>
            <p:cNvSpPr txBox="1"/>
            <p:nvPr/>
          </p:nvSpPr>
          <p:spPr>
            <a:xfrm>
              <a:off x="9087137" y="4118289"/>
              <a:ext cx="1591582" cy="954107"/>
            </a:xfrm>
            <a:prstGeom prst="rect">
              <a:avLst/>
            </a:prstGeom>
            <a:noFill/>
          </p:spPr>
          <p:txBody>
            <a:bodyPr wrap="square" rtlCol="0">
              <a:spAutoFit/>
            </a:bodyPr>
            <a:lstStyle/>
            <a:p>
              <a:pPr algn="ctr"/>
              <a:r>
                <a:rPr lang="en-US" sz="1400" b="1" dirty="0">
                  <a:solidFill>
                    <a:schemeClr val="tx1">
                      <a:lumMod val="65000"/>
                      <a:lumOff val="35000"/>
                    </a:schemeClr>
                  </a:solidFill>
                </a:rPr>
                <a:t>Report the driving factors (Variables) and their impact on loan default</a:t>
              </a:r>
            </a:p>
          </p:txBody>
        </p:sp>
      </p:grpSp>
    </p:spTree>
    <p:extLst>
      <p:ext uri="{BB962C8B-B14F-4D97-AF65-F5344CB8AC3E}">
        <p14:creationId xmlns:p14="http://schemas.microsoft.com/office/powerpoint/2010/main" val="249408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anim calcmode="lin" valueType="num">
                                      <p:cBhvr>
                                        <p:cTn id="14" dur="500" fill="hold"/>
                                        <p:tgtEl>
                                          <p:spTgt spid="54"/>
                                        </p:tgtEl>
                                        <p:attrNameLst>
                                          <p:attrName>ppt_x</p:attrName>
                                        </p:attrNameLst>
                                      </p:cBhvr>
                                      <p:tavLst>
                                        <p:tav tm="0">
                                          <p:val>
                                            <p:strVal val="#ppt_x"/>
                                          </p:val>
                                        </p:tav>
                                        <p:tav tm="100000">
                                          <p:val>
                                            <p:strVal val="#ppt_x"/>
                                          </p:val>
                                        </p:tav>
                                      </p:tavLst>
                                    </p:anim>
                                    <p:anim calcmode="lin" valueType="num">
                                      <p:cBhvr>
                                        <p:cTn id="15" dur="500" fill="hold"/>
                                        <p:tgtEl>
                                          <p:spTgt spid="54"/>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53" presetClass="entr" presetSubtype="16"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p:cTn id="19" dur="500" fill="hold"/>
                                        <p:tgtEl>
                                          <p:spTgt spid="55"/>
                                        </p:tgtEl>
                                        <p:attrNameLst>
                                          <p:attrName>ppt_w</p:attrName>
                                        </p:attrNameLst>
                                      </p:cBhvr>
                                      <p:tavLst>
                                        <p:tav tm="0">
                                          <p:val>
                                            <p:fltVal val="0"/>
                                          </p:val>
                                        </p:tav>
                                        <p:tav tm="100000">
                                          <p:val>
                                            <p:strVal val="#ppt_w"/>
                                          </p:val>
                                        </p:tav>
                                      </p:tavLst>
                                    </p:anim>
                                    <p:anim calcmode="lin" valueType="num">
                                      <p:cBhvr>
                                        <p:cTn id="20" dur="500" fill="hold"/>
                                        <p:tgtEl>
                                          <p:spTgt spid="55"/>
                                        </p:tgtEl>
                                        <p:attrNameLst>
                                          <p:attrName>ppt_h</p:attrName>
                                        </p:attrNameLst>
                                      </p:cBhvr>
                                      <p:tavLst>
                                        <p:tav tm="0">
                                          <p:val>
                                            <p:fltVal val="0"/>
                                          </p:val>
                                        </p:tav>
                                        <p:tav tm="100000">
                                          <p:val>
                                            <p:strVal val="#ppt_h"/>
                                          </p:val>
                                        </p:tav>
                                      </p:tavLst>
                                    </p:anim>
                                    <p:animEffect transition="in" filter="fade">
                                      <p:cBhvr>
                                        <p:cTn id="21" dur="500"/>
                                        <p:tgtEl>
                                          <p:spTgt spid="55"/>
                                        </p:tgtEl>
                                      </p:cBhvr>
                                    </p:animEffect>
                                  </p:childTnLst>
                                </p:cTn>
                              </p:par>
                              <p:par>
                                <p:cTn id="22" presetID="53" presetClass="entr" presetSubtype="16" fill="hold"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par>
                          <p:cTn id="27" fill="hold">
                            <p:stCondLst>
                              <p:cond delay="1750"/>
                            </p:stCondLst>
                            <p:childTnLst>
                              <p:par>
                                <p:cTn id="28" presetID="42"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53" presetClass="entr" presetSubtype="16"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animEffect transition="in" filter="fade">
                                      <p:cBhvr>
                                        <p:cTn id="44" dur="500"/>
                                        <p:tgtEl>
                                          <p:spTgt spid="56"/>
                                        </p:tgtEl>
                                      </p:cBhvr>
                                    </p:animEffect>
                                  </p:childTnLst>
                                </p:cTn>
                              </p:par>
                              <p:par>
                                <p:cTn id="45" presetID="53" presetClass="entr" presetSubtype="16"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p:cTn id="47" dur="500" fill="hold"/>
                                        <p:tgtEl>
                                          <p:spTgt spid="40"/>
                                        </p:tgtEl>
                                        <p:attrNameLst>
                                          <p:attrName>ppt_w</p:attrName>
                                        </p:attrNameLst>
                                      </p:cBhvr>
                                      <p:tavLst>
                                        <p:tav tm="0">
                                          <p:val>
                                            <p:fltVal val="0"/>
                                          </p:val>
                                        </p:tav>
                                        <p:tav tm="100000">
                                          <p:val>
                                            <p:strVal val="#ppt_w"/>
                                          </p:val>
                                        </p:tav>
                                      </p:tavLst>
                                    </p:anim>
                                    <p:anim calcmode="lin" valueType="num">
                                      <p:cBhvr>
                                        <p:cTn id="48" dur="500" fill="hold"/>
                                        <p:tgtEl>
                                          <p:spTgt spid="40"/>
                                        </p:tgtEl>
                                        <p:attrNameLst>
                                          <p:attrName>ppt_h</p:attrName>
                                        </p:attrNameLst>
                                      </p:cBhvr>
                                      <p:tavLst>
                                        <p:tav tm="0">
                                          <p:val>
                                            <p:fltVal val="0"/>
                                          </p:val>
                                        </p:tav>
                                        <p:tav tm="100000">
                                          <p:val>
                                            <p:strVal val="#ppt_h"/>
                                          </p:val>
                                        </p:tav>
                                      </p:tavLst>
                                    </p:anim>
                                    <p:animEffect transition="in" filter="fade">
                                      <p:cBhvr>
                                        <p:cTn id="49" dur="500"/>
                                        <p:tgtEl>
                                          <p:spTgt spid="40"/>
                                        </p:tgtEl>
                                      </p:cBhvr>
                                    </p:animEffect>
                                  </p:childTnLst>
                                </p:cTn>
                              </p:par>
                            </p:childTnLst>
                          </p:cTn>
                        </p:par>
                        <p:par>
                          <p:cTn id="50" fill="hold">
                            <p:stCondLst>
                              <p:cond delay="3750"/>
                            </p:stCondLst>
                            <p:childTnLst>
                              <p:par>
                                <p:cTn id="51" presetID="42" presetClass="entr" presetSubtype="0" fill="hold" grpId="0" nodeType="afterEffect">
                                  <p:stCondLst>
                                    <p:cond delay="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anim calcmode="lin" valueType="num">
                                      <p:cBhvr>
                                        <p:cTn id="54" dur="500" fill="hold"/>
                                        <p:tgtEl>
                                          <p:spTgt spid="20"/>
                                        </p:tgtEl>
                                        <p:attrNameLst>
                                          <p:attrName>ppt_x</p:attrName>
                                        </p:attrNameLst>
                                      </p:cBhvr>
                                      <p:tavLst>
                                        <p:tav tm="0">
                                          <p:val>
                                            <p:strVal val="#ppt_x"/>
                                          </p:val>
                                        </p:tav>
                                        <p:tav tm="100000">
                                          <p:val>
                                            <p:strVal val="#ppt_x"/>
                                          </p:val>
                                        </p:tav>
                                      </p:tavLst>
                                    </p:anim>
                                    <p:anim calcmode="lin" valueType="num">
                                      <p:cBhvr>
                                        <p:cTn id="55" dur="5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42" presetClass="entr" presetSubtype="0" fill="hold" nodeType="afterEffect">
                                  <p:stCondLst>
                                    <p:cond delay="25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anim calcmode="lin" valueType="num">
                                      <p:cBhvr>
                                        <p:cTn id="60" dur="500" fill="hold"/>
                                        <p:tgtEl>
                                          <p:spTgt spid="58"/>
                                        </p:tgtEl>
                                        <p:attrNameLst>
                                          <p:attrName>ppt_x</p:attrName>
                                        </p:attrNameLst>
                                      </p:cBhvr>
                                      <p:tavLst>
                                        <p:tav tm="0">
                                          <p:val>
                                            <p:strVal val="#ppt_x"/>
                                          </p:val>
                                        </p:tav>
                                        <p:tav tm="100000">
                                          <p:val>
                                            <p:strVal val="#ppt_x"/>
                                          </p:val>
                                        </p:tav>
                                      </p:tavLst>
                                    </p:anim>
                                    <p:anim calcmode="lin" valueType="num">
                                      <p:cBhvr>
                                        <p:cTn id="61" dur="500" fill="hold"/>
                                        <p:tgtEl>
                                          <p:spTgt spid="58"/>
                                        </p:tgtEl>
                                        <p:attrNameLst>
                                          <p:attrName>ppt_y</p:attrName>
                                        </p:attrNameLst>
                                      </p:cBhvr>
                                      <p:tavLst>
                                        <p:tav tm="0">
                                          <p:val>
                                            <p:strVal val="#ppt_y+.1"/>
                                          </p:val>
                                        </p:tav>
                                        <p:tav tm="100000">
                                          <p:val>
                                            <p:strVal val="#ppt_y"/>
                                          </p:val>
                                        </p:tav>
                                      </p:tavLst>
                                    </p:anim>
                                  </p:childTnLst>
                                </p:cTn>
                              </p:par>
                            </p:childTnLst>
                          </p:cTn>
                        </p:par>
                        <p:par>
                          <p:cTn id="62" fill="hold">
                            <p:stCondLst>
                              <p:cond delay="5250"/>
                            </p:stCondLst>
                            <p:childTnLst>
                              <p:par>
                                <p:cTn id="63" presetID="53" presetClass="entr" presetSubtype="16" fill="hold" nodeType="after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p:cTn id="65" dur="500" fill="hold"/>
                                        <p:tgtEl>
                                          <p:spTgt spid="59"/>
                                        </p:tgtEl>
                                        <p:attrNameLst>
                                          <p:attrName>ppt_w</p:attrName>
                                        </p:attrNameLst>
                                      </p:cBhvr>
                                      <p:tavLst>
                                        <p:tav tm="0">
                                          <p:val>
                                            <p:fltVal val="0"/>
                                          </p:val>
                                        </p:tav>
                                        <p:tav tm="100000">
                                          <p:val>
                                            <p:strVal val="#ppt_w"/>
                                          </p:val>
                                        </p:tav>
                                      </p:tavLst>
                                    </p:anim>
                                    <p:anim calcmode="lin" valueType="num">
                                      <p:cBhvr>
                                        <p:cTn id="66" dur="500" fill="hold"/>
                                        <p:tgtEl>
                                          <p:spTgt spid="59"/>
                                        </p:tgtEl>
                                        <p:attrNameLst>
                                          <p:attrName>ppt_h</p:attrName>
                                        </p:attrNameLst>
                                      </p:cBhvr>
                                      <p:tavLst>
                                        <p:tav tm="0">
                                          <p:val>
                                            <p:fltVal val="0"/>
                                          </p:val>
                                        </p:tav>
                                        <p:tav tm="100000">
                                          <p:val>
                                            <p:strVal val="#ppt_h"/>
                                          </p:val>
                                        </p:tav>
                                      </p:tavLst>
                                    </p:anim>
                                    <p:animEffect transition="in" filter="fade">
                                      <p:cBhvr>
                                        <p:cTn id="67" dur="500"/>
                                        <p:tgtEl>
                                          <p:spTgt spid="59"/>
                                        </p:tgtEl>
                                      </p:cBhvr>
                                    </p:animEffect>
                                  </p:childTnLst>
                                </p:cTn>
                              </p:par>
                              <p:par>
                                <p:cTn id="68" presetID="53" presetClass="entr" presetSubtype="16" fill="hold" nodeType="with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par>
                          <p:cTn id="73" fill="hold">
                            <p:stCondLst>
                              <p:cond delay="5750"/>
                            </p:stCondLst>
                            <p:childTnLst>
                              <p:par>
                                <p:cTn id="74" presetID="42" presetClass="entr" presetSubtype="0" fill="hold" grpId="0" nodeType="afterEffect">
                                  <p:stCondLst>
                                    <p:cond delay="25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anim calcmode="lin" valueType="num">
                                      <p:cBhvr>
                                        <p:cTn id="77" dur="500" fill="hold"/>
                                        <p:tgtEl>
                                          <p:spTgt spid="24"/>
                                        </p:tgtEl>
                                        <p:attrNameLst>
                                          <p:attrName>ppt_x</p:attrName>
                                        </p:attrNameLst>
                                      </p:cBhvr>
                                      <p:tavLst>
                                        <p:tav tm="0">
                                          <p:val>
                                            <p:strVal val="#ppt_x"/>
                                          </p:val>
                                        </p:tav>
                                        <p:tav tm="100000">
                                          <p:val>
                                            <p:strVal val="#ppt_x"/>
                                          </p:val>
                                        </p:tav>
                                      </p:tavLst>
                                    </p:anim>
                                    <p:anim calcmode="lin" valueType="num">
                                      <p:cBhvr>
                                        <p:cTn id="78" dur="500" fill="hold"/>
                                        <p:tgtEl>
                                          <p:spTgt spid="24"/>
                                        </p:tgtEl>
                                        <p:attrNameLst>
                                          <p:attrName>ppt_y</p:attrName>
                                        </p:attrNameLst>
                                      </p:cBhvr>
                                      <p:tavLst>
                                        <p:tav tm="0">
                                          <p:val>
                                            <p:strVal val="#ppt_y+.1"/>
                                          </p:val>
                                        </p:tav>
                                        <p:tav tm="100000">
                                          <p:val>
                                            <p:strVal val="#ppt_y"/>
                                          </p:val>
                                        </p:tav>
                                      </p:tavLst>
                                    </p:anim>
                                  </p:childTnLst>
                                </p:cTn>
                              </p:par>
                            </p:childTnLst>
                          </p:cTn>
                        </p:par>
                        <p:par>
                          <p:cTn id="79" fill="hold">
                            <p:stCondLst>
                              <p:cond delay="6500"/>
                            </p:stCondLst>
                            <p:childTnLst>
                              <p:par>
                                <p:cTn id="80" presetID="42" presetClass="entr" presetSubtype="0" fill="hold" nodeType="afterEffect">
                                  <p:stCondLst>
                                    <p:cond delay="25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anim calcmode="lin" valueType="num">
                                      <p:cBhvr>
                                        <p:cTn id="83" dur="500" fill="hold"/>
                                        <p:tgtEl>
                                          <p:spTgt spid="62"/>
                                        </p:tgtEl>
                                        <p:attrNameLst>
                                          <p:attrName>ppt_x</p:attrName>
                                        </p:attrNameLst>
                                      </p:cBhvr>
                                      <p:tavLst>
                                        <p:tav tm="0">
                                          <p:val>
                                            <p:strVal val="#ppt_x"/>
                                          </p:val>
                                        </p:tav>
                                        <p:tav tm="100000">
                                          <p:val>
                                            <p:strVal val="#ppt_x"/>
                                          </p:val>
                                        </p:tav>
                                      </p:tavLst>
                                    </p:anim>
                                    <p:anim calcmode="lin" valueType="num">
                                      <p:cBhvr>
                                        <p:cTn id="84" dur="500" fill="hold"/>
                                        <p:tgtEl>
                                          <p:spTgt spid="62"/>
                                        </p:tgtEl>
                                        <p:attrNameLst>
                                          <p:attrName>ppt_y</p:attrName>
                                        </p:attrNameLst>
                                      </p:cBhvr>
                                      <p:tavLst>
                                        <p:tav tm="0">
                                          <p:val>
                                            <p:strVal val="#ppt_y+.1"/>
                                          </p:val>
                                        </p:tav>
                                        <p:tav tm="100000">
                                          <p:val>
                                            <p:strVal val="#ppt_y"/>
                                          </p:val>
                                        </p:tav>
                                      </p:tavLst>
                                    </p:anim>
                                  </p:childTnLst>
                                </p:cTn>
                              </p:par>
                            </p:childTnLst>
                          </p:cTn>
                        </p:par>
                        <p:par>
                          <p:cTn id="85" fill="hold">
                            <p:stCondLst>
                              <p:cond delay="7250"/>
                            </p:stCondLst>
                            <p:childTnLst>
                              <p:par>
                                <p:cTn id="86" presetID="53" presetClass="entr" presetSubtype="16" fill="hold" nodeType="after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p:cTn id="88" dur="500" fill="hold"/>
                                        <p:tgtEl>
                                          <p:spTgt spid="60"/>
                                        </p:tgtEl>
                                        <p:attrNameLst>
                                          <p:attrName>ppt_w</p:attrName>
                                        </p:attrNameLst>
                                      </p:cBhvr>
                                      <p:tavLst>
                                        <p:tav tm="0">
                                          <p:val>
                                            <p:fltVal val="0"/>
                                          </p:val>
                                        </p:tav>
                                        <p:tav tm="100000">
                                          <p:val>
                                            <p:strVal val="#ppt_w"/>
                                          </p:val>
                                        </p:tav>
                                      </p:tavLst>
                                    </p:anim>
                                    <p:anim calcmode="lin" valueType="num">
                                      <p:cBhvr>
                                        <p:cTn id="89" dur="500" fill="hold"/>
                                        <p:tgtEl>
                                          <p:spTgt spid="60"/>
                                        </p:tgtEl>
                                        <p:attrNameLst>
                                          <p:attrName>ppt_h</p:attrName>
                                        </p:attrNameLst>
                                      </p:cBhvr>
                                      <p:tavLst>
                                        <p:tav tm="0">
                                          <p:val>
                                            <p:fltVal val="0"/>
                                          </p:val>
                                        </p:tav>
                                        <p:tav tm="100000">
                                          <p:val>
                                            <p:strVal val="#ppt_h"/>
                                          </p:val>
                                        </p:tav>
                                      </p:tavLst>
                                    </p:anim>
                                    <p:animEffect transition="in" filter="fade">
                                      <p:cBhvr>
                                        <p:cTn id="90" dur="500"/>
                                        <p:tgtEl>
                                          <p:spTgt spid="60"/>
                                        </p:tgtEl>
                                      </p:cBhvr>
                                    </p:animEffect>
                                  </p:childTnLst>
                                </p:cTn>
                              </p:par>
                              <p:par>
                                <p:cTn id="91" presetID="53" presetClass="entr" presetSubtype="16"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mph" presetSubtype="2" fill="hold" grpId="0" nodeType="clickEffect">
                                  <p:stCondLst>
                                    <p:cond delay="0"/>
                                  </p:stCondLst>
                                  <p:childTnLst>
                                    <p:animClr clrSpc="rgb" dir="cw">
                                      <p:cBhvr override="childStyle">
                                        <p:cTn id="99" dur="10" fill="hold"/>
                                        <p:tgtEl>
                                          <p:spTgt spid="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6" grpId="0" animBg="1"/>
      <p:bldP spid="20"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reeform: Shape 80">
            <a:extLst>
              <a:ext uri="{FF2B5EF4-FFF2-40B4-BE49-F238E27FC236}">
                <a16:creationId xmlns:a16="http://schemas.microsoft.com/office/drawing/2014/main" id="{FF45B349-1A49-4AC5-89A1-03CE69629353}"/>
              </a:ext>
            </a:extLst>
          </p:cNvPr>
          <p:cNvSpPr/>
          <p:nvPr/>
        </p:nvSpPr>
        <p:spPr>
          <a:xfrm>
            <a:off x="3539546" y="2767013"/>
            <a:ext cx="1139725" cy="1279634"/>
          </a:xfrm>
          <a:custGeom>
            <a:avLst/>
            <a:gdLst>
              <a:gd name="connsiteX0" fmla="*/ 89677 w 1139725"/>
              <a:gd name="connsiteY0" fmla="*/ 0 h 1279634"/>
              <a:gd name="connsiteX1" fmla="*/ 499908 w 1139725"/>
              <a:gd name="connsiteY1" fmla="*/ 0 h 1279634"/>
              <a:gd name="connsiteX2" fmla="*/ 1139725 w 1139725"/>
              <a:gd name="connsiteY2" fmla="*/ 639817 h 1279634"/>
              <a:gd name="connsiteX3" fmla="*/ 499908 w 1139725"/>
              <a:gd name="connsiteY3" fmla="*/ 1279634 h 1279634"/>
              <a:gd name="connsiteX4" fmla="*/ 78276 w 1139725"/>
              <a:gd name="connsiteY4" fmla="*/ 1279634 h 1279634"/>
              <a:gd name="connsiteX5" fmla="*/ 51938 w 1139725"/>
              <a:gd name="connsiteY5" fmla="*/ 1177203 h 1279634"/>
              <a:gd name="connsiteX6" fmla="*/ 0 w 1139725"/>
              <a:gd name="connsiteY6" fmla="*/ 661988 h 1279634"/>
              <a:gd name="connsiteX7" fmla="*/ 51938 w 1139725"/>
              <a:gd name="connsiteY7" fmla="*/ 146773 h 1279634"/>
              <a:gd name="connsiteX8" fmla="*/ 89677 w 1139725"/>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9725" h="1279634">
                <a:moveTo>
                  <a:pt x="89677" y="0"/>
                </a:moveTo>
                <a:lnTo>
                  <a:pt x="499908" y="0"/>
                </a:lnTo>
                <a:cubicBezTo>
                  <a:pt x="853269" y="0"/>
                  <a:pt x="1139725" y="286456"/>
                  <a:pt x="1139725" y="639817"/>
                </a:cubicBezTo>
                <a:cubicBezTo>
                  <a:pt x="1139725" y="993178"/>
                  <a:pt x="853269" y="1279634"/>
                  <a:pt x="499908" y="1279634"/>
                </a:cubicBezTo>
                <a:lnTo>
                  <a:pt x="78276" y="1279634"/>
                </a:lnTo>
                <a:lnTo>
                  <a:pt x="51938" y="1177203"/>
                </a:lnTo>
                <a:cubicBezTo>
                  <a:pt x="17884" y="1010784"/>
                  <a:pt x="0" y="838475"/>
                  <a:pt x="0" y="661988"/>
                </a:cubicBezTo>
                <a:cubicBezTo>
                  <a:pt x="0" y="485502"/>
                  <a:pt x="17884" y="313192"/>
                  <a:pt x="51938" y="146773"/>
                </a:cubicBezTo>
                <a:lnTo>
                  <a:pt x="89677" y="0"/>
                </a:lnTo>
                <a:close/>
              </a:path>
            </a:pathLst>
          </a:custGeom>
          <a:solidFill>
            <a:srgbClr val="083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id="{7A29250B-2F69-4D8C-8026-07FA58ABDD73}"/>
              </a:ext>
            </a:extLst>
          </p:cNvPr>
          <p:cNvSpPr/>
          <p:nvPr/>
        </p:nvSpPr>
        <p:spPr>
          <a:xfrm>
            <a:off x="7505419" y="2767013"/>
            <a:ext cx="1147038" cy="1279634"/>
          </a:xfrm>
          <a:custGeom>
            <a:avLst/>
            <a:gdLst>
              <a:gd name="connsiteX0" fmla="*/ 639817 w 1147038"/>
              <a:gd name="connsiteY0" fmla="*/ 0 h 1279634"/>
              <a:gd name="connsiteX1" fmla="*/ 1057361 w 1147038"/>
              <a:gd name="connsiteY1" fmla="*/ 0 h 1279634"/>
              <a:gd name="connsiteX2" fmla="*/ 1095100 w 1147038"/>
              <a:gd name="connsiteY2" fmla="*/ 146773 h 1279634"/>
              <a:gd name="connsiteX3" fmla="*/ 1147038 w 1147038"/>
              <a:gd name="connsiteY3" fmla="*/ 661988 h 1279634"/>
              <a:gd name="connsiteX4" fmla="*/ 1095100 w 1147038"/>
              <a:gd name="connsiteY4" fmla="*/ 1177203 h 1279634"/>
              <a:gd name="connsiteX5" fmla="*/ 1068762 w 1147038"/>
              <a:gd name="connsiteY5" fmla="*/ 1279634 h 1279634"/>
              <a:gd name="connsiteX6" fmla="*/ 639817 w 1147038"/>
              <a:gd name="connsiteY6" fmla="*/ 1279634 h 1279634"/>
              <a:gd name="connsiteX7" fmla="*/ 0 w 1147038"/>
              <a:gd name="connsiteY7" fmla="*/ 639817 h 1279634"/>
              <a:gd name="connsiteX8" fmla="*/ 639817 w 1147038"/>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38" h="1279634">
                <a:moveTo>
                  <a:pt x="639817" y="0"/>
                </a:moveTo>
                <a:lnTo>
                  <a:pt x="1057361" y="0"/>
                </a:lnTo>
                <a:lnTo>
                  <a:pt x="1095100" y="146773"/>
                </a:lnTo>
                <a:cubicBezTo>
                  <a:pt x="1129154" y="313192"/>
                  <a:pt x="1147038" y="485502"/>
                  <a:pt x="1147038" y="661988"/>
                </a:cubicBezTo>
                <a:cubicBezTo>
                  <a:pt x="1147038" y="838475"/>
                  <a:pt x="1129154" y="1010784"/>
                  <a:pt x="1095100" y="1177203"/>
                </a:cubicBezTo>
                <a:lnTo>
                  <a:pt x="1068762" y="1279634"/>
                </a:lnTo>
                <a:lnTo>
                  <a:pt x="639817" y="1279634"/>
                </a:lnTo>
                <a:cubicBezTo>
                  <a:pt x="286456" y="1279634"/>
                  <a:pt x="0" y="993178"/>
                  <a:pt x="0" y="639817"/>
                </a:cubicBezTo>
                <a:cubicBezTo>
                  <a:pt x="0" y="286456"/>
                  <a:pt x="286456" y="0"/>
                  <a:pt x="639817" y="0"/>
                </a:cubicBezTo>
                <a:close/>
              </a:path>
            </a:pathLst>
          </a:custGeom>
          <a:solidFill>
            <a:srgbClr val="C17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82">
            <a:extLst>
              <a:ext uri="{FF2B5EF4-FFF2-40B4-BE49-F238E27FC236}">
                <a16:creationId xmlns:a16="http://schemas.microsoft.com/office/drawing/2014/main" id="{50A3763B-7DE7-4AAD-8B3B-4E3473A64A83}"/>
              </a:ext>
            </a:extLst>
          </p:cNvPr>
          <p:cNvSpPr/>
          <p:nvPr/>
        </p:nvSpPr>
        <p:spPr>
          <a:xfrm>
            <a:off x="755350" y="2767013"/>
            <a:ext cx="2873872" cy="1279634"/>
          </a:xfrm>
          <a:custGeom>
            <a:avLst/>
            <a:gdLst>
              <a:gd name="connsiteX0" fmla="*/ 639817 w 2873872"/>
              <a:gd name="connsiteY0" fmla="*/ 0 h 1279634"/>
              <a:gd name="connsiteX1" fmla="*/ 2873872 w 2873872"/>
              <a:gd name="connsiteY1" fmla="*/ 0 h 1279634"/>
              <a:gd name="connsiteX2" fmla="*/ 2836133 w 2873872"/>
              <a:gd name="connsiteY2" fmla="*/ 146773 h 1279634"/>
              <a:gd name="connsiteX3" fmla="*/ 2784195 w 2873872"/>
              <a:gd name="connsiteY3" fmla="*/ 661988 h 1279634"/>
              <a:gd name="connsiteX4" fmla="*/ 2836133 w 2873872"/>
              <a:gd name="connsiteY4" fmla="*/ 1177203 h 1279634"/>
              <a:gd name="connsiteX5" fmla="*/ 2862471 w 2873872"/>
              <a:gd name="connsiteY5" fmla="*/ 1279634 h 1279634"/>
              <a:gd name="connsiteX6" fmla="*/ 639817 w 2873872"/>
              <a:gd name="connsiteY6" fmla="*/ 1279634 h 1279634"/>
              <a:gd name="connsiteX7" fmla="*/ 0 w 2873872"/>
              <a:gd name="connsiteY7" fmla="*/ 639817 h 1279634"/>
              <a:gd name="connsiteX8" fmla="*/ 639817 w 2873872"/>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3872" h="1279634">
                <a:moveTo>
                  <a:pt x="639817" y="0"/>
                </a:moveTo>
                <a:lnTo>
                  <a:pt x="2873872" y="0"/>
                </a:lnTo>
                <a:lnTo>
                  <a:pt x="2836133" y="146773"/>
                </a:lnTo>
                <a:cubicBezTo>
                  <a:pt x="2802079" y="313192"/>
                  <a:pt x="2784195" y="485502"/>
                  <a:pt x="2784195" y="661988"/>
                </a:cubicBezTo>
                <a:cubicBezTo>
                  <a:pt x="2784195" y="838475"/>
                  <a:pt x="2802079" y="1010784"/>
                  <a:pt x="2836133" y="1177203"/>
                </a:cubicBezTo>
                <a:lnTo>
                  <a:pt x="2862471" y="1279634"/>
                </a:lnTo>
                <a:lnTo>
                  <a:pt x="639817" y="1279634"/>
                </a:lnTo>
                <a:cubicBezTo>
                  <a:pt x="286456" y="1279634"/>
                  <a:pt x="0" y="993178"/>
                  <a:pt x="0" y="639817"/>
                </a:cubicBezTo>
                <a:cubicBezTo>
                  <a:pt x="0" y="286456"/>
                  <a:pt x="286456" y="0"/>
                  <a:pt x="639817"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Shape 83">
            <a:extLst>
              <a:ext uri="{FF2B5EF4-FFF2-40B4-BE49-F238E27FC236}">
                <a16:creationId xmlns:a16="http://schemas.microsoft.com/office/drawing/2014/main" id="{81C05E82-D4B6-449C-B207-DE2A70242C45}"/>
              </a:ext>
            </a:extLst>
          </p:cNvPr>
          <p:cNvSpPr/>
          <p:nvPr/>
        </p:nvSpPr>
        <p:spPr>
          <a:xfrm>
            <a:off x="8562781" y="2767013"/>
            <a:ext cx="2866559" cy="1279634"/>
          </a:xfrm>
          <a:custGeom>
            <a:avLst/>
            <a:gdLst>
              <a:gd name="connsiteX0" fmla="*/ 0 w 2866559"/>
              <a:gd name="connsiteY0" fmla="*/ 0 h 1279634"/>
              <a:gd name="connsiteX1" fmla="*/ 2226742 w 2866559"/>
              <a:gd name="connsiteY1" fmla="*/ 0 h 1279634"/>
              <a:gd name="connsiteX2" fmla="*/ 2866559 w 2866559"/>
              <a:gd name="connsiteY2" fmla="*/ 639817 h 1279634"/>
              <a:gd name="connsiteX3" fmla="*/ 2226742 w 2866559"/>
              <a:gd name="connsiteY3" fmla="*/ 1279634 h 1279634"/>
              <a:gd name="connsiteX4" fmla="*/ 11401 w 2866559"/>
              <a:gd name="connsiteY4" fmla="*/ 1279634 h 1279634"/>
              <a:gd name="connsiteX5" fmla="*/ 37739 w 2866559"/>
              <a:gd name="connsiteY5" fmla="*/ 1177203 h 1279634"/>
              <a:gd name="connsiteX6" fmla="*/ 89677 w 2866559"/>
              <a:gd name="connsiteY6" fmla="*/ 661988 h 1279634"/>
              <a:gd name="connsiteX7" fmla="*/ 37739 w 2866559"/>
              <a:gd name="connsiteY7" fmla="*/ 146773 h 1279634"/>
              <a:gd name="connsiteX8" fmla="*/ 0 w 2866559"/>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6559" h="1279634">
                <a:moveTo>
                  <a:pt x="0" y="0"/>
                </a:moveTo>
                <a:lnTo>
                  <a:pt x="2226742" y="0"/>
                </a:lnTo>
                <a:cubicBezTo>
                  <a:pt x="2580103" y="0"/>
                  <a:pt x="2866559" y="286456"/>
                  <a:pt x="2866559" y="639817"/>
                </a:cubicBezTo>
                <a:cubicBezTo>
                  <a:pt x="2866559" y="993178"/>
                  <a:pt x="2580103" y="1279634"/>
                  <a:pt x="2226742" y="1279634"/>
                </a:cubicBezTo>
                <a:lnTo>
                  <a:pt x="11401" y="1279634"/>
                </a:lnTo>
                <a:lnTo>
                  <a:pt x="37739" y="1177203"/>
                </a:lnTo>
                <a:cubicBezTo>
                  <a:pt x="71793" y="1010784"/>
                  <a:pt x="89677" y="838475"/>
                  <a:pt x="89677" y="661988"/>
                </a:cubicBezTo>
                <a:cubicBezTo>
                  <a:pt x="89677" y="485502"/>
                  <a:pt x="71793" y="313192"/>
                  <a:pt x="37739" y="146773"/>
                </a:cubicBezTo>
                <a:lnTo>
                  <a:pt x="0"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reeform: Shape 84">
            <a:extLst>
              <a:ext uri="{FF2B5EF4-FFF2-40B4-BE49-F238E27FC236}">
                <a16:creationId xmlns:a16="http://schemas.microsoft.com/office/drawing/2014/main" id="{E777823C-29C9-4F8E-BCE8-DC80D71168C2}"/>
              </a:ext>
            </a:extLst>
          </p:cNvPr>
          <p:cNvSpPr/>
          <p:nvPr/>
        </p:nvSpPr>
        <p:spPr>
          <a:xfrm>
            <a:off x="3905477" y="955326"/>
            <a:ext cx="1849866" cy="1160662"/>
          </a:xfrm>
          <a:custGeom>
            <a:avLst/>
            <a:gdLst>
              <a:gd name="connsiteX0" fmla="*/ 1555353 w 1849866"/>
              <a:gd name="connsiteY0" fmla="*/ 0 h 1160662"/>
              <a:gd name="connsiteX1" fmla="*/ 1572337 w 1849866"/>
              <a:gd name="connsiteY1" fmla="*/ 9218 h 1160662"/>
              <a:gd name="connsiteX2" fmla="*/ 1849866 w 1849866"/>
              <a:gd name="connsiteY2" fmla="*/ 531188 h 1160662"/>
              <a:gd name="connsiteX3" fmla="*/ 1849865 w 1849866"/>
              <a:gd name="connsiteY3" fmla="*/ 531188 h 1160662"/>
              <a:gd name="connsiteX4" fmla="*/ 1220391 w 1849866"/>
              <a:gd name="connsiteY4" fmla="*/ 1160662 h 1160662"/>
              <a:gd name="connsiteX5" fmla="*/ 0 w 1849866"/>
              <a:gd name="connsiteY5" fmla="*/ 1160661 h 1160662"/>
              <a:gd name="connsiteX6" fmla="*/ 70670 w 1849866"/>
              <a:gd name="connsiteY6" fmla="*/ 1044336 h 1160662"/>
              <a:gd name="connsiteX7" fmla="*/ 1430312 w 1849866"/>
              <a:gd name="connsiteY7" fmla="*/ 32151 h 1160662"/>
              <a:gd name="connsiteX8" fmla="*/ 1555353 w 1849866"/>
              <a:gd name="connsiteY8" fmla="*/ 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866" h="1160662">
                <a:moveTo>
                  <a:pt x="1555353" y="0"/>
                </a:moveTo>
                <a:lnTo>
                  <a:pt x="1572337" y="9218"/>
                </a:lnTo>
                <a:cubicBezTo>
                  <a:pt x="1739778" y="122339"/>
                  <a:pt x="1849866" y="313907"/>
                  <a:pt x="1849866" y="531188"/>
                </a:cubicBezTo>
                <a:lnTo>
                  <a:pt x="1849865" y="531188"/>
                </a:lnTo>
                <a:cubicBezTo>
                  <a:pt x="1849865" y="878837"/>
                  <a:pt x="1568040" y="1160662"/>
                  <a:pt x="1220391" y="1160662"/>
                </a:cubicBezTo>
                <a:lnTo>
                  <a:pt x="0" y="1160661"/>
                </a:lnTo>
                <a:lnTo>
                  <a:pt x="70670" y="1044336"/>
                </a:lnTo>
                <a:cubicBezTo>
                  <a:pt x="392259" y="568320"/>
                  <a:pt x="869960" y="206439"/>
                  <a:pt x="1430312" y="32151"/>
                </a:cubicBezTo>
                <a:lnTo>
                  <a:pt x="1555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reeform: Shape 85">
            <a:extLst>
              <a:ext uri="{FF2B5EF4-FFF2-40B4-BE49-F238E27FC236}">
                <a16:creationId xmlns:a16="http://schemas.microsoft.com/office/drawing/2014/main" id="{B99E6EA6-6281-4046-A877-297E8C0D86F0}"/>
              </a:ext>
            </a:extLst>
          </p:cNvPr>
          <p:cNvSpPr/>
          <p:nvPr/>
        </p:nvSpPr>
        <p:spPr>
          <a:xfrm>
            <a:off x="6436661" y="955326"/>
            <a:ext cx="1849865" cy="1160661"/>
          </a:xfrm>
          <a:custGeom>
            <a:avLst/>
            <a:gdLst>
              <a:gd name="connsiteX0" fmla="*/ 294512 w 1849865"/>
              <a:gd name="connsiteY0" fmla="*/ 0 h 1160661"/>
              <a:gd name="connsiteX1" fmla="*/ 419553 w 1849865"/>
              <a:gd name="connsiteY1" fmla="*/ 32151 h 1160661"/>
              <a:gd name="connsiteX2" fmla="*/ 1779195 w 1849865"/>
              <a:gd name="connsiteY2" fmla="*/ 1044336 h 1160661"/>
              <a:gd name="connsiteX3" fmla="*/ 1849865 w 1849865"/>
              <a:gd name="connsiteY3" fmla="*/ 1160661 h 1160661"/>
              <a:gd name="connsiteX4" fmla="*/ 629474 w 1849865"/>
              <a:gd name="connsiteY4" fmla="*/ 1160661 h 1160661"/>
              <a:gd name="connsiteX5" fmla="*/ 12789 w 1849865"/>
              <a:gd name="connsiteY5" fmla="*/ 658048 h 1160661"/>
              <a:gd name="connsiteX6" fmla="*/ 0 w 1849865"/>
              <a:gd name="connsiteY6" fmla="*/ 531187 h 1160661"/>
              <a:gd name="connsiteX7" fmla="*/ 12789 w 1849865"/>
              <a:gd name="connsiteY7" fmla="*/ 404327 h 1160661"/>
              <a:gd name="connsiteX8" fmla="*/ 277529 w 1849865"/>
              <a:gd name="connsiteY8" fmla="*/ 9218 h 1160661"/>
              <a:gd name="connsiteX9" fmla="*/ 294512 w 1849865"/>
              <a:gd name="connsiteY9" fmla="*/ 0 h 116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9865" h="1160661">
                <a:moveTo>
                  <a:pt x="294512" y="0"/>
                </a:moveTo>
                <a:lnTo>
                  <a:pt x="419553" y="32151"/>
                </a:lnTo>
                <a:cubicBezTo>
                  <a:pt x="979905" y="206439"/>
                  <a:pt x="1457606" y="568320"/>
                  <a:pt x="1779195" y="1044336"/>
                </a:cubicBezTo>
                <a:lnTo>
                  <a:pt x="1849865" y="1160661"/>
                </a:lnTo>
                <a:lnTo>
                  <a:pt x="629474" y="1160661"/>
                </a:lnTo>
                <a:cubicBezTo>
                  <a:pt x="325281" y="1160661"/>
                  <a:pt x="71485" y="944889"/>
                  <a:pt x="12789" y="658048"/>
                </a:cubicBezTo>
                <a:lnTo>
                  <a:pt x="0" y="531187"/>
                </a:lnTo>
                <a:lnTo>
                  <a:pt x="12789" y="404327"/>
                </a:lnTo>
                <a:cubicBezTo>
                  <a:pt x="46329" y="240418"/>
                  <a:pt x="143576" y="99715"/>
                  <a:pt x="277529" y="9218"/>
                </a:cubicBezTo>
                <a:lnTo>
                  <a:pt x="294512" y="0"/>
                </a:lnTo>
                <a:close/>
              </a:path>
            </a:pathLst>
          </a:custGeom>
          <a:solidFill>
            <a:srgbClr val="FDC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id="{54F51E42-3A81-4507-AD3F-A43733282DAE}"/>
              </a:ext>
            </a:extLst>
          </p:cNvPr>
          <p:cNvSpPr/>
          <p:nvPr/>
        </p:nvSpPr>
        <p:spPr>
          <a:xfrm>
            <a:off x="3896059" y="4726509"/>
            <a:ext cx="1859285" cy="1171183"/>
          </a:xfrm>
          <a:custGeom>
            <a:avLst/>
            <a:gdLst>
              <a:gd name="connsiteX0" fmla="*/ 0 w 1859285"/>
              <a:gd name="connsiteY0" fmla="*/ 0 h 1171183"/>
              <a:gd name="connsiteX1" fmla="*/ 1229811 w 1859285"/>
              <a:gd name="connsiteY1" fmla="*/ 0 h 1171183"/>
              <a:gd name="connsiteX2" fmla="*/ 1859285 w 1859285"/>
              <a:gd name="connsiteY2" fmla="*/ 629474 h 1171183"/>
              <a:gd name="connsiteX3" fmla="*/ 1859284 w 1859285"/>
              <a:gd name="connsiteY3" fmla="*/ 629474 h 1171183"/>
              <a:gd name="connsiteX4" fmla="*/ 1581755 w 1859285"/>
              <a:gd name="connsiteY4" fmla="*/ 1151444 h 1171183"/>
              <a:gd name="connsiteX5" fmla="*/ 1545388 w 1859285"/>
              <a:gd name="connsiteY5" fmla="*/ 1171183 h 1171183"/>
              <a:gd name="connsiteX6" fmla="*/ 1439731 w 1859285"/>
              <a:gd name="connsiteY6" fmla="*/ 1144016 h 1171183"/>
              <a:gd name="connsiteX7" fmla="*/ 80089 w 1859285"/>
              <a:gd name="connsiteY7" fmla="*/ 131831 h 1171183"/>
              <a:gd name="connsiteX8" fmla="*/ 0 w 1859285"/>
              <a:gd name="connsiteY8"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285" h="1171183">
                <a:moveTo>
                  <a:pt x="0" y="0"/>
                </a:moveTo>
                <a:lnTo>
                  <a:pt x="1229811" y="0"/>
                </a:lnTo>
                <a:cubicBezTo>
                  <a:pt x="1577460" y="0"/>
                  <a:pt x="1859285" y="281825"/>
                  <a:pt x="1859285" y="629474"/>
                </a:cubicBezTo>
                <a:lnTo>
                  <a:pt x="1859284" y="629474"/>
                </a:lnTo>
                <a:cubicBezTo>
                  <a:pt x="1859284" y="846755"/>
                  <a:pt x="1749196" y="1038323"/>
                  <a:pt x="1581755" y="1151444"/>
                </a:cubicBezTo>
                <a:lnTo>
                  <a:pt x="1545388" y="1171183"/>
                </a:lnTo>
                <a:lnTo>
                  <a:pt x="1439731" y="1144016"/>
                </a:lnTo>
                <a:cubicBezTo>
                  <a:pt x="879379" y="969728"/>
                  <a:pt x="401678" y="607847"/>
                  <a:pt x="80089" y="131831"/>
                </a:cubicBezTo>
                <a:lnTo>
                  <a:pt x="0" y="0"/>
                </a:lnTo>
                <a:close/>
              </a:path>
            </a:pathLst>
          </a:custGeom>
          <a:solidFill>
            <a:srgbClr val="4B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id="{4F787DFA-4768-449B-9EF7-251CFB454809}"/>
              </a:ext>
            </a:extLst>
          </p:cNvPr>
          <p:cNvSpPr/>
          <p:nvPr/>
        </p:nvSpPr>
        <p:spPr>
          <a:xfrm>
            <a:off x="6436661" y="4726509"/>
            <a:ext cx="1859285" cy="1171183"/>
          </a:xfrm>
          <a:custGeom>
            <a:avLst/>
            <a:gdLst>
              <a:gd name="connsiteX0" fmla="*/ 629474 w 1859285"/>
              <a:gd name="connsiteY0" fmla="*/ 0 h 1171183"/>
              <a:gd name="connsiteX1" fmla="*/ 1859285 w 1859285"/>
              <a:gd name="connsiteY1" fmla="*/ 0 h 1171183"/>
              <a:gd name="connsiteX2" fmla="*/ 1779195 w 1859285"/>
              <a:gd name="connsiteY2" fmla="*/ 131831 h 1171183"/>
              <a:gd name="connsiteX3" fmla="*/ 419553 w 1859285"/>
              <a:gd name="connsiteY3" fmla="*/ 1144016 h 1171183"/>
              <a:gd name="connsiteX4" fmla="*/ 313897 w 1859285"/>
              <a:gd name="connsiteY4" fmla="*/ 1171183 h 1171183"/>
              <a:gd name="connsiteX5" fmla="*/ 277529 w 1859285"/>
              <a:gd name="connsiteY5" fmla="*/ 1151443 h 1171183"/>
              <a:gd name="connsiteX6" fmla="*/ 12789 w 1859285"/>
              <a:gd name="connsiteY6" fmla="*/ 756334 h 1171183"/>
              <a:gd name="connsiteX7" fmla="*/ 0 w 1859285"/>
              <a:gd name="connsiteY7" fmla="*/ 629474 h 1171183"/>
              <a:gd name="connsiteX8" fmla="*/ 12789 w 1859285"/>
              <a:gd name="connsiteY8" fmla="*/ 502613 h 1171183"/>
              <a:gd name="connsiteX9" fmla="*/ 629474 w 1859285"/>
              <a:gd name="connsiteY9"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5" h="1171183">
                <a:moveTo>
                  <a:pt x="629474" y="0"/>
                </a:moveTo>
                <a:lnTo>
                  <a:pt x="1859285" y="0"/>
                </a:lnTo>
                <a:lnTo>
                  <a:pt x="1779195" y="131831"/>
                </a:lnTo>
                <a:cubicBezTo>
                  <a:pt x="1457606" y="607847"/>
                  <a:pt x="979905" y="969728"/>
                  <a:pt x="419553" y="1144016"/>
                </a:cubicBezTo>
                <a:lnTo>
                  <a:pt x="313897" y="1171183"/>
                </a:lnTo>
                <a:lnTo>
                  <a:pt x="277529" y="1151443"/>
                </a:lnTo>
                <a:cubicBezTo>
                  <a:pt x="143576" y="1060946"/>
                  <a:pt x="46329" y="920243"/>
                  <a:pt x="12789" y="756334"/>
                </a:cubicBezTo>
                <a:lnTo>
                  <a:pt x="0" y="629474"/>
                </a:lnTo>
                <a:lnTo>
                  <a:pt x="12789" y="502613"/>
                </a:lnTo>
                <a:cubicBezTo>
                  <a:pt x="71485" y="215773"/>
                  <a:pt x="325281" y="0"/>
                  <a:pt x="629474" y="0"/>
                </a:cubicBezTo>
                <a:close/>
              </a:path>
            </a:pathLst>
          </a:custGeom>
          <a:solidFill>
            <a:srgbClr val="DE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id="{E9E74963-5D3B-4FE7-B224-4B09CB6BB259}"/>
              </a:ext>
            </a:extLst>
          </p:cNvPr>
          <p:cNvSpPr/>
          <p:nvPr/>
        </p:nvSpPr>
        <p:spPr>
          <a:xfrm>
            <a:off x="1828800" y="857040"/>
            <a:ext cx="3632030" cy="1258947"/>
          </a:xfrm>
          <a:custGeom>
            <a:avLst/>
            <a:gdLst>
              <a:gd name="connsiteX0" fmla="*/ 629474 w 3632030"/>
              <a:gd name="connsiteY0" fmla="*/ 0 h 1258947"/>
              <a:gd name="connsiteX1" fmla="*/ 3297069 w 3632030"/>
              <a:gd name="connsiteY1" fmla="*/ 0 h 1258947"/>
              <a:gd name="connsiteX2" fmla="*/ 3542089 w 3632030"/>
              <a:gd name="connsiteY2" fmla="*/ 49467 h 1258947"/>
              <a:gd name="connsiteX3" fmla="*/ 3632030 w 3632030"/>
              <a:gd name="connsiteY3" fmla="*/ 98286 h 1258947"/>
              <a:gd name="connsiteX4" fmla="*/ 3506989 w 3632030"/>
              <a:gd name="connsiteY4" fmla="*/ 130437 h 1258947"/>
              <a:gd name="connsiteX5" fmla="*/ 2147347 w 3632030"/>
              <a:gd name="connsiteY5" fmla="*/ 1142622 h 1258947"/>
              <a:gd name="connsiteX6" fmla="*/ 2076677 w 3632030"/>
              <a:gd name="connsiteY6" fmla="*/ 1258947 h 1258947"/>
              <a:gd name="connsiteX7" fmla="*/ 629474 w 3632030"/>
              <a:gd name="connsiteY7" fmla="*/ 1258947 h 1258947"/>
              <a:gd name="connsiteX8" fmla="*/ 12789 w 3632030"/>
              <a:gd name="connsiteY8" fmla="*/ 756334 h 1258947"/>
              <a:gd name="connsiteX9" fmla="*/ 0 w 3632030"/>
              <a:gd name="connsiteY9" fmla="*/ 629473 h 1258947"/>
              <a:gd name="connsiteX10" fmla="*/ 12789 w 3632030"/>
              <a:gd name="connsiteY10" fmla="*/ 502613 h 1258947"/>
              <a:gd name="connsiteX11" fmla="*/ 629474 w 3632030"/>
              <a:gd name="connsiteY11" fmla="*/ 0 h 12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2030" h="1258947">
                <a:moveTo>
                  <a:pt x="629474" y="0"/>
                </a:moveTo>
                <a:lnTo>
                  <a:pt x="3297069" y="0"/>
                </a:lnTo>
                <a:cubicBezTo>
                  <a:pt x="3383981" y="0"/>
                  <a:pt x="3466779" y="17614"/>
                  <a:pt x="3542089" y="49467"/>
                </a:cubicBezTo>
                <a:lnTo>
                  <a:pt x="3632030" y="98286"/>
                </a:lnTo>
                <a:lnTo>
                  <a:pt x="3506989" y="130437"/>
                </a:lnTo>
                <a:cubicBezTo>
                  <a:pt x="2946637" y="304725"/>
                  <a:pt x="2468936" y="666606"/>
                  <a:pt x="2147347" y="1142622"/>
                </a:cubicBezTo>
                <a:lnTo>
                  <a:pt x="2076677" y="1258947"/>
                </a:lnTo>
                <a:lnTo>
                  <a:pt x="629474" y="1258947"/>
                </a:lnTo>
                <a:cubicBezTo>
                  <a:pt x="325281" y="1258947"/>
                  <a:pt x="71485" y="1043175"/>
                  <a:pt x="12789" y="756334"/>
                </a:cubicBezTo>
                <a:lnTo>
                  <a:pt x="0" y="629473"/>
                </a:lnTo>
                <a:lnTo>
                  <a:pt x="12789" y="502613"/>
                </a:lnTo>
                <a:cubicBezTo>
                  <a:pt x="71485" y="215772"/>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id="{C637848C-2470-4BE2-B334-F03D2E6A35F1}"/>
              </a:ext>
            </a:extLst>
          </p:cNvPr>
          <p:cNvSpPr/>
          <p:nvPr/>
        </p:nvSpPr>
        <p:spPr>
          <a:xfrm>
            <a:off x="6731173" y="857039"/>
            <a:ext cx="3632031" cy="1258948"/>
          </a:xfrm>
          <a:custGeom>
            <a:avLst/>
            <a:gdLst>
              <a:gd name="connsiteX0" fmla="*/ 334962 w 3632031"/>
              <a:gd name="connsiteY0" fmla="*/ 0 h 1258948"/>
              <a:gd name="connsiteX1" fmla="*/ 3002557 w 3632031"/>
              <a:gd name="connsiteY1" fmla="*/ 0 h 1258948"/>
              <a:gd name="connsiteX2" fmla="*/ 3632031 w 3632031"/>
              <a:gd name="connsiteY2" fmla="*/ 629474 h 1258948"/>
              <a:gd name="connsiteX3" fmla="*/ 3632030 w 3632031"/>
              <a:gd name="connsiteY3" fmla="*/ 629474 h 1258948"/>
              <a:gd name="connsiteX4" fmla="*/ 3002556 w 3632031"/>
              <a:gd name="connsiteY4" fmla="*/ 1258948 h 1258948"/>
              <a:gd name="connsiteX5" fmla="*/ 1555353 w 3632031"/>
              <a:gd name="connsiteY5" fmla="*/ 1258947 h 1258948"/>
              <a:gd name="connsiteX6" fmla="*/ 1484683 w 3632031"/>
              <a:gd name="connsiteY6" fmla="*/ 1142622 h 1258948"/>
              <a:gd name="connsiteX7" fmla="*/ 125041 w 3632031"/>
              <a:gd name="connsiteY7" fmla="*/ 130437 h 1258948"/>
              <a:gd name="connsiteX8" fmla="*/ 0 w 3632031"/>
              <a:gd name="connsiteY8" fmla="*/ 98286 h 1258948"/>
              <a:gd name="connsiteX9" fmla="*/ 89942 w 3632031"/>
              <a:gd name="connsiteY9" fmla="*/ 49467 h 1258948"/>
              <a:gd name="connsiteX10" fmla="*/ 334962 w 3632031"/>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2031" h="1258948">
                <a:moveTo>
                  <a:pt x="334962" y="0"/>
                </a:moveTo>
                <a:lnTo>
                  <a:pt x="3002557" y="0"/>
                </a:lnTo>
                <a:cubicBezTo>
                  <a:pt x="3350206" y="0"/>
                  <a:pt x="3632031" y="281825"/>
                  <a:pt x="3632031" y="629474"/>
                </a:cubicBezTo>
                <a:lnTo>
                  <a:pt x="3632030" y="629474"/>
                </a:lnTo>
                <a:cubicBezTo>
                  <a:pt x="3632030" y="977123"/>
                  <a:pt x="3350205" y="1258948"/>
                  <a:pt x="3002556" y="1258948"/>
                </a:cubicBezTo>
                <a:lnTo>
                  <a:pt x="1555353" y="1258947"/>
                </a:lnTo>
                <a:lnTo>
                  <a:pt x="1484683" y="1142622"/>
                </a:lnTo>
                <a:cubicBezTo>
                  <a:pt x="1163094" y="666606"/>
                  <a:pt x="685393" y="304725"/>
                  <a:pt x="125041" y="130437"/>
                </a:cubicBezTo>
                <a:lnTo>
                  <a:pt x="0" y="98286"/>
                </a:lnTo>
                <a:lnTo>
                  <a:pt x="89942" y="49467"/>
                </a:lnTo>
                <a:cubicBezTo>
                  <a:pt x="165251" y="17614"/>
                  <a:pt x="248050" y="0"/>
                  <a:pt x="334962"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Shape 90">
            <a:extLst>
              <a:ext uri="{FF2B5EF4-FFF2-40B4-BE49-F238E27FC236}">
                <a16:creationId xmlns:a16="http://schemas.microsoft.com/office/drawing/2014/main" id="{294487A8-2906-4DBB-891C-5C9C10ABFA2C}"/>
              </a:ext>
            </a:extLst>
          </p:cNvPr>
          <p:cNvSpPr/>
          <p:nvPr/>
        </p:nvSpPr>
        <p:spPr>
          <a:xfrm>
            <a:off x="1828800" y="4726508"/>
            <a:ext cx="3612646" cy="1258948"/>
          </a:xfrm>
          <a:custGeom>
            <a:avLst/>
            <a:gdLst>
              <a:gd name="connsiteX0" fmla="*/ 629474 w 3612646"/>
              <a:gd name="connsiteY0" fmla="*/ 0 h 1258948"/>
              <a:gd name="connsiteX1" fmla="*/ 2067258 w 3612646"/>
              <a:gd name="connsiteY1" fmla="*/ 0 h 1258948"/>
              <a:gd name="connsiteX2" fmla="*/ 2147347 w 3612646"/>
              <a:gd name="connsiteY2" fmla="*/ 131831 h 1258948"/>
              <a:gd name="connsiteX3" fmla="*/ 3506989 w 3612646"/>
              <a:gd name="connsiteY3" fmla="*/ 1144016 h 1258948"/>
              <a:gd name="connsiteX4" fmla="*/ 3612646 w 3612646"/>
              <a:gd name="connsiteY4" fmla="*/ 1171183 h 1258948"/>
              <a:gd name="connsiteX5" fmla="*/ 3542088 w 3612646"/>
              <a:gd name="connsiteY5" fmla="*/ 1209481 h 1258948"/>
              <a:gd name="connsiteX6" fmla="*/ 3297068 w 3612646"/>
              <a:gd name="connsiteY6" fmla="*/ 1258948 h 1258948"/>
              <a:gd name="connsiteX7" fmla="*/ 629474 w 3612646"/>
              <a:gd name="connsiteY7" fmla="*/ 1258947 h 1258948"/>
              <a:gd name="connsiteX8" fmla="*/ 12789 w 3612646"/>
              <a:gd name="connsiteY8" fmla="*/ 756334 h 1258948"/>
              <a:gd name="connsiteX9" fmla="*/ 0 w 3612646"/>
              <a:gd name="connsiteY9" fmla="*/ 629474 h 1258948"/>
              <a:gd name="connsiteX10" fmla="*/ 12789 w 3612646"/>
              <a:gd name="connsiteY10" fmla="*/ 502613 h 1258948"/>
              <a:gd name="connsiteX11" fmla="*/ 629474 w 3612646"/>
              <a:gd name="connsiteY11"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2646" h="1258948">
                <a:moveTo>
                  <a:pt x="629474" y="0"/>
                </a:moveTo>
                <a:lnTo>
                  <a:pt x="2067258" y="0"/>
                </a:lnTo>
                <a:lnTo>
                  <a:pt x="2147347" y="131831"/>
                </a:lnTo>
                <a:cubicBezTo>
                  <a:pt x="2468936" y="607847"/>
                  <a:pt x="2946637" y="969728"/>
                  <a:pt x="3506989" y="1144016"/>
                </a:cubicBezTo>
                <a:lnTo>
                  <a:pt x="3612646" y="1171183"/>
                </a:lnTo>
                <a:lnTo>
                  <a:pt x="3542088" y="1209481"/>
                </a:lnTo>
                <a:cubicBezTo>
                  <a:pt x="3466778" y="1241334"/>
                  <a:pt x="3383980" y="1258948"/>
                  <a:pt x="3297068" y="1258948"/>
                </a:cubicBezTo>
                <a:lnTo>
                  <a:pt x="629474" y="1258947"/>
                </a:lnTo>
                <a:cubicBezTo>
                  <a:pt x="325281" y="1258947"/>
                  <a:pt x="71485" y="1043175"/>
                  <a:pt x="12789" y="756334"/>
                </a:cubicBezTo>
                <a:lnTo>
                  <a:pt x="0" y="629474"/>
                </a:lnTo>
                <a:lnTo>
                  <a:pt x="12789" y="502613"/>
                </a:lnTo>
                <a:cubicBezTo>
                  <a:pt x="71485" y="215773"/>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Shape 91">
            <a:extLst>
              <a:ext uri="{FF2B5EF4-FFF2-40B4-BE49-F238E27FC236}">
                <a16:creationId xmlns:a16="http://schemas.microsoft.com/office/drawing/2014/main" id="{CA5F47EE-969D-4EB7-B7B2-B57CD9F0DB18}"/>
              </a:ext>
            </a:extLst>
          </p:cNvPr>
          <p:cNvSpPr/>
          <p:nvPr/>
        </p:nvSpPr>
        <p:spPr>
          <a:xfrm>
            <a:off x="6750557" y="4726508"/>
            <a:ext cx="3612646" cy="1258948"/>
          </a:xfrm>
          <a:custGeom>
            <a:avLst/>
            <a:gdLst>
              <a:gd name="connsiteX0" fmla="*/ 1545388 w 3612646"/>
              <a:gd name="connsiteY0" fmla="*/ 0 h 1258948"/>
              <a:gd name="connsiteX1" fmla="*/ 2983172 w 3612646"/>
              <a:gd name="connsiteY1" fmla="*/ 0 h 1258948"/>
              <a:gd name="connsiteX2" fmla="*/ 3612646 w 3612646"/>
              <a:gd name="connsiteY2" fmla="*/ 629474 h 1258948"/>
              <a:gd name="connsiteX3" fmla="*/ 3612645 w 3612646"/>
              <a:gd name="connsiteY3" fmla="*/ 629474 h 1258948"/>
              <a:gd name="connsiteX4" fmla="*/ 2983171 w 3612646"/>
              <a:gd name="connsiteY4" fmla="*/ 1258948 h 1258948"/>
              <a:gd name="connsiteX5" fmla="*/ 315577 w 3612646"/>
              <a:gd name="connsiteY5" fmla="*/ 1258947 h 1258948"/>
              <a:gd name="connsiteX6" fmla="*/ 70557 w 3612646"/>
              <a:gd name="connsiteY6" fmla="*/ 1209480 h 1258948"/>
              <a:gd name="connsiteX7" fmla="*/ 0 w 3612646"/>
              <a:gd name="connsiteY7" fmla="*/ 1171183 h 1258948"/>
              <a:gd name="connsiteX8" fmla="*/ 105656 w 3612646"/>
              <a:gd name="connsiteY8" fmla="*/ 1144016 h 1258948"/>
              <a:gd name="connsiteX9" fmla="*/ 1465298 w 3612646"/>
              <a:gd name="connsiteY9" fmla="*/ 131831 h 1258948"/>
              <a:gd name="connsiteX10" fmla="*/ 1545388 w 3612646"/>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2646" h="1258948">
                <a:moveTo>
                  <a:pt x="1545388" y="0"/>
                </a:moveTo>
                <a:lnTo>
                  <a:pt x="2983172" y="0"/>
                </a:lnTo>
                <a:cubicBezTo>
                  <a:pt x="3330821" y="0"/>
                  <a:pt x="3612646" y="281825"/>
                  <a:pt x="3612646" y="629474"/>
                </a:cubicBezTo>
                <a:lnTo>
                  <a:pt x="3612645" y="629474"/>
                </a:lnTo>
                <a:cubicBezTo>
                  <a:pt x="3612645" y="977123"/>
                  <a:pt x="3330820" y="1258948"/>
                  <a:pt x="2983171" y="1258948"/>
                </a:cubicBezTo>
                <a:lnTo>
                  <a:pt x="315577" y="1258947"/>
                </a:lnTo>
                <a:cubicBezTo>
                  <a:pt x="228665" y="1258947"/>
                  <a:pt x="145866" y="1241333"/>
                  <a:pt x="70557" y="1209480"/>
                </a:cubicBezTo>
                <a:lnTo>
                  <a:pt x="0" y="1171183"/>
                </a:lnTo>
                <a:lnTo>
                  <a:pt x="105656" y="1144016"/>
                </a:lnTo>
                <a:cubicBezTo>
                  <a:pt x="666008" y="969728"/>
                  <a:pt x="1143709" y="607847"/>
                  <a:pt x="1465298" y="131831"/>
                </a:cubicBezTo>
                <a:lnTo>
                  <a:pt x="1545388"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id="{AC4FE646-B7E7-4A5D-A106-ECD4E8C0553D}"/>
              </a:ext>
            </a:extLst>
          </p:cNvPr>
          <p:cNvSpPr txBox="1"/>
          <p:nvPr/>
        </p:nvSpPr>
        <p:spPr>
          <a:xfrm>
            <a:off x="2086340" y="542003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4" name="TextBox 93">
            <a:extLst>
              <a:ext uri="{FF2B5EF4-FFF2-40B4-BE49-F238E27FC236}">
                <a16:creationId xmlns:a16="http://schemas.microsoft.com/office/drawing/2014/main" id="{550DDBB6-306C-4305-AEF3-060F4F5051E2}"/>
              </a:ext>
            </a:extLst>
          </p:cNvPr>
          <p:cNvSpPr txBox="1"/>
          <p:nvPr/>
        </p:nvSpPr>
        <p:spPr>
          <a:xfrm>
            <a:off x="920351" y="3406232"/>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5" name="TextBox 94">
            <a:extLst>
              <a:ext uri="{FF2B5EF4-FFF2-40B4-BE49-F238E27FC236}">
                <a16:creationId xmlns:a16="http://schemas.microsoft.com/office/drawing/2014/main" id="{F54FA298-5384-46C1-9924-D949B113C628}"/>
              </a:ext>
            </a:extLst>
          </p:cNvPr>
          <p:cNvSpPr txBox="1"/>
          <p:nvPr/>
        </p:nvSpPr>
        <p:spPr>
          <a:xfrm>
            <a:off x="2016888" y="1535656"/>
            <a:ext cx="566834" cy="523220"/>
          </a:xfrm>
          <a:prstGeom prst="rect">
            <a:avLst/>
          </a:prstGeom>
          <a:noFill/>
        </p:spPr>
        <p:txBody>
          <a:bodyPr wrap="square" rtlCol="0">
            <a:spAutoFit/>
          </a:bodyPr>
          <a:lstStyle/>
          <a:p>
            <a:r>
              <a:rPr lang="en-IN" sz="2800" dirty="0">
                <a:latin typeface="MS UI Gothic" panose="020B0600070205080204" pitchFamily="34" charset="-128"/>
                <a:ea typeface="MS UI Gothic" panose="020B0600070205080204" pitchFamily="34" charset="-128"/>
                <a:sym typeface="MS Outlook" panose="05010100010000000000" pitchFamily="2" charset="2"/>
              </a:rPr>
              <a:t>♗</a:t>
            </a:r>
            <a:endParaRPr lang="en-IN" sz="2800" dirty="0"/>
          </a:p>
        </p:txBody>
      </p:sp>
      <p:sp>
        <p:nvSpPr>
          <p:cNvPr id="96" name="TextBox 95">
            <a:extLst>
              <a:ext uri="{FF2B5EF4-FFF2-40B4-BE49-F238E27FC236}">
                <a16:creationId xmlns:a16="http://schemas.microsoft.com/office/drawing/2014/main" id="{0D1D5B1E-655F-4D75-8B10-8C3421616B5B}"/>
              </a:ext>
            </a:extLst>
          </p:cNvPr>
          <p:cNvSpPr txBox="1"/>
          <p:nvPr/>
        </p:nvSpPr>
        <p:spPr>
          <a:xfrm>
            <a:off x="9562378" y="143057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7" name="TextBox 96">
            <a:extLst>
              <a:ext uri="{FF2B5EF4-FFF2-40B4-BE49-F238E27FC236}">
                <a16:creationId xmlns:a16="http://schemas.microsoft.com/office/drawing/2014/main" id="{D8B38463-A4BA-4A0F-A3A5-73A733F3BF7A}"/>
              </a:ext>
            </a:extLst>
          </p:cNvPr>
          <p:cNvSpPr txBox="1"/>
          <p:nvPr/>
        </p:nvSpPr>
        <p:spPr>
          <a:xfrm>
            <a:off x="10648778" y="3406233"/>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8" name="TextBox 97">
            <a:extLst>
              <a:ext uri="{FF2B5EF4-FFF2-40B4-BE49-F238E27FC236}">
                <a16:creationId xmlns:a16="http://schemas.microsoft.com/office/drawing/2014/main" id="{7EDF8CFB-D1BC-4C5C-BA5E-C58042B89166}"/>
              </a:ext>
            </a:extLst>
          </p:cNvPr>
          <p:cNvSpPr txBox="1"/>
          <p:nvPr/>
        </p:nvSpPr>
        <p:spPr>
          <a:xfrm>
            <a:off x="9562378" y="5360149"/>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9" name="TextBox 98">
            <a:extLst>
              <a:ext uri="{FF2B5EF4-FFF2-40B4-BE49-F238E27FC236}">
                <a16:creationId xmlns:a16="http://schemas.microsoft.com/office/drawing/2014/main" id="{730C0E35-321E-47D7-A8F5-EAE025C01266}"/>
              </a:ext>
            </a:extLst>
          </p:cNvPr>
          <p:cNvSpPr txBox="1"/>
          <p:nvPr/>
        </p:nvSpPr>
        <p:spPr>
          <a:xfrm>
            <a:off x="5599931" y="2365766"/>
            <a:ext cx="1313972" cy="1200329"/>
          </a:xfrm>
          <a:prstGeom prst="rect">
            <a:avLst/>
          </a:prstGeom>
          <a:noFill/>
        </p:spPr>
        <p:txBody>
          <a:bodyPr wrap="square" rtlCol="0">
            <a:spAutoFit/>
          </a:bodyPr>
          <a:lstStyle/>
          <a:p>
            <a:r>
              <a:rPr lang="en-IN" sz="7200" dirty="0">
                <a:solidFill>
                  <a:schemeClr val="bg1"/>
                </a:solidFill>
                <a:latin typeface="MS UI Gothic" panose="020B0600070205080204" pitchFamily="34" charset="-128"/>
                <a:ea typeface="MS UI Gothic" panose="020B0600070205080204" pitchFamily="34" charset="-128"/>
                <a:sym typeface="MS Outlook" panose="05010100010000000000" pitchFamily="2" charset="2"/>
              </a:rPr>
              <a:t>♛</a:t>
            </a:r>
            <a:endParaRPr lang="en-IN" sz="7200" dirty="0">
              <a:solidFill>
                <a:schemeClr val="bg1"/>
              </a:solidFill>
            </a:endParaRPr>
          </a:p>
        </p:txBody>
      </p:sp>
      <p:sp>
        <p:nvSpPr>
          <p:cNvPr id="100" name="TextBox 99">
            <a:extLst>
              <a:ext uri="{FF2B5EF4-FFF2-40B4-BE49-F238E27FC236}">
                <a16:creationId xmlns:a16="http://schemas.microsoft.com/office/drawing/2014/main" id="{73FA317D-2DF9-4B9A-A2CE-B7AF334F7B9C}"/>
              </a:ext>
            </a:extLst>
          </p:cNvPr>
          <p:cNvSpPr txBox="1"/>
          <p:nvPr/>
        </p:nvSpPr>
        <p:spPr>
          <a:xfrm>
            <a:off x="6658631" y="1282730"/>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1</a:t>
            </a:r>
          </a:p>
        </p:txBody>
      </p:sp>
      <p:sp>
        <p:nvSpPr>
          <p:cNvPr id="101" name="TextBox 100">
            <a:extLst>
              <a:ext uri="{FF2B5EF4-FFF2-40B4-BE49-F238E27FC236}">
                <a16:creationId xmlns:a16="http://schemas.microsoft.com/office/drawing/2014/main" id="{3AE03790-5026-4479-8D22-574103BA200D}"/>
              </a:ext>
            </a:extLst>
          </p:cNvPr>
          <p:cNvSpPr txBox="1"/>
          <p:nvPr/>
        </p:nvSpPr>
        <p:spPr>
          <a:xfrm>
            <a:off x="7646067" y="311042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2</a:t>
            </a:r>
          </a:p>
        </p:txBody>
      </p:sp>
      <p:sp>
        <p:nvSpPr>
          <p:cNvPr id="102" name="TextBox 101">
            <a:extLst>
              <a:ext uri="{FF2B5EF4-FFF2-40B4-BE49-F238E27FC236}">
                <a16:creationId xmlns:a16="http://schemas.microsoft.com/office/drawing/2014/main" id="{9264AD2A-85A5-42CC-82A6-5CCFB1B77F76}"/>
              </a:ext>
            </a:extLst>
          </p:cNvPr>
          <p:cNvSpPr txBox="1"/>
          <p:nvPr/>
        </p:nvSpPr>
        <p:spPr>
          <a:xfrm>
            <a:off x="6707878"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3</a:t>
            </a:r>
          </a:p>
        </p:txBody>
      </p:sp>
      <p:sp>
        <p:nvSpPr>
          <p:cNvPr id="103" name="TextBox 102">
            <a:extLst>
              <a:ext uri="{FF2B5EF4-FFF2-40B4-BE49-F238E27FC236}">
                <a16:creationId xmlns:a16="http://schemas.microsoft.com/office/drawing/2014/main" id="{875342F4-2170-4739-AEA6-F6D5AC8BF448}"/>
              </a:ext>
            </a:extLst>
          </p:cNvPr>
          <p:cNvSpPr txBox="1"/>
          <p:nvPr/>
        </p:nvSpPr>
        <p:spPr>
          <a:xfrm>
            <a:off x="4679270"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4</a:t>
            </a:r>
          </a:p>
        </p:txBody>
      </p:sp>
      <p:sp>
        <p:nvSpPr>
          <p:cNvPr id="104" name="TextBox 103">
            <a:extLst>
              <a:ext uri="{FF2B5EF4-FFF2-40B4-BE49-F238E27FC236}">
                <a16:creationId xmlns:a16="http://schemas.microsoft.com/office/drawing/2014/main" id="{FD9AAF13-1262-49D2-9C0C-27DB30952F3A}"/>
              </a:ext>
            </a:extLst>
          </p:cNvPr>
          <p:cNvSpPr txBox="1"/>
          <p:nvPr/>
        </p:nvSpPr>
        <p:spPr>
          <a:xfrm>
            <a:off x="3752079" y="305228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5</a:t>
            </a:r>
          </a:p>
        </p:txBody>
      </p:sp>
      <p:sp>
        <p:nvSpPr>
          <p:cNvPr id="105" name="TextBox 104">
            <a:extLst>
              <a:ext uri="{FF2B5EF4-FFF2-40B4-BE49-F238E27FC236}">
                <a16:creationId xmlns:a16="http://schemas.microsoft.com/office/drawing/2014/main" id="{F923851F-8909-4870-A6B8-5A7817440BF2}"/>
              </a:ext>
            </a:extLst>
          </p:cNvPr>
          <p:cNvSpPr txBox="1"/>
          <p:nvPr/>
        </p:nvSpPr>
        <p:spPr>
          <a:xfrm>
            <a:off x="4825701" y="1247906"/>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6</a:t>
            </a:r>
          </a:p>
        </p:txBody>
      </p:sp>
      <p:sp>
        <p:nvSpPr>
          <p:cNvPr id="106" name="TextBox 105">
            <a:extLst>
              <a:ext uri="{FF2B5EF4-FFF2-40B4-BE49-F238E27FC236}">
                <a16:creationId xmlns:a16="http://schemas.microsoft.com/office/drawing/2014/main" id="{B9A799AA-5C99-4BA7-9579-04A517A33AF3}"/>
              </a:ext>
            </a:extLst>
          </p:cNvPr>
          <p:cNvSpPr txBox="1"/>
          <p:nvPr/>
        </p:nvSpPr>
        <p:spPr>
          <a:xfrm>
            <a:off x="2062789" y="998447"/>
            <a:ext cx="2762912"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Service Tenure</a:t>
            </a:r>
          </a:p>
        </p:txBody>
      </p:sp>
      <p:sp>
        <p:nvSpPr>
          <p:cNvPr id="107" name="TextBox 106">
            <a:extLst>
              <a:ext uri="{FF2B5EF4-FFF2-40B4-BE49-F238E27FC236}">
                <a16:creationId xmlns:a16="http://schemas.microsoft.com/office/drawing/2014/main" id="{DF84AEEC-384D-433F-BF8D-5DFBE95D7A50}"/>
              </a:ext>
            </a:extLst>
          </p:cNvPr>
          <p:cNvSpPr txBox="1"/>
          <p:nvPr/>
        </p:nvSpPr>
        <p:spPr>
          <a:xfrm>
            <a:off x="2241762" y="1270460"/>
            <a:ext cx="2176530" cy="461665"/>
          </a:xfrm>
          <a:prstGeom prst="rect">
            <a:avLst/>
          </a:prstGeom>
          <a:noFill/>
        </p:spPr>
        <p:txBody>
          <a:bodyPr wrap="square" rtlCol="0">
            <a:spAutoFit/>
          </a:bodyPr>
          <a:lstStyle/>
          <a:p>
            <a:pPr algn="ctr"/>
            <a:r>
              <a:rPr lang="en-US" sz="1200" dirty="0">
                <a:latin typeface="Gill Sans MT" panose="020B0502020104020203" pitchFamily="34" charset="0"/>
              </a:rPr>
              <a:t>Var-DAYS_EMPLOYED</a:t>
            </a:r>
          </a:p>
          <a:p>
            <a:pPr algn="ctr"/>
            <a:r>
              <a:rPr lang="en-US" sz="1200" dirty="0">
                <a:latin typeface="Gill Sans MT" panose="020B0502020104020203" pitchFamily="34" charset="0"/>
              </a:rPr>
              <a:t>Negative Correlation 0.075</a:t>
            </a:r>
          </a:p>
        </p:txBody>
      </p:sp>
      <p:sp>
        <p:nvSpPr>
          <p:cNvPr id="108" name="TextBox 107">
            <a:extLst>
              <a:ext uri="{FF2B5EF4-FFF2-40B4-BE49-F238E27FC236}">
                <a16:creationId xmlns:a16="http://schemas.microsoft.com/office/drawing/2014/main" id="{4360B2FC-D56D-4B00-AA4E-9AE179371707}"/>
              </a:ext>
            </a:extLst>
          </p:cNvPr>
          <p:cNvSpPr txBox="1"/>
          <p:nvPr/>
        </p:nvSpPr>
        <p:spPr>
          <a:xfrm>
            <a:off x="7755438" y="99844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Region</a:t>
            </a:r>
          </a:p>
        </p:txBody>
      </p:sp>
      <p:sp>
        <p:nvSpPr>
          <p:cNvPr id="109" name="TextBox 108">
            <a:extLst>
              <a:ext uri="{FF2B5EF4-FFF2-40B4-BE49-F238E27FC236}">
                <a16:creationId xmlns:a16="http://schemas.microsoft.com/office/drawing/2014/main" id="{E34516E1-0942-4080-92A7-49C62FBB2177}"/>
              </a:ext>
            </a:extLst>
          </p:cNvPr>
          <p:cNvSpPr txBox="1"/>
          <p:nvPr/>
        </p:nvSpPr>
        <p:spPr>
          <a:xfrm>
            <a:off x="7646067" y="1290550"/>
            <a:ext cx="2471042" cy="461665"/>
          </a:xfrm>
          <a:prstGeom prst="rect">
            <a:avLst/>
          </a:prstGeom>
          <a:noFill/>
        </p:spPr>
        <p:txBody>
          <a:bodyPr wrap="square" rtlCol="0">
            <a:spAutoFit/>
          </a:bodyPr>
          <a:lstStyle/>
          <a:p>
            <a:pPr algn="ctr"/>
            <a:r>
              <a:rPr lang="en-US" sz="1200" dirty="0">
                <a:latin typeface="Gill Sans MT" panose="020B0502020104020203" pitchFamily="34" charset="0"/>
              </a:rPr>
              <a:t>Var- REGION_RATING_CLIENT</a:t>
            </a:r>
          </a:p>
          <a:p>
            <a:pPr algn="ctr"/>
            <a:r>
              <a:rPr lang="en-US" sz="1200" dirty="0">
                <a:latin typeface="Gill Sans MT" panose="020B0502020104020203" pitchFamily="34" charset="0"/>
              </a:rPr>
              <a:t>Positive Correlation 0.059</a:t>
            </a:r>
          </a:p>
        </p:txBody>
      </p:sp>
      <p:sp>
        <p:nvSpPr>
          <p:cNvPr id="110" name="TextBox 109">
            <a:extLst>
              <a:ext uri="{FF2B5EF4-FFF2-40B4-BE49-F238E27FC236}">
                <a16:creationId xmlns:a16="http://schemas.microsoft.com/office/drawing/2014/main" id="{DFB3E94C-9186-421C-BF17-518133C6800F}"/>
              </a:ext>
            </a:extLst>
          </p:cNvPr>
          <p:cNvSpPr txBox="1"/>
          <p:nvPr/>
        </p:nvSpPr>
        <p:spPr>
          <a:xfrm>
            <a:off x="1304822" y="294103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Age</a:t>
            </a:r>
          </a:p>
        </p:txBody>
      </p:sp>
      <p:sp>
        <p:nvSpPr>
          <p:cNvPr id="111" name="TextBox 110">
            <a:extLst>
              <a:ext uri="{FF2B5EF4-FFF2-40B4-BE49-F238E27FC236}">
                <a16:creationId xmlns:a16="http://schemas.microsoft.com/office/drawing/2014/main" id="{30B1002B-2B14-400C-B93D-96F307CF4BEE}"/>
              </a:ext>
            </a:extLst>
          </p:cNvPr>
          <p:cNvSpPr txBox="1"/>
          <p:nvPr/>
        </p:nvSpPr>
        <p:spPr>
          <a:xfrm>
            <a:off x="1304822" y="3213050"/>
            <a:ext cx="2176530" cy="461665"/>
          </a:xfrm>
          <a:prstGeom prst="rect">
            <a:avLst/>
          </a:prstGeom>
          <a:noFill/>
        </p:spPr>
        <p:txBody>
          <a:bodyPr wrap="square" rtlCol="0">
            <a:spAutoFit/>
          </a:bodyPr>
          <a:lstStyle/>
          <a:p>
            <a:pPr algn="ctr"/>
            <a:r>
              <a:rPr lang="en-US" sz="1200" dirty="0">
                <a:latin typeface="Gill Sans MT" panose="020B0502020104020203" pitchFamily="34" charset="0"/>
              </a:rPr>
              <a:t>Var-DAYS_BIRTH</a:t>
            </a:r>
          </a:p>
          <a:p>
            <a:pPr algn="ctr"/>
            <a:r>
              <a:rPr lang="en-US" sz="1200" dirty="0">
                <a:latin typeface="Gill Sans MT" panose="020B0502020104020203" pitchFamily="34" charset="0"/>
              </a:rPr>
              <a:t>Negative Correlation 0.078</a:t>
            </a:r>
          </a:p>
        </p:txBody>
      </p:sp>
      <p:sp>
        <p:nvSpPr>
          <p:cNvPr id="112" name="TextBox 111">
            <a:extLst>
              <a:ext uri="{FF2B5EF4-FFF2-40B4-BE49-F238E27FC236}">
                <a16:creationId xmlns:a16="http://schemas.microsoft.com/office/drawing/2014/main" id="{6A2C5AE3-0F1F-48DC-B3CC-BDDF252B2E64}"/>
              </a:ext>
            </a:extLst>
          </p:cNvPr>
          <p:cNvSpPr txBox="1"/>
          <p:nvPr/>
        </p:nvSpPr>
        <p:spPr>
          <a:xfrm>
            <a:off x="8689207" y="2941037"/>
            <a:ext cx="2176530" cy="338554"/>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City</a:t>
            </a:r>
          </a:p>
        </p:txBody>
      </p:sp>
      <p:sp>
        <p:nvSpPr>
          <p:cNvPr id="113" name="TextBox 112">
            <a:extLst>
              <a:ext uri="{FF2B5EF4-FFF2-40B4-BE49-F238E27FC236}">
                <a16:creationId xmlns:a16="http://schemas.microsoft.com/office/drawing/2014/main" id="{E8615204-0A8E-4A4E-B528-CDC91D1A2860}"/>
              </a:ext>
            </a:extLst>
          </p:cNvPr>
          <p:cNvSpPr txBox="1"/>
          <p:nvPr/>
        </p:nvSpPr>
        <p:spPr>
          <a:xfrm>
            <a:off x="8593956" y="3213050"/>
            <a:ext cx="2866559" cy="461665"/>
          </a:xfrm>
          <a:prstGeom prst="rect">
            <a:avLst/>
          </a:prstGeom>
          <a:noFill/>
        </p:spPr>
        <p:txBody>
          <a:bodyPr wrap="square" rtlCol="0">
            <a:spAutoFit/>
          </a:bodyPr>
          <a:lstStyle/>
          <a:p>
            <a:pPr algn="ctr"/>
            <a:r>
              <a:rPr lang="en-US" sz="1200" dirty="0">
                <a:latin typeface="Gill Sans MT" panose="020B0502020104020203" pitchFamily="34" charset="0"/>
              </a:rPr>
              <a:t>Var-REGION_RATING_CLIENT_W_CITY</a:t>
            </a:r>
          </a:p>
          <a:p>
            <a:pPr algn="ctr"/>
            <a:r>
              <a:rPr lang="en-US" sz="1200" dirty="0">
                <a:latin typeface="Gill Sans MT" panose="020B0502020104020203" pitchFamily="34" charset="0"/>
              </a:rPr>
              <a:t>Positive Correlation 0.061</a:t>
            </a:r>
          </a:p>
        </p:txBody>
      </p:sp>
      <p:sp>
        <p:nvSpPr>
          <p:cNvPr id="114" name="TextBox 113">
            <a:extLst>
              <a:ext uri="{FF2B5EF4-FFF2-40B4-BE49-F238E27FC236}">
                <a16:creationId xmlns:a16="http://schemas.microsoft.com/office/drawing/2014/main" id="{97AA74C3-9B6A-4D53-978C-A1F6A4CBB65A}"/>
              </a:ext>
            </a:extLst>
          </p:cNvPr>
          <p:cNvSpPr txBox="1"/>
          <p:nvPr/>
        </p:nvSpPr>
        <p:spPr>
          <a:xfrm>
            <a:off x="1831440" y="4707152"/>
            <a:ext cx="2504987" cy="58477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External   Agency Score</a:t>
            </a:r>
          </a:p>
        </p:txBody>
      </p:sp>
      <p:sp>
        <p:nvSpPr>
          <p:cNvPr id="115" name="TextBox 114">
            <a:extLst>
              <a:ext uri="{FF2B5EF4-FFF2-40B4-BE49-F238E27FC236}">
                <a16:creationId xmlns:a16="http://schemas.microsoft.com/office/drawing/2014/main" id="{5DC6572F-2FA4-470C-B1B6-A14967D5921A}"/>
              </a:ext>
            </a:extLst>
          </p:cNvPr>
          <p:cNvSpPr txBox="1"/>
          <p:nvPr/>
        </p:nvSpPr>
        <p:spPr>
          <a:xfrm>
            <a:off x="2382909" y="5291927"/>
            <a:ext cx="2176530" cy="461665"/>
          </a:xfrm>
          <a:prstGeom prst="rect">
            <a:avLst/>
          </a:prstGeom>
          <a:noFill/>
        </p:spPr>
        <p:txBody>
          <a:bodyPr wrap="square" rtlCol="0">
            <a:spAutoFit/>
          </a:bodyPr>
          <a:lstStyle/>
          <a:p>
            <a:pPr algn="ctr"/>
            <a:r>
              <a:rPr lang="en-US" sz="1200" dirty="0">
                <a:latin typeface="Gill Sans MT" panose="020B0502020104020203" pitchFamily="34" charset="0"/>
              </a:rPr>
              <a:t>Var-EXT_SOURCE_3</a:t>
            </a:r>
          </a:p>
          <a:p>
            <a:pPr algn="ctr"/>
            <a:r>
              <a:rPr lang="en-US" sz="1200" dirty="0">
                <a:latin typeface="Gill Sans MT" panose="020B0502020104020203" pitchFamily="34" charset="0"/>
              </a:rPr>
              <a:t>Negative Correlation 0.179</a:t>
            </a:r>
          </a:p>
        </p:txBody>
      </p:sp>
      <p:sp>
        <p:nvSpPr>
          <p:cNvPr id="116" name="TextBox 115">
            <a:extLst>
              <a:ext uri="{FF2B5EF4-FFF2-40B4-BE49-F238E27FC236}">
                <a16:creationId xmlns:a16="http://schemas.microsoft.com/office/drawing/2014/main" id="{92EAFD17-4923-4234-8015-D6AE0833BA35}"/>
              </a:ext>
            </a:extLst>
          </p:cNvPr>
          <p:cNvSpPr txBox="1"/>
          <p:nvPr/>
        </p:nvSpPr>
        <p:spPr>
          <a:xfrm>
            <a:off x="7956842" y="4724084"/>
            <a:ext cx="2419817" cy="58477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dirty="0">
                <a:effectLst/>
                <a:latin typeface="Tw Cen MT" panose="020B0602020104020603" pitchFamily="34" charset="0"/>
              </a:rPr>
              <a:t>External   Agency Score</a:t>
            </a:r>
          </a:p>
        </p:txBody>
      </p:sp>
      <p:sp>
        <p:nvSpPr>
          <p:cNvPr id="117" name="TextBox 116">
            <a:extLst>
              <a:ext uri="{FF2B5EF4-FFF2-40B4-BE49-F238E27FC236}">
                <a16:creationId xmlns:a16="http://schemas.microsoft.com/office/drawing/2014/main" id="{C9E7FFDC-3EEB-49D9-8AD3-FD400E0F7EBA}"/>
              </a:ext>
            </a:extLst>
          </p:cNvPr>
          <p:cNvSpPr txBox="1"/>
          <p:nvPr/>
        </p:nvSpPr>
        <p:spPr>
          <a:xfrm>
            <a:off x="7753683" y="5292959"/>
            <a:ext cx="2176530" cy="461665"/>
          </a:xfrm>
          <a:prstGeom prst="rect">
            <a:avLst/>
          </a:prstGeom>
          <a:noFill/>
        </p:spPr>
        <p:txBody>
          <a:bodyPr wrap="square" rtlCol="0">
            <a:spAutoFit/>
          </a:bodyPr>
          <a:lstStyle/>
          <a:p>
            <a:pPr algn="ctr"/>
            <a:r>
              <a:rPr lang="en-US" sz="1200" dirty="0">
                <a:latin typeface="Gill Sans MT" panose="020B0502020104020203" pitchFamily="34" charset="0"/>
              </a:rPr>
              <a:t>Var-EXT_SOURCE_2 </a:t>
            </a:r>
          </a:p>
          <a:p>
            <a:pPr algn="ctr"/>
            <a:r>
              <a:rPr lang="en-US" sz="1200" dirty="0">
                <a:latin typeface="Gill Sans MT" panose="020B0502020104020203" pitchFamily="34" charset="0"/>
              </a:rPr>
              <a:t>Negative Correlation 0.160</a:t>
            </a:r>
          </a:p>
        </p:txBody>
      </p:sp>
      <p:sp>
        <p:nvSpPr>
          <p:cNvPr id="119" name="TextBox 118">
            <a:extLst>
              <a:ext uri="{FF2B5EF4-FFF2-40B4-BE49-F238E27FC236}">
                <a16:creationId xmlns:a16="http://schemas.microsoft.com/office/drawing/2014/main" id="{96B61849-8D94-4DB5-8ABF-44F8D14112C4}"/>
              </a:ext>
            </a:extLst>
          </p:cNvPr>
          <p:cNvSpPr txBox="1"/>
          <p:nvPr/>
        </p:nvSpPr>
        <p:spPr>
          <a:xfrm>
            <a:off x="4716021" y="2905273"/>
            <a:ext cx="2804363" cy="1077218"/>
          </a:xfrm>
          <a:prstGeom prst="rect">
            <a:avLst/>
          </a:prstGeom>
          <a:noFill/>
        </p:spPr>
        <p:txBody>
          <a:bodyPr wrap="square" rtlCol="0">
            <a:spAutoFit/>
          </a:bodyPr>
          <a:lstStyle/>
          <a:p>
            <a:pPr algn="ctr"/>
            <a:r>
              <a:rPr lang="en-US" sz="1600" b="1" dirty="0">
                <a:solidFill>
                  <a:schemeClr val="tx1">
                    <a:lumMod val="65000"/>
                    <a:lumOff val="35000"/>
                  </a:schemeClr>
                </a:solidFill>
                <a:latin typeface="Tw Cen MT" panose="020B0602020104020603" pitchFamily="34" charset="0"/>
              </a:rPr>
              <a:t>Correlation with TARGET Variable</a:t>
            </a:r>
          </a:p>
          <a:p>
            <a:pPr algn="ctr"/>
            <a:r>
              <a:rPr lang="en-US" sz="1600" b="1" dirty="0">
                <a:solidFill>
                  <a:schemeClr val="tx1">
                    <a:lumMod val="65000"/>
                    <a:lumOff val="35000"/>
                  </a:schemeClr>
                </a:solidFill>
                <a:latin typeface="Tw Cen MT" panose="020B0602020104020603" pitchFamily="34" charset="0"/>
              </a:rPr>
              <a:t>TARGET = 0 (Non Default)</a:t>
            </a:r>
          </a:p>
          <a:p>
            <a:pPr algn="ctr"/>
            <a:r>
              <a:rPr lang="en-US" sz="1600" b="1" dirty="0">
                <a:solidFill>
                  <a:schemeClr val="tx1">
                    <a:lumMod val="65000"/>
                    <a:lumOff val="35000"/>
                  </a:schemeClr>
                </a:solidFill>
                <a:latin typeface="Tw Cen MT" panose="020B0602020104020603" pitchFamily="34" charset="0"/>
              </a:rPr>
              <a:t>TARGET = 1(Default)</a:t>
            </a:r>
          </a:p>
        </p:txBody>
      </p:sp>
      <p:grpSp>
        <p:nvGrpSpPr>
          <p:cNvPr id="41" name="Group 40">
            <a:extLst>
              <a:ext uri="{FF2B5EF4-FFF2-40B4-BE49-F238E27FC236}">
                <a16:creationId xmlns:a16="http://schemas.microsoft.com/office/drawing/2014/main" id="{2E96B65D-825D-4004-B788-03001E7722C5}"/>
              </a:ext>
            </a:extLst>
          </p:cNvPr>
          <p:cNvGrpSpPr/>
          <p:nvPr/>
        </p:nvGrpSpPr>
        <p:grpSpPr>
          <a:xfrm>
            <a:off x="1" y="-13806"/>
            <a:ext cx="12191998" cy="899910"/>
            <a:chOff x="-387178" y="234778"/>
            <a:chExt cx="12191998" cy="899910"/>
          </a:xfrm>
        </p:grpSpPr>
        <p:sp>
          <p:nvSpPr>
            <p:cNvPr id="42" name="TextBox 41">
              <a:extLst>
                <a:ext uri="{FF2B5EF4-FFF2-40B4-BE49-F238E27FC236}">
                  <a16:creationId xmlns:a16="http://schemas.microsoft.com/office/drawing/2014/main" id="{095862A4-0406-442D-B861-50EE1E60F034}"/>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Conclusion :: Default Driving Factors :: Strong Indicators </a:t>
              </a:r>
            </a:p>
          </p:txBody>
        </p:sp>
        <p:grpSp>
          <p:nvGrpSpPr>
            <p:cNvPr id="43" name="Group 42">
              <a:extLst>
                <a:ext uri="{FF2B5EF4-FFF2-40B4-BE49-F238E27FC236}">
                  <a16:creationId xmlns:a16="http://schemas.microsoft.com/office/drawing/2014/main" id="{A9632C50-F106-43E1-B4D6-CF06ED64217E}"/>
                </a:ext>
              </a:extLst>
            </p:cNvPr>
            <p:cNvGrpSpPr/>
            <p:nvPr/>
          </p:nvGrpSpPr>
          <p:grpSpPr>
            <a:xfrm>
              <a:off x="5036159" y="942664"/>
              <a:ext cx="1345324" cy="192024"/>
              <a:chOff x="4633784" y="1383957"/>
              <a:chExt cx="1345324" cy="192024"/>
            </a:xfrm>
          </p:grpSpPr>
          <p:sp>
            <p:nvSpPr>
              <p:cNvPr id="44" name="Oval 43">
                <a:extLst>
                  <a:ext uri="{FF2B5EF4-FFF2-40B4-BE49-F238E27FC236}">
                    <a16:creationId xmlns:a16="http://schemas.microsoft.com/office/drawing/2014/main" id="{E4D95227-79D6-4499-9505-310A6260BDB6}"/>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FA45132-F78E-464C-89A6-6780BAA454FD}"/>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3D7279B-E3C3-4140-92C9-5BA6F972BF42}"/>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31F8AE3-C1D1-4781-B6F5-2EC8E1B2FD11}"/>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FD784FC-0329-4823-8117-632371BED3A8}"/>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6668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1. Region</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17872" y="1650338"/>
            <a:ext cx="3092387" cy="2308324"/>
          </a:xfrm>
          <a:prstGeom prst="rect">
            <a:avLst/>
          </a:prstGeom>
          <a:noFill/>
        </p:spPr>
        <p:txBody>
          <a:bodyPr wrap="square" rtlCol="0">
            <a:spAutoFit/>
          </a:bodyPr>
          <a:lstStyle/>
          <a:p>
            <a:r>
              <a:rPr lang="en-US" dirty="0">
                <a:solidFill>
                  <a:schemeClr val="tx1">
                    <a:lumMod val="65000"/>
                    <a:lumOff val="35000"/>
                  </a:schemeClr>
                </a:solidFill>
              </a:rPr>
              <a:t>As it is clearly indicated in the bar chart that for loan default the % increase in applicant residing in region with rating 3 is ~6.5%. This indicates that applicants residing in region with rating 3 are more likely to default on loan repayment.</a:t>
            </a:r>
          </a:p>
        </p:txBody>
      </p:sp>
      <p:pic>
        <p:nvPicPr>
          <p:cNvPr id="14" name="Picture 13">
            <a:extLst>
              <a:ext uri="{FF2B5EF4-FFF2-40B4-BE49-F238E27FC236}">
                <a16:creationId xmlns:a16="http://schemas.microsoft.com/office/drawing/2014/main" id="{0570EFDA-A995-4C03-BBA8-011D41B17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1750"/>
            <a:ext cx="8537601" cy="2683843"/>
          </a:xfrm>
          <a:prstGeom prst="rect">
            <a:avLst/>
          </a:prstGeom>
          <a:ln w="12700">
            <a:solidFill>
              <a:schemeClr val="tx1"/>
            </a:solidFill>
          </a:ln>
        </p:spPr>
      </p:pic>
      <p:pic>
        <p:nvPicPr>
          <p:cNvPr id="17" name="Picture 16">
            <a:extLst>
              <a:ext uri="{FF2B5EF4-FFF2-40B4-BE49-F238E27FC236}">
                <a16:creationId xmlns:a16="http://schemas.microsoft.com/office/drawing/2014/main" id="{F2D34C19-7FA5-482F-9AE0-027C0BC8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5594"/>
            <a:ext cx="8537601" cy="2811435"/>
          </a:xfrm>
          <a:prstGeom prst="rect">
            <a:avLst/>
          </a:prstGeom>
          <a:ln w="12700">
            <a:solidFill>
              <a:schemeClr val="tx1"/>
            </a:solidFill>
          </a:ln>
        </p:spPr>
      </p:pic>
      <p:sp>
        <p:nvSpPr>
          <p:cNvPr id="19" name="TextBox 18">
            <a:extLst>
              <a:ext uri="{FF2B5EF4-FFF2-40B4-BE49-F238E27FC236}">
                <a16:creationId xmlns:a16="http://schemas.microsoft.com/office/drawing/2014/main" id="{DA022AE3-02F9-4027-A677-F2CB6B4903C1}"/>
              </a:ext>
            </a:extLst>
          </p:cNvPr>
          <p:cNvSpPr txBox="1"/>
          <p:nvPr/>
        </p:nvSpPr>
        <p:spPr>
          <a:xfrm>
            <a:off x="8717872" y="3889537"/>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2. City</a:t>
            </a:r>
          </a:p>
        </p:txBody>
      </p:sp>
      <p:sp>
        <p:nvSpPr>
          <p:cNvPr id="20" name="TextBox 19">
            <a:extLst>
              <a:ext uri="{FF2B5EF4-FFF2-40B4-BE49-F238E27FC236}">
                <a16:creationId xmlns:a16="http://schemas.microsoft.com/office/drawing/2014/main" id="{D8950C1A-B30B-49F2-B66F-7F1E05563BED}"/>
              </a:ext>
            </a:extLst>
          </p:cNvPr>
          <p:cNvSpPr txBox="1"/>
          <p:nvPr/>
        </p:nvSpPr>
        <p:spPr>
          <a:xfrm>
            <a:off x="8717872" y="4368705"/>
            <a:ext cx="3092387" cy="2308324"/>
          </a:xfrm>
          <a:prstGeom prst="rect">
            <a:avLst/>
          </a:prstGeom>
          <a:noFill/>
        </p:spPr>
        <p:txBody>
          <a:bodyPr wrap="square" rtlCol="0">
            <a:spAutoFit/>
          </a:bodyPr>
          <a:lstStyle/>
          <a:p>
            <a:r>
              <a:rPr lang="en-US" dirty="0">
                <a:solidFill>
                  <a:schemeClr val="tx1">
                    <a:lumMod val="65000"/>
                    <a:lumOff val="35000"/>
                  </a:schemeClr>
                </a:solidFill>
              </a:rPr>
              <a:t>As it is clearly indicated in the bar chart that for loan default the % increase in applicant residing in city with rating 3 is ~6.3%. This indicates that applicants residing in city with rating 3 are more likely to default on loan repayment.</a:t>
            </a:r>
          </a:p>
        </p:txBody>
      </p:sp>
    </p:spTree>
    <p:extLst>
      <p:ext uri="{BB962C8B-B14F-4D97-AF65-F5344CB8AC3E}">
        <p14:creationId xmlns:p14="http://schemas.microsoft.com/office/powerpoint/2010/main" val="167351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3. External Score2</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17872" y="1650338"/>
            <a:ext cx="3092387" cy="2308324"/>
          </a:xfrm>
          <a:prstGeom prst="rect">
            <a:avLst/>
          </a:prstGeom>
          <a:noFill/>
        </p:spPr>
        <p:txBody>
          <a:bodyPr wrap="square" rtlCol="0">
            <a:spAutoFit/>
          </a:bodyPr>
          <a:lstStyle/>
          <a:p>
            <a:r>
              <a:rPr lang="en-US" dirty="0">
                <a:solidFill>
                  <a:schemeClr val="tx1">
                    <a:lumMod val="65000"/>
                    <a:lumOff val="35000"/>
                  </a:schemeClr>
                </a:solidFill>
              </a:rPr>
              <a:t>While comparing the plots, it is indicated that for loan default cases there is an increase in the population density below external agency score 2 of 0.4. So, the applicants with low external agency score more likely to  default.</a:t>
            </a:r>
          </a:p>
        </p:txBody>
      </p:sp>
      <p:sp>
        <p:nvSpPr>
          <p:cNvPr id="19" name="TextBox 18">
            <a:extLst>
              <a:ext uri="{FF2B5EF4-FFF2-40B4-BE49-F238E27FC236}">
                <a16:creationId xmlns:a16="http://schemas.microsoft.com/office/drawing/2014/main" id="{DA022AE3-02F9-4027-A677-F2CB6B4903C1}"/>
              </a:ext>
            </a:extLst>
          </p:cNvPr>
          <p:cNvSpPr txBox="1"/>
          <p:nvPr/>
        </p:nvSpPr>
        <p:spPr>
          <a:xfrm>
            <a:off x="8717872" y="3889537"/>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4. External Score3</a:t>
            </a:r>
          </a:p>
        </p:txBody>
      </p:sp>
      <p:sp>
        <p:nvSpPr>
          <p:cNvPr id="20" name="TextBox 19">
            <a:extLst>
              <a:ext uri="{FF2B5EF4-FFF2-40B4-BE49-F238E27FC236}">
                <a16:creationId xmlns:a16="http://schemas.microsoft.com/office/drawing/2014/main" id="{D8950C1A-B30B-49F2-B66F-7F1E05563BED}"/>
              </a:ext>
            </a:extLst>
          </p:cNvPr>
          <p:cNvSpPr txBox="1"/>
          <p:nvPr/>
        </p:nvSpPr>
        <p:spPr>
          <a:xfrm>
            <a:off x="8717872" y="4368705"/>
            <a:ext cx="3092387" cy="2308324"/>
          </a:xfrm>
          <a:prstGeom prst="rect">
            <a:avLst/>
          </a:prstGeom>
          <a:noFill/>
        </p:spPr>
        <p:txBody>
          <a:bodyPr wrap="square" rtlCol="0">
            <a:spAutoFit/>
          </a:bodyPr>
          <a:lstStyle/>
          <a:p>
            <a:r>
              <a:rPr lang="en-US" dirty="0">
                <a:solidFill>
                  <a:schemeClr val="tx1">
                    <a:lumMod val="65000"/>
                    <a:lumOff val="35000"/>
                  </a:schemeClr>
                </a:solidFill>
              </a:rPr>
              <a:t>While comparing the plots, it is indicated that for loan default cases there is an increase in the population density below external agency score 3 of 0.4. So, the applicants with low external agency score more likely to  default.</a:t>
            </a:r>
          </a:p>
        </p:txBody>
      </p:sp>
      <p:pic>
        <p:nvPicPr>
          <p:cNvPr id="16" name="Picture 15">
            <a:extLst>
              <a:ext uri="{FF2B5EF4-FFF2-40B4-BE49-F238E27FC236}">
                <a16:creationId xmlns:a16="http://schemas.microsoft.com/office/drawing/2014/main" id="{951F51A2-DFA2-4D56-AEA6-0C27E03C9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6712"/>
            <a:ext cx="8717872" cy="5113014"/>
          </a:xfrm>
          <a:prstGeom prst="rect">
            <a:avLst/>
          </a:prstGeom>
          <a:ln w="12700">
            <a:solidFill>
              <a:schemeClr val="tx1"/>
            </a:solidFill>
          </a:ln>
        </p:spPr>
      </p:pic>
    </p:spTree>
    <p:extLst>
      <p:ext uri="{BB962C8B-B14F-4D97-AF65-F5344CB8AC3E}">
        <p14:creationId xmlns:p14="http://schemas.microsoft.com/office/powerpoint/2010/main" val="273707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1569660"/>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3 &amp; 4. </a:t>
            </a:r>
          </a:p>
          <a:p>
            <a:r>
              <a:rPr lang="en-US" sz="3200" b="1" dirty="0">
                <a:solidFill>
                  <a:srgbClr val="03A1A4"/>
                </a:solidFill>
                <a:latin typeface="Tw Cen MT" panose="020B0602020104020603" pitchFamily="34" charset="0"/>
              </a:rPr>
              <a:t>External Agency Scores(Combined)</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17872" y="2957721"/>
            <a:ext cx="3092387" cy="3139321"/>
          </a:xfrm>
          <a:prstGeom prst="rect">
            <a:avLst/>
          </a:prstGeom>
          <a:noFill/>
        </p:spPr>
        <p:txBody>
          <a:bodyPr wrap="square" rtlCol="0">
            <a:spAutoFit/>
          </a:bodyPr>
          <a:lstStyle/>
          <a:p>
            <a:r>
              <a:rPr lang="en-US" dirty="0">
                <a:solidFill>
                  <a:schemeClr val="tx1">
                    <a:lumMod val="65000"/>
                    <a:lumOff val="35000"/>
                  </a:schemeClr>
                </a:solidFill>
              </a:rPr>
              <a:t>In the scatter plot its is clearly indicated that for loan default cases(TARGET=1) the both external agency scores are accumulated at the left bottom corner of the scatter plot. This again further strengthen our claim that lower the external agency score , higher the chances of applicant defaulting on loan repayment.</a:t>
            </a:r>
          </a:p>
        </p:txBody>
      </p:sp>
      <p:pic>
        <p:nvPicPr>
          <p:cNvPr id="13" name="Picture 12">
            <a:extLst>
              <a:ext uri="{FF2B5EF4-FFF2-40B4-BE49-F238E27FC236}">
                <a16:creationId xmlns:a16="http://schemas.microsoft.com/office/drawing/2014/main" id="{700D3C08-6137-428E-A6EA-F2C8A60AF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6908"/>
            <a:ext cx="8717872" cy="4783508"/>
          </a:xfrm>
          <a:prstGeom prst="rect">
            <a:avLst/>
          </a:prstGeom>
          <a:ln w="12700">
            <a:solidFill>
              <a:schemeClr val="tx1"/>
            </a:solidFill>
          </a:ln>
        </p:spPr>
      </p:pic>
    </p:spTree>
    <p:extLst>
      <p:ext uri="{BB962C8B-B14F-4D97-AF65-F5344CB8AC3E}">
        <p14:creationId xmlns:p14="http://schemas.microsoft.com/office/powerpoint/2010/main" val="147146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5. Age</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17872" y="1650338"/>
            <a:ext cx="3092387" cy="2308324"/>
          </a:xfrm>
          <a:prstGeom prst="rect">
            <a:avLst/>
          </a:prstGeom>
          <a:noFill/>
        </p:spPr>
        <p:txBody>
          <a:bodyPr wrap="square" rtlCol="0">
            <a:spAutoFit/>
          </a:bodyPr>
          <a:lstStyle/>
          <a:p>
            <a:r>
              <a:rPr lang="en-US" dirty="0">
                <a:solidFill>
                  <a:schemeClr val="tx1">
                    <a:lumMod val="65000"/>
                    <a:lumOff val="35000"/>
                  </a:schemeClr>
                </a:solidFill>
              </a:rPr>
              <a:t>While comparing the plots, it is indicated that for loan default cases there is an increase in the population density for applicant below age of 30 years, So, the young applicants of 20 to 30 years of  age more likely to  default.</a:t>
            </a:r>
          </a:p>
        </p:txBody>
      </p:sp>
      <p:sp>
        <p:nvSpPr>
          <p:cNvPr id="19" name="TextBox 18">
            <a:extLst>
              <a:ext uri="{FF2B5EF4-FFF2-40B4-BE49-F238E27FC236}">
                <a16:creationId xmlns:a16="http://schemas.microsoft.com/office/drawing/2014/main" id="{DA022AE3-02F9-4027-A677-F2CB6B4903C1}"/>
              </a:ext>
            </a:extLst>
          </p:cNvPr>
          <p:cNvSpPr txBox="1"/>
          <p:nvPr/>
        </p:nvSpPr>
        <p:spPr>
          <a:xfrm>
            <a:off x="8717872" y="3889537"/>
            <a:ext cx="3323208" cy="584775"/>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6. Service Tenure</a:t>
            </a:r>
          </a:p>
        </p:txBody>
      </p:sp>
      <p:sp>
        <p:nvSpPr>
          <p:cNvPr id="20" name="TextBox 19">
            <a:extLst>
              <a:ext uri="{FF2B5EF4-FFF2-40B4-BE49-F238E27FC236}">
                <a16:creationId xmlns:a16="http://schemas.microsoft.com/office/drawing/2014/main" id="{D8950C1A-B30B-49F2-B66F-7F1E05563BED}"/>
              </a:ext>
            </a:extLst>
          </p:cNvPr>
          <p:cNvSpPr txBox="1"/>
          <p:nvPr/>
        </p:nvSpPr>
        <p:spPr>
          <a:xfrm>
            <a:off x="8717872" y="4368705"/>
            <a:ext cx="3092387" cy="2585323"/>
          </a:xfrm>
          <a:prstGeom prst="rect">
            <a:avLst/>
          </a:prstGeom>
          <a:noFill/>
        </p:spPr>
        <p:txBody>
          <a:bodyPr wrap="square" rtlCol="0">
            <a:spAutoFit/>
          </a:bodyPr>
          <a:lstStyle/>
          <a:p>
            <a:r>
              <a:rPr lang="en-US" dirty="0">
                <a:solidFill>
                  <a:schemeClr val="tx1">
                    <a:lumMod val="65000"/>
                    <a:lumOff val="35000"/>
                  </a:schemeClr>
                </a:solidFill>
              </a:rPr>
              <a:t>While comparing the plots, it is indicated that for loan default cases there is an increase in the population density for applicant with service tenure below 2 years So, the applicants with less work experience more likely to  default.</a:t>
            </a:r>
          </a:p>
        </p:txBody>
      </p:sp>
      <p:pic>
        <p:nvPicPr>
          <p:cNvPr id="13" name="Picture 12">
            <a:extLst>
              <a:ext uri="{FF2B5EF4-FFF2-40B4-BE49-F238E27FC236}">
                <a16:creationId xmlns:a16="http://schemas.microsoft.com/office/drawing/2014/main" id="{97734EE3-D5B5-4C4A-A616-37ABD2BEF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1821"/>
            <a:ext cx="8717872" cy="5013681"/>
          </a:xfrm>
          <a:prstGeom prst="rect">
            <a:avLst/>
          </a:prstGeom>
          <a:ln w="12700">
            <a:solidFill>
              <a:schemeClr val="tx1"/>
            </a:solidFill>
          </a:ln>
        </p:spPr>
      </p:pic>
    </p:spTree>
    <p:extLst>
      <p:ext uri="{BB962C8B-B14F-4D97-AF65-F5344CB8AC3E}">
        <p14:creationId xmlns:p14="http://schemas.microsoft.com/office/powerpoint/2010/main" val="124075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8717872" y="1134688"/>
            <a:ext cx="3323208" cy="2062103"/>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Correlation of continuous variables with TARGET Variable  </a:t>
            </a:r>
          </a:p>
        </p:txBody>
      </p:sp>
      <p:sp>
        <p:nvSpPr>
          <p:cNvPr id="12" name="TextBox 11">
            <a:extLst>
              <a:ext uri="{FF2B5EF4-FFF2-40B4-BE49-F238E27FC236}">
                <a16:creationId xmlns:a16="http://schemas.microsoft.com/office/drawing/2014/main" id="{6769EA8E-D5C2-4AA2-9E9C-F1FE7BEF7608}"/>
              </a:ext>
            </a:extLst>
          </p:cNvPr>
          <p:cNvSpPr txBox="1"/>
          <p:nvPr/>
        </p:nvSpPr>
        <p:spPr>
          <a:xfrm>
            <a:off x="8722873" y="3760900"/>
            <a:ext cx="3323207" cy="2862322"/>
          </a:xfrm>
          <a:prstGeom prst="rect">
            <a:avLst/>
          </a:prstGeom>
          <a:noFill/>
        </p:spPr>
        <p:txBody>
          <a:bodyPr wrap="square" rtlCol="0">
            <a:spAutoFit/>
          </a:bodyPr>
          <a:lstStyle/>
          <a:p>
            <a:r>
              <a:rPr lang="en-US" dirty="0">
                <a:solidFill>
                  <a:schemeClr val="tx1">
                    <a:lumMod val="65000"/>
                    <a:lumOff val="35000"/>
                  </a:schemeClr>
                </a:solidFill>
              </a:rPr>
              <a:t>-</a:t>
            </a:r>
            <a:r>
              <a:rPr lang="en-US" dirty="0" err="1">
                <a:solidFill>
                  <a:schemeClr val="tx1">
                    <a:lumMod val="65000"/>
                    <a:lumOff val="35000"/>
                  </a:schemeClr>
                </a:solidFill>
              </a:rPr>
              <a:t>ve</a:t>
            </a:r>
            <a:r>
              <a:rPr lang="en-US" dirty="0">
                <a:solidFill>
                  <a:schemeClr val="tx1">
                    <a:lumMod val="65000"/>
                    <a:lumOff val="35000"/>
                  </a:schemeClr>
                </a:solidFill>
              </a:rPr>
              <a:t> Correlation :- This means with decrease in the value of these variables the chances of client defaulting on loan increases</a:t>
            </a:r>
          </a:p>
          <a:p>
            <a:endParaRPr lang="en-US" dirty="0">
              <a:solidFill>
                <a:schemeClr val="tx1">
                  <a:lumMod val="65000"/>
                  <a:lumOff val="35000"/>
                </a:schemeClr>
              </a:solidFill>
            </a:endParaRPr>
          </a:p>
          <a:p>
            <a:r>
              <a:rPr lang="en-US" dirty="0">
                <a:solidFill>
                  <a:schemeClr val="tx1">
                    <a:lumMod val="65000"/>
                    <a:lumOff val="35000"/>
                  </a:schemeClr>
                </a:solidFill>
              </a:rPr>
              <a:t>1. EXT_SOURCE_3 -0.178898</a:t>
            </a:r>
          </a:p>
          <a:p>
            <a:r>
              <a:rPr lang="en-US" dirty="0">
                <a:solidFill>
                  <a:schemeClr val="tx1">
                    <a:lumMod val="65000"/>
                    <a:lumOff val="35000"/>
                  </a:schemeClr>
                </a:solidFill>
              </a:rPr>
              <a:t>2. EXT_SOURCE_2 -0.160453</a:t>
            </a:r>
          </a:p>
          <a:p>
            <a:r>
              <a:rPr lang="en-US" dirty="0">
                <a:solidFill>
                  <a:schemeClr val="tx1">
                    <a:lumMod val="65000"/>
                    <a:lumOff val="35000"/>
                  </a:schemeClr>
                </a:solidFill>
              </a:rPr>
              <a:t>3. DAYS_BIRTH -0.078232</a:t>
            </a:r>
          </a:p>
          <a:p>
            <a:r>
              <a:rPr lang="en-US" dirty="0">
                <a:solidFill>
                  <a:schemeClr val="tx1">
                    <a:lumMod val="65000"/>
                    <a:lumOff val="35000"/>
                  </a:schemeClr>
                </a:solidFill>
              </a:rPr>
              <a:t>4. DAYS_EMPLOYED -0.074952</a:t>
            </a:r>
          </a:p>
          <a:p>
            <a:endParaRPr lang="en-US" dirty="0">
              <a:solidFill>
                <a:schemeClr val="tx1">
                  <a:lumMod val="65000"/>
                  <a:lumOff val="35000"/>
                </a:schemeClr>
              </a:solidFill>
            </a:endParaRPr>
          </a:p>
        </p:txBody>
      </p:sp>
      <p:pic>
        <p:nvPicPr>
          <p:cNvPr id="14" name="Picture 13">
            <a:extLst>
              <a:ext uri="{FF2B5EF4-FFF2-40B4-BE49-F238E27FC236}">
                <a16:creationId xmlns:a16="http://schemas.microsoft.com/office/drawing/2014/main" id="{13150F3E-9828-4F0B-870A-70950CC47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382"/>
            <a:ext cx="8717872" cy="5391840"/>
          </a:xfrm>
          <a:prstGeom prst="rect">
            <a:avLst/>
          </a:prstGeom>
          <a:ln w="12700">
            <a:solidFill>
              <a:schemeClr val="tx1"/>
            </a:solidFill>
          </a:ln>
        </p:spPr>
      </p:pic>
    </p:spTree>
    <p:extLst>
      <p:ext uri="{BB962C8B-B14F-4D97-AF65-F5344CB8AC3E}">
        <p14:creationId xmlns:p14="http://schemas.microsoft.com/office/powerpoint/2010/main" val="117596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1901CD-587C-4BEE-B95E-F363EAB24480}"/>
              </a:ext>
            </a:extLst>
          </p:cNvPr>
          <p:cNvGrpSpPr/>
          <p:nvPr/>
        </p:nvGrpSpPr>
        <p:grpSpPr>
          <a:xfrm>
            <a:off x="1" y="234778"/>
            <a:ext cx="12191998" cy="899910"/>
            <a:chOff x="-387178" y="234778"/>
            <a:chExt cx="12191998" cy="899910"/>
          </a:xfrm>
        </p:grpSpPr>
        <p:sp>
          <p:nvSpPr>
            <p:cNvPr id="3" name="TextBox 2">
              <a:extLst>
                <a:ext uri="{FF2B5EF4-FFF2-40B4-BE49-F238E27FC236}">
                  <a16:creationId xmlns:a16="http://schemas.microsoft.com/office/drawing/2014/main" id="{1146B714-1FB8-4698-9A10-6192F8F6296A}"/>
                </a:ext>
              </a:extLst>
            </p:cNvPr>
            <p:cNvSpPr txBox="1"/>
            <p:nvPr/>
          </p:nvSpPr>
          <p:spPr>
            <a:xfrm>
              <a:off x="-387178" y="234778"/>
              <a:ext cx="12191998" cy="707886"/>
            </a:xfrm>
            <a:prstGeom prst="rect">
              <a:avLst/>
            </a:prstGeom>
            <a:noFill/>
          </p:spPr>
          <p:txBody>
            <a:bodyPr wrap="square" rtlCol="0">
              <a:spAutoFit/>
            </a:bodyPr>
            <a:lstStyle/>
            <a:p>
              <a:pPr algn="ctr"/>
              <a:r>
                <a:rPr lang="en-US" sz="4000" dirty="0">
                  <a:solidFill>
                    <a:schemeClr val="tx1">
                      <a:lumMod val="65000"/>
                      <a:lumOff val="35000"/>
                    </a:schemeClr>
                  </a:solidFill>
                  <a:latin typeface="Tw Cen MT" panose="020B0602020104020603" pitchFamily="34" charset="0"/>
                </a:rPr>
                <a:t>Default Driving Factor :: Strong Indicators </a:t>
              </a:r>
            </a:p>
          </p:txBody>
        </p:sp>
        <p:grpSp>
          <p:nvGrpSpPr>
            <p:cNvPr id="4" name="Group 3">
              <a:extLst>
                <a:ext uri="{FF2B5EF4-FFF2-40B4-BE49-F238E27FC236}">
                  <a16:creationId xmlns:a16="http://schemas.microsoft.com/office/drawing/2014/main" id="{ECBD0A9C-A472-49C3-8A12-7CEC16D6622E}"/>
                </a:ext>
              </a:extLst>
            </p:cNvPr>
            <p:cNvGrpSpPr/>
            <p:nvPr/>
          </p:nvGrpSpPr>
          <p:grpSpPr>
            <a:xfrm>
              <a:off x="5036159" y="942664"/>
              <a:ext cx="1345324" cy="192024"/>
              <a:chOff x="4633784" y="1383957"/>
              <a:chExt cx="1345324" cy="192024"/>
            </a:xfrm>
          </p:grpSpPr>
          <p:sp>
            <p:nvSpPr>
              <p:cNvPr id="5" name="Oval 4">
                <a:extLst>
                  <a:ext uri="{FF2B5EF4-FFF2-40B4-BE49-F238E27FC236}">
                    <a16:creationId xmlns:a16="http://schemas.microsoft.com/office/drawing/2014/main" id="{1FBC924F-0FA9-4411-BAF7-F09D09E26F98}"/>
                  </a:ext>
                </a:extLst>
              </p:cNvPr>
              <p:cNvSpPr/>
              <p:nvPr/>
            </p:nvSpPr>
            <p:spPr>
              <a:xfrm>
                <a:off x="4633784" y="1383957"/>
                <a:ext cx="192024" cy="192024"/>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E5E7138-019C-4C89-9263-8D5D7AF56166}"/>
                  </a:ext>
                </a:extLst>
              </p:cNvPr>
              <p:cNvSpPr/>
              <p:nvPr/>
            </p:nvSpPr>
            <p:spPr>
              <a:xfrm>
                <a:off x="4922109" y="1383957"/>
                <a:ext cx="192024" cy="192024"/>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51C738-939D-4E7A-A3F4-BF3CDEA435C0}"/>
                  </a:ext>
                </a:extLst>
              </p:cNvPr>
              <p:cNvSpPr/>
              <p:nvPr/>
            </p:nvSpPr>
            <p:spPr>
              <a:xfrm>
                <a:off x="5210434" y="1383957"/>
                <a:ext cx="192024" cy="192024"/>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F80449-5014-4E7E-811B-843163B4512D}"/>
                  </a:ext>
                </a:extLst>
              </p:cNvPr>
              <p:cNvSpPr/>
              <p:nvPr/>
            </p:nvSpPr>
            <p:spPr>
              <a:xfrm>
                <a:off x="5498759" y="1383957"/>
                <a:ext cx="192024" cy="192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8B47D5D-9B09-44FD-90CD-BF22C33B619D}"/>
                  </a:ext>
                </a:extLst>
              </p:cNvPr>
              <p:cNvSpPr/>
              <p:nvPr/>
            </p:nvSpPr>
            <p:spPr>
              <a:xfrm>
                <a:off x="5787084" y="1383957"/>
                <a:ext cx="192024" cy="19202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AB20A031-C8D7-41E1-A857-3E8B36B7D2E2}"/>
              </a:ext>
            </a:extLst>
          </p:cNvPr>
          <p:cNvSpPr txBox="1"/>
          <p:nvPr/>
        </p:nvSpPr>
        <p:spPr>
          <a:xfrm>
            <a:off x="6288313" y="1134688"/>
            <a:ext cx="5752767" cy="1569660"/>
          </a:xfrm>
          <a:prstGeom prst="rect">
            <a:avLst/>
          </a:prstGeom>
          <a:noFill/>
        </p:spPr>
        <p:txBody>
          <a:bodyPr wrap="square" rtlCol="0">
            <a:spAutoFit/>
          </a:bodyPr>
          <a:lstStyle/>
          <a:p>
            <a:r>
              <a:rPr lang="en-US" sz="3200" b="1" dirty="0">
                <a:solidFill>
                  <a:srgbClr val="03A1A4"/>
                </a:solidFill>
                <a:latin typeface="Tw Cen MT" panose="020B0602020104020603" pitchFamily="34" charset="0"/>
              </a:rPr>
              <a:t>Correlation of continuous variables with TARGET Variable:</a:t>
            </a:r>
          </a:p>
          <a:p>
            <a:r>
              <a:rPr lang="en-US" sz="3200" b="1" dirty="0">
                <a:solidFill>
                  <a:srgbClr val="03A1A4"/>
                </a:solidFill>
                <a:latin typeface="Tw Cen MT" panose="020B0602020104020603" pitchFamily="34" charset="0"/>
              </a:rPr>
              <a:t>Pair Grid</a:t>
            </a:r>
          </a:p>
        </p:txBody>
      </p:sp>
      <p:sp>
        <p:nvSpPr>
          <p:cNvPr id="12" name="TextBox 11">
            <a:extLst>
              <a:ext uri="{FF2B5EF4-FFF2-40B4-BE49-F238E27FC236}">
                <a16:creationId xmlns:a16="http://schemas.microsoft.com/office/drawing/2014/main" id="{6769EA8E-D5C2-4AA2-9E9C-F1FE7BEF7608}"/>
              </a:ext>
            </a:extLst>
          </p:cNvPr>
          <p:cNvSpPr txBox="1"/>
          <p:nvPr/>
        </p:nvSpPr>
        <p:spPr>
          <a:xfrm>
            <a:off x="6288312" y="3053014"/>
            <a:ext cx="5752767" cy="2862322"/>
          </a:xfrm>
          <a:prstGeom prst="rect">
            <a:avLst/>
          </a:prstGeom>
          <a:noFill/>
        </p:spPr>
        <p:txBody>
          <a:bodyPr wrap="square" rtlCol="0">
            <a:spAutoFit/>
          </a:bodyPr>
          <a:lstStyle/>
          <a:p>
            <a:r>
              <a:rPr lang="en-US" dirty="0">
                <a:solidFill>
                  <a:schemeClr val="tx1">
                    <a:lumMod val="65000"/>
                    <a:lumOff val="35000"/>
                  </a:schemeClr>
                </a:solidFill>
              </a:rPr>
              <a:t>In the pair grid, it is visibly clear that for the cases of loan default all the continuous variables are accumulated a the left bottom corner of the scatter plots. This essentially means that lower the values odd continuous variables higher are chances that the respective applicant will default on loan repayment.</a:t>
            </a:r>
          </a:p>
          <a:p>
            <a:r>
              <a:rPr lang="en-US" dirty="0">
                <a:solidFill>
                  <a:schemeClr val="tx1">
                    <a:lumMod val="65000"/>
                    <a:lumOff val="35000"/>
                  </a:schemeClr>
                </a:solidFill>
              </a:rPr>
              <a:t>Further, to strengthen our claim, the population density of the distribution plots also confirms that for cases of loan default the density population shifts tower lower values.</a:t>
            </a:r>
          </a:p>
          <a:p>
            <a:endParaRPr lang="en-US" dirty="0">
              <a:solidFill>
                <a:schemeClr val="tx1">
                  <a:lumMod val="65000"/>
                  <a:lumOff val="35000"/>
                </a:schemeClr>
              </a:solidFill>
            </a:endParaRPr>
          </a:p>
        </p:txBody>
      </p:sp>
      <p:pic>
        <p:nvPicPr>
          <p:cNvPr id="13" name="Picture 12">
            <a:extLst>
              <a:ext uri="{FF2B5EF4-FFF2-40B4-BE49-F238E27FC236}">
                <a16:creationId xmlns:a16="http://schemas.microsoft.com/office/drawing/2014/main" id="{A15A4A16-26E9-48D9-8629-6BA472F31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8720"/>
            <a:ext cx="6118860" cy="5669280"/>
          </a:xfrm>
          <a:prstGeom prst="rect">
            <a:avLst/>
          </a:prstGeom>
          <a:ln w="12700">
            <a:solidFill>
              <a:schemeClr val="tx1"/>
            </a:solidFill>
          </a:ln>
        </p:spPr>
      </p:pic>
    </p:spTree>
    <p:extLst>
      <p:ext uri="{BB962C8B-B14F-4D97-AF65-F5344CB8AC3E}">
        <p14:creationId xmlns:p14="http://schemas.microsoft.com/office/powerpoint/2010/main" val="1018129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1179</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MS UI Gothic</vt:lpstr>
      <vt:lpstr>Arial</vt:lpstr>
      <vt:lpstr>Calibri</vt:lpstr>
      <vt:lpstr>Calibri Light</vt:lpstr>
      <vt:lpstr>Gill Sans MT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Ashish Sharma</cp:lastModifiedBy>
  <cp:revision>110</cp:revision>
  <dcterms:created xsi:type="dcterms:W3CDTF">2017-11-09T17:58:25Z</dcterms:created>
  <dcterms:modified xsi:type="dcterms:W3CDTF">2021-06-29T16:12:09Z</dcterms:modified>
</cp:coreProperties>
</file>