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4"/>
  </p:sldMasterIdLst>
  <p:notesMasterIdLst>
    <p:notesMasterId r:id="rId14"/>
  </p:notesMasterIdLst>
  <p:sldIdLst>
    <p:sldId id="256" r:id="rId5"/>
    <p:sldId id="313" r:id="rId6"/>
    <p:sldId id="323" r:id="rId7"/>
    <p:sldId id="324" r:id="rId8"/>
    <p:sldId id="331" r:id="rId9"/>
    <p:sldId id="327" r:id="rId10"/>
    <p:sldId id="328" r:id="rId11"/>
    <p:sldId id="330" r:id="rId12"/>
    <p:sldId id="304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45" y="10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61913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386274A-C7BB-4A03-A49C-746FE2845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D7082E5B-024C-C4E8-6A83-1F468F992A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82447B1D-63B3-39D1-CD04-D38B8EAFB37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9037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F0F1701-55A7-29ED-B457-AA5464468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80EC1FAA-8C4D-0340-CBB1-5328BA5967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A3551365-417F-A3F5-86E7-874F90A44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04729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72FDD0E-6ADF-29E8-56C0-3A9214FA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FBD530C6-ADE7-11C0-273D-800AA7A5B9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D5E276BF-7469-893C-C3EB-0A2AD0186E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707756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17B3D620-0248-19FA-DBCE-9F10DC3A0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C6B11F41-C62C-700A-E75E-30F905B5D5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02DF719-018B-C69F-9D1F-ED747A326F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93321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2E0C24BB-20EA-AA4F-8266-B8124B627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4CAD3E1E-1C6B-CB95-0FC8-37BA8512D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32FB81B8-2264-8950-5B15-051890EB3E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1014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4F2B455A-FA76-FA1E-28C4-437453DDC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>
            <a:extLst>
              <a:ext uri="{FF2B5EF4-FFF2-40B4-BE49-F238E27FC236}">
                <a16:creationId xmlns:a16="http://schemas.microsoft.com/office/drawing/2014/main" id="{A08CB999-E1BA-0907-152E-175AC7C315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>
            <a:extLst>
              <a:ext uri="{FF2B5EF4-FFF2-40B4-BE49-F238E27FC236}">
                <a16:creationId xmlns:a16="http://schemas.microsoft.com/office/drawing/2014/main" id="{2CCD8451-9138-3BD6-37E9-D3AADD0677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741861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9" name="Google Shape;9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267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243B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3" descr="A city skyline with a body of water in the foreground&#10;&#10;Description automatically generated with medium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3"/>
          <p:cNvSpPr txBox="1"/>
          <p:nvPr/>
        </p:nvSpPr>
        <p:spPr>
          <a:xfrm>
            <a:off x="559837" y="2446639"/>
            <a:ext cx="111750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FinTech @ IU Python Session #5 – </a:t>
            </a:r>
            <a:r>
              <a:rPr lang="en-US" sz="3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Plotting &amp; Intro to ML</a:t>
            </a:r>
            <a:endParaRPr sz="32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13"/>
          <p:cNvGrpSpPr/>
          <p:nvPr/>
        </p:nvGrpSpPr>
        <p:grpSpPr>
          <a:xfrm>
            <a:off x="559837" y="5399387"/>
            <a:ext cx="5536163" cy="307777"/>
            <a:chOff x="569168" y="4943255"/>
            <a:chExt cx="4590661" cy="307777"/>
          </a:xfrm>
        </p:grpSpPr>
        <p:sp>
          <p:nvSpPr>
            <p:cNvPr id="92" name="Google Shape;92;p13"/>
            <p:cNvSpPr txBox="1"/>
            <p:nvPr/>
          </p:nvSpPr>
          <p:spPr>
            <a:xfrm>
              <a:off x="569168" y="4943255"/>
              <a:ext cx="12378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lang="en-US" sz="1400" b="1" i="1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Prepared by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" name="Google Shape;94;p13"/>
            <p:cNvCxnSpPr/>
            <p:nvPr/>
          </p:nvCxnSpPr>
          <p:spPr>
            <a:xfrm>
              <a:off x="662473" y="5251032"/>
              <a:ext cx="4497356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95" name="Google Shape;95;p13"/>
          <p:cNvSpPr txBox="1"/>
          <p:nvPr/>
        </p:nvSpPr>
        <p:spPr>
          <a:xfrm>
            <a:off x="10484499" y="6455071"/>
            <a:ext cx="1522444" cy="253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lang="en-US" sz="105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11</a:t>
            </a:r>
            <a:r>
              <a:rPr lang="en-US" sz="1050" b="1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/08/2024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" name="Google Shape;96;p13"/>
          <p:cNvCxnSpPr/>
          <p:nvPr/>
        </p:nvCxnSpPr>
        <p:spPr>
          <a:xfrm>
            <a:off x="0" y="5169160"/>
            <a:ext cx="121920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" name="Google Shape;93;p13">
            <a:extLst>
              <a:ext uri="{FF2B5EF4-FFF2-40B4-BE49-F238E27FC236}">
                <a16:creationId xmlns:a16="http://schemas.microsoft.com/office/drawing/2014/main" id="{2AE2D5A2-65B0-3417-28AE-61DE78DFB95D}"/>
              </a:ext>
            </a:extLst>
          </p:cNvPr>
          <p:cNvSpPr txBox="1"/>
          <p:nvPr/>
        </p:nvSpPr>
        <p:spPr>
          <a:xfrm>
            <a:off x="3563586" y="5848610"/>
            <a:ext cx="2394154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Cameron Nelson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Fund Equities Lead– FinTech @ IU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https://www.linkedin.com/in/cameron-j-nelson/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89;p13" descr="A city skyline with a body of water in the foreground&#10;&#10;Description automatically generated with medium confidence">
            <a:extLst>
              <a:ext uri="{FF2B5EF4-FFF2-40B4-BE49-F238E27FC236}">
                <a16:creationId xmlns:a16="http://schemas.microsoft.com/office/drawing/2014/main" id="{6F13548E-C959-BDAC-A2A2-7CBB338F74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434" t="2333" r="66476" b="89503"/>
          <a:stretch/>
        </p:blipFill>
        <p:spPr>
          <a:xfrm>
            <a:off x="0" y="0"/>
            <a:ext cx="2396836" cy="75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40BC1E8-6103-076C-D05F-33F68D5EC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87453" y="-679449"/>
            <a:ext cx="2823575" cy="2129782"/>
          </a:xfrm>
          <a:prstGeom prst="rect">
            <a:avLst/>
          </a:prstGeom>
        </p:spPr>
      </p:pic>
      <p:sp>
        <p:nvSpPr>
          <p:cNvPr id="3" name="Google Shape;93;p13">
            <a:extLst>
              <a:ext uri="{FF2B5EF4-FFF2-40B4-BE49-F238E27FC236}">
                <a16:creationId xmlns:a16="http://schemas.microsoft.com/office/drawing/2014/main" id="{34A564B4-3EA7-34DD-17E9-28D19D0D25AF}"/>
              </a:ext>
            </a:extLst>
          </p:cNvPr>
          <p:cNvSpPr txBox="1"/>
          <p:nvPr/>
        </p:nvSpPr>
        <p:spPr>
          <a:xfrm>
            <a:off x="601147" y="5848610"/>
            <a:ext cx="2393100" cy="754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Gabriel Shores</a:t>
            </a:r>
            <a:endParaRPr sz="1200" b="1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100" b="1" i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Director of Technology</a:t>
            </a:r>
            <a:r>
              <a:rPr lang="en-US" sz="1100" b="1" i="1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– FinTech @ IU</a:t>
            </a:r>
            <a:endParaRPr sz="1100" b="1" i="1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https://www.linkedin.com/in/gabriel-shores-379b81291/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Graphs</a:t>
            </a:r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AFB2E3-8F5F-9E92-837C-E55D0B397CC5}"/>
              </a:ext>
            </a:extLst>
          </p:cNvPr>
          <p:cNvSpPr txBox="1"/>
          <p:nvPr/>
        </p:nvSpPr>
        <p:spPr>
          <a:xfrm>
            <a:off x="102637" y="986732"/>
            <a:ext cx="507430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Analyzing data is often easier through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matplotlib library allows users to make different types of graphs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3 parts to a graph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Figures are the backgrounds which everything lies upon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Axes contain the different axes, labels, titles, and gridlines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Plots/subplots are the visual representations of data and includes line charts, bar charts, and scatter plots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6" name="Picture 2" descr="6 Data visualization – Introduction to Data Science with Python">
            <a:extLst>
              <a:ext uri="{FF2B5EF4-FFF2-40B4-BE49-F238E27FC236}">
                <a16:creationId xmlns:a16="http://schemas.microsoft.com/office/drawing/2014/main" id="{7C970359-7FD5-4AC8-25F4-EA4D303E22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4045" y="930056"/>
            <a:ext cx="6145122" cy="2899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utput image">
            <a:extLst>
              <a:ext uri="{FF2B5EF4-FFF2-40B4-BE49-F238E27FC236}">
                <a16:creationId xmlns:a16="http://schemas.microsoft.com/office/drawing/2014/main" id="{10A16F3A-F6C6-962A-D73C-8FCF15B94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8017" y="3969122"/>
            <a:ext cx="3717178" cy="2301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388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2BC380EE-6C27-E8C3-7EDA-8D6FB5B8A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078ACB52-8FD8-F50B-D1A9-5E9EE9A27035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B04DD328-7B91-4DEB-093D-167E64BC638F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B53F0862-A472-82C7-0BB5-F1FCA9452709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C9FB4344-2422-18D0-FE25-70DCF3118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0122D016-760A-37D3-949C-07FF4EE74507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6030292-1CE2-A5DE-13AF-F3255F306094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4856239-9E17-3FE1-7291-6DF89AB24FDB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F7EE1D6-411E-BC89-5DE0-57F52E7565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3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51EE293-5365-F844-B736-EFB9707DC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4A8FD5-1762-F846-00B5-71FECBC726F4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DD7189-FD37-CEB2-87BC-51B0BD0A65AC}"/>
              </a:ext>
            </a:extLst>
          </p:cNvPr>
          <p:cNvSpPr txBox="1"/>
          <p:nvPr/>
        </p:nvSpPr>
        <p:spPr>
          <a:xfrm>
            <a:off x="102028" y="1036249"/>
            <a:ext cx="507430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Machine learning involves learning from data and making predictions or decisions without explicitly programming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Supervised learning – Model is trained on labeled data (Predicting prices, image classification, spam detection)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Unsupervised learning – Determine labels / group data (Customer segmentation, detecting unusual transactions)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Reinforcement learning – Force models to learn through positive or negative feedback (Game AI, recommendation models)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2056" name="Picture 8" descr="Supervised and unsupervised machine learning. a Schematic... | Download  Scientific Diagram">
            <a:extLst>
              <a:ext uri="{FF2B5EF4-FFF2-40B4-BE49-F238E27FC236}">
                <a16:creationId xmlns:a16="http://schemas.microsoft.com/office/drawing/2014/main" id="{DAAEB98A-4D62-85E9-5297-F3A6D19F2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8523" y="1292827"/>
            <a:ext cx="4799379" cy="483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160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5ED5A531-E313-93E5-BC58-6DF524ACF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5DF7D8D3-01C4-E6FB-948E-8BBE1A118A4C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3855D060-1F4D-6A56-7A23-4E304B256BAF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E2796F48-4C56-D023-F517-A982CDE5980A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99FDA143-AA1C-2F6F-176F-67C4DE1757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Classifying House Prices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E74298D7-143C-1C07-CE65-6BFC5DFE2394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F3961E61-877F-6414-85D7-CBDAA0DEF0F3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65CB0597-B121-93C7-CD8F-034FE3FB4BEB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095086BE-8C55-E8F7-8F25-D2DD8DD5B45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4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54E69E-DA55-A4CF-A68C-6AE92A406D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D4896B7-EA30-1481-FC04-3BBE9C25EBCE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38484-C4EC-1124-DC3F-FA4C0F0DF48D}"/>
              </a:ext>
            </a:extLst>
          </p:cNvPr>
          <p:cNvSpPr txBox="1"/>
          <p:nvPr/>
        </p:nvSpPr>
        <p:spPr>
          <a:xfrm>
            <a:off x="102028" y="1036249"/>
            <a:ext cx="5074309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Features</a:t>
            </a:r>
            <a:r>
              <a:rPr lang="en-US" sz="1800" b="1" dirty="0"/>
              <a:t> </a:t>
            </a:r>
            <a:r>
              <a:rPr lang="en-US" sz="1800" dirty="0"/>
              <a:t>– The measurable characteristics or variables provided in the dataset used to predict an outcome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Explanatory Variables – The variables that classify and categorize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Let’s say we want to predict the price of a house given some number of rooms, location, and other such factors along with the associated prices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Let’s try to select one of these features and make predictions with it</a:t>
            </a:r>
          </a:p>
          <a:p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4104" name="Picture 8" descr="Four scatter plot examples showing different types of relationships between variables.">
            <a:extLst>
              <a:ext uri="{FF2B5EF4-FFF2-40B4-BE49-F238E27FC236}">
                <a16:creationId xmlns:a16="http://schemas.microsoft.com/office/drawing/2014/main" id="{CE0E220C-0E96-A966-DB41-4CD4AE5CF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4669" y="1122218"/>
            <a:ext cx="4667342" cy="46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0705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6E5F5428-4DEB-F332-AFC3-848247D7A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EC80BD2C-02F0-664A-4B70-55F4FDAED406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7120EF1A-E9B1-A6E8-8CA6-A1D8FB2D0150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9BF1B280-E7CE-6D29-A650-0CE7986A44F2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8B2CC5F9-6A59-41C5-761D-19EBB363578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Classifying House Prices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F2ECCC22-1362-1153-4A5B-877EBE58BF09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5A0BD695-167E-8318-EB9C-0A7226B15248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5D4985DD-62CF-A44A-74FA-7832D58E8212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73C21A64-166A-712D-3F7D-D1890E7C7A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5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369FB6-CBD3-3374-A376-DA1AC0BCE7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AF4533-21FC-B880-76AF-BCC870D94F81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E3A0B5-EFE5-68FC-D5A2-500A17F21581}"/>
              </a:ext>
            </a:extLst>
          </p:cNvPr>
          <p:cNvSpPr txBox="1"/>
          <p:nvPr/>
        </p:nvSpPr>
        <p:spPr>
          <a:xfrm>
            <a:off x="102028" y="1036249"/>
            <a:ext cx="5074309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Looking at our scatterplots, one way to predict data is with a line in the form</a:t>
            </a:r>
          </a:p>
          <a:p>
            <a:r>
              <a:rPr lang="en-US" sz="1800" dirty="0">
                <a:solidFill>
                  <a:schemeClr val="tx1"/>
                </a:solidFill>
                <a:latin typeface="+mj-lt"/>
              </a:rPr>
              <a:t>     </a:t>
            </a:r>
            <a:r>
              <a:rPr lang="cy-GB" sz="1800" b="0" i="0" dirty="0">
                <a:solidFill>
                  <a:schemeClr val="tx1"/>
                </a:solidFill>
                <a:effectLst/>
                <a:latin typeface="+mj-lt"/>
              </a:rPr>
              <a:t>ŷ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= w</a:t>
            </a:r>
            <a:r>
              <a:rPr lang="en-US" sz="1800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x + 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more features we can use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</a:t>
            </a:r>
            <a:r>
              <a:rPr lang="cy-GB" sz="1800" b="0" i="0" dirty="0">
                <a:solidFill>
                  <a:schemeClr val="tx1"/>
                </a:solidFill>
                <a:effectLst/>
                <a:latin typeface="+mj-lt"/>
              </a:rPr>
              <a:t>ŷ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= w</a:t>
            </a:r>
            <a:r>
              <a:rPr lang="en-US" sz="1800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baseline="-25000" dirty="0">
                <a:solidFill>
                  <a:schemeClr val="tx1"/>
                </a:solidFill>
                <a:latin typeface="+mj-lt"/>
              </a:rPr>
              <a:t>1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+ w</a:t>
            </a:r>
            <a:r>
              <a:rPr lang="en-US" sz="1800" baseline="-25000" dirty="0">
                <a:solidFill>
                  <a:schemeClr val="tx1"/>
                </a:solidFill>
                <a:latin typeface="+mj-lt"/>
              </a:rPr>
              <a:t>2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baseline="-25000" dirty="0">
                <a:solidFill>
                  <a:schemeClr val="tx1"/>
                </a:solidFill>
                <a:latin typeface="+mj-lt"/>
              </a:rPr>
              <a:t>2 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+ … + 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w</a:t>
            </a:r>
            <a:r>
              <a:rPr lang="en-US" sz="1800" baseline="-25000" dirty="0" err="1">
                <a:solidFill>
                  <a:schemeClr val="tx1"/>
                </a:solidFill>
                <a:latin typeface="+mj-lt"/>
              </a:rPr>
              <a:t>n</a:t>
            </a:r>
            <a:r>
              <a:rPr lang="en-US" sz="1800" dirty="0" err="1">
                <a:solidFill>
                  <a:schemeClr val="tx1"/>
                </a:solidFill>
                <a:latin typeface="+mj-lt"/>
              </a:rPr>
              <a:t>x</a:t>
            </a:r>
            <a:r>
              <a:rPr lang="en-US" sz="1800" baseline="-25000" dirty="0" err="1">
                <a:solidFill>
                  <a:schemeClr val="tx1"/>
                </a:solidFill>
                <a:latin typeface="+mj-lt"/>
              </a:rPr>
              <a:t>n</a:t>
            </a:r>
            <a:r>
              <a:rPr lang="en-US" sz="1800" dirty="0">
                <a:solidFill>
                  <a:schemeClr val="tx1"/>
                </a:solidFill>
                <a:latin typeface="+mj-lt"/>
              </a:rPr>
              <a:t> + b</a:t>
            </a:r>
            <a:r>
              <a:rPr lang="en-US" sz="1800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To measure how close our model, the line of best fit, is, we need to calculate how far away each point is from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We use what is called the cost function, in this case the Mean Squared Error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AB6781-2CD0-7A68-D5D5-E48AA552331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42437" y="1645438"/>
            <a:ext cx="5533227" cy="4131574"/>
          </a:xfrm>
          <a:prstGeom prst="rect">
            <a:avLst/>
          </a:prstGeom>
        </p:spPr>
      </p:pic>
      <p:sp>
        <p:nvSpPr>
          <p:cNvPr id="6" name="AutoShape 2" descr="\mathrm{MSE} = \frac{1}{n} \sum_{i=1}^{n}(Y_{i}-\hat{Y}_{i})^2">
            <a:extLst>
              <a:ext uri="{FF2B5EF4-FFF2-40B4-BE49-F238E27FC236}">
                <a16:creationId xmlns:a16="http://schemas.microsoft.com/office/drawing/2014/main" id="{32432C08-863F-3958-440A-214D2C556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mathrm{MSE} = \frac{1}{n} \sum_{i=1}^{n}(Y_{i}-\hat{Y}_{i})^2">
            <a:extLst>
              <a:ext uri="{FF2B5EF4-FFF2-40B4-BE49-F238E27FC236}">
                <a16:creationId xmlns:a16="http://schemas.microsoft.com/office/drawing/2014/main" id="{B0E975BE-95FC-94A1-9485-AD187C344F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D8E82A-F947-A759-54C8-6AFC056F3637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4839" y="4795407"/>
            <a:ext cx="31496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566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39A67463-15D7-B4C4-5B85-DABCD990BA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2B056AC4-9546-D0A7-3B64-F113F29E83B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8BB0DB10-0F0A-5095-825A-BB221F2BC3AE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8489EE22-8FFA-BF28-1A02-89455EF01579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2326676D-C5E5-245F-68AB-F5C28E5AE7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Gradient Descent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8D9D006A-5635-B3EE-4005-72CCE9C507B5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D8215CC0-0D94-E760-4B67-E036D0246A95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A35B0D5-7E0C-5463-EA87-D6EF77DDEC72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12BDEB65-47DE-F22B-DA24-40D80EBB64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6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AC443A-745B-9B92-4B79-495E1D678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B6A24A1-9A40-DFF8-BE4D-87369EEA7557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560FE73-AC4A-DF53-D892-2D3B3EFB9597}"/>
              </a:ext>
            </a:extLst>
          </p:cNvPr>
          <p:cNvSpPr txBox="1"/>
          <p:nvPr/>
        </p:nvSpPr>
        <p:spPr>
          <a:xfrm>
            <a:off x="102028" y="1036249"/>
            <a:ext cx="5074309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Let’s try to get the cost function to its minimum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For each model, lets calculate the cost function and which direction we can go to decrease the cost function, opposite of the direction it increases the most</a:t>
            </a:r>
            <a:endParaRPr lang="en-US" sz="1800" dirty="0">
              <a:solidFill>
                <a:schemeClr val="tx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Adjust the weights and do it again until we hit the point which produces the least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gradient is the derivative in calculus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Learning rate adjusts how much we want to move at each increment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AutoShape 2" descr="\mathrm{MSE} = \frac{1}{n} \sum_{i=1}^{n}(Y_{i}-\hat{Y}_{i})^2">
            <a:extLst>
              <a:ext uri="{FF2B5EF4-FFF2-40B4-BE49-F238E27FC236}">
                <a16:creationId xmlns:a16="http://schemas.microsoft.com/office/drawing/2014/main" id="{E825D2F4-5239-7E8A-B79E-8E5059B08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mathrm{MSE} = \frac{1}{n} \sum_{i=1}^{n}(Y_{i}-\hat{Y}_{i})^2">
            <a:extLst>
              <a:ext uri="{FF2B5EF4-FFF2-40B4-BE49-F238E27FC236}">
                <a16:creationId xmlns:a16="http://schemas.microsoft.com/office/drawing/2014/main" id="{05BA3646-988F-24D0-40DC-37E2A40923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128" name="Picture 8" descr="Understanding Gradient Descent in Python">
            <a:extLst>
              <a:ext uri="{FF2B5EF4-FFF2-40B4-BE49-F238E27FC236}">
                <a16:creationId xmlns:a16="http://schemas.microsoft.com/office/drawing/2014/main" id="{A2C3FA28-F348-6CB8-9C71-022B5699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493" y="1105265"/>
            <a:ext cx="3642212" cy="2403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Gradient Descent, Visualization and Python!">
            <a:extLst>
              <a:ext uri="{FF2B5EF4-FFF2-40B4-BE49-F238E27FC236}">
                <a16:creationId xmlns:a16="http://schemas.microsoft.com/office/drawing/2014/main" id="{83F8A3F0-C4B3-77E4-CF40-4E49BDEAB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860" y="1405500"/>
            <a:ext cx="3449112" cy="197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Gradient Descent in Machine Learning: A Deep Dive | DataCamp">
            <a:extLst>
              <a:ext uri="{FF2B5EF4-FFF2-40B4-BE49-F238E27FC236}">
                <a16:creationId xmlns:a16="http://schemas.microsoft.com/office/drawing/2014/main" id="{60A2242A-D7B2-B165-5F41-440D368D7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765" y="3656908"/>
            <a:ext cx="6184529" cy="2398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830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6646913D-982E-E022-7EA9-87EB2CED3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736A2019-D9A1-7CA5-D90E-89DF1FAB7F59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22E125A3-FDA9-2460-D753-736C2E641E3D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55558709-4B74-64D2-6E1B-0C3B1CAE2122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221E4619-FDAF-46DE-75A9-326AAEBD70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Gradient Descent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B1F12A63-4036-09FE-12EF-0A624BA42D1E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17A31237-3855-9082-8D3C-1C23F78F5B4A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69D45AA5-93FB-9058-0DF7-2C3205742DCC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17E4F304-1722-1FAC-D134-A81164D004E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E15B40F-D4D0-5556-274F-9AD5DD30BC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9A53A-2072-22C0-72CD-B84197EDBCA2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6" name="AutoShape 2" descr="\mathrm{MSE} = \frac{1}{n} \sum_{i=1}^{n}(Y_{i}-\hat{Y}_{i})^2">
            <a:extLst>
              <a:ext uri="{FF2B5EF4-FFF2-40B4-BE49-F238E27FC236}">
                <a16:creationId xmlns:a16="http://schemas.microsoft.com/office/drawing/2014/main" id="{B4D7A549-6B94-43CC-C55F-3488A33719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mathrm{MSE} = \frac{1}{n} \sum_{i=1}^{n}(Y_{i}-\hat{Y}_{i})^2">
            <a:extLst>
              <a:ext uri="{FF2B5EF4-FFF2-40B4-BE49-F238E27FC236}">
                <a16:creationId xmlns:a16="http://schemas.microsoft.com/office/drawing/2014/main" id="{A0DF7B19-6380-5020-BE7E-2E18255758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33B9CF-737C-D166-0314-1BEE22198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081" y="1582739"/>
            <a:ext cx="5140769" cy="3515018"/>
          </a:xfrm>
          <a:prstGeom prst="rect">
            <a:avLst/>
          </a:prstGeom>
        </p:spPr>
      </p:pic>
      <p:pic>
        <p:nvPicPr>
          <p:cNvPr id="8194" name="Picture 2" descr="Output image">
            <a:extLst>
              <a:ext uri="{FF2B5EF4-FFF2-40B4-BE49-F238E27FC236}">
                <a16:creationId xmlns:a16="http://schemas.microsoft.com/office/drawing/2014/main" id="{3502478F-E682-592A-5BCE-9427203D7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1415" y="1383828"/>
            <a:ext cx="5861892" cy="3808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46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1416A3E-15AA-D924-E022-613BE3A7B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>
            <a:extLst>
              <a:ext uri="{FF2B5EF4-FFF2-40B4-BE49-F238E27FC236}">
                <a16:creationId xmlns:a16="http://schemas.microsoft.com/office/drawing/2014/main" id="{ACC47195-1F0B-27A8-F29F-E8DBAA0EF3E3}"/>
              </a:ext>
            </a:extLst>
          </p:cNvPr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>
              <a:extLst>
                <a:ext uri="{FF2B5EF4-FFF2-40B4-BE49-F238E27FC236}">
                  <a16:creationId xmlns:a16="http://schemas.microsoft.com/office/drawing/2014/main" id="{F2E94B56-9685-050F-8AAA-9BD8AF701820}"/>
                </a:ext>
              </a:extLst>
            </p:cNvPr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>
              <a:extLst>
                <a:ext uri="{FF2B5EF4-FFF2-40B4-BE49-F238E27FC236}">
                  <a16:creationId xmlns:a16="http://schemas.microsoft.com/office/drawing/2014/main" id="{2FAE2AAD-D777-709A-47EA-83DF2F03855D}"/>
                </a:ext>
              </a:extLst>
            </p:cNvPr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>
            <a:extLst>
              <a:ext uri="{FF2B5EF4-FFF2-40B4-BE49-F238E27FC236}">
                <a16:creationId xmlns:a16="http://schemas.microsoft.com/office/drawing/2014/main" id="{54DD2BF9-F979-D45A-D8FC-39F3F132F0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Applications</a:t>
            </a:r>
          </a:p>
        </p:txBody>
      </p:sp>
      <p:grpSp>
        <p:nvGrpSpPr>
          <p:cNvPr id="105" name="Google Shape;105;p14">
            <a:extLst>
              <a:ext uri="{FF2B5EF4-FFF2-40B4-BE49-F238E27FC236}">
                <a16:creationId xmlns:a16="http://schemas.microsoft.com/office/drawing/2014/main" id="{D851C5C4-EB4D-3E8B-DDEF-59DE8F0AE9EA}"/>
              </a:ext>
            </a:extLst>
          </p:cNvPr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>
              <a:extLst>
                <a:ext uri="{FF2B5EF4-FFF2-40B4-BE49-F238E27FC236}">
                  <a16:creationId xmlns:a16="http://schemas.microsoft.com/office/drawing/2014/main" id="{9015884A-2B32-8FB6-6174-817E31835A16}"/>
                </a:ext>
              </a:extLst>
            </p:cNvPr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>
              <a:extLst>
                <a:ext uri="{FF2B5EF4-FFF2-40B4-BE49-F238E27FC236}">
                  <a16:creationId xmlns:a16="http://schemas.microsoft.com/office/drawing/2014/main" id="{DB54BF62-B4B2-2281-BFFF-467B6D89C514}"/>
                </a:ext>
              </a:extLst>
            </p:cNvPr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>
            <a:extLst>
              <a:ext uri="{FF2B5EF4-FFF2-40B4-BE49-F238E27FC236}">
                <a16:creationId xmlns:a16="http://schemas.microsoft.com/office/drawing/2014/main" id="{94A708BD-9977-1068-4F76-CC9CD02D42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8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B4CD8BF-5961-1EA2-3AF0-DC63CC331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920CBC-43BC-E8FA-3E9C-D09CCC1C85A0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31860B-7649-D206-C9BA-52DAA2E661CC}"/>
              </a:ext>
            </a:extLst>
          </p:cNvPr>
          <p:cNvSpPr txBox="1"/>
          <p:nvPr/>
        </p:nvSpPr>
        <p:spPr>
          <a:xfrm>
            <a:off x="102028" y="1036249"/>
            <a:ext cx="10828827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While linear regression is useful, it doesn’t classify data and can’t fit more complex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However, the ideas used in linear regression are present in almost all ML algorithms, with neural networks being especially similar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AutoShape 2" descr="\mathrm{MSE} = \frac{1}{n} \sum_{i=1}^{n}(Y_{i}-\hat{Y}_{i})^2">
            <a:extLst>
              <a:ext uri="{FF2B5EF4-FFF2-40B4-BE49-F238E27FC236}">
                <a16:creationId xmlns:a16="http://schemas.microsoft.com/office/drawing/2014/main" id="{65745D6D-0672-2D91-1A91-C04B970096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\mathrm{MSE} = \frac{1}{n} \sum_{i=1}^{n}(Y_{i}-\hat{Y}_{i})^2">
            <a:extLst>
              <a:ext uri="{FF2B5EF4-FFF2-40B4-BE49-F238E27FC236}">
                <a16:creationId xmlns:a16="http://schemas.microsoft.com/office/drawing/2014/main" id="{0DBE6E98-8634-17A8-0D07-8581D84287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220" name="Picture 4" descr="What is the difference between 'regular' linear regression and deep  learning linear regression? - Cross Validated">
            <a:extLst>
              <a:ext uri="{FF2B5EF4-FFF2-40B4-BE49-F238E27FC236}">
                <a16:creationId xmlns:a16="http://schemas.microsoft.com/office/drawing/2014/main" id="{5736D5D5-8F01-1DBE-9BA1-1D24687CEC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9247" y="3165909"/>
            <a:ext cx="4789153" cy="23369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Artificial Neural Networks and its Applications - GeeksforGeeks">
            <a:extLst>
              <a:ext uri="{FF2B5EF4-FFF2-40B4-BE49-F238E27FC236}">
                <a16:creationId xmlns:a16="http://schemas.microsoft.com/office/drawing/2014/main" id="{52B9EDF0-C727-9FBE-BC99-2306A611F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3996" y="3459697"/>
            <a:ext cx="3962400" cy="249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986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4"/>
          <p:cNvGrpSpPr/>
          <p:nvPr/>
        </p:nvGrpSpPr>
        <p:grpSpPr>
          <a:xfrm>
            <a:off x="-46652" y="0"/>
            <a:ext cx="12288417" cy="839755"/>
            <a:chOff x="-46652" y="0"/>
            <a:chExt cx="12288417" cy="839755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12192000" cy="830425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3" name="Google Shape;103;p14"/>
            <p:cNvCxnSpPr/>
            <p:nvPr/>
          </p:nvCxnSpPr>
          <p:spPr>
            <a:xfrm>
              <a:off x="-46652" y="839755"/>
              <a:ext cx="12288417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04" name="Google Shape;104;p14"/>
          <p:cNvSpPr txBox="1">
            <a:spLocks noGrp="1"/>
          </p:cNvSpPr>
          <p:nvPr>
            <p:ph type="title"/>
          </p:nvPr>
        </p:nvSpPr>
        <p:spPr>
          <a:xfrm>
            <a:off x="102637" y="103870"/>
            <a:ext cx="11420670" cy="642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dirty="0">
                <a:solidFill>
                  <a:schemeClr val="lt1"/>
                </a:solidFill>
              </a:rPr>
              <a:t>The End!</a:t>
            </a:r>
            <a:endParaRPr lang="en-US" dirty="0"/>
          </a:p>
        </p:txBody>
      </p:sp>
      <p:grpSp>
        <p:nvGrpSpPr>
          <p:cNvPr id="105" name="Google Shape;105;p14"/>
          <p:cNvGrpSpPr/>
          <p:nvPr/>
        </p:nvGrpSpPr>
        <p:grpSpPr>
          <a:xfrm>
            <a:off x="0" y="6245831"/>
            <a:ext cx="12241765" cy="618932"/>
            <a:chOff x="-1" y="6239068"/>
            <a:chExt cx="12219993" cy="618932"/>
          </a:xfrm>
        </p:grpSpPr>
        <p:sp>
          <p:nvSpPr>
            <p:cNvPr id="106" name="Google Shape;106;p14"/>
            <p:cNvSpPr/>
            <p:nvPr/>
          </p:nvSpPr>
          <p:spPr>
            <a:xfrm>
              <a:off x="-1" y="6263952"/>
              <a:ext cx="12192000" cy="594048"/>
            </a:xfrm>
            <a:prstGeom prst="rect">
              <a:avLst/>
            </a:prstGeom>
            <a:solidFill>
              <a:srgbClr val="19243B"/>
            </a:solidFill>
            <a:ln w="12700" cap="flat" cmpd="sng">
              <a:solidFill>
                <a:srgbClr val="19243B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107" name="Google Shape;107;p14"/>
            <p:cNvCxnSpPr/>
            <p:nvPr/>
          </p:nvCxnSpPr>
          <p:spPr>
            <a:xfrm>
              <a:off x="0" y="6239068"/>
              <a:ext cx="12219992" cy="0"/>
            </a:xfrm>
            <a:prstGeom prst="straightConnector1">
              <a:avLst/>
            </a:prstGeom>
            <a:noFill/>
            <a:ln w="28575" cap="flat" cmpd="sng">
              <a:solidFill>
                <a:srgbClr val="5EE1E6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10" name="Google Shape;110;p14"/>
          <p:cNvSpPr txBox="1">
            <a:spLocks noGrp="1"/>
          </p:cNvSpPr>
          <p:nvPr>
            <p:ph type="sldNum" idx="12"/>
          </p:nvPr>
        </p:nvSpPr>
        <p:spPr>
          <a:xfrm>
            <a:off x="9255967" y="636101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9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22405F-BF71-BF9E-93AC-9A36A87455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41435" y="5502848"/>
            <a:ext cx="2823575" cy="21297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4DC7E7-09F4-F017-EF33-815A537BF863}"/>
              </a:ext>
            </a:extLst>
          </p:cNvPr>
          <p:cNvSpPr txBox="1"/>
          <p:nvPr/>
        </p:nvSpPr>
        <p:spPr>
          <a:xfrm>
            <a:off x="249382" y="1122218"/>
            <a:ext cx="5309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pPr marL="342900" indent="-342900">
              <a:buAutoNum type="arabicPeriod"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F5B349-E34E-3435-6031-3A4B63B7FE8A}"/>
              </a:ext>
            </a:extLst>
          </p:cNvPr>
          <p:cNvSpPr txBox="1"/>
          <p:nvPr/>
        </p:nvSpPr>
        <p:spPr>
          <a:xfrm>
            <a:off x="249382" y="1122218"/>
            <a:ext cx="11693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908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5822199CAF54498337EE9EB32C8516" ma:contentTypeVersion="13" ma:contentTypeDescription="Create a new document." ma:contentTypeScope="" ma:versionID="ee34d6068836a6d323b1fbd5bad3b077">
  <xsd:schema xmlns:xsd="http://www.w3.org/2001/XMLSchema" xmlns:xs="http://www.w3.org/2001/XMLSchema" xmlns:p="http://schemas.microsoft.com/office/2006/metadata/properties" xmlns:ns3="7043361d-09bf-48aa-9854-a95c18db7a2c" xmlns:ns4="4c34007c-e7e0-4050-99ed-69ba286f42fc" targetNamespace="http://schemas.microsoft.com/office/2006/metadata/properties" ma:root="true" ma:fieldsID="9c7944fb8d48ba404798cc2a67f25759" ns3:_="" ns4:_="">
    <xsd:import namespace="7043361d-09bf-48aa-9854-a95c18db7a2c"/>
    <xsd:import namespace="4c34007c-e7e0-4050-99ed-69ba286f42fc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SearchProperties" minOccurs="0"/>
                <xsd:element ref="ns3:MediaServiceDateTaken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43361d-09bf-48aa-9854-a95c18db7a2c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34007c-e7e0-4050-99ed-69ba286f42f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c34007c-e7e0-4050-99ed-69ba286f42fc">
      <UserInfo>
        <DisplayName>Nelson, Cameron</DisplayName>
        <AccountId>33</AccountId>
        <AccountType/>
      </UserInfo>
      <UserInfo>
        <DisplayName>Mullangi, Sai</DisplayName>
        <AccountId>34</AccountId>
        <AccountType/>
      </UserInfo>
      <UserInfo>
        <DisplayName>Elliott, Drew Calvert</DisplayName>
        <AccountId>13</AccountId>
        <AccountType/>
      </UserInfo>
    </SharedWithUsers>
    <_activity xmlns="7043361d-09bf-48aa-9854-a95c18db7a2c" xsi:nil="true"/>
  </documentManagement>
</p:properties>
</file>

<file path=customXml/itemProps1.xml><?xml version="1.0" encoding="utf-8"?>
<ds:datastoreItem xmlns:ds="http://schemas.openxmlformats.org/officeDocument/2006/customXml" ds:itemID="{AA84E180-4FB0-4C0F-831C-88699033C1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043361d-09bf-48aa-9854-a95c18db7a2c"/>
    <ds:schemaRef ds:uri="4c34007c-e7e0-4050-99ed-69ba286f42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5309E96-4542-4057-BD05-C8679494A34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7181563-95D3-4A73-B30D-D1DAA85823E5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7043361d-09bf-48aa-9854-a95c18db7a2c"/>
    <ds:schemaRef ds:uri="http://purl.org/dc/dcmitype/"/>
    <ds:schemaRef ds:uri="4c34007c-e7e0-4050-99ed-69ba286f42fc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5860</TotalTime>
  <Words>483</Words>
  <Application>Microsoft Office PowerPoint</Application>
  <PresentationFormat>Widescreen</PresentationFormat>
  <Paragraphs>98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Calibri</vt:lpstr>
      <vt:lpstr>Arial</vt:lpstr>
      <vt:lpstr>Office Theme</vt:lpstr>
      <vt:lpstr>PowerPoint Presentation</vt:lpstr>
      <vt:lpstr>Graphs</vt:lpstr>
      <vt:lpstr>Machine Learning</vt:lpstr>
      <vt:lpstr>Classifying House Prices</vt:lpstr>
      <vt:lpstr>Classifying House Prices</vt:lpstr>
      <vt:lpstr>Gradient Descent</vt:lpstr>
      <vt:lpstr>Gradient Descent</vt:lpstr>
      <vt:lpstr>Applications</vt:lpstr>
      <vt:lpstr>The End!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Shores, Gabriel Dennis</dc:creator>
  <cp:lastModifiedBy>Shores, Gabriel Dennis</cp:lastModifiedBy>
  <cp:revision>51</cp:revision>
  <dcterms:modified xsi:type="dcterms:W3CDTF">2024-11-08T23:43:11Z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0x010100635822199CAF54498337EE9EB32C8516</vt:lpwstr>
  </property>
  <property fmtid="{D5CDD505-2E9C-101B-9397-08002B2CF9AE}" pid="3" name="MediaServiceImageTags">
    <vt:lpwstr/>
  </property>
</Properties>
</file>