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56" r:id="rId5"/>
    <p:sldId id="313" r:id="rId6"/>
    <p:sldId id="323" r:id="rId7"/>
    <p:sldId id="334" r:id="rId8"/>
    <p:sldId id="333" r:id="rId9"/>
    <p:sldId id="331" r:id="rId10"/>
    <p:sldId id="335" r:id="rId11"/>
    <p:sldId id="304" r:id="rId12"/>
  </p:sldIdLst>
  <p:sldSz cx="12192000" cy="6858000"/>
  <p:notesSz cx="6858000" cy="9144000"/>
  <p:embeddedFontLst>
    <p:embeddedFont>
      <p:font typeface="Consolas" panose="020B0609020204030204"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619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8386274A-C7BB-4A03-A49C-746FE2845A18}"/>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D7082E5B-024C-C4E8-6A83-1F468F992A9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82447B1D-63B3-39D1-CD04-D38B8EAFB3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903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316ED878-46D4-6764-54EB-B91D55D2705C}"/>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D65606C3-849C-AB27-E820-90EAB79387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1C4CC8E3-A9B4-DD58-12D5-FFA03C18BE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06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EF9EBC1A-0409-A463-B085-FBFC68E5F23F}"/>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CD2BD13D-3CAE-C31B-0612-4E981C67587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39CB9B85-BF41-9F42-C02C-5863984163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025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A3E9032B-EB71-D335-F58D-ACA9618A4522}"/>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7DBEBBA6-AD7D-C92A-C715-68DD3481049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BFBF8ECD-03AC-1936-6B6C-C087CE61C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5033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B3C6B8D5-4E7F-7A19-80C5-D7F9C78A209E}"/>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25E9DA50-4D1B-64F5-508A-F507758996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F0A57724-84CE-6C1E-E886-EFF0CE6E01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964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2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43B"/>
        </a:solidFill>
        <a:effectLst/>
      </p:bgPr>
    </p:bg>
    <p:spTree>
      <p:nvGrpSpPr>
        <p:cNvPr id="1" name="Shape 88"/>
        <p:cNvGrpSpPr/>
        <p:nvPr/>
      </p:nvGrpSpPr>
      <p:grpSpPr>
        <a:xfrm>
          <a:off x="0" y="0"/>
          <a:ext cx="0" cy="0"/>
          <a:chOff x="0" y="0"/>
          <a:chExt cx="0" cy="0"/>
        </a:xfrm>
      </p:grpSpPr>
      <p:pic>
        <p:nvPicPr>
          <p:cNvPr id="89" name="Google Shape;89;p13" descr="A city skyline with a body of water in the foreground&#10;&#10;Description automatically generated with medium confidence"/>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 name="Google Shape;90;p13"/>
          <p:cNvSpPr txBox="1"/>
          <p:nvPr/>
        </p:nvSpPr>
        <p:spPr>
          <a:xfrm>
            <a:off x="559837" y="2446639"/>
            <a:ext cx="1117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Calibri"/>
                <a:ea typeface="Calibri"/>
                <a:cs typeface="Calibri"/>
                <a:sym typeface="Calibri"/>
              </a:rPr>
              <a:t>FinTech @ IU Python Session #6 – Web &amp; ML</a:t>
            </a:r>
            <a:endParaRPr sz="3200" b="0" i="0" u="none" strike="noStrike" cap="none" dirty="0">
              <a:solidFill>
                <a:schemeClr val="lt1"/>
              </a:solidFill>
              <a:latin typeface="Calibri"/>
              <a:ea typeface="Calibri"/>
              <a:cs typeface="Calibri"/>
              <a:sym typeface="Calibri"/>
            </a:endParaRPr>
          </a:p>
        </p:txBody>
      </p:sp>
      <p:grpSp>
        <p:nvGrpSpPr>
          <p:cNvPr id="91" name="Google Shape;91;p13"/>
          <p:cNvGrpSpPr/>
          <p:nvPr/>
        </p:nvGrpSpPr>
        <p:grpSpPr>
          <a:xfrm>
            <a:off x="559837" y="5399387"/>
            <a:ext cx="5536163" cy="307777"/>
            <a:chOff x="569168" y="4943255"/>
            <a:chExt cx="4590661" cy="307777"/>
          </a:xfrm>
        </p:grpSpPr>
        <p:sp>
          <p:nvSpPr>
            <p:cNvPr id="92" name="Google Shape;92;p13"/>
            <p:cNvSpPr txBox="1"/>
            <p:nvPr/>
          </p:nvSpPr>
          <p:spPr>
            <a:xfrm>
              <a:off x="569168" y="4943255"/>
              <a:ext cx="12378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none" strike="noStrike" cap="none">
                  <a:solidFill>
                    <a:schemeClr val="lt1"/>
                  </a:solidFill>
                  <a:latin typeface="Calibri"/>
                  <a:ea typeface="Calibri"/>
                  <a:cs typeface="Calibri"/>
                  <a:sym typeface="Calibri"/>
                </a:rPr>
                <a:t>Prepared by</a:t>
              </a:r>
              <a:endParaRPr sz="1400" b="0" i="0" u="none" strike="noStrike" cap="none">
                <a:solidFill>
                  <a:srgbClr val="000000"/>
                </a:solidFill>
                <a:latin typeface="Arial"/>
                <a:ea typeface="Arial"/>
                <a:cs typeface="Arial"/>
                <a:sym typeface="Arial"/>
              </a:endParaRPr>
            </a:p>
          </p:txBody>
        </p:sp>
        <p:cxnSp>
          <p:nvCxnSpPr>
            <p:cNvPr id="94" name="Google Shape;94;p13"/>
            <p:cNvCxnSpPr/>
            <p:nvPr/>
          </p:nvCxnSpPr>
          <p:spPr>
            <a:xfrm>
              <a:off x="662473" y="5251032"/>
              <a:ext cx="4497356" cy="0"/>
            </a:xfrm>
            <a:prstGeom prst="straightConnector1">
              <a:avLst/>
            </a:prstGeom>
            <a:noFill/>
            <a:ln w="9525" cap="flat" cmpd="sng">
              <a:solidFill>
                <a:schemeClr val="lt1"/>
              </a:solidFill>
              <a:prstDash val="solid"/>
              <a:miter lim="800000"/>
              <a:headEnd type="none" w="sm" len="sm"/>
              <a:tailEnd type="none" w="sm" len="sm"/>
            </a:ln>
          </p:spPr>
        </p:cxnSp>
      </p:grpSp>
      <p:sp>
        <p:nvSpPr>
          <p:cNvPr id="95" name="Google Shape;95;p13"/>
          <p:cNvSpPr txBox="1"/>
          <p:nvPr/>
        </p:nvSpPr>
        <p:spPr>
          <a:xfrm>
            <a:off x="10484499" y="6455071"/>
            <a:ext cx="1522444" cy="25391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050" b="1" dirty="0">
                <a:solidFill>
                  <a:schemeClr val="lt1"/>
                </a:solidFill>
                <a:latin typeface="Calibri"/>
                <a:ea typeface="Calibri"/>
                <a:cs typeface="Calibri"/>
                <a:sym typeface="Calibri"/>
              </a:rPr>
              <a:t>11</a:t>
            </a:r>
            <a:r>
              <a:rPr lang="en-US" sz="1050" b="1" i="0" u="none" strike="noStrike" cap="none" dirty="0">
                <a:solidFill>
                  <a:schemeClr val="lt1"/>
                </a:solidFill>
                <a:latin typeface="Calibri"/>
                <a:ea typeface="Calibri"/>
                <a:cs typeface="Calibri"/>
                <a:sym typeface="Calibri"/>
              </a:rPr>
              <a:t>/08/2024</a:t>
            </a:r>
            <a:endParaRPr sz="1400" b="0" i="0" u="none" strike="noStrike" cap="none" dirty="0">
              <a:solidFill>
                <a:srgbClr val="000000"/>
              </a:solidFill>
              <a:latin typeface="Arial"/>
              <a:ea typeface="Arial"/>
              <a:cs typeface="Arial"/>
              <a:sym typeface="Arial"/>
            </a:endParaRPr>
          </a:p>
        </p:txBody>
      </p:sp>
      <p:cxnSp>
        <p:nvCxnSpPr>
          <p:cNvPr id="96" name="Google Shape;96;p13"/>
          <p:cNvCxnSpPr/>
          <p:nvPr/>
        </p:nvCxnSpPr>
        <p:spPr>
          <a:xfrm>
            <a:off x="0" y="5169160"/>
            <a:ext cx="12192000" cy="0"/>
          </a:xfrm>
          <a:prstGeom prst="straightConnector1">
            <a:avLst/>
          </a:prstGeom>
          <a:noFill/>
          <a:ln w="38100" cap="flat" cmpd="sng">
            <a:solidFill>
              <a:schemeClr val="lt1"/>
            </a:solidFill>
            <a:prstDash val="solid"/>
            <a:miter lim="800000"/>
            <a:headEnd type="none" w="sm" len="sm"/>
            <a:tailEnd type="none" w="sm" len="sm"/>
          </a:ln>
        </p:spPr>
      </p:cxnSp>
      <p:sp>
        <p:nvSpPr>
          <p:cNvPr id="2" name="Google Shape;93;p13">
            <a:extLst>
              <a:ext uri="{FF2B5EF4-FFF2-40B4-BE49-F238E27FC236}">
                <a16:creationId xmlns:a16="http://schemas.microsoft.com/office/drawing/2014/main" id="{2AE2D5A2-65B0-3417-28AE-61DE78DFB95D}"/>
              </a:ext>
            </a:extLst>
          </p:cNvPr>
          <p:cNvSpPr txBox="1"/>
          <p:nvPr/>
        </p:nvSpPr>
        <p:spPr>
          <a:xfrm>
            <a:off x="3595394" y="5848610"/>
            <a:ext cx="2394154"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kumimoji="0" lang="en-US" sz="1200" b="1" i="0" u="none" strike="noStrike" kern="0" cap="none" spc="0" normalizeH="0" baseline="0" noProof="0" dirty="0">
                <a:ln>
                  <a:noFill/>
                </a:ln>
                <a:solidFill>
                  <a:srgbClr val="FFFFFF"/>
                </a:solidFill>
                <a:effectLst/>
                <a:uLnTx/>
                <a:uFillTx/>
                <a:latin typeface="Calibri"/>
                <a:ea typeface="Calibri"/>
                <a:cs typeface="Calibri"/>
                <a:sym typeface="Calibri"/>
              </a:rPr>
              <a:t>Gabriel Shores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1" i="1" u="none" strike="noStrike" kern="0" cap="none" spc="0" normalizeH="0" baseline="0" noProof="0" dirty="0">
                <a:ln>
                  <a:noFill/>
                </a:ln>
                <a:solidFill>
                  <a:srgbClr val="FFFFFF"/>
                </a:solidFill>
                <a:effectLst/>
                <a:uLnTx/>
                <a:uFillTx/>
                <a:latin typeface="Calibri"/>
                <a:ea typeface="Calibri"/>
                <a:cs typeface="Calibri"/>
                <a:sym typeface="Calibri"/>
              </a:rPr>
              <a:t>Director of Technology – FinTech @ IU</a:t>
            </a: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Calibri"/>
                <a:ea typeface="Calibri"/>
                <a:cs typeface="Calibri"/>
                <a:sym typeface="Calibri"/>
              </a:rPr>
              <a:t>https://www.linkedin.com/in/gabriel-shores-379b81291/</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400" b="0" i="0" u="none" strike="noStrike" cap="none" dirty="0">
              <a:solidFill>
                <a:srgbClr val="000000"/>
              </a:solidFill>
              <a:latin typeface="Arial"/>
              <a:ea typeface="Arial"/>
              <a:cs typeface="Arial"/>
              <a:sym typeface="Arial"/>
            </a:endParaRPr>
          </a:p>
        </p:txBody>
      </p:sp>
      <p:pic>
        <p:nvPicPr>
          <p:cNvPr id="4" name="Google Shape;89;p13" descr="A city skyline with a body of water in the foreground&#10;&#10;Description automatically generated with medium confidence">
            <a:extLst>
              <a:ext uri="{FF2B5EF4-FFF2-40B4-BE49-F238E27FC236}">
                <a16:creationId xmlns:a16="http://schemas.microsoft.com/office/drawing/2014/main" id="{6F13548E-C959-BDAC-A2A2-7CBB338F74CB}"/>
              </a:ext>
            </a:extLst>
          </p:cNvPr>
          <p:cNvPicPr preferRelativeResize="0"/>
          <p:nvPr/>
        </p:nvPicPr>
        <p:blipFill rotWithShape="1">
          <a:blip r:embed="rId3">
            <a:alphaModFix/>
          </a:blip>
          <a:srcRect l="11434" t="2333" r="66476" b="89503"/>
          <a:stretch/>
        </p:blipFill>
        <p:spPr>
          <a:xfrm>
            <a:off x="0" y="0"/>
            <a:ext cx="2396836" cy="757799"/>
          </a:xfrm>
          <a:prstGeom prst="rect">
            <a:avLst/>
          </a:prstGeom>
          <a:noFill/>
          <a:ln>
            <a:noFill/>
          </a:ln>
        </p:spPr>
      </p:pic>
      <p:pic>
        <p:nvPicPr>
          <p:cNvPr id="5" name="Picture 4">
            <a:extLst>
              <a:ext uri="{FF2B5EF4-FFF2-40B4-BE49-F238E27FC236}">
                <a16:creationId xmlns:a16="http://schemas.microsoft.com/office/drawing/2014/main" id="{240BC1E8-6103-076C-D05F-33F68D5EC117}"/>
              </a:ext>
            </a:extLst>
          </p:cNvPr>
          <p:cNvPicPr>
            <a:picLocks noChangeAspect="1"/>
          </p:cNvPicPr>
          <p:nvPr/>
        </p:nvPicPr>
        <p:blipFill>
          <a:blip r:embed="rId4"/>
          <a:stretch>
            <a:fillRect/>
          </a:stretch>
        </p:blipFill>
        <p:spPr>
          <a:xfrm>
            <a:off x="-287453" y="-679449"/>
            <a:ext cx="2823575" cy="2129782"/>
          </a:xfrm>
          <a:prstGeom prst="rect">
            <a:avLst/>
          </a:prstGeom>
        </p:spPr>
      </p:pic>
      <p:sp>
        <p:nvSpPr>
          <p:cNvPr id="3" name="Google Shape;93;p13">
            <a:extLst>
              <a:ext uri="{FF2B5EF4-FFF2-40B4-BE49-F238E27FC236}">
                <a16:creationId xmlns:a16="http://schemas.microsoft.com/office/drawing/2014/main" id="{34A564B4-3EA7-34DD-17E9-28D19D0D25AF}"/>
              </a:ext>
            </a:extLst>
          </p:cNvPr>
          <p:cNvSpPr txBox="1"/>
          <p:nvPr/>
        </p:nvSpPr>
        <p:spPr>
          <a:xfrm>
            <a:off x="601147" y="5848610"/>
            <a:ext cx="2393100" cy="75401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1" i="0" u="none" strike="noStrike" kern="0" cap="none" spc="0" normalizeH="0" baseline="0" noProof="0" dirty="0">
                <a:ln>
                  <a:noFill/>
                </a:ln>
                <a:solidFill>
                  <a:srgbClr val="FFFFFF"/>
                </a:solidFill>
                <a:effectLst/>
                <a:uLnTx/>
                <a:uFillTx/>
                <a:latin typeface="Calibri"/>
                <a:ea typeface="Calibri"/>
                <a:cs typeface="Calibri"/>
                <a:sym typeface="Calibri"/>
              </a:rPr>
              <a:t>Cameron Nelson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1" i="1" u="none" strike="noStrike" kern="0" cap="none" spc="0" normalizeH="0" baseline="0" noProof="0" dirty="0">
                <a:ln>
                  <a:noFill/>
                </a:ln>
                <a:solidFill>
                  <a:srgbClr val="FFFFFF"/>
                </a:solidFill>
                <a:effectLst/>
                <a:uLnTx/>
                <a:uFillTx/>
                <a:latin typeface="Calibri"/>
                <a:ea typeface="Calibri"/>
                <a:cs typeface="Calibri"/>
                <a:sym typeface="Calibri"/>
              </a:rPr>
              <a:t>Fund Equities Lead– FinTech @ IU</a:t>
            </a: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Calibri"/>
                <a:ea typeface="Calibri"/>
                <a:cs typeface="Calibri"/>
                <a:sym typeface="Calibri"/>
              </a:rPr>
              <a:t>https://www.linkedin.com/in/cameron-j-nelson/</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14"/>
          <p:cNvGrpSpPr/>
          <p:nvPr/>
        </p:nvGrpSpPr>
        <p:grpSpPr>
          <a:xfrm>
            <a:off x="-46652" y="0"/>
            <a:ext cx="12288417" cy="839755"/>
            <a:chOff x="-46652" y="0"/>
            <a:chExt cx="12288417" cy="839755"/>
          </a:xfrm>
        </p:grpSpPr>
        <p:sp>
          <p:nvSpPr>
            <p:cNvPr id="102" name="Google Shape;102;p14"/>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Why?</a:t>
            </a:r>
          </a:p>
        </p:txBody>
      </p:sp>
      <p:grpSp>
        <p:nvGrpSpPr>
          <p:cNvPr id="105" name="Google Shape;105;p14"/>
          <p:cNvGrpSpPr/>
          <p:nvPr/>
        </p:nvGrpSpPr>
        <p:grpSpPr>
          <a:xfrm>
            <a:off x="0" y="6245831"/>
            <a:ext cx="12241765" cy="618932"/>
            <a:chOff x="-1" y="6239068"/>
            <a:chExt cx="12219993" cy="618932"/>
          </a:xfrm>
        </p:grpSpPr>
        <p:sp>
          <p:nvSpPr>
            <p:cNvPr id="106" name="Google Shape;106;p14"/>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2</a:t>
            </a:fld>
            <a:endParaRPr>
              <a:solidFill>
                <a:schemeClr val="lt1"/>
              </a:solidFill>
            </a:endParaRPr>
          </a:p>
        </p:txBody>
      </p:sp>
      <p:pic>
        <p:nvPicPr>
          <p:cNvPr id="2" name="Picture 1">
            <a:extLst>
              <a:ext uri="{FF2B5EF4-FFF2-40B4-BE49-F238E27FC236}">
                <a16:creationId xmlns:a16="http://schemas.microsoft.com/office/drawing/2014/main" id="{6922405F-BF71-BF9E-93AC-9A36A87455CB}"/>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2D4DC7E7-09F4-F017-EF33-815A537BF863}"/>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DAAFB2E3-8F5F-9E92-837C-E55D0B397CC5}"/>
              </a:ext>
            </a:extLst>
          </p:cNvPr>
          <p:cNvSpPr txBox="1"/>
          <p:nvPr/>
        </p:nvSpPr>
        <p:spPr>
          <a:xfrm>
            <a:off x="102637" y="986732"/>
            <a:ext cx="5074309"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Web dev: Building your own website is rewarding on its own, but if you ever want to found a startup you are more likely than not to end up writing code that takes some kind of requests from the web, even if it’s just an API not truly what we think of as websites</a:t>
            </a:r>
          </a:p>
        </p:txBody>
      </p:sp>
      <p:sp>
        <p:nvSpPr>
          <p:cNvPr id="3" name="TextBox 2">
            <a:extLst>
              <a:ext uri="{FF2B5EF4-FFF2-40B4-BE49-F238E27FC236}">
                <a16:creationId xmlns:a16="http://schemas.microsoft.com/office/drawing/2014/main" id="{5A3DF8F2-6A37-285A-E796-51DDEE4E8804}"/>
              </a:ext>
            </a:extLst>
          </p:cNvPr>
          <p:cNvSpPr txBox="1"/>
          <p:nvPr/>
        </p:nvSpPr>
        <p:spPr>
          <a:xfrm>
            <a:off x="6868309" y="986732"/>
            <a:ext cx="5074309"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t>Machine learning: Should be self-evident enough with the rise of AI, but being better able to harness the power of data leads to better outcomes</a:t>
            </a:r>
          </a:p>
          <a:p>
            <a:pPr marL="285750" indent="-285750">
              <a:buFont typeface="Arial" panose="020B0604020202020204" pitchFamily="34" charset="0"/>
              <a:buChar char="•"/>
            </a:pPr>
            <a:endParaRPr lang="en-US" sz="2200" dirty="0"/>
          </a:p>
          <a:p>
            <a:endParaRPr lang="en-US" sz="2200" dirty="0"/>
          </a:p>
        </p:txBody>
      </p:sp>
      <p:pic>
        <p:nvPicPr>
          <p:cNvPr id="8" name="Picture 7" descr="A red triangle with white text&#10;&#10;Description automatically generated">
            <a:extLst>
              <a:ext uri="{FF2B5EF4-FFF2-40B4-BE49-F238E27FC236}">
                <a16:creationId xmlns:a16="http://schemas.microsoft.com/office/drawing/2014/main" id="{92FC81CF-17BD-9AA0-8DF2-457AA69F2DAE}"/>
              </a:ext>
            </a:extLst>
          </p:cNvPr>
          <p:cNvPicPr>
            <a:picLocks noChangeAspect="1"/>
          </p:cNvPicPr>
          <p:nvPr/>
        </p:nvPicPr>
        <p:blipFill>
          <a:blip r:embed="rId4"/>
          <a:stretch>
            <a:fillRect/>
          </a:stretch>
        </p:blipFill>
        <p:spPr>
          <a:xfrm>
            <a:off x="8414994" y="3579845"/>
            <a:ext cx="2438400" cy="2438400"/>
          </a:xfrm>
          <a:prstGeom prst="rect">
            <a:avLst/>
          </a:prstGeom>
        </p:spPr>
      </p:pic>
      <p:pic>
        <p:nvPicPr>
          <p:cNvPr id="11" name="Picture 10" descr="A cartoon of a person with an elephant&#10;&#10;Description automatically generated">
            <a:extLst>
              <a:ext uri="{FF2B5EF4-FFF2-40B4-BE49-F238E27FC236}">
                <a16:creationId xmlns:a16="http://schemas.microsoft.com/office/drawing/2014/main" id="{37C2458B-4FC3-6231-F81B-EDB54CA2F1AD}"/>
              </a:ext>
            </a:extLst>
          </p:cNvPr>
          <p:cNvPicPr>
            <a:picLocks noChangeAspect="1"/>
          </p:cNvPicPr>
          <p:nvPr/>
        </p:nvPicPr>
        <p:blipFill>
          <a:blip r:embed="rId5"/>
          <a:stretch>
            <a:fillRect/>
          </a:stretch>
        </p:blipFill>
        <p:spPr>
          <a:xfrm>
            <a:off x="435339" y="3787499"/>
            <a:ext cx="5685544" cy="2312151"/>
          </a:xfrm>
          <a:prstGeom prst="rect">
            <a:avLst/>
          </a:prstGeom>
        </p:spPr>
      </p:pic>
    </p:spTree>
    <p:extLst>
      <p:ext uri="{BB962C8B-B14F-4D97-AF65-F5344CB8AC3E}">
        <p14:creationId xmlns:p14="http://schemas.microsoft.com/office/powerpoint/2010/main" val="246338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2BC380EE-6C27-E8C3-7EDA-8D6FB5B8A804}"/>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078ACB52-8FD8-F50B-D1A9-5E9EE9A27035}"/>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B04DD328-7B91-4DEB-093D-167E64BC638F}"/>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B53F0862-A472-82C7-0BB5-F1FCA9452709}"/>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C9FB4344-2422-18D0-FE25-70DCF311824E}"/>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Flask</a:t>
            </a:r>
          </a:p>
        </p:txBody>
      </p:sp>
      <p:grpSp>
        <p:nvGrpSpPr>
          <p:cNvPr id="105" name="Google Shape;105;p14">
            <a:extLst>
              <a:ext uri="{FF2B5EF4-FFF2-40B4-BE49-F238E27FC236}">
                <a16:creationId xmlns:a16="http://schemas.microsoft.com/office/drawing/2014/main" id="{0122D016-760A-37D3-949C-07FF4EE74507}"/>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96030292-1CE2-A5DE-13AF-F3255F306094}"/>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D4856239-9E17-3FE1-7291-6DF89AB24FDB}"/>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9F7EE1D6-411E-BC89-5DE0-57F52E756590}"/>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3</a:t>
            </a:fld>
            <a:endParaRPr>
              <a:solidFill>
                <a:schemeClr val="lt1"/>
              </a:solidFill>
            </a:endParaRPr>
          </a:p>
        </p:txBody>
      </p:sp>
      <p:pic>
        <p:nvPicPr>
          <p:cNvPr id="2" name="Picture 1">
            <a:extLst>
              <a:ext uri="{FF2B5EF4-FFF2-40B4-BE49-F238E27FC236}">
                <a16:creationId xmlns:a16="http://schemas.microsoft.com/office/drawing/2014/main" id="{051EE293-5365-F844-B736-EFB9707DC255}"/>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244A8FD5-1762-F846-00B5-71FECBC726F4}"/>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BFDD7189-FD37-CEB2-87BC-51B0BD0A65AC}"/>
              </a:ext>
            </a:extLst>
          </p:cNvPr>
          <p:cNvSpPr txBox="1"/>
          <p:nvPr/>
        </p:nvSpPr>
        <p:spPr>
          <a:xfrm>
            <a:off x="6718812" y="5315491"/>
            <a:ext cx="5074309" cy="461665"/>
          </a:xfrm>
          <a:prstGeom prst="rect">
            <a:avLst/>
          </a:prstGeom>
          <a:noFill/>
        </p:spPr>
        <p:txBody>
          <a:bodyPr wrap="square" rtlCol="0">
            <a:spAutoFit/>
          </a:bodyPr>
          <a:lstStyle/>
          <a:p>
            <a:pPr algn="ctr"/>
            <a:r>
              <a:rPr lang="en-US" sz="2400" dirty="0"/>
              <a:t>Some websites that use Flask</a:t>
            </a:r>
          </a:p>
        </p:txBody>
      </p:sp>
      <p:pic>
        <p:nvPicPr>
          <p:cNvPr id="7" name="Picture 6" descr="A blue and black logo&#10;&#10;Description automatically generated">
            <a:extLst>
              <a:ext uri="{FF2B5EF4-FFF2-40B4-BE49-F238E27FC236}">
                <a16:creationId xmlns:a16="http://schemas.microsoft.com/office/drawing/2014/main" id="{C78ACEE4-F078-753A-670F-01E8E7F629A8}"/>
              </a:ext>
            </a:extLst>
          </p:cNvPr>
          <p:cNvPicPr>
            <a:picLocks noChangeAspect="1"/>
          </p:cNvPicPr>
          <p:nvPr/>
        </p:nvPicPr>
        <p:blipFill>
          <a:blip r:embed="rId4"/>
          <a:stretch>
            <a:fillRect/>
          </a:stretch>
        </p:blipFill>
        <p:spPr>
          <a:xfrm>
            <a:off x="9417987" y="3941263"/>
            <a:ext cx="2105320" cy="837194"/>
          </a:xfrm>
          <a:prstGeom prst="rect">
            <a:avLst/>
          </a:prstGeom>
        </p:spPr>
      </p:pic>
      <p:pic>
        <p:nvPicPr>
          <p:cNvPr id="10" name="Picture 9" descr="A red circle with a white circle and a white circle with a white circle and a white circle with a red circle and a white circle with a white circle and a white circle with a red circle&#10;&#10;Description automatically generated">
            <a:extLst>
              <a:ext uri="{FF2B5EF4-FFF2-40B4-BE49-F238E27FC236}">
                <a16:creationId xmlns:a16="http://schemas.microsoft.com/office/drawing/2014/main" id="{0E207111-3A62-39B0-D03A-7AF6C62C6173}"/>
              </a:ext>
            </a:extLst>
          </p:cNvPr>
          <p:cNvPicPr>
            <a:picLocks noChangeAspect="1"/>
          </p:cNvPicPr>
          <p:nvPr/>
        </p:nvPicPr>
        <p:blipFill>
          <a:blip r:embed="rId5"/>
          <a:stretch>
            <a:fillRect/>
          </a:stretch>
        </p:blipFill>
        <p:spPr>
          <a:xfrm>
            <a:off x="7078899" y="1514317"/>
            <a:ext cx="2177068" cy="2177068"/>
          </a:xfrm>
          <a:prstGeom prst="rect">
            <a:avLst/>
          </a:prstGeom>
        </p:spPr>
      </p:pic>
      <p:sp>
        <p:nvSpPr>
          <p:cNvPr id="11" name="TextBox 10">
            <a:extLst>
              <a:ext uri="{FF2B5EF4-FFF2-40B4-BE49-F238E27FC236}">
                <a16:creationId xmlns:a16="http://schemas.microsoft.com/office/drawing/2014/main" id="{05BB530F-C944-BFD4-41D2-252DEC2F6D02}"/>
              </a:ext>
            </a:extLst>
          </p:cNvPr>
          <p:cNvSpPr txBox="1"/>
          <p:nvPr/>
        </p:nvSpPr>
        <p:spPr>
          <a:xfrm>
            <a:off x="102028" y="1036249"/>
            <a:ext cx="5074309" cy="3908762"/>
          </a:xfrm>
          <a:prstGeom prst="rect">
            <a:avLst/>
          </a:prstGeom>
          <a:noFill/>
        </p:spPr>
        <p:txBody>
          <a:bodyPr wrap="square" rtlCol="0">
            <a:spAutoFit/>
          </a:bodyPr>
          <a:lstStyle/>
          <a:p>
            <a:pPr marL="285750" indent="-285750">
              <a:buFont typeface="Arial" panose="020B0604020202020204" pitchFamily="34" charset="0"/>
              <a:buChar char="•"/>
            </a:pPr>
            <a:r>
              <a:rPr lang="en-US" sz="2000" dirty="0"/>
              <a:t>Flask is a python library to build webpages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Supports routing, templating, cookies, GET/POST/PUT requests, redirects, &amp; more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Easy to get started, but offers a ton of flexibility to the programmer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Often used with nginx</a:t>
            </a:r>
          </a:p>
          <a:p>
            <a:endParaRPr lang="en-US" sz="2800" dirty="0"/>
          </a:p>
        </p:txBody>
      </p:sp>
    </p:spTree>
    <p:extLst>
      <p:ext uri="{BB962C8B-B14F-4D97-AF65-F5344CB8AC3E}">
        <p14:creationId xmlns:p14="http://schemas.microsoft.com/office/powerpoint/2010/main" val="167716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F7A6AB4F-1390-5573-CD49-395E77D59710}"/>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6F686F09-C6BF-2F1C-4677-4F1D3CA4C249}"/>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7FFB932F-7957-F3FE-DBA2-8232AA0DDDDD}"/>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5439404A-433F-268A-F08D-C9D0DD73EA04}"/>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DEBC7EDB-D0F6-79D8-3749-C4F40ECDA3E3}"/>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Routes</a:t>
            </a:r>
          </a:p>
        </p:txBody>
      </p:sp>
      <p:grpSp>
        <p:nvGrpSpPr>
          <p:cNvPr id="105" name="Google Shape;105;p14">
            <a:extLst>
              <a:ext uri="{FF2B5EF4-FFF2-40B4-BE49-F238E27FC236}">
                <a16:creationId xmlns:a16="http://schemas.microsoft.com/office/drawing/2014/main" id="{EAE0BC58-AD25-F4A5-D741-2654B43C1FFF}"/>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F8A519D7-7AED-9BA2-9E9E-3B0D9577DEFC}"/>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4B4629FD-720D-3493-1C96-7347C19D6FD1}"/>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9A1819FD-AA6E-7F93-EB82-94E589D4588B}"/>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4</a:t>
            </a:fld>
            <a:endParaRPr>
              <a:solidFill>
                <a:schemeClr val="lt1"/>
              </a:solidFill>
            </a:endParaRPr>
          </a:p>
        </p:txBody>
      </p:sp>
      <p:pic>
        <p:nvPicPr>
          <p:cNvPr id="2" name="Picture 1">
            <a:extLst>
              <a:ext uri="{FF2B5EF4-FFF2-40B4-BE49-F238E27FC236}">
                <a16:creationId xmlns:a16="http://schemas.microsoft.com/office/drawing/2014/main" id="{0D74ED09-B954-F119-15C1-895FDE490097}"/>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49E132C4-32A3-1736-DDDE-147B8FE29486}"/>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2D19939F-AEF1-5878-A3B0-12F640EE0515}"/>
              </a:ext>
            </a:extLst>
          </p:cNvPr>
          <p:cNvSpPr txBox="1"/>
          <p:nvPr/>
        </p:nvSpPr>
        <p:spPr>
          <a:xfrm>
            <a:off x="102028" y="1036249"/>
            <a:ext cx="601070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Routes allow you to tell flask what pages should be available to the web (‘/’, ‘/login’, etc.)</a:t>
            </a:r>
          </a:p>
          <a:p>
            <a:pPr marL="285750" indent="-285750">
              <a:buFont typeface="Arial" panose="020B0604020202020204" pitchFamily="34" charset="0"/>
              <a:buChar char="•"/>
            </a:pPr>
            <a:r>
              <a:rPr lang="en-US" sz="2400" dirty="0">
                <a:latin typeface="+mj-lt"/>
              </a:rPr>
              <a:t>Created by putting </a:t>
            </a:r>
            <a:r>
              <a:rPr lang="en-US" sz="2400" dirty="0">
                <a:latin typeface="Consolas" panose="020B0609020204030204" pitchFamily="49" charset="0"/>
              </a:rPr>
              <a:t>@app.route(path, methods=[‘GET’]) </a:t>
            </a:r>
            <a:r>
              <a:rPr lang="en-US" sz="2400" dirty="0">
                <a:latin typeface="+mj-lt"/>
              </a:rPr>
              <a:t>one line above a function that returns the content of a page as a string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9" name="Picture 8" descr="A diagram of a program&#10;&#10;Description automatically generated">
            <a:extLst>
              <a:ext uri="{FF2B5EF4-FFF2-40B4-BE49-F238E27FC236}">
                <a16:creationId xmlns:a16="http://schemas.microsoft.com/office/drawing/2014/main" id="{995443DB-8BB3-A1A2-BA7C-8FA7C44EDF57}"/>
              </a:ext>
            </a:extLst>
          </p:cNvPr>
          <p:cNvPicPr>
            <a:picLocks noChangeAspect="1"/>
          </p:cNvPicPr>
          <p:nvPr/>
        </p:nvPicPr>
        <p:blipFill>
          <a:blip r:embed="rId4"/>
          <a:stretch>
            <a:fillRect/>
          </a:stretch>
        </p:blipFill>
        <p:spPr>
          <a:xfrm>
            <a:off x="6112729" y="1383828"/>
            <a:ext cx="5829889" cy="4073285"/>
          </a:xfrm>
          <a:prstGeom prst="rect">
            <a:avLst/>
          </a:prstGeom>
        </p:spPr>
      </p:pic>
    </p:spTree>
    <p:extLst>
      <p:ext uri="{BB962C8B-B14F-4D97-AF65-F5344CB8AC3E}">
        <p14:creationId xmlns:p14="http://schemas.microsoft.com/office/powerpoint/2010/main" val="244625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09BDAEF0-69ED-1CAC-CBE1-0A9E2577B641}"/>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8B6F7DA5-66FC-66C6-D1F4-238695D95F0B}"/>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85F28EE2-9798-666F-D7D8-50822E8E963D}"/>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CC26F224-FF70-BFBF-E004-8738F65ACB83}"/>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79C4E32D-9730-3766-D3C8-8E109DF800D7}"/>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Jinja templating</a:t>
            </a:r>
          </a:p>
        </p:txBody>
      </p:sp>
      <p:grpSp>
        <p:nvGrpSpPr>
          <p:cNvPr id="105" name="Google Shape;105;p14">
            <a:extLst>
              <a:ext uri="{FF2B5EF4-FFF2-40B4-BE49-F238E27FC236}">
                <a16:creationId xmlns:a16="http://schemas.microsoft.com/office/drawing/2014/main" id="{E69E6F42-85FF-91A4-4932-EB5B02CB5BD2}"/>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69E5B92B-C7D2-54F2-5B0C-FB9FB6DCE4CE}"/>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25367326-BA3A-ED66-AA23-A119B455A7E4}"/>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803623C3-3D67-B4C4-3305-1EDF5337D8BD}"/>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5</a:t>
            </a:fld>
            <a:endParaRPr>
              <a:solidFill>
                <a:schemeClr val="lt1"/>
              </a:solidFill>
            </a:endParaRPr>
          </a:p>
        </p:txBody>
      </p:sp>
      <p:pic>
        <p:nvPicPr>
          <p:cNvPr id="2" name="Picture 1">
            <a:extLst>
              <a:ext uri="{FF2B5EF4-FFF2-40B4-BE49-F238E27FC236}">
                <a16:creationId xmlns:a16="http://schemas.microsoft.com/office/drawing/2014/main" id="{0BBA150D-4E20-8BDE-C820-1CE328868D83}"/>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60079D13-E230-BB61-E8CB-026B16721E04}"/>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5A9082B7-64DE-CA1F-AF4E-28FC838B60DA}"/>
              </a:ext>
            </a:extLst>
          </p:cNvPr>
          <p:cNvSpPr txBox="1"/>
          <p:nvPr/>
        </p:nvSpPr>
        <p:spPr>
          <a:xfrm>
            <a:off x="102028" y="1036249"/>
            <a:ext cx="5074309"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t>Jinja is a library commonly used alongside flask to format HTML pages.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Instead of using </a:t>
            </a:r>
            <a:r>
              <a:rPr lang="en-US" sz="1800" dirty="0" err="1"/>
              <a:t>f’strings</a:t>
            </a:r>
            <a:r>
              <a:rPr lang="en-US" sz="1800" dirty="0"/>
              <a:t> or </a:t>
            </a:r>
            <a:r>
              <a:rPr lang="en-US" sz="1800" dirty="0" err="1"/>
              <a:t>concatentating</a:t>
            </a:r>
            <a:r>
              <a:rPr lang="en-US" sz="1800" dirty="0"/>
              <a:t> strings to each other, we can use templating to fill changing data to a mostly static webpage more easily</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285750" indent="-285750">
              <a:buFont typeface="Arial" panose="020B0604020202020204" pitchFamily="34" charset="0"/>
              <a:buChar char="•"/>
            </a:pPr>
            <a:endParaRPr lang="en-US" sz="2400" dirty="0"/>
          </a:p>
        </p:txBody>
      </p:sp>
      <p:pic>
        <p:nvPicPr>
          <p:cNvPr id="9" name="Picture 8" descr="A screenshot of a computer code&#10;&#10;Description automatically generated">
            <a:extLst>
              <a:ext uri="{FF2B5EF4-FFF2-40B4-BE49-F238E27FC236}">
                <a16:creationId xmlns:a16="http://schemas.microsoft.com/office/drawing/2014/main" id="{BE31D258-8C8B-95E2-2D53-367D3150FE93}"/>
              </a:ext>
            </a:extLst>
          </p:cNvPr>
          <p:cNvPicPr>
            <a:picLocks noChangeAspect="1"/>
          </p:cNvPicPr>
          <p:nvPr/>
        </p:nvPicPr>
        <p:blipFill>
          <a:blip r:embed="rId4"/>
          <a:stretch>
            <a:fillRect/>
          </a:stretch>
        </p:blipFill>
        <p:spPr>
          <a:xfrm>
            <a:off x="5520426" y="1081166"/>
            <a:ext cx="6349206" cy="3809524"/>
          </a:xfrm>
          <a:prstGeom prst="rect">
            <a:avLst/>
          </a:prstGeom>
        </p:spPr>
      </p:pic>
      <p:pic>
        <p:nvPicPr>
          <p:cNvPr id="11" name="Picture 10" descr="A diagram of a data flow&#10;&#10;Description automatically generated">
            <a:extLst>
              <a:ext uri="{FF2B5EF4-FFF2-40B4-BE49-F238E27FC236}">
                <a16:creationId xmlns:a16="http://schemas.microsoft.com/office/drawing/2014/main" id="{7F46DC45-D9BC-BE59-13D2-D9E6E7D9DFC2}"/>
              </a:ext>
            </a:extLst>
          </p:cNvPr>
          <p:cNvPicPr>
            <a:picLocks noChangeAspect="1"/>
          </p:cNvPicPr>
          <p:nvPr/>
        </p:nvPicPr>
        <p:blipFill>
          <a:blip r:embed="rId5"/>
          <a:stretch>
            <a:fillRect/>
          </a:stretch>
        </p:blipFill>
        <p:spPr>
          <a:xfrm>
            <a:off x="6439096" y="4980990"/>
            <a:ext cx="4762500" cy="962025"/>
          </a:xfrm>
          <a:prstGeom prst="rect">
            <a:avLst/>
          </a:prstGeom>
        </p:spPr>
      </p:pic>
    </p:spTree>
    <p:extLst>
      <p:ext uri="{BB962C8B-B14F-4D97-AF65-F5344CB8AC3E}">
        <p14:creationId xmlns:p14="http://schemas.microsoft.com/office/powerpoint/2010/main" val="116792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B58A63B-E4EF-CA58-C7BD-A4F561F0374A}"/>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24936F3C-1982-1D1C-595D-0AE0C040DE31}"/>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12353819-2173-8C4A-6D04-D1A1D1FDE384}"/>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C9FFDE08-C934-AC4D-22F2-FB0C08603D65}"/>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DC510DE4-050E-6738-EED8-2A8AB4DA1ED3}"/>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Handling request methods</a:t>
            </a:r>
          </a:p>
        </p:txBody>
      </p:sp>
      <p:grpSp>
        <p:nvGrpSpPr>
          <p:cNvPr id="105" name="Google Shape;105;p14">
            <a:extLst>
              <a:ext uri="{FF2B5EF4-FFF2-40B4-BE49-F238E27FC236}">
                <a16:creationId xmlns:a16="http://schemas.microsoft.com/office/drawing/2014/main" id="{6F2CDE1D-0104-6BDF-172A-5C2293FD4C47}"/>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689C9DD3-6823-E8B7-E5EC-DCEBFCDE04EC}"/>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DBC1D495-DE70-824C-4093-704950C27E7A}"/>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D846A32D-B75B-BF1B-CC0C-202460061167}"/>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6</a:t>
            </a:fld>
            <a:endParaRPr>
              <a:solidFill>
                <a:schemeClr val="lt1"/>
              </a:solidFill>
            </a:endParaRPr>
          </a:p>
        </p:txBody>
      </p:sp>
      <p:pic>
        <p:nvPicPr>
          <p:cNvPr id="2" name="Picture 1">
            <a:extLst>
              <a:ext uri="{FF2B5EF4-FFF2-40B4-BE49-F238E27FC236}">
                <a16:creationId xmlns:a16="http://schemas.microsoft.com/office/drawing/2014/main" id="{AA0D5C2E-11DC-FDF3-97F4-F0DBAFEDA7A6}"/>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67700B43-2210-A055-2630-757E5496F8F1}"/>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5BA91B1E-8C73-E240-A4D6-784BCA758BDE}"/>
              </a:ext>
            </a:extLst>
          </p:cNvPr>
          <p:cNvSpPr txBox="1"/>
          <p:nvPr/>
        </p:nvSpPr>
        <p:spPr>
          <a:xfrm>
            <a:off x="102028" y="1036249"/>
            <a:ext cx="6065457"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GET requests for short parameters &amp; insecure data. </a:t>
            </a:r>
            <a:r>
              <a:rPr lang="en-US" sz="2400" dirty="0" err="1"/>
              <a:t>Args</a:t>
            </a:r>
            <a:r>
              <a:rPr lang="en-US" sz="2400" dirty="0"/>
              <a:t> added to end of </a:t>
            </a:r>
            <a:r>
              <a:rPr lang="en-US" sz="2400" dirty="0" err="1"/>
              <a:t>url</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latin typeface="Consolas" panose="020B0609020204030204" pitchFamily="49" charset="0"/>
              </a:rPr>
              <a:t>request.args.get</a:t>
            </a:r>
            <a:r>
              <a:rPr lang="en-US" sz="2400" dirty="0">
                <a:latin typeface="Consolas" panose="020B0609020204030204" pitchFamily="49" charset="0"/>
              </a:rPr>
              <a:t>(‘</a:t>
            </a:r>
            <a:r>
              <a:rPr lang="en-US" sz="2400" dirty="0" err="1">
                <a:latin typeface="Consolas" panose="020B0609020204030204" pitchFamily="49" charset="0"/>
              </a:rPr>
              <a:t>param_name</a:t>
            </a:r>
            <a:r>
              <a:rPr lang="en-US" sz="2400" dirty="0">
                <a:latin typeface="Consolas" panose="020B0609020204030204" pitchFamily="49" charset="0"/>
              </a:rPr>
              <a:t>’)</a:t>
            </a:r>
          </a:p>
          <a:p>
            <a:endParaRPr lang="en-US" sz="2400" dirty="0"/>
          </a:p>
          <a:p>
            <a:pPr marL="285750" indent="-285750">
              <a:buFont typeface="Arial" panose="020B0604020202020204" pitchFamily="34" charset="0"/>
              <a:buChar char="•"/>
            </a:pPr>
            <a:r>
              <a:rPr lang="en-US" sz="2400" dirty="0"/>
              <a:t>POST requests are used for larger requests, file upload, &amp; contexts where the data must be secured like login screen where you receive a user’s password. Data sent in body of HTTP(s) request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latin typeface="Consolas" panose="020B0609020204030204" pitchFamily="49" charset="0"/>
              </a:rPr>
              <a:t>request.form.get</a:t>
            </a:r>
            <a:r>
              <a:rPr lang="en-US" sz="2400" dirty="0">
                <a:latin typeface="Consolas" panose="020B0609020204030204" pitchFamily="49" charset="0"/>
              </a:rPr>
              <a:t>(‘</a:t>
            </a:r>
            <a:r>
              <a:rPr lang="en-US" sz="2400" dirty="0" err="1">
                <a:latin typeface="Consolas" panose="020B0609020204030204" pitchFamily="49" charset="0"/>
              </a:rPr>
              <a:t>param_name</a:t>
            </a:r>
            <a:r>
              <a:rPr lang="en-US" sz="2400" dirty="0">
                <a:latin typeface="Consolas" panose="020B0609020204030204" pitchFamily="49" charset="0"/>
              </a:rPr>
              <a:t>’)</a:t>
            </a:r>
          </a:p>
          <a:p>
            <a:pPr marL="285750" indent="-285750">
              <a:buFont typeface="Arial" panose="020B0604020202020204" pitchFamily="34" charset="0"/>
              <a:buChar char="•"/>
            </a:pPr>
            <a:endParaRPr lang="en-US" sz="2400" dirty="0"/>
          </a:p>
        </p:txBody>
      </p:sp>
      <p:pic>
        <p:nvPicPr>
          <p:cNvPr id="6" name="Picture 5" descr="A close-up of a computer code&#10;&#10;Description automatically generated">
            <a:extLst>
              <a:ext uri="{FF2B5EF4-FFF2-40B4-BE49-F238E27FC236}">
                <a16:creationId xmlns:a16="http://schemas.microsoft.com/office/drawing/2014/main" id="{F10F110C-B133-F0E8-FE52-18F654067406}"/>
              </a:ext>
            </a:extLst>
          </p:cNvPr>
          <p:cNvPicPr>
            <a:picLocks noChangeAspect="1"/>
          </p:cNvPicPr>
          <p:nvPr/>
        </p:nvPicPr>
        <p:blipFill>
          <a:blip r:embed="rId4"/>
          <a:stretch>
            <a:fillRect/>
          </a:stretch>
        </p:blipFill>
        <p:spPr>
          <a:xfrm>
            <a:off x="6376781" y="1294937"/>
            <a:ext cx="6065457" cy="4207911"/>
          </a:xfrm>
          <a:prstGeom prst="rect">
            <a:avLst/>
          </a:prstGeom>
        </p:spPr>
      </p:pic>
    </p:spTree>
    <p:extLst>
      <p:ext uri="{BB962C8B-B14F-4D97-AF65-F5344CB8AC3E}">
        <p14:creationId xmlns:p14="http://schemas.microsoft.com/office/powerpoint/2010/main" val="321823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2EF3266D-8651-CF22-CEB4-C51C1E479D43}"/>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078DFFBC-1135-AD87-830C-4CD3F16A8113}"/>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A873A19A-2524-AA1E-8795-E33916FB5084}"/>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D4BE20A8-88B5-96C1-2952-AADE80F153C0}"/>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BB9A5AAD-AE45-46D8-E69F-3F9FDAFD5B6C}"/>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lt1"/>
                </a:solidFill>
              </a:rPr>
              <a:t>scikit-learn</a:t>
            </a:r>
            <a:endParaRPr lang="en-US" dirty="0"/>
          </a:p>
        </p:txBody>
      </p:sp>
      <p:grpSp>
        <p:nvGrpSpPr>
          <p:cNvPr id="105" name="Google Shape;105;p14">
            <a:extLst>
              <a:ext uri="{FF2B5EF4-FFF2-40B4-BE49-F238E27FC236}">
                <a16:creationId xmlns:a16="http://schemas.microsoft.com/office/drawing/2014/main" id="{B12C6132-A058-CFB5-0BAB-9BF23552CBAC}"/>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976F3F8D-7E7D-1157-F034-E4D21484EF0B}"/>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5B5B3D19-7CA2-036B-346F-5A02060E5951}"/>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E6434F01-7D95-933A-2D3E-2E603FEEEFCF}"/>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7</a:t>
            </a:fld>
            <a:endParaRPr>
              <a:solidFill>
                <a:schemeClr val="lt1"/>
              </a:solidFill>
            </a:endParaRPr>
          </a:p>
        </p:txBody>
      </p:sp>
      <p:pic>
        <p:nvPicPr>
          <p:cNvPr id="2" name="Picture 1">
            <a:extLst>
              <a:ext uri="{FF2B5EF4-FFF2-40B4-BE49-F238E27FC236}">
                <a16:creationId xmlns:a16="http://schemas.microsoft.com/office/drawing/2014/main" id="{2E001645-4F21-789B-CA49-529CCEF62BBC}"/>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18CBB44E-AFD9-BD0C-6353-AF7CFCC51619}"/>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3" name="TextBox 2">
            <a:extLst>
              <a:ext uri="{FF2B5EF4-FFF2-40B4-BE49-F238E27FC236}">
                <a16:creationId xmlns:a16="http://schemas.microsoft.com/office/drawing/2014/main" id="{1EB2AE55-8B2B-7C1A-64E1-65E27C1D76D0}"/>
              </a:ext>
            </a:extLst>
          </p:cNvPr>
          <p:cNvSpPr txBox="1"/>
          <p:nvPr/>
        </p:nvSpPr>
        <p:spPr>
          <a:xfrm>
            <a:off x="249382" y="1122218"/>
            <a:ext cx="6066577" cy="5139869"/>
          </a:xfrm>
          <a:prstGeom prst="rect">
            <a:avLst/>
          </a:prstGeom>
          <a:noFill/>
        </p:spPr>
        <p:txBody>
          <a:bodyPr wrap="square" rtlCol="0">
            <a:spAutoFit/>
          </a:bodyPr>
          <a:lstStyle/>
          <a:p>
            <a:pPr marL="285750" indent="-285750">
              <a:buFont typeface="Arial" panose="020B0604020202020204" pitchFamily="34" charset="0"/>
              <a:buChar char="•"/>
            </a:pPr>
            <a:r>
              <a:rPr lang="en-US" sz="2400" dirty="0"/>
              <a:t>A python library for machine learning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Open source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Allows you to do classification, regression, clustering, and other types of analysis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Used by tons of big companies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1600" dirty="0"/>
              <a:t>https://scikit-learn.org/stable/testimonials/testimonials.html</a:t>
            </a:r>
          </a:p>
        </p:txBody>
      </p:sp>
      <p:pic>
        <p:nvPicPr>
          <p:cNvPr id="6" name="Picture 5" descr="A blue and orange circle with black text&#10;&#10;Description automatically generated">
            <a:extLst>
              <a:ext uri="{FF2B5EF4-FFF2-40B4-BE49-F238E27FC236}">
                <a16:creationId xmlns:a16="http://schemas.microsoft.com/office/drawing/2014/main" id="{D09B56E0-4B80-F078-E7E6-599A95F4CC71}"/>
              </a:ext>
            </a:extLst>
          </p:cNvPr>
          <p:cNvPicPr>
            <a:picLocks noChangeAspect="1"/>
          </p:cNvPicPr>
          <p:nvPr/>
        </p:nvPicPr>
        <p:blipFill>
          <a:blip r:embed="rId4"/>
          <a:stretch>
            <a:fillRect/>
          </a:stretch>
        </p:blipFill>
        <p:spPr>
          <a:xfrm>
            <a:off x="6732332" y="933109"/>
            <a:ext cx="5047269" cy="2725525"/>
          </a:xfrm>
          <a:prstGeom prst="rect">
            <a:avLst/>
          </a:prstGeom>
        </p:spPr>
      </p:pic>
    </p:spTree>
    <p:extLst>
      <p:ext uri="{BB962C8B-B14F-4D97-AF65-F5344CB8AC3E}">
        <p14:creationId xmlns:p14="http://schemas.microsoft.com/office/powerpoint/2010/main" val="289203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14"/>
          <p:cNvGrpSpPr/>
          <p:nvPr/>
        </p:nvGrpSpPr>
        <p:grpSpPr>
          <a:xfrm>
            <a:off x="-46652" y="0"/>
            <a:ext cx="12288417" cy="839755"/>
            <a:chOff x="-46652" y="0"/>
            <a:chExt cx="12288417" cy="839755"/>
          </a:xfrm>
        </p:grpSpPr>
        <p:sp>
          <p:nvSpPr>
            <p:cNvPr id="102" name="Google Shape;102;p14"/>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lt1"/>
                </a:solidFill>
              </a:rPr>
              <a:t>The End!</a:t>
            </a:r>
            <a:endParaRPr lang="en-US" dirty="0"/>
          </a:p>
        </p:txBody>
      </p:sp>
      <p:grpSp>
        <p:nvGrpSpPr>
          <p:cNvPr id="105" name="Google Shape;105;p14"/>
          <p:cNvGrpSpPr/>
          <p:nvPr/>
        </p:nvGrpSpPr>
        <p:grpSpPr>
          <a:xfrm>
            <a:off x="0" y="6245831"/>
            <a:ext cx="12241765" cy="618932"/>
            <a:chOff x="-1" y="6239068"/>
            <a:chExt cx="12219993" cy="618932"/>
          </a:xfrm>
        </p:grpSpPr>
        <p:sp>
          <p:nvSpPr>
            <p:cNvPr id="106" name="Google Shape;106;p14"/>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8</a:t>
            </a:fld>
            <a:endParaRPr>
              <a:solidFill>
                <a:schemeClr val="lt1"/>
              </a:solidFill>
            </a:endParaRPr>
          </a:p>
        </p:txBody>
      </p:sp>
      <p:pic>
        <p:nvPicPr>
          <p:cNvPr id="2" name="Picture 1">
            <a:extLst>
              <a:ext uri="{FF2B5EF4-FFF2-40B4-BE49-F238E27FC236}">
                <a16:creationId xmlns:a16="http://schemas.microsoft.com/office/drawing/2014/main" id="{6922405F-BF71-BF9E-93AC-9A36A87455CB}"/>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2D4DC7E7-09F4-F017-EF33-815A537BF863}"/>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3" name="TextBox 2">
            <a:extLst>
              <a:ext uri="{FF2B5EF4-FFF2-40B4-BE49-F238E27FC236}">
                <a16:creationId xmlns:a16="http://schemas.microsoft.com/office/drawing/2014/main" id="{86F5B349-E34E-3435-6031-3A4B63B7FE8A}"/>
              </a:ext>
            </a:extLst>
          </p:cNvPr>
          <p:cNvSpPr txBox="1"/>
          <p:nvPr/>
        </p:nvSpPr>
        <p:spPr>
          <a:xfrm>
            <a:off x="249382" y="1122218"/>
            <a:ext cx="11693236"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Thank you!</a:t>
            </a:r>
          </a:p>
        </p:txBody>
      </p:sp>
    </p:spTree>
    <p:extLst>
      <p:ext uri="{BB962C8B-B14F-4D97-AF65-F5344CB8AC3E}">
        <p14:creationId xmlns:p14="http://schemas.microsoft.com/office/powerpoint/2010/main" val="29089968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c34007c-e7e0-4050-99ed-69ba286f42fc">
      <UserInfo>
        <DisplayName>Nelson, Cameron</DisplayName>
        <AccountId>33</AccountId>
        <AccountType/>
      </UserInfo>
      <UserInfo>
        <DisplayName>Mullangi, Sai</DisplayName>
        <AccountId>34</AccountId>
        <AccountType/>
      </UserInfo>
      <UserInfo>
        <DisplayName>Elliott, Drew Calvert</DisplayName>
        <AccountId>13</AccountId>
        <AccountType/>
      </UserInfo>
    </SharedWithUsers>
    <_activity xmlns="7043361d-09bf-48aa-9854-a95c18db7a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5822199CAF54498337EE9EB32C8516" ma:contentTypeVersion="13" ma:contentTypeDescription="Create a new document." ma:contentTypeScope="" ma:versionID="ee34d6068836a6d323b1fbd5bad3b077">
  <xsd:schema xmlns:xsd="http://www.w3.org/2001/XMLSchema" xmlns:xs="http://www.w3.org/2001/XMLSchema" xmlns:p="http://schemas.microsoft.com/office/2006/metadata/properties" xmlns:ns3="7043361d-09bf-48aa-9854-a95c18db7a2c" xmlns:ns4="4c34007c-e7e0-4050-99ed-69ba286f42fc" targetNamespace="http://schemas.microsoft.com/office/2006/metadata/properties" ma:root="true" ma:fieldsID="9c7944fb8d48ba404798cc2a67f25759" ns3:_="" ns4:_="">
    <xsd:import namespace="7043361d-09bf-48aa-9854-a95c18db7a2c"/>
    <xsd:import namespace="4c34007c-e7e0-4050-99ed-69ba286f42fc"/>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MediaServiceGenerationTime" minOccurs="0"/>
                <xsd:element ref="ns3:MediaServiceEventHashCode" minOccurs="0"/>
                <xsd:element ref="ns3:MediaLengthInSeconds"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43361d-09bf-48aa-9854-a95c18db7a2c"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34007c-e7e0-4050-99ed-69ba286f42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09E96-4542-4057-BD05-C8679494A345}">
  <ds:schemaRefs>
    <ds:schemaRef ds:uri="http://schemas.microsoft.com/sharepoint/v3/contenttype/forms"/>
  </ds:schemaRefs>
</ds:datastoreItem>
</file>

<file path=customXml/itemProps2.xml><?xml version="1.0" encoding="utf-8"?>
<ds:datastoreItem xmlns:ds="http://schemas.openxmlformats.org/officeDocument/2006/customXml" ds:itemID="{B7181563-95D3-4A73-B30D-D1DAA85823E5}">
  <ds:schemaRefs>
    <ds:schemaRef ds:uri="http://schemas.microsoft.com/office/2006/documentManagement/types"/>
    <ds:schemaRef ds:uri="http://purl.org/dc/elements/1.1/"/>
    <ds:schemaRef ds:uri="http://schemas.microsoft.com/office/2006/metadata/properties"/>
    <ds:schemaRef ds:uri="7043361d-09bf-48aa-9854-a95c18db7a2c"/>
    <ds:schemaRef ds:uri="http://purl.org/dc/dcmitype/"/>
    <ds:schemaRef ds:uri="4c34007c-e7e0-4050-99ed-69ba286f42fc"/>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AA84E180-4FB0-4C0F-831C-88699033C1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43361d-09bf-48aa-9854-a95c18db7a2c"/>
    <ds:schemaRef ds:uri="4c34007c-e7e0-4050-99ed-69ba286f42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6059</TotalTime>
  <Words>417</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Consolas</vt:lpstr>
      <vt:lpstr>Calibri</vt:lpstr>
      <vt:lpstr>Arial</vt:lpstr>
      <vt:lpstr>Office Theme</vt:lpstr>
      <vt:lpstr>PowerPoint Presentation</vt:lpstr>
      <vt:lpstr>Why?</vt:lpstr>
      <vt:lpstr>Flask</vt:lpstr>
      <vt:lpstr>Routes</vt:lpstr>
      <vt:lpstr>Jinja templating</vt:lpstr>
      <vt:lpstr>Handling request methods</vt:lpstr>
      <vt:lpstr>scikit-learn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Shores, Gabriel Dennis</dc:creator>
  <cp:lastModifiedBy>Nelson, Cameron</cp:lastModifiedBy>
  <cp:revision>57</cp:revision>
  <dcterms:modified xsi:type="dcterms:W3CDTF">2024-12-06T23:42:41Z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0x010100635822199CAF54498337EE9EB32C8516</vt:lpwstr>
  </property>
  <property fmtid="{D5CDD505-2E9C-101B-9397-08002B2CF9AE}" pid="3" name="MediaServiceImageTags">
    <vt:lpwstr/>
  </property>
</Properties>
</file>