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2"/>
  </p:notesMasterIdLst>
  <p:sldIdLst>
    <p:sldId id="256" r:id="rId5"/>
    <p:sldId id="313" r:id="rId6"/>
    <p:sldId id="323" r:id="rId7"/>
    <p:sldId id="331" r:id="rId8"/>
    <p:sldId id="332" r:id="rId9"/>
    <p:sldId id="330" r:id="rId10"/>
    <p:sldId id="304" r:id="rId11"/>
  </p:sldIdLst>
  <p:sldSz cx="12192000" cy="6858000"/>
  <p:notesSz cx="6858000" cy="9144000"/>
  <p:embeddedFontLst>
    <p:embeddedFont>
      <p:font typeface="Consolas" panose="020B0609020204030204" pitchFamily="49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36191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>
          <a:extLst>
            <a:ext uri="{FF2B5EF4-FFF2-40B4-BE49-F238E27FC236}">
              <a16:creationId xmlns:a16="http://schemas.microsoft.com/office/drawing/2014/main" id="{8386274A-C7BB-4A03-A49C-746FE2845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>
            <a:extLst>
              <a:ext uri="{FF2B5EF4-FFF2-40B4-BE49-F238E27FC236}">
                <a16:creationId xmlns:a16="http://schemas.microsoft.com/office/drawing/2014/main" id="{D7082E5B-024C-C4E8-6A83-1F468F992A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9" name="Google Shape;99;p2:notes">
            <a:extLst>
              <a:ext uri="{FF2B5EF4-FFF2-40B4-BE49-F238E27FC236}">
                <a16:creationId xmlns:a16="http://schemas.microsoft.com/office/drawing/2014/main" id="{82447B1D-63B3-39D1-CD04-D38B8EAFB37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79037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>
          <a:extLst>
            <a:ext uri="{FF2B5EF4-FFF2-40B4-BE49-F238E27FC236}">
              <a16:creationId xmlns:a16="http://schemas.microsoft.com/office/drawing/2014/main" id="{A3E9032B-EB71-D335-F58D-ACA9618A45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>
            <a:extLst>
              <a:ext uri="{FF2B5EF4-FFF2-40B4-BE49-F238E27FC236}">
                <a16:creationId xmlns:a16="http://schemas.microsoft.com/office/drawing/2014/main" id="{7DBEBBA6-AD7D-C92A-C715-68DD348104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9" name="Google Shape;99;p2:notes">
            <a:extLst>
              <a:ext uri="{FF2B5EF4-FFF2-40B4-BE49-F238E27FC236}">
                <a16:creationId xmlns:a16="http://schemas.microsoft.com/office/drawing/2014/main" id="{BFBF8ECD-03AC-1936-6B6C-C087CE61CB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85033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>
          <a:extLst>
            <a:ext uri="{FF2B5EF4-FFF2-40B4-BE49-F238E27FC236}">
              <a16:creationId xmlns:a16="http://schemas.microsoft.com/office/drawing/2014/main" id="{0F99B023-F63F-4B94-AD26-D2281DE56D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>
            <a:extLst>
              <a:ext uri="{FF2B5EF4-FFF2-40B4-BE49-F238E27FC236}">
                <a16:creationId xmlns:a16="http://schemas.microsoft.com/office/drawing/2014/main" id="{16252584-51FE-D1F0-254D-4B48763C82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9" name="Google Shape;99;p2:notes">
            <a:extLst>
              <a:ext uri="{FF2B5EF4-FFF2-40B4-BE49-F238E27FC236}">
                <a16:creationId xmlns:a16="http://schemas.microsoft.com/office/drawing/2014/main" id="{3C200FD2-60AC-029C-D43E-6005CD8932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52740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>
          <a:extLst>
            <a:ext uri="{FF2B5EF4-FFF2-40B4-BE49-F238E27FC236}">
              <a16:creationId xmlns:a16="http://schemas.microsoft.com/office/drawing/2014/main" id="{4F2B455A-FA76-FA1E-28C4-437453DDCC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>
            <a:extLst>
              <a:ext uri="{FF2B5EF4-FFF2-40B4-BE49-F238E27FC236}">
                <a16:creationId xmlns:a16="http://schemas.microsoft.com/office/drawing/2014/main" id="{A08CB999-E1BA-0907-152E-175AC7C315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9" name="Google Shape;99;p2:notes">
            <a:extLst>
              <a:ext uri="{FF2B5EF4-FFF2-40B4-BE49-F238E27FC236}">
                <a16:creationId xmlns:a16="http://schemas.microsoft.com/office/drawing/2014/main" id="{2CCD8451-9138-3BD6-37E9-D3AADD0677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74186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2267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43B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 descr="A city skyline with a body of water in the foreground&#10;&#10;Description automatically generated with medium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559837" y="2446639"/>
            <a:ext cx="11175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FinTech @ IU Python Session #6 – Web Librar</a:t>
            </a: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ies</a:t>
            </a:r>
            <a:endParaRPr sz="32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" name="Google Shape;91;p13"/>
          <p:cNvGrpSpPr/>
          <p:nvPr/>
        </p:nvGrpSpPr>
        <p:grpSpPr>
          <a:xfrm>
            <a:off x="559837" y="5399387"/>
            <a:ext cx="5536163" cy="307777"/>
            <a:chOff x="569168" y="4943255"/>
            <a:chExt cx="4590661" cy="307777"/>
          </a:xfrm>
        </p:grpSpPr>
        <p:sp>
          <p:nvSpPr>
            <p:cNvPr id="92" name="Google Shape;92;p13"/>
            <p:cNvSpPr txBox="1"/>
            <p:nvPr/>
          </p:nvSpPr>
          <p:spPr>
            <a:xfrm>
              <a:off x="569168" y="4943255"/>
              <a:ext cx="1237860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Prepared by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4" name="Google Shape;94;p13"/>
            <p:cNvCxnSpPr/>
            <p:nvPr/>
          </p:nvCxnSpPr>
          <p:spPr>
            <a:xfrm>
              <a:off x="662473" y="5251032"/>
              <a:ext cx="4497356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95" name="Google Shape;95;p13"/>
          <p:cNvSpPr txBox="1"/>
          <p:nvPr/>
        </p:nvSpPr>
        <p:spPr>
          <a:xfrm>
            <a:off x="10484499" y="6455071"/>
            <a:ext cx="1522444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lang="en-US" sz="105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/08/2024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" name="Google Shape;96;p13"/>
          <p:cNvCxnSpPr/>
          <p:nvPr/>
        </p:nvCxnSpPr>
        <p:spPr>
          <a:xfrm>
            <a:off x="0" y="5169160"/>
            <a:ext cx="121920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Google Shape;93;p13">
            <a:extLst>
              <a:ext uri="{FF2B5EF4-FFF2-40B4-BE49-F238E27FC236}">
                <a16:creationId xmlns:a16="http://schemas.microsoft.com/office/drawing/2014/main" id="{2AE2D5A2-65B0-3417-28AE-61DE78DFB95D}"/>
              </a:ext>
            </a:extLst>
          </p:cNvPr>
          <p:cNvSpPr txBox="1"/>
          <p:nvPr/>
        </p:nvSpPr>
        <p:spPr>
          <a:xfrm>
            <a:off x="3563586" y="5848610"/>
            <a:ext cx="2394154" cy="754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Cameron Nelson</a:t>
            </a:r>
            <a:endParaRPr sz="12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1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Fund Equities Lead– FinTech @ IU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https://www.linkedin.com/in/cameron-j-nelson/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Google Shape;89;p13" descr="A city skyline with a body of water in the foreground&#10;&#10;Description automatically generated with medium confidence">
            <a:extLst>
              <a:ext uri="{FF2B5EF4-FFF2-40B4-BE49-F238E27FC236}">
                <a16:creationId xmlns:a16="http://schemas.microsoft.com/office/drawing/2014/main" id="{6F13548E-C959-BDAC-A2A2-7CBB338F74C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1434" t="2333" r="66476" b="89503"/>
          <a:stretch/>
        </p:blipFill>
        <p:spPr>
          <a:xfrm>
            <a:off x="0" y="0"/>
            <a:ext cx="2396836" cy="75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0BC1E8-6103-076C-D05F-33F68D5EC1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87453" y="-679449"/>
            <a:ext cx="2823575" cy="2129782"/>
          </a:xfrm>
          <a:prstGeom prst="rect">
            <a:avLst/>
          </a:prstGeom>
        </p:spPr>
      </p:pic>
      <p:sp>
        <p:nvSpPr>
          <p:cNvPr id="3" name="Google Shape;93;p13">
            <a:extLst>
              <a:ext uri="{FF2B5EF4-FFF2-40B4-BE49-F238E27FC236}">
                <a16:creationId xmlns:a16="http://schemas.microsoft.com/office/drawing/2014/main" id="{34A564B4-3EA7-34DD-17E9-28D19D0D25AF}"/>
              </a:ext>
            </a:extLst>
          </p:cNvPr>
          <p:cNvSpPr txBox="1"/>
          <p:nvPr/>
        </p:nvSpPr>
        <p:spPr>
          <a:xfrm>
            <a:off x="601147" y="5848610"/>
            <a:ext cx="2393100" cy="754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Gabriel Shores</a:t>
            </a:r>
            <a:endParaRPr sz="12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Director of Technology</a:t>
            </a:r>
            <a:r>
              <a:rPr lang="en-US" sz="1100" b="1" i="1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– FinTech @ IU</a:t>
            </a:r>
            <a:endParaRPr sz="1100" b="1" i="1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https://www.linkedin.com/in/gabriel-shores-379b81291/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4"/>
          <p:cNvGrpSpPr/>
          <p:nvPr/>
        </p:nvGrpSpPr>
        <p:grpSpPr>
          <a:xfrm>
            <a:off x="-46652" y="0"/>
            <a:ext cx="12288417" cy="839755"/>
            <a:chOff x="-46652" y="0"/>
            <a:chExt cx="12288417" cy="839755"/>
          </a:xfrm>
        </p:grpSpPr>
        <p:sp>
          <p:nvSpPr>
            <p:cNvPr id="102" name="Google Shape;102;p14"/>
            <p:cNvSpPr/>
            <p:nvPr/>
          </p:nvSpPr>
          <p:spPr>
            <a:xfrm>
              <a:off x="0" y="0"/>
              <a:ext cx="12192000" cy="830425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3" name="Google Shape;103;p14"/>
            <p:cNvCxnSpPr/>
            <p:nvPr/>
          </p:nvCxnSpPr>
          <p:spPr>
            <a:xfrm>
              <a:off x="-46652" y="839755"/>
              <a:ext cx="12288417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4" name="Google Shape;104;p14"/>
          <p:cNvSpPr txBox="1">
            <a:spLocks noGrp="1"/>
          </p:cNvSpPr>
          <p:nvPr>
            <p:ph type="title"/>
          </p:nvPr>
        </p:nvSpPr>
        <p:spPr>
          <a:xfrm>
            <a:off x="102637" y="103870"/>
            <a:ext cx="11420670" cy="642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Why?</a:t>
            </a:r>
          </a:p>
        </p:txBody>
      </p:sp>
      <p:grpSp>
        <p:nvGrpSpPr>
          <p:cNvPr id="105" name="Google Shape;105;p14"/>
          <p:cNvGrpSpPr/>
          <p:nvPr/>
        </p:nvGrpSpPr>
        <p:grpSpPr>
          <a:xfrm>
            <a:off x="0" y="6245831"/>
            <a:ext cx="12241765" cy="618932"/>
            <a:chOff x="-1" y="6239068"/>
            <a:chExt cx="12219993" cy="618932"/>
          </a:xfrm>
        </p:grpSpPr>
        <p:sp>
          <p:nvSpPr>
            <p:cNvPr id="106" name="Google Shape;106;p14"/>
            <p:cNvSpPr/>
            <p:nvPr/>
          </p:nvSpPr>
          <p:spPr>
            <a:xfrm>
              <a:off x="-1" y="6263952"/>
              <a:ext cx="12192000" cy="594048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7" name="Google Shape;107;p14"/>
            <p:cNvCxnSpPr/>
            <p:nvPr/>
          </p:nvCxnSpPr>
          <p:spPr>
            <a:xfrm>
              <a:off x="0" y="6239068"/>
              <a:ext cx="12219992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0" name="Google Shape;110;p14"/>
          <p:cNvSpPr txBox="1">
            <a:spLocks noGrp="1"/>
          </p:cNvSpPr>
          <p:nvPr>
            <p:ph type="sldNum" idx="12"/>
          </p:nvPr>
        </p:nvSpPr>
        <p:spPr>
          <a:xfrm>
            <a:off x="9255967" y="636101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2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22405F-BF71-BF9E-93AC-9A36A8745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1435" y="5502848"/>
            <a:ext cx="2823575" cy="21297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4DC7E7-09F4-F017-EF33-815A537BF863}"/>
              </a:ext>
            </a:extLst>
          </p:cNvPr>
          <p:cNvSpPr txBox="1"/>
          <p:nvPr/>
        </p:nvSpPr>
        <p:spPr>
          <a:xfrm>
            <a:off x="249382" y="1122218"/>
            <a:ext cx="530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AFB2E3-8F5F-9E92-837C-E55D0B397CC5}"/>
              </a:ext>
            </a:extLst>
          </p:cNvPr>
          <p:cNvSpPr txBox="1"/>
          <p:nvPr/>
        </p:nvSpPr>
        <p:spPr>
          <a:xfrm>
            <a:off x="102637" y="986732"/>
            <a:ext cx="5074309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Analyzing data is often easier through visualizations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matplotlib library allows users to make different types of graphs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3 parts to a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Figures are the backgrounds which everything lies upon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Axes contain the different axes, labels, titles, and gridlines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Plots/subplots are the visual representations of data and includes line charts, bar charts, and scatter plots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1026" name="Picture 2" descr="6 Data visualization – Introduction to Data Science with Python">
            <a:extLst>
              <a:ext uri="{FF2B5EF4-FFF2-40B4-BE49-F238E27FC236}">
                <a16:creationId xmlns:a16="http://schemas.microsoft.com/office/drawing/2014/main" id="{7C970359-7FD5-4AC8-25F4-EA4D303E2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045" y="930056"/>
            <a:ext cx="6145122" cy="289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utput image">
            <a:extLst>
              <a:ext uri="{FF2B5EF4-FFF2-40B4-BE49-F238E27FC236}">
                <a16:creationId xmlns:a16="http://schemas.microsoft.com/office/drawing/2014/main" id="{10A16F3A-F6C6-962A-D73C-8FCF15B94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8017" y="3969122"/>
            <a:ext cx="3717178" cy="2301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3388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>
          <a:extLst>
            <a:ext uri="{FF2B5EF4-FFF2-40B4-BE49-F238E27FC236}">
              <a16:creationId xmlns:a16="http://schemas.microsoft.com/office/drawing/2014/main" id="{2BC380EE-6C27-E8C3-7EDA-8D6FB5B8A8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4">
            <a:extLst>
              <a:ext uri="{FF2B5EF4-FFF2-40B4-BE49-F238E27FC236}">
                <a16:creationId xmlns:a16="http://schemas.microsoft.com/office/drawing/2014/main" id="{078ACB52-8FD8-F50B-D1A9-5E9EE9A27035}"/>
              </a:ext>
            </a:extLst>
          </p:cNvPr>
          <p:cNvGrpSpPr/>
          <p:nvPr/>
        </p:nvGrpSpPr>
        <p:grpSpPr>
          <a:xfrm>
            <a:off x="-46652" y="0"/>
            <a:ext cx="12288417" cy="839755"/>
            <a:chOff x="-46652" y="0"/>
            <a:chExt cx="12288417" cy="839755"/>
          </a:xfrm>
        </p:grpSpPr>
        <p:sp>
          <p:nvSpPr>
            <p:cNvPr id="102" name="Google Shape;102;p14">
              <a:extLst>
                <a:ext uri="{FF2B5EF4-FFF2-40B4-BE49-F238E27FC236}">
                  <a16:creationId xmlns:a16="http://schemas.microsoft.com/office/drawing/2014/main" id="{B04DD328-7B91-4DEB-093D-167E64BC638F}"/>
                </a:ext>
              </a:extLst>
            </p:cNvPr>
            <p:cNvSpPr/>
            <p:nvPr/>
          </p:nvSpPr>
          <p:spPr>
            <a:xfrm>
              <a:off x="0" y="0"/>
              <a:ext cx="12192000" cy="830425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3" name="Google Shape;103;p14">
              <a:extLst>
                <a:ext uri="{FF2B5EF4-FFF2-40B4-BE49-F238E27FC236}">
                  <a16:creationId xmlns:a16="http://schemas.microsoft.com/office/drawing/2014/main" id="{B53F0862-A472-82C7-0BB5-F1FCA9452709}"/>
                </a:ext>
              </a:extLst>
            </p:cNvPr>
            <p:cNvCxnSpPr/>
            <p:nvPr/>
          </p:nvCxnSpPr>
          <p:spPr>
            <a:xfrm>
              <a:off x="-46652" y="839755"/>
              <a:ext cx="12288417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4" name="Google Shape;104;p14">
            <a:extLst>
              <a:ext uri="{FF2B5EF4-FFF2-40B4-BE49-F238E27FC236}">
                <a16:creationId xmlns:a16="http://schemas.microsoft.com/office/drawing/2014/main" id="{C9FB4344-2422-18D0-FE25-70DCF31182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637" y="103870"/>
            <a:ext cx="11420670" cy="642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HTML &amp; JSON</a:t>
            </a:r>
          </a:p>
        </p:txBody>
      </p:sp>
      <p:grpSp>
        <p:nvGrpSpPr>
          <p:cNvPr id="105" name="Google Shape;105;p14">
            <a:extLst>
              <a:ext uri="{FF2B5EF4-FFF2-40B4-BE49-F238E27FC236}">
                <a16:creationId xmlns:a16="http://schemas.microsoft.com/office/drawing/2014/main" id="{0122D016-760A-37D3-949C-07FF4EE74507}"/>
              </a:ext>
            </a:extLst>
          </p:cNvPr>
          <p:cNvGrpSpPr/>
          <p:nvPr/>
        </p:nvGrpSpPr>
        <p:grpSpPr>
          <a:xfrm>
            <a:off x="0" y="6245831"/>
            <a:ext cx="12241765" cy="618932"/>
            <a:chOff x="-1" y="6239068"/>
            <a:chExt cx="12219993" cy="618932"/>
          </a:xfrm>
        </p:grpSpPr>
        <p:sp>
          <p:nvSpPr>
            <p:cNvPr id="106" name="Google Shape;106;p14">
              <a:extLst>
                <a:ext uri="{FF2B5EF4-FFF2-40B4-BE49-F238E27FC236}">
                  <a16:creationId xmlns:a16="http://schemas.microsoft.com/office/drawing/2014/main" id="{96030292-1CE2-A5DE-13AF-F3255F306094}"/>
                </a:ext>
              </a:extLst>
            </p:cNvPr>
            <p:cNvSpPr/>
            <p:nvPr/>
          </p:nvSpPr>
          <p:spPr>
            <a:xfrm>
              <a:off x="-1" y="6263952"/>
              <a:ext cx="12192000" cy="594048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7" name="Google Shape;107;p14">
              <a:extLst>
                <a:ext uri="{FF2B5EF4-FFF2-40B4-BE49-F238E27FC236}">
                  <a16:creationId xmlns:a16="http://schemas.microsoft.com/office/drawing/2014/main" id="{D4856239-9E17-3FE1-7291-6DF89AB24FDB}"/>
                </a:ext>
              </a:extLst>
            </p:cNvPr>
            <p:cNvCxnSpPr/>
            <p:nvPr/>
          </p:nvCxnSpPr>
          <p:spPr>
            <a:xfrm>
              <a:off x="0" y="6239068"/>
              <a:ext cx="12219992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0" name="Google Shape;110;p14">
            <a:extLst>
              <a:ext uri="{FF2B5EF4-FFF2-40B4-BE49-F238E27FC236}">
                <a16:creationId xmlns:a16="http://schemas.microsoft.com/office/drawing/2014/main" id="{9F7EE1D6-411E-BC89-5DE0-57F52E75659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255967" y="636101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3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1EE293-5365-F844-B736-EFB9707DC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1435" y="5502848"/>
            <a:ext cx="2823575" cy="21297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4A8FD5-1762-F846-00B5-71FECBC726F4}"/>
              </a:ext>
            </a:extLst>
          </p:cNvPr>
          <p:cNvSpPr txBox="1"/>
          <p:nvPr/>
        </p:nvSpPr>
        <p:spPr>
          <a:xfrm>
            <a:off x="249382" y="1122218"/>
            <a:ext cx="530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DD7189-FD37-CEB2-87BC-51B0BD0A65AC}"/>
              </a:ext>
            </a:extLst>
          </p:cNvPr>
          <p:cNvSpPr txBox="1"/>
          <p:nvPr/>
        </p:nvSpPr>
        <p:spPr>
          <a:xfrm>
            <a:off x="102028" y="1036249"/>
            <a:ext cx="5074309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Web requests are going to be answered in one of two formats (most likely): HTML or JSON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HTML is a markup language (hence the ML) that is used to display the vast majority of web pages</a:t>
            </a:r>
          </a:p>
          <a:p>
            <a:r>
              <a:rPr lang="en-US" sz="1800" dirty="0"/>
              <a:t>	-  Not neatly formatted. Significantly harder to parse since it is inconsistently defined &amp; implemented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JSON is basically a way to describe a dictionary or array through text</a:t>
            </a:r>
          </a:p>
          <a:p>
            <a:r>
              <a:rPr lang="en-US" sz="1800" dirty="0"/>
              <a:t>	- Easy to parse. For this reason, APIs will usually be in JSON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6" name="Picture 5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EAF68FD6-7F16-1BAE-B070-9D63DBF13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4698" y="1036249"/>
            <a:ext cx="3635289" cy="2849525"/>
          </a:xfrm>
          <a:prstGeom prst="rect">
            <a:avLst/>
          </a:prstGeom>
        </p:spPr>
      </p:pic>
      <p:pic>
        <p:nvPicPr>
          <p:cNvPr id="8" name="Picture 7" descr="A computer code with text&#10;&#10;Description automatically generated">
            <a:extLst>
              <a:ext uri="{FF2B5EF4-FFF2-40B4-BE49-F238E27FC236}">
                <a16:creationId xmlns:a16="http://schemas.microsoft.com/office/drawing/2014/main" id="{88560F71-9D8E-4B36-66FD-C09300755E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4560" y="3429000"/>
            <a:ext cx="3515412" cy="282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160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>
          <a:extLst>
            <a:ext uri="{FF2B5EF4-FFF2-40B4-BE49-F238E27FC236}">
              <a16:creationId xmlns:a16="http://schemas.microsoft.com/office/drawing/2014/main" id="{3B58A63B-E4EF-CA58-C7BD-A4F561F03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4">
            <a:extLst>
              <a:ext uri="{FF2B5EF4-FFF2-40B4-BE49-F238E27FC236}">
                <a16:creationId xmlns:a16="http://schemas.microsoft.com/office/drawing/2014/main" id="{24936F3C-1982-1D1C-595D-0AE0C040DE31}"/>
              </a:ext>
            </a:extLst>
          </p:cNvPr>
          <p:cNvGrpSpPr/>
          <p:nvPr/>
        </p:nvGrpSpPr>
        <p:grpSpPr>
          <a:xfrm>
            <a:off x="-46652" y="0"/>
            <a:ext cx="12288417" cy="839755"/>
            <a:chOff x="-46652" y="0"/>
            <a:chExt cx="12288417" cy="839755"/>
          </a:xfrm>
        </p:grpSpPr>
        <p:sp>
          <p:nvSpPr>
            <p:cNvPr id="102" name="Google Shape;102;p14">
              <a:extLst>
                <a:ext uri="{FF2B5EF4-FFF2-40B4-BE49-F238E27FC236}">
                  <a16:creationId xmlns:a16="http://schemas.microsoft.com/office/drawing/2014/main" id="{12353819-2173-8C4A-6D04-D1A1D1FDE384}"/>
                </a:ext>
              </a:extLst>
            </p:cNvPr>
            <p:cNvSpPr/>
            <p:nvPr/>
          </p:nvSpPr>
          <p:spPr>
            <a:xfrm>
              <a:off x="0" y="0"/>
              <a:ext cx="12192000" cy="830425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3" name="Google Shape;103;p14">
              <a:extLst>
                <a:ext uri="{FF2B5EF4-FFF2-40B4-BE49-F238E27FC236}">
                  <a16:creationId xmlns:a16="http://schemas.microsoft.com/office/drawing/2014/main" id="{C9FFDE08-C934-AC4D-22F2-FB0C08603D65}"/>
                </a:ext>
              </a:extLst>
            </p:cNvPr>
            <p:cNvCxnSpPr/>
            <p:nvPr/>
          </p:nvCxnSpPr>
          <p:spPr>
            <a:xfrm>
              <a:off x="-46652" y="839755"/>
              <a:ext cx="12288417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4" name="Google Shape;104;p14">
            <a:extLst>
              <a:ext uri="{FF2B5EF4-FFF2-40B4-BE49-F238E27FC236}">
                <a16:creationId xmlns:a16="http://schemas.microsoft.com/office/drawing/2014/main" id="{DC510DE4-050E-6738-EED8-2A8AB4DA1E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637" y="103870"/>
            <a:ext cx="11420670" cy="642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request &amp; </a:t>
            </a:r>
            <a:r>
              <a:rPr lang="en-US" dirty="0" err="1">
                <a:solidFill>
                  <a:schemeClr val="bg1"/>
                </a:solidFill>
              </a:rPr>
              <a:t>urllib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5" name="Google Shape;105;p14">
            <a:extLst>
              <a:ext uri="{FF2B5EF4-FFF2-40B4-BE49-F238E27FC236}">
                <a16:creationId xmlns:a16="http://schemas.microsoft.com/office/drawing/2014/main" id="{6F2CDE1D-0104-6BDF-172A-5C2293FD4C47}"/>
              </a:ext>
            </a:extLst>
          </p:cNvPr>
          <p:cNvGrpSpPr/>
          <p:nvPr/>
        </p:nvGrpSpPr>
        <p:grpSpPr>
          <a:xfrm>
            <a:off x="0" y="6245831"/>
            <a:ext cx="12241765" cy="618932"/>
            <a:chOff x="-1" y="6239068"/>
            <a:chExt cx="12219993" cy="618932"/>
          </a:xfrm>
        </p:grpSpPr>
        <p:sp>
          <p:nvSpPr>
            <p:cNvPr id="106" name="Google Shape;106;p14">
              <a:extLst>
                <a:ext uri="{FF2B5EF4-FFF2-40B4-BE49-F238E27FC236}">
                  <a16:creationId xmlns:a16="http://schemas.microsoft.com/office/drawing/2014/main" id="{689C9DD3-6823-E8B7-E5EC-DCEBFCDE04EC}"/>
                </a:ext>
              </a:extLst>
            </p:cNvPr>
            <p:cNvSpPr/>
            <p:nvPr/>
          </p:nvSpPr>
          <p:spPr>
            <a:xfrm>
              <a:off x="-1" y="6263952"/>
              <a:ext cx="12192000" cy="594048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7" name="Google Shape;107;p14">
              <a:extLst>
                <a:ext uri="{FF2B5EF4-FFF2-40B4-BE49-F238E27FC236}">
                  <a16:creationId xmlns:a16="http://schemas.microsoft.com/office/drawing/2014/main" id="{DBC1D495-DE70-824C-4093-704950C27E7A}"/>
                </a:ext>
              </a:extLst>
            </p:cNvPr>
            <p:cNvCxnSpPr/>
            <p:nvPr/>
          </p:nvCxnSpPr>
          <p:spPr>
            <a:xfrm>
              <a:off x="0" y="6239068"/>
              <a:ext cx="12219992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0" name="Google Shape;110;p14">
            <a:extLst>
              <a:ext uri="{FF2B5EF4-FFF2-40B4-BE49-F238E27FC236}">
                <a16:creationId xmlns:a16="http://schemas.microsoft.com/office/drawing/2014/main" id="{D846A32D-B75B-BF1B-CC0C-20246006116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255967" y="636101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4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0D5C2E-11DC-FDF3-97F4-F0DBAFEDA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1435" y="5502848"/>
            <a:ext cx="2823575" cy="21297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700B43-2210-A055-2630-757E5496F8F1}"/>
              </a:ext>
            </a:extLst>
          </p:cNvPr>
          <p:cNvSpPr txBox="1"/>
          <p:nvPr/>
        </p:nvSpPr>
        <p:spPr>
          <a:xfrm>
            <a:off x="249382" y="1122218"/>
            <a:ext cx="530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A91B1E-8C73-E240-A4D6-784BCA758BDE}"/>
              </a:ext>
            </a:extLst>
          </p:cNvPr>
          <p:cNvSpPr txBox="1"/>
          <p:nvPr/>
        </p:nvSpPr>
        <p:spPr>
          <a:xfrm>
            <a:off x="102028" y="1036249"/>
            <a:ext cx="5074309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onsolas" panose="020B0609020204030204" pitchFamily="49" charset="0"/>
              </a:rPr>
              <a:t>request</a:t>
            </a:r>
            <a:r>
              <a:rPr lang="en-US" sz="1800" dirty="0"/>
              <a:t> is a simple library for making HTTP(S) 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Can be as simple as </a:t>
            </a:r>
            <a:r>
              <a:rPr lang="en-US" sz="1800" b="1" dirty="0" err="1">
                <a:latin typeface="Consolas" panose="020B0609020204030204" pitchFamily="49" charset="0"/>
              </a:rPr>
              <a:t>requests.get</a:t>
            </a:r>
            <a:r>
              <a:rPr lang="en-US" sz="1800" b="1" dirty="0"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latin typeface="Consolas" panose="020B0609020204030204" pitchFamily="49" charset="0"/>
              </a:rPr>
              <a:t>url</a:t>
            </a:r>
            <a:r>
              <a:rPr lang="en-US" sz="1800" b="1" dirty="0">
                <a:latin typeface="Consolas" panose="020B0609020204030204" pitchFamily="49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Can be used to read either </a:t>
            </a:r>
            <a:r>
              <a:rPr lang="en-US" sz="1800" dirty="0" err="1"/>
              <a:t>json</a:t>
            </a:r>
            <a:r>
              <a:rPr lang="en-US" sz="1800" dirty="0"/>
              <a:t> or 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onsolas" panose="020B0609020204030204" pitchFamily="49" charset="0"/>
              </a:rPr>
              <a:t>urllib3</a:t>
            </a:r>
            <a:r>
              <a:rPr lang="en-US" sz="1800" dirty="0"/>
              <a:t> is a lower level library for more complex/more specific requests.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You can see by the code we’ll look at that it is a little more complex than requests. But it gives you more flexibility over the requests you make!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you search for </a:t>
            </a:r>
            <a:r>
              <a:rPr lang="en-US" dirty="0" err="1"/>
              <a:t>urllib</a:t>
            </a:r>
            <a:r>
              <a:rPr lang="en-US" dirty="0"/>
              <a:t>, the first page is docs to a previous version. These are the correct docs: https://urllib3.readthedocs.io/en/1.26.x/</a:t>
            </a:r>
            <a:endParaRPr lang="en-US" sz="2400" dirty="0"/>
          </a:p>
        </p:txBody>
      </p:sp>
      <p:pic>
        <p:nvPicPr>
          <p:cNvPr id="6" name="Picture 5" descr="A close-up of a computer code&#10;&#10;Description automatically generated">
            <a:extLst>
              <a:ext uri="{FF2B5EF4-FFF2-40B4-BE49-F238E27FC236}">
                <a16:creationId xmlns:a16="http://schemas.microsoft.com/office/drawing/2014/main" id="{F10F110C-B133-F0E8-FE52-18F6540674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2972" y="1270053"/>
            <a:ext cx="6065457" cy="420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239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>
          <a:extLst>
            <a:ext uri="{FF2B5EF4-FFF2-40B4-BE49-F238E27FC236}">
              <a16:creationId xmlns:a16="http://schemas.microsoft.com/office/drawing/2014/main" id="{241C3EE9-88D2-1015-58DA-A57FBF91F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4">
            <a:extLst>
              <a:ext uri="{FF2B5EF4-FFF2-40B4-BE49-F238E27FC236}">
                <a16:creationId xmlns:a16="http://schemas.microsoft.com/office/drawing/2014/main" id="{365EC675-9C80-8424-87F5-31814FFCC58D}"/>
              </a:ext>
            </a:extLst>
          </p:cNvPr>
          <p:cNvGrpSpPr/>
          <p:nvPr/>
        </p:nvGrpSpPr>
        <p:grpSpPr>
          <a:xfrm>
            <a:off x="-46652" y="0"/>
            <a:ext cx="12288417" cy="839755"/>
            <a:chOff x="-46652" y="0"/>
            <a:chExt cx="12288417" cy="839755"/>
          </a:xfrm>
        </p:grpSpPr>
        <p:sp>
          <p:nvSpPr>
            <p:cNvPr id="102" name="Google Shape;102;p14">
              <a:extLst>
                <a:ext uri="{FF2B5EF4-FFF2-40B4-BE49-F238E27FC236}">
                  <a16:creationId xmlns:a16="http://schemas.microsoft.com/office/drawing/2014/main" id="{33A4D5F3-AC27-DBE6-C74D-81FFB71E0CC4}"/>
                </a:ext>
              </a:extLst>
            </p:cNvPr>
            <p:cNvSpPr/>
            <p:nvPr/>
          </p:nvSpPr>
          <p:spPr>
            <a:xfrm>
              <a:off x="0" y="0"/>
              <a:ext cx="12192000" cy="830425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3" name="Google Shape;103;p14">
              <a:extLst>
                <a:ext uri="{FF2B5EF4-FFF2-40B4-BE49-F238E27FC236}">
                  <a16:creationId xmlns:a16="http://schemas.microsoft.com/office/drawing/2014/main" id="{7D3ECFFA-5756-7D7F-5096-2FC6BACDD336}"/>
                </a:ext>
              </a:extLst>
            </p:cNvPr>
            <p:cNvCxnSpPr/>
            <p:nvPr/>
          </p:nvCxnSpPr>
          <p:spPr>
            <a:xfrm>
              <a:off x="-46652" y="839755"/>
              <a:ext cx="12288417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4" name="Google Shape;104;p14">
            <a:extLst>
              <a:ext uri="{FF2B5EF4-FFF2-40B4-BE49-F238E27FC236}">
                <a16:creationId xmlns:a16="http://schemas.microsoft.com/office/drawing/2014/main" id="{9E58F6CF-C5E1-723D-2EBC-6D27D7A797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637" y="103870"/>
            <a:ext cx="11420670" cy="642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Beautiful soup</a:t>
            </a:r>
          </a:p>
        </p:txBody>
      </p:sp>
      <p:grpSp>
        <p:nvGrpSpPr>
          <p:cNvPr id="105" name="Google Shape;105;p14">
            <a:extLst>
              <a:ext uri="{FF2B5EF4-FFF2-40B4-BE49-F238E27FC236}">
                <a16:creationId xmlns:a16="http://schemas.microsoft.com/office/drawing/2014/main" id="{CF801861-2CF6-6C94-7BF2-28D72EF6B756}"/>
              </a:ext>
            </a:extLst>
          </p:cNvPr>
          <p:cNvGrpSpPr/>
          <p:nvPr/>
        </p:nvGrpSpPr>
        <p:grpSpPr>
          <a:xfrm>
            <a:off x="0" y="6245831"/>
            <a:ext cx="12241765" cy="618932"/>
            <a:chOff x="-1" y="6239068"/>
            <a:chExt cx="12219993" cy="618932"/>
          </a:xfrm>
        </p:grpSpPr>
        <p:sp>
          <p:nvSpPr>
            <p:cNvPr id="106" name="Google Shape;106;p14">
              <a:extLst>
                <a:ext uri="{FF2B5EF4-FFF2-40B4-BE49-F238E27FC236}">
                  <a16:creationId xmlns:a16="http://schemas.microsoft.com/office/drawing/2014/main" id="{4074E960-D65F-5E39-3F15-17C6FFA87D34}"/>
                </a:ext>
              </a:extLst>
            </p:cNvPr>
            <p:cNvSpPr/>
            <p:nvPr/>
          </p:nvSpPr>
          <p:spPr>
            <a:xfrm>
              <a:off x="-1" y="6263952"/>
              <a:ext cx="12192000" cy="594048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7" name="Google Shape;107;p14">
              <a:extLst>
                <a:ext uri="{FF2B5EF4-FFF2-40B4-BE49-F238E27FC236}">
                  <a16:creationId xmlns:a16="http://schemas.microsoft.com/office/drawing/2014/main" id="{D8F25E6B-2DBB-40BF-D39C-60F502CECBD0}"/>
                </a:ext>
              </a:extLst>
            </p:cNvPr>
            <p:cNvCxnSpPr/>
            <p:nvPr/>
          </p:nvCxnSpPr>
          <p:spPr>
            <a:xfrm>
              <a:off x="0" y="6239068"/>
              <a:ext cx="12219992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0" name="Google Shape;110;p14">
            <a:extLst>
              <a:ext uri="{FF2B5EF4-FFF2-40B4-BE49-F238E27FC236}">
                <a16:creationId xmlns:a16="http://schemas.microsoft.com/office/drawing/2014/main" id="{5C79E859-E17F-6D98-C3A9-4E55A7B3CB9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255967" y="636101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5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72C246-A94F-0CBA-FFB7-FF2692104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1435" y="5502848"/>
            <a:ext cx="2823575" cy="21297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6D03E7-5602-0E13-0F85-319ED64663A9}"/>
              </a:ext>
            </a:extLst>
          </p:cNvPr>
          <p:cNvSpPr txBox="1"/>
          <p:nvPr/>
        </p:nvSpPr>
        <p:spPr>
          <a:xfrm>
            <a:off x="249382" y="1122218"/>
            <a:ext cx="530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60CAA6-5ED7-E099-B883-CFE173113A92}"/>
              </a:ext>
            </a:extLst>
          </p:cNvPr>
          <p:cNvSpPr txBox="1"/>
          <p:nvPr/>
        </p:nvSpPr>
        <p:spPr>
          <a:xfrm>
            <a:off x="102028" y="1036249"/>
            <a:ext cx="507430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Consolas" panose="020B0609020204030204" pitchFamily="49" charset="0"/>
              </a:rPr>
              <a:t>beautifulsoup</a:t>
            </a:r>
            <a:r>
              <a:rPr lang="en-US" sz="1800" dirty="0">
                <a:latin typeface="+mn-lt"/>
              </a:rPr>
              <a:t>, also called bs4, is a library to help parse html.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You can either feed bs4 with an open file or a string containing html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Can be combined with request/urllib3 to parse pages on the internet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Very complex library that is immensely useful for web scraping</a:t>
            </a:r>
          </a:p>
        </p:txBody>
      </p:sp>
      <p:pic>
        <p:nvPicPr>
          <p:cNvPr id="7" name="Picture 6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B70FACEB-867F-208C-111E-E053C63F60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3573" y="1059452"/>
            <a:ext cx="564832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965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>
          <a:extLst>
            <a:ext uri="{FF2B5EF4-FFF2-40B4-BE49-F238E27FC236}">
              <a16:creationId xmlns:a16="http://schemas.microsoft.com/office/drawing/2014/main" id="{11416A3E-15AA-D924-E022-613BE3A7B0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4">
            <a:extLst>
              <a:ext uri="{FF2B5EF4-FFF2-40B4-BE49-F238E27FC236}">
                <a16:creationId xmlns:a16="http://schemas.microsoft.com/office/drawing/2014/main" id="{ACC47195-1F0B-27A8-F29F-E8DBAA0EF3E3}"/>
              </a:ext>
            </a:extLst>
          </p:cNvPr>
          <p:cNvGrpSpPr/>
          <p:nvPr/>
        </p:nvGrpSpPr>
        <p:grpSpPr>
          <a:xfrm>
            <a:off x="-46652" y="0"/>
            <a:ext cx="12288417" cy="839755"/>
            <a:chOff x="-46652" y="0"/>
            <a:chExt cx="12288417" cy="839755"/>
          </a:xfrm>
        </p:grpSpPr>
        <p:sp>
          <p:nvSpPr>
            <p:cNvPr id="102" name="Google Shape;102;p14">
              <a:extLst>
                <a:ext uri="{FF2B5EF4-FFF2-40B4-BE49-F238E27FC236}">
                  <a16:creationId xmlns:a16="http://schemas.microsoft.com/office/drawing/2014/main" id="{F2E94B56-9685-050F-8AAA-9BD8AF701820}"/>
                </a:ext>
              </a:extLst>
            </p:cNvPr>
            <p:cNvSpPr/>
            <p:nvPr/>
          </p:nvSpPr>
          <p:spPr>
            <a:xfrm>
              <a:off x="0" y="0"/>
              <a:ext cx="12192000" cy="830425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3" name="Google Shape;103;p14">
              <a:extLst>
                <a:ext uri="{FF2B5EF4-FFF2-40B4-BE49-F238E27FC236}">
                  <a16:creationId xmlns:a16="http://schemas.microsoft.com/office/drawing/2014/main" id="{2FAE2AAD-D777-709A-47EA-83DF2F03855D}"/>
                </a:ext>
              </a:extLst>
            </p:cNvPr>
            <p:cNvCxnSpPr/>
            <p:nvPr/>
          </p:nvCxnSpPr>
          <p:spPr>
            <a:xfrm>
              <a:off x="-46652" y="839755"/>
              <a:ext cx="12288417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4" name="Google Shape;104;p14">
            <a:extLst>
              <a:ext uri="{FF2B5EF4-FFF2-40B4-BE49-F238E27FC236}">
                <a16:creationId xmlns:a16="http://schemas.microsoft.com/office/drawing/2014/main" id="{54DD2BF9-F979-D45A-D8FC-39F3F132F0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637" y="103870"/>
            <a:ext cx="11420670" cy="642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Applications</a:t>
            </a:r>
          </a:p>
        </p:txBody>
      </p:sp>
      <p:grpSp>
        <p:nvGrpSpPr>
          <p:cNvPr id="105" name="Google Shape;105;p14">
            <a:extLst>
              <a:ext uri="{FF2B5EF4-FFF2-40B4-BE49-F238E27FC236}">
                <a16:creationId xmlns:a16="http://schemas.microsoft.com/office/drawing/2014/main" id="{D851C5C4-EB4D-3E8B-DDEF-59DE8F0AE9EA}"/>
              </a:ext>
            </a:extLst>
          </p:cNvPr>
          <p:cNvGrpSpPr/>
          <p:nvPr/>
        </p:nvGrpSpPr>
        <p:grpSpPr>
          <a:xfrm>
            <a:off x="0" y="6245831"/>
            <a:ext cx="12241765" cy="618932"/>
            <a:chOff x="-1" y="6239068"/>
            <a:chExt cx="12219993" cy="618932"/>
          </a:xfrm>
        </p:grpSpPr>
        <p:sp>
          <p:nvSpPr>
            <p:cNvPr id="106" name="Google Shape;106;p14">
              <a:extLst>
                <a:ext uri="{FF2B5EF4-FFF2-40B4-BE49-F238E27FC236}">
                  <a16:creationId xmlns:a16="http://schemas.microsoft.com/office/drawing/2014/main" id="{9015884A-2B32-8FB6-6174-817E31835A16}"/>
                </a:ext>
              </a:extLst>
            </p:cNvPr>
            <p:cNvSpPr/>
            <p:nvPr/>
          </p:nvSpPr>
          <p:spPr>
            <a:xfrm>
              <a:off x="-1" y="6263952"/>
              <a:ext cx="12192000" cy="594048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7" name="Google Shape;107;p14">
              <a:extLst>
                <a:ext uri="{FF2B5EF4-FFF2-40B4-BE49-F238E27FC236}">
                  <a16:creationId xmlns:a16="http://schemas.microsoft.com/office/drawing/2014/main" id="{DB54BF62-B4B2-2281-BFFF-467B6D89C514}"/>
                </a:ext>
              </a:extLst>
            </p:cNvPr>
            <p:cNvCxnSpPr/>
            <p:nvPr/>
          </p:nvCxnSpPr>
          <p:spPr>
            <a:xfrm>
              <a:off x="0" y="6239068"/>
              <a:ext cx="12219992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0" name="Google Shape;110;p14">
            <a:extLst>
              <a:ext uri="{FF2B5EF4-FFF2-40B4-BE49-F238E27FC236}">
                <a16:creationId xmlns:a16="http://schemas.microsoft.com/office/drawing/2014/main" id="{94A708BD-9977-1068-4F76-CC9CD02D428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255967" y="636101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6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4CD8BF-5961-1EA2-3AF0-DC63CC331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1435" y="5502848"/>
            <a:ext cx="2823575" cy="21297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920CBC-43BC-E8FA-3E9C-D09CCC1C85A0}"/>
              </a:ext>
            </a:extLst>
          </p:cNvPr>
          <p:cNvSpPr txBox="1"/>
          <p:nvPr/>
        </p:nvSpPr>
        <p:spPr>
          <a:xfrm>
            <a:off x="249382" y="1122218"/>
            <a:ext cx="530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31860B-7649-D206-C9BA-52DAA2E661CC}"/>
              </a:ext>
            </a:extLst>
          </p:cNvPr>
          <p:cNvSpPr txBox="1"/>
          <p:nvPr/>
        </p:nvSpPr>
        <p:spPr>
          <a:xfrm>
            <a:off x="102028" y="1036249"/>
            <a:ext cx="1082882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HTML requests are the basis of the modern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request and </a:t>
            </a:r>
            <a:r>
              <a:rPr lang="en-US" sz="1800" dirty="0" err="1"/>
              <a:t>urllib</a:t>
            </a:r>
            <a:r>
              <a:rPr lang="en-US" sz="1800" dirty="0"/>
              <a:t> are two useful libraries to get data from the Internet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BS4 can help you parse poorly-formatted HTML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6" name="AutoShape 2" descr="\mathrm{MSE} = \frac{1}{n} \sum_{i=1}^{n}(Y_{i}-\hat{Y}_{i})^2">
            <a:extLst>
              <a:ext uri="{FF2B5EF4-FFF2-40B4-BE49-F238E27FC236}">
                <a16:creationId xmlns:a16="http://schemas.microsoft.com/office/drawing/2014/main" id="{65745D6D-0672-2D91-1A91-C04B970096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\mathrm{MSE} = \frac{1}{n} \sum_{i=1}^{n}(Y_{i}-\hat{Y}_{i})^2">
            <a:extLst>
              <a:ext uri="{FF2B5EF4-FFF2-40B4-BE49-F238E27FC236}">
                <a16:creationId xmlns:a16="http://schemas.microsoft.com/office/drawing/2014/main" id="{0DBE6E98-8634-17A8-0D07-8581D84287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A diagram of a web scrapping&#10;&#10;Description automatically generated">
            <a:extLst>
              <a:ext uri="{FF2B5EF4-FFF2-40B4-BE49-F238E27FC236}">
                <a16:creationId xmlns:a16="http://schemas.microsoft.com/office/drawing/2014/main" id="{49E8D214-7C3D-0FE4-970B-12C806EB42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2132" y="3167408"/>
            <a:ext cx="4050969" cy="2719374"/>
          </a:xfrm>
          <a:prstGeom prst="rect">
            <a:avLst/>
          </a:prstGeom>
        </p:spPr>
      </p:pic>
      <p:pic>
        <p:nvPicPr>
          <p:cNvPr id="10" name="Picture 9" descr="A diagram of a web scraping&#10;&#10;Description automatically generated">
            <a:extLst>
              <a:ext uri="{FF2B5EF4-FFF2-40B4-BE49-F238E27FC236}">
                <a16:creationId xmlns:a16="http://schemas.microsoft.com/office/drawing/2014/main" id="{E5E8B2E4-DEDE-B326-740D-4CBE3D810B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2155" y="3274884"/>
            <a:ext cx="3027624" cy="258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865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4"/>
          <p:cNvGrpSpPr/>
          <p:nvPr/>
        </p:nvGrpSpPr>
        <p:grpSpPr>
          <a:xfrm>
            <a:off x="-46652" y="0"/>
            <a:ext cx="12288417" cy="839755"/>
            <a:chOff x="-46652" y="0"/>
            <a:chExt cx="12288417" cy="839755"/>
          </a:xfrm>
        </p:grpSpPr>
        <p:sp>
          <p:nvSpPr>
            <p:cNvPr id="102" name="Google Shape;102;p14"/>
            <p:cNvSpPr/>
            <p:nvPr/>
          </p:nvSpPr>
          <p:spPr>
            <a:xfrm>
              <a:off x="0" y="0"/>
              <a:ext cx="12192000" cy="830425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3" name="Google Shape;103;p14"/>
            <p:cNvCxnSpPr/>
            <p:nvPr/>
          </p:nvCxnSpPr>
          <p:spPr>
            <a:xfrm>
              <a:off x="-46652" y="839755"/>
              <a:ext cx="12288417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4" name="Google Shape;104;p14"/>
          <p:cNvSpPr txBox="1">
            <a:spLocks noGrp="1"/>
          </p:cNvSpPr>
          <p:nvPr>
            <p:ph type="title"/>
          </p:nvPr>
        </p:nvSpPr>
        <p:spPr>
          <a:xfrm>
            <a:off x="102637" y="103870"/>
            <a:ext cx="11420670" cy="642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n-US" dirty="0">
                <a:solidFill>
                  <a:schemeClr val="lt1"/>
                </a:solidFill>
              </a:rPr>
              <a:t>The End!</a:t>
            </a:r>
            <a:endParaRPr lang="en-US" dirty="0"/>
          </a:p>
        </p:txBody>
      </p:sp>
      <p:grpSp>
        <p:nvGrpSpPr>
          <p:cNvPr id="105" name="Google Shape;105;p14"/>
          <p:cNvGrpSpPr/>
          <p:nvPr/>
        </p:nvGrpSpPr>
        <p:grpSpPr>
          <a:xfrm>
            <a:off x="0" y="6245831"/>
            <a:ext cx="12241765" cy="618932"/>
            <a:chOff x="-1" y="6239068"/>
            <a:chExt cx="12219993" cy="618932"/>
          </a:xfrm>
        </p:grpSpPr>
        <p:sp>
          <p:nvSpPr>
            <p:cNvPr id="106" name="Google Shape;106;p14"/>
            <p:cNvSpPr/>
            <p:nvPr/>
          </p:nvSpPr>
          <p:spPr>
            <a:xfrm>
              <a:off x="-1" y="6263952"/>
              <a:ext cx="12192000" cy="594048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7" name="Google Shape;107;p14"/>
            <p:cNvCxnSpPr/>
            <p:nvPr/>
          </p:nvCxnSpPr>
          <p:spPr>
            <a:xfrm>
              <a:off x="0" y="6239068"/>
              <a:ext cx="12219992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0" name="Google Shape;110;p14"/>
          <p:cNvSpPr txBox="1">
            <a:spLocks noGrp="1"/>
          </p:cNvSpPr>
          <p:nvPr>
            <p:ph type="sldNum" idx="12"/>
          </p:nvPr>
        </p:nvSpPr>
        <p:spPr>
          <a:xfrm>
            <a:off x="9255967" y="636101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7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22405F-BF71-BF9E-93AC-9A36A8745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1435" y="5502848"/>
            <a:ext cx="2823575" cy="21297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4DC7E7-09F4-F017-EF33-815A537BF863}"/>
              </a:ext>
            </a:extLst>
          </p:cNvPr>
          <p:cNvSpPr txBox="1"/>
          <p:nvPr/>
        </p:nvSpPr>
        <p:spPr>
          <a:xfrm>
            <a:off x="249382" y="1122218"/>
            <a:ext cx="530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F5B349-E34E-3435-6031-3A4B63B7FE8A}"/>
              </a:ext>
            </a:extLst>
          </p:cNvPr>
          <p:cNvSpPr txBox="1"/>
          <p:nvPr/>
        </p:nvSpPr>
        <p:spPr>
          <a:xfrm>
            <a:off x="249382" y="1122218"/>
            <a:ext cx="11693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908996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4c34007c-e7e0-4050-99ed-69ba286f42fc">
      <UserInfo>
        <DisplayName>Nelson, Cameron</DisplayName>
        <AccountId>33</AccountId>
        <AccountType/>
      </UserInfo>
      <UserInfo>
        <DisplayName>Mullangi, Sai</DisplayName>
        <AccountId>34</AccountId>
        <AccountType/>
      </UserInfo>
      <UserInfo>
        <DisplayName>Elliott, Drew Calvert</DisplayName>
        <AccountId>13</AccountId>
        <AccountType/>
      </UserInfo>
    </SharedWithUsers>
    <_activity xmlns="7043361d-09bf-48aa-9854-a95c18db7a2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5822199CAF54498337EE9EB32C8516" ma:contentTypeVersion="13" ma:contentTypeDescription="Create a new document." ma:contentTypeScope="" ma:versionID="ee34d6068836a6d323b1fbd5bad3b077">
  <xsd:schema xmlns:xsd="http://www.w3.org/2001/XMLSchema" xmlns:xs="http://www.w3.org/2001/XMLSchema" xmlns:p="http://schemas.microsoft.com/office/2006/metadata/properties" xmlns:ns3="7043361d-09bf-48aa-9854-a95c18db7a2c" xmlns:ns4="4c34007c-e7e0-4050-99ed-69ba286f42fc" targetNamespace="http://schemas.microsoft.com/office/2006/metadata/properties" ma:root="true" ma:fieldsID="9c7944fb8d48ba404798cc2a67f25759" ns3:_="" ns4:_="">
    <xsd:import namespace="7043361d-09bf-48aa-9854-a95c18db7a2c"/>
    <xsd:import namespace="4c34007c-e7e0-4050-99ed-69ba286f42fc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SearchProperties" minOccurs="0"/>
                <xsd:element ref="ns3:MediaServiceDateTaken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43361d-09bf-48aa-9854-a95c18db7a2c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34007c-e7e0-4050-99ed-69ba286f42f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7181563-95D3-4A73-B30D-D1DAA85823E5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7043361d-09bf-48aa-9854-a95c18db7a2c"/>
    <ds:schemaRef ds:uri="http://purl.org/dc/dcmitype/"/>
    <ds:schemaRef ds:uri="4c34007c-e7e0-4050-99ed-69ba286f42fc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95309E96-4542-4057-BD05-C8679494A34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A84E180-4FB0-4C0F-831C-88699033C1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043361d-09bf-48aa-9854-a95c18db7a2c"/>
    <ds:schemaRef ds:uri="4c34007c-e7e0-4050-99ed-69ba286f42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5946</TotalTime>
  <Words>423</Words>
  <Application>Microsoft Office PowerPoint</Application>
  <PresentationFormat>Widescreen</PresentationFormat>
  <Paragraphs>78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Arial</vt:lpstr>
      <vt:lpstr>Consolas</vt:lpstr>
      <vt:lpstr>Office Theme</vt:lpstr>
      <vt:lpstr>PowerPoint Presentation</vt:lpstr>
      <vt:lpstr>Why?</vt:lpstr>
      <vt:lpstr>HTML &amp; JSON</vt:lpstr>
      <vt:lpstr>request &amp; urllib</vt:lpstr>
      <vt:lpstr>Beautiful soup</vt:lpstr>
      <vt:lpstr>Applications</vt:lpstr>
      <vt:lpstr>The End!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Shores, Gabriel Dennis</dc:creator>
  <cp:lastModifiedBy>Nelson, Cameron</cp:lastModifiedBy>
  <cp:revision>52</cp:revision>
  <dcterms:modified xsi:type="dcterms:W3CDTF">2024-11-15T23:35:46Z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0x010100635822199CAF54498337EE9EB32C8516</vt:lpwstr>
  </property>
  <property fmtid="{D5CDD505-2E9C-101B-9397-08002B2CF9AE}" pid="3" name="MediaServiceImageTags">
    <vt:lpwstr/>
  </property>
</Properties>
</file>