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2"/>
  </p:notesMasterIdLst>
  <p:sldIdLst>
    <p:sldId id="256" r:id="rId5"/>
    <p:sldId id="313" r:id="rId6"/>
    <p:sldId id="323" r:id="rId7"/>
    <p:sldId id="334" r:id="rId8"/>
    <p:sldId id="333" r:id="rId9"/>
    <p:sldId id="331" r:id="rId10"/>
    <p:sldId id="304" r:id="rId11"/>
  </p:sldIdLst>
  <p:sldSz cx="12192000" cy="6858000"/>
  <p:notesSz cx="6858000" cy="9144000"/>
  <p:embeddedFontLst>
    <p:embeddedFont>
      <p:font typeface="Consolas" panose="020B0609020204030204" pitchFamily="49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6191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8386274A-C7BB-4A03-A49C-746FE2845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D7082E5B-024C-C4E8-6A83-1F468F992A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82447B1D-63B3-39D1-CD04-D38B8EAFB3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9037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316ED878-46D4-6764-54EB-B91D55D27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D65606C3-849C-AB27-E820-90EAB79387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1C4CC8E3-A9B4-DD58-12D5-FFA03C18BE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8069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EF9EBC1A-0409-A463-B085-FBFC68E5F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CD2BD13D-3CAE-C31B-0612-4E981C6758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39CB9B85-BF41-9F42-C02C-5863984163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10257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A3E9032B-EB71-D335-F58D-ACA9618A4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7DBEBBA6-AD7D-C92A-C715-68DD348104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BFBF8ECD-03AC-1936-6B6C-C087CE61CB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85033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267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43B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 descr="A city skyline with a body of water in the foreground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559837" y="2446639"/>
            <a:ext cx="11175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FinTech @ IU Python Session #6 – Web &amp; ML</a:t>
            </a:r>
            <a:endParaRPr sz="3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13"/>
          <p:cNvGrpSpPr/>
          <p:nvPr/>
        </p:nvGrpSpPr>
        <p:grpSpPr>
          <a:xfrm>
            <a:off x="559837" y="5399387"/>
            <a:ext cx="5536163" cy="307777"/>
            <a:chOff x="569168" y="4943255"/>
            <a:chExt cx="4590661" cy="307777"/>
          </a:xfrm>
        </p:grpSpPr>
        <p:sp>
          <p:nvSpPr>
            <p:cNvPr id="92" name="Google Shape;92;p13"/>
            <p:cNvSpPr txBox="1"/>
            <p:nvPr/>
          </p:nvSpPr>
          <p:spPr>
            <a:xfrm>
              <a:off x="569168" y="4943255"/>
              <a:ext cx="1237860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Prepared by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4" name="Google Shape;94;p13"/>
            <p:cNvCxnSpPr/>
            <p:nvPr/>
          </p:nvCxnSpPr>
          <p:spPr>
            <a:xfrm>
              <a:off x="662473" y="5251032"/>
              <a:ext cx="4497356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5" name="Google Shape;95;p13"/>
          <p:cNvSpPr txBox="1"/>
          <p:nvPr/>
        </p:nvSpPr>
        <p:spPr>
          <a:xfrm>
            <a:off x="10484499" y="6455071"/>
            <a:ext cx="152244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-US" sz="105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/08/2024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13"/>
          <p:cNvCxnSpPr/>
          <p:nvPr/>
        </p:nvCxnSpPr>
        <p:spPr>
          <a:xfrm>
            <a:off x="0" y="5169160"/>
            <a:ext cx="121920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Google Shape;93;p13">
            <a:extLst>
              <a:ext uri="{FF2B5EF4-FFF2-40B4-BE49-F238E27FC236}">
                <a16:creationId xmlns:a16="http://schemas.microsoft.com/office/drawing/2014/main" id="{2AE2D5A2-65B0-3417-28AE-61DE78DFB95D}"/>
              </a:ext>
            </a:extLst>
          </p:cNvPr>
          <p:cNvSpPr txBox="1"/>
          <p:nvPr/>
        </p:nvSpPr>
        <p:spPr>
          <a:xfrm>
            <a:off x="3595394" y="5848610"/>
            <a:ext cx="2394154" cy="969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Gabriel Shores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Director of Technology – FinTech @ IU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https://www.linkedin.com/in/gabriel-shores-379b81291/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89;p13" descr="A city skyline with a body of water in the foreground&#10;&#10;Description automatically generated with medium confidence">
            <a:extLst>
              <a:ext uri="{FF2B5EF4-FFF2-40B4-BE49-F238E27FC236}">
                <a16:creationId xmlns:a16="http://schemas.microsoft.com/office/drawing/2014/main" id="{6F13548E-C959-BDAC-A2A2-7CBB338F74C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434" t="2333" r="66476" b="89503"/>
          <a:stretch/>
        </p:blipFill>
        <p:spPr>
          <a:xfrm>
            <a:off x="0" y="0"/>
            <a:ext cx="2396836" cy="75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0BC1E8-6103-076C-D05F-33F68D5EC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7453" y="-679449"/>
            <a:ext cx="2823575" cy="2129782"/>
          </a:xfrm>
          <a:prstGeom prst="rect">
            <a:avLst/>
          </a:prstGeom>
        </p:spPr>
      </p:pic>
      <p:sp>
        <p:nvSpPr>
          <p:cNvPr id="3" name="Google Shape;93;p13">
            <a:extLst>
              <a:ext uri="{FF2B5EF4-FFF2-40B4-BE49-F238E27FC236}">
                <a16:creationId xmlns:a16="http://schemas.microsoft.com/office/drawing/2014/main" id="{34A564B4-3EA7-34DD-17E9-28D19D0D25AF}"/>
              </a:ext>
            </a:extLst>
          </p:cNvPr>
          <p:cNvSpPr txBox="1"/>
          <p:nvPr/>
        </p:nvSpPr>
        <p:spPr>
          <a:xfrm>
            <a:off x="601147" y="5848610"/>
            <a:ext cx="2393100" cy="75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Cameron Nelson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1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Fund Equities Lead– FinTech @ IU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https://www.linkedin.com/in/cameron-j-nelson/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Why?</a:t>
            </a:r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FB2E3-8F5F-9E92-837C-E55D0B397CC5}"/>
              </a:ext>
            </a:extLst>
          </p:cNvPr>
          <p:cNvSpPr txBox="1"/>
          <p:nvPr/>
        </p:nvSpPr>
        <p:spPr>
          <a:xfrm>
            <a:off x="102637" y="986732"/>
            <a:ext cx="50743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could not be more important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internet has a significant amount of data, some that isn’t neatly formatted for you (or the nearly formatted version is behind a paywall)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web is also really important, and knowing how to interact with it in Python will enable you to write more interesting programs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CFCD025-72E5-B596-1849-EDD44DAF39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7082" y="1065755"/>
            <a:ext cx="3168585" cy="26483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F40724-B886-8EAC-EF32-B998BFB0FD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5774" y="3714125"/>
            <a:ext cx="5715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8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2BC380EE-6C27-E8C3-7EDA-8D6FB5B8A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>
            <a:extLst>
              <a:ext uri="{FF2B5EF4-FFF2-40B4-BE49-F238E27FC236}">
                <a16:creationId xmlns:a16="http://schemas.microsoft.com/office/drawing/2014/main" id="{078ACB52-8FD8-F50B-D1A9-5E9EE9A27035}"/>
              </a:ext>
            </a:extLst>
          </p:cNvPr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>
              <a:extLst>
                <a:ext uri="{FF2B5EF4-FFF2-40B4-BE49-F238E27FC236}">
                  <a16:creationId xmlns:a16="http://schemas.microsoft.com/office/drawing/2014/main" id="{B04DD328-7B91-4DEB-093D-167E64BC638F}"/>
                </a:ext>
              </a:extLst>
            </p:cNvPr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>
              <a:extLst>
                <a:ext uri="{FF2B5EF4-FFF2-40B4-BE49-F238E27FC236}">
                  <a16:creationId xmlns:a16="http://schemas.microsoft.com/office/drawing/2014/main" id="{B53F0862-A472-82C7-0BB5-F1FCA9452709}"/>
                </a:ext>
              </a:extLst>
            </p:cNvPr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>
            <a:extLst>
              <a:ext uri="{FF2B5EF4-FFF2-40B4-BE49-F238E27FC236}">
                <a16:creationId xmlns:a16="http://schemas.microsoft.com/office/drawing/2014/main" id="{C9FB4344-2422-18D0-FE25-70DCF31182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Flask</a:t>
            </a:r>
          </a:p>
        </p:txBody>
      </p:sp>
      <p:grpSp>
        <p:nvGrpSpPr>
          <p:cNvPr id="105" name="Google Shape;105;p14">
            <a:extLst>
              <a:ext uri="{FF2B5EF4-FFF2-40B4-BE49-F238E27FC236}">
                <a16:creationId xmlns:a16="http://schemas.microsoft.com/office/drawing/2014/main" id="{0122D016-760A-37D3-949C-07FF4EE74507}"/>
              </a:ext>
            </a:extLst>
          </p:cNvPr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>
              <a:extLst>
                <a:ext uri="{FF2B5EF4-FFF2-40B4-BE49-F238E27FC236}">
                  <a16:creationId xmlns:a16="http://schemas.microsoft.com/office/drawing/2014/main" id="{96030292-1CE2-A5DE-13AF-F3255F306094}"/>
                </a:ext>
              </a:extLst>
            </p:cNvPr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>
              <a:extLst>
                <a:ext uri="{FF2B5EF4-FFF2-40B4-BE49-F238E27FC236}">
                  <a16:creationId xmlns:a16="http://schemas.microsoft.com/office/drawing/2014/main" id="{D4856239-9E17-3FE1-7291-6DF89AB24FDB}"/>
                </a:ext>
              </a:extLst>
            </p:cNvPr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>
            <a:extLst>
              <a:ext uri="{FF2B5EF4-FFF2-40B4-BE49-F238E27FC236}">
                <a16:creationId xmlns:a16="http://schemas.microsoft.com/office/drawing/2014/main" id="{9F7EE1D6-411E-BC89-5DE0-57F52E7565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1EE293-5365-F844-B736-EFB9707DC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4A8FD5-1762-F846-00B5-71FECBC726F4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DD7189-FD37-CEB2-87BC-51B0BD0A65AC}"/>
              </a:ext>
            </a:extLst>
          </p:cNvPr>
          <p:cNvSpPr txBox="1"/>
          <p:nvPr/>
        </p:nvSpPr>
        <p:spPr>
          <a:xfrm>
            <a:off x="6718812" y="5315491"/>
            <a:ext cx="5074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Some websites that use Flask</a:t>
            </a:r>
          </a:p>
        </p:txBody>
      </p:sp>
      <p:pic>
        <p:nvPicPr>
          <p:cNvPr id="7" name="Picture 6" descr="A blue and black logo&#10;&#10;Description automatically generated">
            <a:extLst>
              <a:ext uri="{FF2B5EF4-FFF2-40B4-BE49-F238E27FC236}">
                <a16:creationId xmlns:a16="http://schemas.microsoft.com/office/drawing/2014/main" id="{C78ACEE4-F078-753A-670F-01E8E7F62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7987" y="3941263"/>
            <a:ext cx="2105320" cy="837194"/>
          </a:xfrm>
          <a:prstGeom prst="rect">
            <a:avLst/>
          </a:prstGeom>
        </p:spPr>
      </p:pic>
      <p:pic>
        <p:nvPicPr>
          <p:cNvPr id="10" name="Picture 9" descr="A red circle with a white circle and a white circle with a white circle and a white circle with a red circle and a white circle with a white circle and a white circle with a red circle&#10;&#10;Description automatically generated">
            <a:extLst>
              <a:ext uri="{FF2B5EF4-FFF2-40B4-BE49-F238E27FC236}">
                <a16:creationId xmlns:a16="http://schemas.microsoft.com/office/drawing/2014/main" id="{0E207111-3A62-39B0-D03A-7AF6C62C61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899" y="1514317"/>
            <a:ext cx="2177068" cy="21770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BB530F-C944-BFD4-41D2-252DEC2F6D02}"/>
              </a:ext>
            </a:extLst>
          </p:cNvPr>
          <p:cNvSpPr txBox="1"/>
          <p:nvPr/>
        </p:nvSpPr>
        <p:spPr>
          <a:xfrm>
            <a:off x="102028" y="1036249"/>
            <a:ext cx="507430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Flask is a python library to build webpages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Supports routing, templating, cookies, GET/POST/PUT requests, redirects, &amp;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Easy to get started, but offers a ton of flexibility to the programmer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Often used with nginx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716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F7A6AB4F-1390-5573-CD49-395E77D59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>
            <a:extLst>
              <a:ext uri="{FF2B5EF4-FFF2-40B4-BE49-F238E27FC236}">
                <a16:creationId xmlns:a16="http://schemas.microsoft.com/office/drawing/2014/main" id="{6F686F09-C6BF-2F1C-4677-4F1D3CA4C249}"/>
              </a:ext>
            </a:extLst>
          </p:cNvPr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>
              <a:extLst>
                <a:ext uri="{FF2B5EF4-FFF2-40B4-BE49-F238E27FC236}">
                  <a16:creationId xmlns:a16="http://schemas.microsoft.com/office/drawing/2014/main" id="{7FFB932F-7957-F3FE-DBA2-8232AA0DDDDD}"/>
                </a:ext>
              </a:extLst>
            </p:cNvPr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>
              <a:extLst>
                <a:ext uri="{FF2B5EF4-FFF2-40B4-BE49-F238E27FC236}">
                  <a16:creationId xmlns:a16="http://schemas.microsoft.com/office/drawing/2014/main" id="{5439404A-433F-268A-F08D-C9D0DD73EA04}"/>
                </a:ext>
              </a:extLst>
            </p:cNvPr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>
            <a:extLst>
              <a:ext uri="{FF2B5EF4-FFF2-40B4-BE49-F238E27FC236}">
                <a16:creationId xmlns:a16="http://schemas.microsoft.com/office/drawing/2014/main" id="{DEBC7EDB-D0F6-79D8-3749-C4F40ECDA3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Routes</a:t>
            </a:r>
          </a:p>
        </p:txBody>
      </p:sp>
      <p:grpSp>
        <p:nvGrpSpPr>
          <p:cNvPr id="105" name="Google Shape;105;p14">
            <a:extLst>
              <a:ext uri="{FF2B5EF4-FFF2-40B4-BE49-F238E27FC236}">
                <a16:creationId xmlns:a16="http://schemas.microsoft.com/office/drawing/2014/main" id="{EAE0BC58-AD25-F4A5-D741-2654B43C1FFF}"/>
              </a:ext>
            </a:extLst>
          </p:cNvPr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>
              <a:extLst>
                <a:ext uri="{FF2B5EF4-FFF2-40B4-BE49-F238E27FC236}">
                  <a16:creationId xmlns:a16="http://schemas.microsoft.com/office/drawing/2014/main" id="{F8A519D7-7AED-9BA2-9E9E-3B0D9577DEFC}"/>
                </a:ext>
              </a:extLst>
            </p:cNvPr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>
              <a:extLst>
                <a:ext uri="{FF2B5EF4-FFF2-40B4-BE49-F238E27FC236}">
                  <a16:creationId xmlns:a16="http://schemas.microsoft.com/office/drawing/2014/main" id="{4B4629FD-720D-3493-1C96-7347C19D6FD1}"/>
                </a:ext>
              </a:extLst>
            </p:cNvPr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>
            <a:extLst>
              <a:ext uri="{FF2B5EF4-FFF2-40B4-BE49-F238E27FC236}">
                <a16:creationId xmlns:a16="http://schemas.microsoft.com/office/drawing/2014/main" id="{9A1819FD-AA6E-7F93-EB82-94E589D4588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74ED09-B954-F119-15C1-895FDE490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E132C4-32A3-1736-DDDE-147B8FE29486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19939F-AEF1-5878-A3B0-12F640EE0515}"/>
              </a:ext>
            </a:extLst>
          </p:cNvPr>
          <p:cNvSpPr txBox="1"/>
          <p:nvPr/>
        </p:nvSpPr>
        <p:spPr>
          <a:xfrm>
            <a:off x="102028" y="1036249"/>
            <a:ext cx="60107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Routes allow you to tell flask what pages should be available to the web (‘/’, ‘/login’,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Created by putting </a:t>
            </a:r>
            <a:r>
              <a:rPr lang="en-US" sz="2400" dirty="0">
                <a:latin typeface="Consolas" panose="020B0609020204030204" pitchFamily="49" charset="0"/>
              </a:rPr>
              <a:t>@app.route(path, methods=[‘GET’]) </a:t>
            </a:r>
            <a:r>
              <a:rPr lang="en-US" sz="2400" dirty="0">
                <a:latin typeface="+mj-lt"/>
              </a:rPr>
              <a:t>one line above a function that returns the content of a page as a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9" name="Picture 8" descr="A diagram of a program&#10;&#10;Description automatically generated">
            <a:extLst>
              <a:ext uri="{FF2B5EF4-FFF2-40B4-BE49-F238E27FC236}">
                <a16:creationId xmlns:a16="http://schemas.microsoft.com/office/drawing/2014/main" id="{995443DB-8BB3-A1A2-BA7C-8FA7C44ED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2729" y="1383828"/>
            <a:ext cx="5829889" cy="407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5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09BDAEF0-69ED-1CAC-CBE1-0A9E2577B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>
            <a:extLst>
              <a:ext uri="{FF2B5EF4-FFF2-40B4-BE49-F238E27FC236}">
                <a16:creationId xmlns:a16="http://schemas.microsoft.com/office/drawing/2014/main" id="{8B6F7DA5-66FC-66C6-D1F4-238695D95F0B}"/>
              </a:ext>
            </a:extLst>
          </p:cNvPr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>
              <a:extLst>
                <a:ext uri="{FF2B5EF4-FFF2-40B4-BE49-F238E27FC236}">
                  <a16:creationId xmlns:a16="http://schemas.microsoft.com/office/drawing/2014/main" id="{85F28EE2-9798-666F-D7D8-50822E8E963D}"/>
                </a:ext>
              </a:extLst>
            </p:cNvPr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>
              <a:extLst>
                <a:ext uri="{FF2B5EF4-FFF2-40B4-BE49-F238E27FC236}">
                  <a16:creationId xmlns:a16="http://schemas.microsoft.com/office/drawing/2014/main" id="{CC26F224-FF70-BFBF-E004-8738F65ACB83}"/>
                </a:ext>
              </a:extLst>
            </p:cNvPr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>
            <a:extLst>
              <a:ext uri="{FF2B5EF4-FFF2-40B4-BE49-F238E27FC236}">
                <a16:creationId xmlns:a16="http://schemas.microsoft.com/office/drawing/2014/main" id="{79C4E32D-9730-3766-D3C8-8E109DF800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Jinja templating</a:t>
            </a:r>
          </a:p>
        </p:txBody>
      </p:sp>
      <p:grpSp>
        <p:nvGrpSpPr>
          <p:cNvPr id="105" name="Google Shape;105;p14">
            <a:extLst>
              <a:ext uri="{FF2B5EF4-FFF2-40B4-BE49-F238E27FC236}">
                <a16:creationId xmlns:a16="http://schemas.microsoft.com/office/drawing/2014/main" id="{E69E6F42-85FF-91A4-4932-EB5B02CB5BD2}"/>
              </a:ext>
            </a:extLst>
          </p:cNvPr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>
              <a:extLst>
                <a:ext uri="{FF2B5EF4-FFF2-40B4-BE49-F238E27FC236}">
                  <a16:creationId xmlns:a16="http://schemas.microsoft.com/office/drawing/2014/main" id="{69E5B92B-C7D2-54F2-5B0C-FB9FB6DCE4CE}"/>
                </a:ext>
              </a:extLst>
            </p:cNvPr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>
              <a:extLst>
                <a:ext uri="{FF2B5EF4-FFF2-40B4-BE49-F238E27FC236}">
                  <a16:creationId xmlns:a16="http://schemas.microsoft.com/office/drawing/2014/main" id="{25367326-BA3A-ED66-AA23-A119B455A7E4}"/>
                </a:ext>
              </a:extLst>
            </p:cNvPr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>
            <a:extLst>
              <a:ext uri="{FF2B5EF4-FFF2-40B4-BE49-F238E27FC236}">
                <a16:creationId xmlns:a16="http://schemas.microsoft.com/office/drawing/2014/main" id="{803623C3-3D67-B4C4-3305-1EDF5337D8B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BA150D-4E20-8BDE-C820-1CE328868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079D13-E230-BB61-E8CB-026B16721E04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082B7-64DE-CA1F-AF4E-28FC838B60DA}"/>
              </a:ext>
            </a:extLst>
          </p:cNvPr>
          <p:cNvSpPr txBox="1"/>
          <p:nvPr/>
        </p:nvSpPr>
        <p:spPr>
          <a:xfrm>
            <a:off x="102028" y="1036249"/>
            <a:ext cx="50743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Jinja is a library commonly used alongside flask to format HTML pages.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Instead of using </a:t>
            </a:r>
            <a:r>
              <a:rPr lang="en-US" sz="1800" dirty="0" err="1"/>
              <a:t>f’strings</a:t>
            </a:r>
            <a:r>
              <a:rPr lang="en-US" sz="1800" dirty="0"/>
              <a:t> or </a:t>
            </a:r>
            <a:r>
              <a:rPr lang="en-US" sz="1800" dirty="0" err="1"/>
              <a:t>concatentating</a:t>
            </a:r>
            <a:r>
              <a:rPr lang="en-US" sz="1800" dirty="0"/>
              <a:t> strings to each other, we can use templating to fill changing data to a mostly static webpage more easily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E31D258-8C8B-95E2-2D53-367D3150F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426" y="1081166"/>
            <a:ext cx="6349206" cy="3809524"/>
          </a:xfrm>
          <a:prstGeom prst="rect">
            <a:avLst/>
          </a:prstGeom>
        </p:spPr>
      </p:pic>
      <p:pic>
        <p:nvPicPr>
          <p:cNvPr id="11" name="Picture 10" descr="A diagram of a data flow&#10;&#10;Description automatically generated">
            <a:extLst>
              <a:ext uri="{FF2B5EF4-FFF2-40B4-BE49-F238E27FC236}">
                <a16:creationId xmlns:a16="http://schemas.microsoft.com/office/drawing/2014/main" id="{7F46DC45-D9BC-BE59-13D2-D9E6E7D9D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9096" y="4980990"/>
            <a:ext cx="476250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2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3B58A63B-E4EF-CA58-C7BD-A4F561F03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>
            <a:extLst>
              <a:ext uri="{FF2B5EF4-FFF2-40B4-BE49-F238E27FC236}">
                <a16:creationId xmlns:a16="http://schemas.microsoft.com/office/drawing/2014/main" id="{24936F3C-1982-1D1C-595D-0AE0C040DE31}"/>
              </a:ext>
            </a:extLst>
          </p:cNvPr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>
              <a:extLst>
                <a:ext uri="{FF2B5EF4-FFF2-40B4-BE49-F238E27FC236}">
                  <a16:creationId xmlns:a16="http://schemas.microsoft.com/office/drawing/2014/main" id="{12353819-2173-8C4A-6D04-D1A1D1FDE384}"/>
                </a:ext>
              </a:extLst>
            </p:cNvPr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>
              <a:extLst>
                <a:ext uri="{FF2B5EF4-FFF2-40B4-BE49-F238E27FC236}">
                  <a16:creationId xmlns:a16="http://schemas.microsoft.com/office/drawing/2014/main" id="{C9FFDE08-C934-AC4D-22F2-FB0C08603D65}"/>
                </a:ext>
              </a:extLst>
            </p:cNvPr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>
            <a:extLst>
              <a:ext uri="{FF2B5EF4-FFF2-40B4-BE49-F238E27FC236}">
                <a16:creationId xmlns:a16="http://schemas.microsoft.com/office/drawing/2014/main" id="{DC510DE4-050E-6738-EED8-2A8AB4DA1E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Handling request methods</a:t>
            </a:r>
          </a:p>
        </p:txBody>
      </p:sp>
      <p:grpSp>
        <p:nvGrpSpPr>
          <p:cNvPr id="105" name="Google Shape;105;p14">
            <a:extLst>
              <a:ext uri="{FF2B5EF4-FFF2-40B4-BE49-F238E27FC236}">
                <a16:creationId xmlns:a16="http://schemas.microsoft.com/office/drawing/2014/main" id="{6F2CDE1D-0104-6BDF-172A-5C2293FD4C47}"/>
              </a:ext>
            </a:extLst>
          </p:cNvPr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>
              <a:extLst>
                <a:ext uri="{FF2B5EF4-FFF2-40B4-BE49-F238E27FC236}">
                  <a16:creationId xmlns:a16="http://schemas.microsoft.com/office/drawing/2014/main" id="{689C9DD3-6823-E8B7-E5EC-DCEBFCDE04EC}"/>
                </a:ext>
              </a:extLst>
            </p:cNvPr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>
              <a:extLst>
                <a:ext uri="{FF2B5EF4-FFF2-40B4-BE49-F238E27FC236}">
                  <a16:creationId xmlns:a16="http://schemas.microsoft.com/office/drawing/2014/main" id="{DBC1D495-DE70-824C-4093-704950C27E7A}"/>
                </a:ext>
              </a:extLst>
            </p:cNvPr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>
            <a:extLst>
              <a:ext uri="{FF2B5EF4-FFF2-40B4-BE49-F238E27FC236}">
                <a16:creationId xmlns:a16="http://schemas.microsoft.com/office/drawing/2014/main" id="{D846A32D-B75B-BF1B-CC0C-20246006116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0D5C2E-11DC-FDF3-97F4-F0DBAFEDA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700B43-2210-A055-2630-757E5496F8F1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A91B1E-8C73-E240-A4D6-784BCA758BDE}"/>
              </a:ext>
            </a:extLst>
          </p:cNvPr>
          <p:cNvSpPr txBox="1"/>
          <p:nvPr/>
        </p:nvSpPr>
        <p:spPr>
          <a:xfrm>
            <a:off x="102028" y="1036249"/>
            <a:ext cx="606545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GET requests for short parameters &amp; insecure data. </a:t>
            </a:r>
            <a:r>
              <a:rPr lang="en-US" sz="2400" dirty="0" err="1"/>
              <a:t>Args</a:t>
            </a:r>
            <a:r>
              <a:rPr lang="en-US" sz="2400" dirty="0"/>
              <a:t> added to end of </a:t>
            </a:r>
            <a:r>
              <a:rPr lang="en-US" sz="2400" dirty="0" err="1"/>
              <a:t>url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nsolas" panose="020B0609020204030204" pitchFamily="49" charset="0"/>
              </a:rPr>
              <a:t>request.args.get</a:t>
            </a:r>
            <a:r>
              <a:rPr lang="en-US" sz="2400" dirty="0">
                <a:latin typeface="Consolas" panose="020B0609020204030204" pitchFamily="49" charset="0"/>
              </a:rPr>
              <a:t>(‘</a:t>
            </a:r>
            <a:r>
              <a:rPr lang="en-US" sz="2400" dirty="0" err="1">
                <a:latin typeface="Consolas" panose="020B0609020204030204" pitchFamily="49" charset="0"/>
              </a:rPr>
              <a:t>param_name</a:t>
            </a:r>
            <a:r>
              <a:rPr lang="en-US" sz="2400" dirty="0">
                <a:latin typeface="Consolas" panose="020B0609020204030204" pitchFamily="49" charset="0"/>
              </a:rPr>
              <a:t>’)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POST requests are used for larger requests, file upload, &amp; contexts where the data must be secured like login screen where you receive a user’s password. Data sent in body of HTTP(s)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nsolas" panose="020B0609020204030204" pitchFamily="49" charset="0"/>
              </a:rPr>
              <a:t>request.form.get</a:t>
            </a:r>
            <a:r>
              <a:rPr lang="en-US" sz="2400" dirty="0">
                <a:latin typeface="Consolas" panose="020B0609020204030204" pitchFamily="49" charset="0"/>
              </a:rPr>
              <a:t>(‘</a:t>
            </a:r>
            <a:r>
              <a:rPr lang="en-US" sz="2400" dirty="0" err="1">
                <a:latin typeface="Consolas" panose="020B0609020204030204" pitchFamily="49" charset="0"/>
              </a:rPr>
              <a:t>param_name</a:t>
            </a:r>
            <a:r>
              <a:rPr lang="en-US" sz="2400" dirty="0">
                <a:latin typeface="Consolas" panose="020B0609020204030204" pitchFamily="49" charset="0"/>
              </a:rPr>
              <a:t>’)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6" name="Picture 5" descr="A close-up of a computer code&#10;&#10;Description automatically generated">
            <a:extLst>
              <a:ext uri="{FF2B5EF4-FFF2-40B4-BE49-F238E27FC236}">
                <a16:creationId xmlns:a16="http://schemas.microsoft.com/office/drawing/2014/main" id="{F10F110C-B133-F0E8-FE52-18F654067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781" y="1294937"/>
            <a:ext cx="6065457" cy="4207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3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dirty="0">
                <a:solidFill>
                  <a:schemeClr val="lt1"/>
                </a:solidFill>
              </a:rPr>
              <a:t>The End!</a:t>
            </a:r>
            <a:endParaRPr lang="en-US" dirty="0"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F5B349-E34E-3435-6031-3A4B63B7FE8A}"/>
              </a:ext>
            </a:extLst>
          </p:cNvPr>
          <p:cNvSpPr txBox="1"/>
          <p:nvPr/>
        </p:nvSpPr>
        <p:spPr>
          <a:xfrm>
            <a:off x="249382" y="1122218"/>
            <a:ext cx="1169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08996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c34007c-e7e0-4050-99ed-69ba286f42fc">
      <UserInfo>
        <DisplayName>Nelson, Cameron</DisplayName>
        <AccountId>33</AccountId>
        <AccountType/>
      </UserInfo>
      <UserInfo>
        <DisplayName>Mullangi, Sai</DisplayName>
        <AccountId>34</AccountId>
        <AccountType/>
      </UserInfo>
      <UserInfo>
        <DisplayName>Elliott, Drew Calvert</DisplayName>
        <AccountId>13</AccountId>
        <AccountType/>
      </UserInfo>
    </SharedWithUsers>
    <_activity xmlns="7043361d-09bf-48aa-9854-a95c18db7a2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5822199CAF54498337EE9EB32C8516" ma:contentTypeVersion="13" ma:contentTypeDescription="Create a new document." ma:contentTypeScope="" ma:versionID="ee34d6068836a6d323b1fbd5bad3b077">
  <xsd:schema xmlns:xsd="http://www.w3.org/2001/XMLSchema" xmlns:xs="http://www.w3.org/2001/XMLSchema" xmlns:p="http://schemas.microsoft.com/office/2006/metadata/properties" xmlns:ns3="7043361d-09bf-48aa-9854-a95c18db7a2c" xmlns:ns4="4c34007c-e7e0-4050-99ed-69ba286f42fc" targetNamespace="http://schemas.microsoft.com/office/2006/metadata/properties" ma:root="true" ma:fieldsID="9c7944fb8d48ba404798cc2a67f25759" ns3:_="" ns4:_="">
    <xsd:import namespace="7043361d-09bf-48aa-9854-a95c18db7a2c"/>
    <xsd:import namespace="4c34007c-e7e0-4050-99ed-69ba286f42fc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earchProperties" minOccurs="0"/>
                <xsd:element ref="ns3:MediaServiceDateTaken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43361d-09bf-48aa-9854-a95c18db7a2c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34007c-e7e0-4050-99ed-69ba286f42f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181563-95D3-4A73-B30D-D1DAA85823E5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7043361d-09bf-48aa-9854-a95c18db7a2c"/>
    <ds:schemaRef ds:uri="http://purl.org/dc/dcmitype/"/>
    <ds:schemaRef ds:uri="4c34007c-e7e0-4050-99ed-69ba286f42fc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5309E96-4542-4057-BD05-C8679494A3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84E180-4FB0-4C0F-831C-88699033C1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43361d-09bf-48aa-9854-a95c18db7a2c"/>
    <ds:schemaRef ds:uri="4c34007c-e7e0-4050-99ed-69ba286f42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6049</TotalTime>
  <Words>346</Words>
  <Application>Microsoft Office PowerPoint</Application>
  <PresentationFormat>Widescreen</PresentationFormat>
  <Paragraphs>55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Consolas</vt:lpstr>
      <vt:lpstr>Calibri</vt:lpstr>
      <vt:lpstr>Arial</vt:lpstr>
      <vt:lpstr>Office Theme</vt:lpstr>
      <vt:lpstr>PowerPoint Presentation</vt:lpstr>
      <vt:lpstr>Why?</vt:lpstr>
      <vt:lpstr>Flask</vt:lpstr>
      <vt:lpstr>Routes</vt:lpstr>
      <vt:lpstr>Jinja templating</vt:lpstr>
      <vt:lpstr>Handling request methods</vt:lpstr>
      <vt:lpstr>The 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Shores, Gabriel Dennis</dc:creator>
  <cp:lastModifiedBy>Nelson, Cameron</cp:lastModifiedBy>
  <cp:revision>55</cp:revision>
  <dcterms:modified xsi:type="dcterms:W3CDTF">2024-12-06T04:28:23Z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0x010100635822199CAF54498337EE9EB32C8516</vt:lpwstr>
  </property>
  <property fmtid="{D5CDD505-2E9C-101B-9397-08002B2CF9AE}" pid="3" name="MediaServiceImageTags">
    <vt:lpwstr/>
  </property>
</Properties>
</file>