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56" r:id="rId5"/>
    <p:sldId id="313" r:id="rId6"/>
    <p:sldId id="323" r:id="rId7"/>
    <p:sldId id="331" r:id="rId8"/>
    <p:sldId id="332" r:id="rId9"/>
    <p:sldId id="330" r:id="rId10"/>
    <p:sldId id="304" r:id="rId11"/>
  </p:sldIdLst>
  <p:sldSz cx="12192000" cy="6858000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619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8386274A-C7BB-4A03-A49C-746FE2845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D7082E5B-024C-C4E8-6A83-1F468F992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82447B1D-63B3-39D1-CD04-D38B8EAFB3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903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A3E9032B-EB71-D335-F58D-ACA9618A4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7DBEBBA6-AD7D-C92A-C715-68DD348104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BFBF8ECD-03AC-1936-6B6C-C087CE61C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5033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0F99B023-F63F-4B94-AD26-D2281DE56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16252584-51FE-D1F0-254D-4B48763C8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3C200FD2-60AC-029C-D43E-6005CD8932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2740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4F2B455A-FA76-FA1E-28C4-437453DDC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A08CB999-E1BA-0907-152E-175AC7C315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2CCD8451-9138-3BD6-37E9-D3AADD0677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418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26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43B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A city skyline with a body of water in the foreground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559837" y="2446639"/>
            <a:ext cx="1117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FinTech @ IU Python Session #6 – Web Librar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ies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559837" y="5399387"/>
            <a:ext cx="5536163" cy="307777"/>
            <a:chOff x="569168" y="4943255"/>
            <a:chExt cx="4590661" cy="307777"/>
          </a:xfrm>
        </p:grpSpPr>
        <p:sp>
          <p:nvSpPr>
            <p:cNvPr id="92" name="Google Shape;92;p13"/>
            <p:cNvSpPr txBox="1"/>
            <p:nvPr/>
          </p:nvSpPr>
          <p:spPr>
            <a:xfrm>
              <a:off x="569168" y="4943255"/>
              <a:ext cx="12378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Prepared by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" name="Google Shape;94;p13"/>
            <p:cNvCxnSpPr/>
            <p:nvPr/>
          </p:nvCxnSpPr>
          <p:spPr>
            <a:xfrm>
              <a:off x="662473" y="5251032"/>
              <a:ext cx="4497356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" name="Google Shape;95;p13"/>
          <p:cNvSpPr txBox="1"/>
          <p:nvPr/>
        </p:nvSpPr>
        <p:spPr>
          <a:xfrm>
            <a:off x="10484499" y="6455071"/>
            <a:ext cx="152244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US" sz="105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/08/2024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3"/>
          <p:cNvCxnSpPr/>
          <p:nvPr/>
        </p:nvCxnSpPr>
        <p:spPr>
          <a:xfrm>
            <a:off x="0" y="5169160"/>
            <a:ext cx="1219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93;p13">
            <a:extLst>
              <a:ext uri="{FF2B5EF4-FFF2-40B4-BE49-F238E27FC236}">
                <a16:creationId xmlns:a16="http://schemas.microsoft.com/office/drawing/2014/main" id="{2AE2D5A2-65B0-3417-28AE-61DE78DFB95D}"/>
              </a:ext>
            </a:extLst>
          </p:cNvPr>
          <p:cNvSpPr txBox="1"/>
          <p:nvPr/>
        </p:nvSpPr>
        <p:spPr>
          <a:xfrm>
            <a:off x="3595394" y="5848610"/>
            <a:ext cx="2394154" cy="96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Gabriel Shores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Director of Technology – FinTech @ IU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https://www.linkedin.com/in/gabriel-shores-379b81291/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89;p13" descr="A city skyline with a body of water in the foreground&#10;&#10;Description automatically generated with medium confidence">
            <a:extLst>
              <a:ext uri="{FF2B5EF4-FFF2-40B4-BE49-F238E27FC236}">
                <a16:creationId xmlns:a16="http://schemas.microsoft.com/office/drawing/2014/main" id="{6F13548E-C959-BDAC-A2A2-7CBB338F74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434" t="2333" r="66476" b="89503"/>
          <a:stretch/>
        </p:blipFill>
        <p:spPr>
          <a:xfrm>
            <a:off x="0" y="0"/>
            <a:ext cx="2396836" cy="7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BC1E8-6103-076C-D05F-33F68D5EC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7453" y="-679449"/>
            <a:ext cx="2823575" cy="2129782"/>
          </a:xfrm>
          <a:prstGeom prst="rect">
            <a:avLst/>
          </a:prstGeom>
        </p:spPr>
      </p:pic>
      <p:sp>
        <p:nvSpPr>
          <p:cNvPr id="3" name="Google Shape;93;p13">
            <a:extLst>
              <a:ext uri="{FF2B5EF4-FFF2-40B4-BE49-F238E27FC236}">
                <a16:creationId xmlns:a16="http://schemas.microsoft.com/office/drawing/2014/main" id="{34A564B4-3EA7-34DD-17E9-28D19D0D25AF}"/>
              </a:ext>
            </a:extLst>
          </p:cNvPr>
          <p:cNvSpPr txBox="1"/>
          <p:nvPr/>
        </p:nvSpPr>
        <p:spPr>
          <a:xfrm>
            <a:off x="601147" y="5848610"/>
            <a:ext cx="2393100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Cameron Nelson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Fund Equities Lead– FinTech @ IU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https://www.linkedin.com/in/cameron-j-nelson/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Why?</a:t>
            </a: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02637" y="986732"/>
            <a:ext cx="50743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could not be more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internet has a significant amount of data, some that isn’t neatly formatted for you (or the nearly formatted version is behind a paywall)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web is also really important, and knowing how to interact with it in Python will enable you to write more interesting programs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CFCD025-72E5-B596-1849-EDD44DAF3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7082" y="1065755"/>
            <a:ext cx="3168585" cy="2648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F40724-B886-8EAC-EF32-B998BFB0FD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774" y="3714125"/>
            <a:ext cx="5715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8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2BC380EE-6C27-E8C3-7EDA-8D6FB5B8A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078ACB52-8FD8-F50B-D1A9-5E9EE9A27035}"/>
              </a:ext>
            </a:extLst>
          </p:cNvPr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B04DD328-7B91-4DEB-093D-167E64BC638F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B53F0862-A472-82C7-0BB5-F1FCA9452709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C9FB4344-2422-18D0-FE25-70DCF31182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HTML &amp; JSON</a:t>
            </a: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0122D016-760A-37D3-949C-07FF4EE74507}"/>
              </a:ext>
            </a:extLst>
          </p:cNvPr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96030292-1CE2-A5DE-13AF-F3255F306094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D4856239-9E17-3FE1-7291-6DF89AB24FDB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9F7EE1D6-411E-BC89-5DE0-57F52E7565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1EE293-5365-F844-B736-EFB9707DC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4A8FD5-1762-F846-00B5-71FECBC726F4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D7189-FD37-CEB2-87BC-51B0BD0A65AC}"/>
              </a:ext>
            </a:extLst>
          </p:cNvPr>
          <p:cNvSpPr txBox="1"/>
          <p:nvPr/>
        </p:nvSpPr>
        <p:spPr>
          <a:xfrm>
            <a:off x="102028" y="1036249"/>
            <a:ext cx="5074309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Web requests are going to be answered in one of two formats (most likely): HTML or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HTML is a markup language (hence the ML) that is used to display the vast majority of web pages</a:t>
            </a:r>
          </a:p>
          <a:p>
            <a:r>
              <a:rPr lang="en-US" sz="1800" dirty="0"/>
              <a:t>	-  Not neatly formatted. Significantly harder to parse since it is inconsistently defined &amp; implemented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JSON is basically a way to describe a dictionary or array through text</a:t>
            </a:r>
          </a:p>
          <a:p>
            <a:r>
              <a:rPr lang="en-US" sz="1800" dirty="0"/>
              <a:t>	- Easy to parse. For this reason, APIs will usually be in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AF68FD6-7F16-1BAE-B070-9D63DBF13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698" y="1036249"/>
            <a:ext cx="3635289" cy="2849525"/>
          </a:xfrm>
          <a:prstGeom prst="rect">
            <a:avLst/>
          </a:prstGeom>
        </p:spPr>
      </p:pic>
      <p:pic>
        <p:nvPicPr>
          <p:cNvPr id="8" name="Picture 7" descr="A computer code with text&#10;&#10;Description automatically generated">
            <a:extLst>
              <a:ext uri="{FF2B5EF4-FFF2-40B4-BE49-F238E27FC236}">
                <a16:creationId xmlns:a16="http://schemas.microsoft.com/office/drawing/2014/main" id="{88560F71-9D8E-4B36-66FD-C09300755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560" y="3429000"/>
            <a:ext cx="3515412" cy="28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6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3B58A63B-E4EF-CA58-C7BD-A4F561F03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24936F3C-1982-1D1C-595D-0AE0C040DE31}"/>
              </a:ext>
            </a:extLst>
          </p:cNvPr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12353819-2173-8C4A-6D04-D1A1D1FDE384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C9FFDE08-C934-AC4D-22F2-FB0C08603D65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DC510DE4-050E-6738-EED8-2A8AB4DA1E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request &amp; </a:t>
            </a:r>
            <a:r>
              <a:rPr lang="en-US" dirty="0" err="1">
                <a:solidFill>
                  <a:schemeClr val="bg1"/>
                </a:solidFill>
              </a:rPr>
              <a:t>urllib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6F2CDE1D-0104-6BDF-172A-5C2293FD4C47}"/>
              </a:ext>
            </a:extLst>
          </p:cNvPr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689C9DD3-6823-E8B7-E5EC-DCEBFCDE04EC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DBC1D495-DE70-824C-4093-704950C27E7A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D846A32D-B75B-BF1B-CC0C-2024600611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0D5C2E-11DC-FDF3-97F4-F0DBAFEDA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700B43-2210-A055-2630-757E5496F8F1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91B1E-8C73-E240-A4D6-784BCA758BDE}"/>
              </a:ext>
            </a:extLst>
          </p:cNvPr>
          <p:cNvSpPr txBox="1"/>
          <p:nvPr/>
        </p:nvSpPr>
        <p:spPr>
          <a:xfrm>
            <a:off x="102028" y="1036249"/>
            <a:ext cx="507430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request</a:t>
            </a:r>
            <a:r>
              <a:rPr lang="en-US" sz="1800" dirty="0"/>
              <a:t> is a simple library for making HTTP(S)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Can be as simple as </a:t>
            </a:r>
            <a:r>
              <a:rPr lang="en-US" sz="1800" b="1" dirty="0" err="1">
                <a:latin typeface="Consolas" panose="020B0609020204030204" pitchFamily="49" charset="0"/>
              </a:rPr>
              <a:t>requests.get</a:t>
            </a:r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url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Can be used to read either </a:t>
            </a:r>
            <a:r>
              <a:rPr lang="en-US" sz="1800" dirty="0" err="1"/>
              <a:t>json</a:t>
            </a:r>
            <a:r>
              <a:rPr lang="en-US" sz="1800" dirty="0"/>
              <a:t> or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onsolas" panose="020B0609020204030204" pitchFamily="49" charset="0"/>
              </a:rPr>
              <a:t>urllib3</a:t>
            </a:r>
            <a:r>
              <a:rPr lang="en-US" sz="1800" dirty="0"/>
              <a:t> is a lower level library for more options or more specific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You can see by the code we’ll look at that it is a little more complex than requests. But it gives you more flexibility over the requests you make!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search for </a:t>
            </a:r>
            <a:r>
              <a:rPr lang="en-US" dirty="0" err="1"/>
              <a:t>urllib</a:t>
            </a:r>
            <a:r>
              <a:rPr lang="en-US" dirty="0"/>
              <a:t>, the first page is docs to a previous version. These are the correct docs: https://urllib3.readthedocs.io/en/1.26.x/</a:t>
            </a:r>
            <a:endParaRPr lang="en-US" sz="2400" dirty="0"/>
          </a:p>
        </p:txBody>
      </p:sp>
      <p:pic>
        <p:nvPicPr>
          <p:cNvPr id="6" name="Picture 5" descr="A close-up of a computer code&#10;&#10;Description automatically generated">
            <a:extLst>
              <a:ext uri="{FF2B5EF4-FFF2-40B4-BE49-F238E27FC236}">
                <a16:creationId xmlns:a16="http://schemas.microsoft.com/office/drawing/2014/main" id="{F10F110C-B133-F0E8-FE52-18F654067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972" y="1270053"/>
            <a:ext cx="6065457" cy="42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3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241C3EE9-88D2-1015-58DA-A57FBF91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365EC675-9C80-8424-87F5-31814FFCC58D}"/>
              </a:ext>
            </a:extLst>
          </p:cNvPr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33A4D5F3-AC27-DBE6-C74D-81FFB71E0CC4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7D3ECFFA-5756-7D7F-5096-2FC6BACDD336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9E58F6CF-C5E1-723D-2EBC-6D27D7A797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Beautiful soup</a:t>
            </a: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CF801861-2CF6-6C94-7BF2-28D72EF6B756}"/>
              </a:ext>
            </a:extLst>
          </p:cNvPr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4074E960-D65F-5E39-3F15-17C6FFA87D34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D8F25E6B-2DBB-40BF-D39C-60F502CECBD0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5C79E859-E17F-6D98-C3A9-4E55A7B3CB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72C246-A94F-0CBA-FFB7-FF2692104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6D03E7-5602-0E13-0F85-319ED64663A9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0CAA6-5ED7-E099-B883-CFE173113A92}"/>
              </a:ext>
            </a:extLst>
          </p:cNvPr>
          <p:cNvSpPr txBox="1"/>
          <p:nvPr/>
        </p:nvSpPr>
        <p:spPr>
          <a:xfrm>
            <a:off x="102028" y="1036249"/>
            <a:ext cx="50743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onsolas" panose="020B0609020204030204" pitchFamily="49" charset="0"/>
              </a:rPr>
              <a:t>beautifulsoup</a:t>
            </a:r>
            <a:r>
              <a:rPr lang="en-US" sz="1800" dirty="0">
                <a:latin typeface="+mn-lt"/>
              </a:rPr>
              <a:t>, also called bs4, is a library to help parse html.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You can either feed bs4 with an open file or a string containing html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Can be combined with request/urllib3 to parse pages on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Very complex library that is immensely useful for web scraping</a:t>
            </a:r>
          </a:p>
        </p:txBody>
      </p:sp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B70FACEB-867F-208C-111E-E053C63F6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573" y="1059452"/>
            <a:ext cx="56483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6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11416A3E-15AA-D924-E022-613BE3A7B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ACC47195-1F0B-27A8-F29F-E8DBAA0EF3E3}"/>
              </a:ext>
            </a:extLst>
          </p:cNvPr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F2E94B56-9685-050F-8AAA-9BD8AF701820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2FAE2AAD-D777-709A-47EA-83DF2F03855D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54DD2BF9-F979-D45A-D8FC-39F3F132F0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Applications</a:t>
            </a: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D851C5C4-EB4D-3E8B-DDEF-59DE8F0AE9EA}"/>
              </a:ext>
            </a:extLst>
          </p:cNvPr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9015884A-2B32-8FB6-6174-817E31835A16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DB54BF62-B4B2-2281-BFFF-467B6D89C514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94A708BD-9977-1068-4F76-CC9CD02D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4CD8BF-5961-1EA2-3AF0-DC63CC331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920CBC-43BC-E8FA-3E9C-D09CCC1C85A0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1860B-7649-D206-C9BA-52DAA2E661CC}"/>
              </a:ext>
            </a:extLst>
          </p:cNvPr>
          <p:cNvSpPr txBox="1"/>
          <p:nvPr/>
        </p:nvSpPr>
        <p:spPr>
          <a:xfrm>
            <a:off x="102028" y="1036249"/>
            <a:ext cx="1082882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HTML requests are the basis of the modern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request and </a:t>
            </a:r>
            <a:r>
              <a:rPr lang="en-US" sz="1800" dirty="0" err="1"/>
              <a:t>urllib</a:t>
            </a:r>
            <a:r>
              <a:rPr lang="en-US" sz="1800" dirty="0"/>
              <a:t> are two useful libraries to get data from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BS4 can help you parse poorly-formatted HTML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AutoShape 2" descr="\mathrm{MSE} = \frac{1}{n} \sum_{i=1}^{n}(Y_{i}-\hat{Y}_{i})^2">
            <a:extLst>
              <a:ext uri="{FF2B5EF4-FFF2-40B4-BE49-F238E27FC236}">
                <a16:creationId xmlns:a16="http://schemas.microsoft.com/office/drawing/2014/main" id="{65745D6D-0672-2D91-1A91-C04B970096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\mathrm{MSE} = \frac{1}{n} \sum_{i=1}^{n}(Y_{i}-\hat{Y}_{i})^2">
            <a:extLst>
              <a:ext uri="{FF2B5EF4-FFF2-40B4-BE49-F238E27FC236}">
                <a16:creationId xmlns:a16="http://schemas.microsoft.com/office/drawing/2014/main" id="{0DBE6E98-8634-17A8-0D07-8581D84287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diagram of a web scrapping&#10;&#10;Description automatically generated">
            <a:extLst>
              <a:ext uri="{FF2B5EF4-FFF2-40B4-BE49-F238E27FC236}">
                <a16:creationId xmlns:a16="http://schemas.microsoft.com/office/drawing/2014/main" id="{49E8D214-7C3D-0FE4-970B-12C806EB4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132" y="3167408"/>
            <a:ext cx="4050969" cy="2719374"/>
          </a:xfrm>
          <a:prstGeom prst="rect">
            <a:avLst/>
          </a:prstGeom>
        </p:spPr>
      </p:pic>
      <p:pic>
        <p:nvPicPr>
          <p:cNvPr id="10" name="Picture 9" descr="A diagram of a web scraping&#10;&#10;Description automatically generated">
            <a:extLst>
              <a:ext uri="{FF2B5EF4-FFF2-40B4-BE49-F238E27FC236}">
                <a16:creationId xmlns:a16="http://schemas.microsoft.com/office/drawing/2014/main" id="{E5E8B2E4-DEDE-B326-740D-4CBE3D810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155" y="3274884"/>
            <a:ext cx="3027624" cy="25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6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lt1"/>
                </a:solidFill>
              </a:rPr>
              <a:t>The End!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5B349-E34E-3435-6031-3A4B63B7FE8A}"/>
              </a:ext>
            </a:extLst>
          </p:cNvPr>
          <p:cNvSpPr txBox="1"/>
          <p:nvPr/>
        </p:nvSpPr>
        <p:spPr>
          <a:xfrm>
            <a:off x="249382" y="1122218"/>
            <a:ext cx="1169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0899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5822199CAF54498337EE9EB32C8516" ma:contentTypeVersion="13" ma:contentTypeDescription="Create a new document." ma:contentTypeScope="" ma:versionID="ee34d6068836a6d323b1fbd5bad3b077">
  <xsd:schema xmlns:xsd="http://www.w3.org/2001/XMLSchema" xmlns:xs="http://www.w3.org/2001/XMLSchema" xmlns:p="http://schemas.microsoft.com/office/2006/metadata/properties" xmlns:ns3="7043361d-09bf-48aa-9854-a95c18db7a2c" xmlns:ns4="4c34007c-e7e0-4050-99ed-69ba286f42fc" targetNamespace="http://schemas.microsoft.com/office/2006/metadata/properties" ma:root="true" ma:fieldsID="9c7944fb8d48ba404798cc2a67f25759" ns3:_="" ns4:_="">
    <xsd:import namespace="7043361d-09bf-48aa-9854-a95c18db7a2c"/>
    <xsd:import namespace="4c34007c-e7e0-4050-99ed-69ba286f42f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43361d-09bf-48aa-9854-a95c18db7a2c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34007c-e7e0-4050-99ed-69ba286f42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c34007c-e7e0-4050-99ed-69ba286f42fc">
      <UserInfo>
        <DisplayName>Nelson, Cameron</DisplayName>
        <AccountId>33</AccountId>
        <AccountType/>
      </UserInfo>
      <UserInfo>
        <DisplayName>Mullangi, Sai</DisplayName>
        <AccountId>34</AccountId>
        <AccountType/>
      </UserInfo>
      <UserInfo>
        <DisplayName>Elliott, Drew Calvert</DisplayName>
        <AccountId>13</AccountId>
        <AccountType/>
      </UserInfo>
    </SharedWithUsers>
    <_activity xmlns="7043361d-09bf-48aa-9854-a95c18db7a2c" xsi:nil="true"/>
  </documentManagement>
</p:properties>
</file>

<file path=customXml/itemProps1.xml><?xml version="1.0" encoding="utf-8"?>
<ds:datastoreItem xmlns:ds="http://schemas.openxmlformats.org/officeDocument/2006/customXml" ds:itemID="{AA84E180-4FB0-4C0F-831C-88699033C1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43361d-09bf-48aa-9854-a95c18db7a2c"/>
    <ds:schemaRef ds:uri="4c34007c-e7e0-4050-99ed-69ba286f4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309E96-4542-4057-BD05-C8679494A3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181563-95D3-4A73-B30D-D1DAA85823E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7043361d-09bf-48aa-9854-a95c18db7a2c"/>
    <ds:schemaRef ds:uri="http://purl.org/dc/dcmitype/"/>
    <ds:schemaRef ds:uri="4c34007c-e7e0-4050-99ed-69ba286f42fc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5953</TotalTime>
  <Words>417</Words>
  <Application>Microsoft Office PowerPoint</Application>
  <PresentationFormat>Widescreen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Consolas</vt:lpstr>
      <vt:lpstr>Office Theme</vt:lpstr>
      <vt:lpstr>PowerPoint Presentation</vt:lpstr>
      <vt:lpstr>Why?</vt:lpstr>
      <vt:lpstr>HTML &amp; JSON</vt:lpstr>
      <vt:lpstr>request &amp; urllib</vt:lpstr>
      <vt:lpstr>Beautiful soup</vt:lpstr>
      <vt:lpstr>Applications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Shores, Gabriel Dennis</dc:creator>
  <cp:lastModifiedBy>Nelson, Cameron</cp:lastModifiedBy>
  <cp:revision>54</cp:revision>
  <dcterms:modified xsi:type="dcterms:W3CDTF">2024-11-16T00:56:38Z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0x010100635822199CAF54498337EE9EB32C8516</vt:lpwstr>
  </property>
  <property fmtid="{D5CDD505-2E9C-101B-9397-08002B2CF9AE}" pid="3" name="MediaServiceImageTags">
    <vt:lpwstr/>
  </property>
</Properties>
</file>