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4"/>
  </p:sldMasterIdLst>
  <p:notesMasterIdLst>
    <p:notesMasterId r:id="rId10"/>
  </p:notesMasterIdLst>
  <p:sldIdLst>
    <p:sldId id="256" r:id="rId5"/>
    <p:sldId id="282" r:id="rId6"/>
    <p:sldId id="311" r:id="rId7"/>
    <p:sldId id="312" r:id="rId8"/>
    <p:sldId id="304" r:id="rId9"/>
  </p:sldIdLst>
  <p:sldSz cx="12192000" cy="6858000"/>
  <p:notesSz cx="6858000" cy="9144000"/>
  <p:embeddedFontLst>
    <p:embeddedFont>
      <p:font typeface="Consolas" panose="020B0609020204030204" pitchFamily="49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83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font" Target="fonts/font3.fntdata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font" Target="fonts/font2.fntdata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font" Target="fonts/font1.fntdata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99" name="Google Shape;9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309590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99" name="Google Shape;9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136444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>
          <a:extLst>
            <a:ext uri="{FF2B5EF4-FFF2-40B4-BE49-F238E27FC236}">
              <a16:creationId xmlns:a16="http://schemas.microsoft.com/office/drawing/2014/main" id="{0E11FB01-E3B0-09BF-9228-48BC952DCA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:notes">
            <a:extLst>
              <a:ext uri="{FF2B5EF4-FFF2-40B4-BE49-F238E27FC236}">
                <a16:creationId xmlns:a16="http://schemas.microsoft.com/office/drawing/2014/main" id="{904942E3-79F4-798A-70A6-7072D4EC453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99" name="Google Shape;99;p2:notes">
            <a:extLst>
              <a:ext uri="{FF2B5EF4-FFF2-40B4-BE49-F238E27FC236}">
                <a16:creationId xmlns:a16="http://schemas.microsoft.com/office/drawing/2014/main" id="{3725173C-892E-4110-703D-09751E2A862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1668749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99" name="Google Shape;9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922670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an7.org/linux/man-pages/man1/date.1.html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243B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3" descr="A city skyline with a body of water in the foreground&#10;&#10;Description automatically generated with medium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3"/>
          <p:cNvSpPr txBox="1"/>
          <p:nvPr/>
        </p:nvSpPr>
        <p:spPr>
          <a:xfrm>
            <a:off x="559837" y="2446639"/>
            <a:ext cx="111750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FinTech @ IU Python Session #4 – Libraries &amp; Algorithms</a:t>
            </a:r>
            <a:endParaRPr sz="32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1" name="Google Shape;91;p13"/>
          <p:cNvGrpSpPr/>
          <p:nvPr/>
        </p:nvGrpSpPr>
        <p:grpSpPr>
          <a:xfrm>
            <a:off x="559837" y="5399387"/>
            <a:ext cx="5536163" cy="307777"/>
            <a:chOff x="569168" y="4943255"/>
            <a:chExt cx="4590661" cy="307777"/>
          </a:xfrm>
        </p:grpSpPr>
        <p:sp>
          <p:nvSpPr>
            <p:cNvPr id="92" name="Google Shape;92;p13"/>
            <p:cNvSpPr txBox="1"/>
            <p:nvPr/>
          </p:nvSpPr>
          <p:spPr>
            <a:xfrm>
              <a:off x="569168" y="4943255"/>
              <a:ext cx="1237860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Prepared by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94" name="Google Shape;94;p13"/>
            <p:cNvCxnSpPr/>
            <p:nvPr/>
          </p:nvCxnSpPr>
          <p:spPr>
            <a:xfrm>
              <a:off x="662473" y="5251032"/>
              <a:ext cx="4497356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95" name="Google Shape;95;p13"/>
          <p:cNvSpPr txBox="1"/>
          <p:nvPr/>
        </p:nvSpPr>
        <p:spPr>
          <a:xfrm>
            <a:off x="10484499" y="6455071"/>
            <a:ext cx="1522444" cy="253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US" sz="105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r>
              <a:rPr lang="en-US" sz="105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/18/2024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6" name="Google Shape;96;p13"/>
          <p:cNvCxnSpPr/>
          <p:nvPr/>
        </p:nvCxnSpPr>
        <p:spPr>
          <a:xfrm>
            <a:off x="0" y="5169160"/>
            <a:ext cx="121920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" name="Google Shape;93;p13">
            <a:extLst>
              <a:ext uri="{FF2B5EF4-FFF2-40B4-BE49-F238E27FC236}">
                <a16:creationId xmlns:a16="http://schemas.microsoft.com/office/drawing/2014/main" id="{2AE2D5A2-65B0-3417-28AE-61DE78DFB95D}"/>
              </a:ext>
            </a:extLst>
          </p:cNvPr>
          <p:cNvSpPr txBox="1"/>
          <p:nvPr/>
        </p:nvSpPr>
        <p:spPr>
          <a:xfrm>
            <a:off x="3563586" y="5848610"/>
            <a:ext cx="2394154" cy="754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Cameron Nelson</a:t>
            </a:r>
            <a:endParaRPr sz="1200" b="1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1" i="1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Fund Equities Lead– FinTech @ IU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https://www.linkedin.com/in/cameron-j-nelson/</a:t>
            </a:r>
            <a:endParaRPr lang="en-US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Google Shape;89;p13" descr="A city skyline with a body of water in the foreground&#10;&#10;Description automatically generated with medium confidence">
            <a:extLst>
              <a:ext uri="{FF2B5EF4-FFF2-40B4-BE49-F238E27FC236}">
                <a16:creationId xmlns:a16="http://schemas.microsoft.com/office/drawing/2014/main" id="{6F13548E-C959-BDAC-A2A2-7CBB338F74CB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11434" t="2333" r="66476" b="89503"/>
          <a:stretch/>
        </p:blipFill>
        <p:spPr>
          <a:xfrm>
            <a:off x="0" y="0"/>
            <a:ext cx="2396836" cy="757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40BC1E8-6103-076C-D05F-33F68D5EC1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87453" y="-679449"/>
            <a:ext cx="2823575" cy="2129782"/>
          </a:xfrm>
          <a:prstGeom prst="rect">
            <a:avLst/>
          </a:prstGeom>
        </p:spPr>
      </p:pic>
      <p:sp>
        <p:nvSpPr>
          <p:cNvPr id="3" name="Google Shape;93;p13">
            <a:extLst>
              <a:ext uri="{FF2B5EF4-FFF2-40B4-BE49-F238E27FC236}">
                <a16:creationId xmlns:a16="http://schemas.microsoft.com/office/drawing/2014/main" id="{34A564B4-3EA7-34DD-17E9-28D19D0D25AF}"/>
              </a:ext>
            </a:extLst>
          </p:cNvPr>
          <p:cNvSpPr txBox="1"/>
          <p:nvPr/>
        </p:nvSpPr>
        <p:spPr>
          <a:xfrm>
            <a:off x="601147" y="5848610"/>
            <a:ext cx="2393100" cy="754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Gabriel Shores</a:t>
            </a:r>
            <a:endParaRPr sz="1200" b="1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1" i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Director of Technology</a:t>
            </a:r>
            <a:r>
              <a:rPr lang="en-US" sz="1100" b="1" i="1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– FinTech @ IU</a:t>
            </a:r>
            <a:endParaRPr sz="1100" b="1" i="1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https://www.linkedin.com/in/gabriel-shores-379b81291/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oogle Shape;101;p14"/>
          <p:cNvGrpSpPr/>
          <p:nvPr/>
        </p:nvGrpSpPr>
        <p:grpSpPr>
          <a:xfrm>
            <a:off x="-46652" y="0"/>
            <a:ext cx="12288417" cy="839755"/>
            <a:chOff x="-46652" y="0"/>
            <a:chExt cx="12288417" cy="839755"/>
          </a:xfrm>
        </p:grpSpPr>
        <p:sp>
          <p:nvSpPr>
            <p:cNvPr id="102" name="Google Shape;102;p14"/>
            <p:cNvSpPr/>
            <p:nvPr/>
          </p:nvSpPr>
          <p:spPr>
            <a:xfrm>
              <a:off x="0" y="0"/>
              <a:ext cx="12192000" cy="830425"/>
            </a:xfrm>
            <a:prstGeom prst="rect">
              <a:avLst/>
            </a:prstGeom>
            <a:solidFill>
              <a:srgbClr val="19243B"/>
            </a:solidFill>
            <a:ln w="12700" cap="flat" cmpd="sng">
              <a:solidFill>
                <a:srgbClr val="19243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3" name="Google Shape;103;p14"/>
            <p:cNvCxnSpPr/>
            <p:nvPr/>
          </p:nvCxnSpPr>
          <p:spPr>
            <a:xfrm>
              <a:off x="-46652" y="839755"/>
              <a:ext cx="12288417" cy="0"/>
            </a:xfrm>
            <a:prstGeom prst="straightConnector1">
              <a:avLst/>
            </a:prstGeom>
            <a:noFill/>
            <a:ln w="28575" cap="flat" cmpd="sng">
              <a:solidFill>
                <a:srgbClr val="5EE1E6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04" name="Google Shape;104;p14"/>
          <p:cNvSpPr txBox="1">
            <a:spLocks noGrp="1"/>
          </p:cNvSpPr>
          <p:nvPr>
            <p:ph type="title"/>
          </p:nvPr>
        </p:nvSpPr>
        <p:spPr>
          <a:xfrm>
            <a:off x="102637" y="103870"/>
            <a:ext cx="11420670" cy="642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r>
              <a:rPr lang="en-US" sz="3600" dirty="0">
                <a:solidFill>
                  <a:schemeClr val="lt1"/>
                </a:solidFill>
              </a:rPr>
              <a:t>What are Libraries</a:t>
            </a:r>
            <a:endParaRPr lang="en-US" dirty="0"/>
          </a:p>
        </p:txBody>
      </p:sp>
      <p:grpSp>
        <p:nvGrpSpPr>
          <p:cNvPr id="105" name="Google Shape;105;p14"/>
          <p:cNvGrpSpPr/>
          <p:nvPr/>
        </p:nvGrpSpPr>
        <p:grpSpPr>
          <a:xfrm>
            <a:off x="0" y="6245831"/>
            <a:ext cx="12241765" cy="618932"/>
            <a:chOff x="-1" y="6239068"/>
            <a:chExt cx="12219993" cy="618932"/>
          </a:xfrm>
        </p:grpSpPr>
        <p:sp>
          <p:nvSpPr>
            <p:cNvPr id="106" name="Google Shape;106;p14"/>
            <p:cNvSpPr/>
            <p:nvPr/>
          </p:nvSpPr>
          <p:spPr>
            <a:xfrm>
              <a:off x="-1" y="6263952"/>
              <a:ext cx="12192000" cy="594048"/>
            </a:xfrm>
            <a:prstGeom prst="rect">
              <a:avLst/>
            </a:prstGeom>
            <a:solidFill>
              <a:srgbClr val="19243B"/>
            </a:solidFill>
            <a:ln w="12700" cap="flat" cmpd="sng">
              <a:solidFill>
                <a:srgbClr val="19243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7" name="Google Shape;107;p14"/>
            <p:cNvCxnSpPr/>
            <p:nvPr/>
          </p:nvCxnSpPr>
          <p:spPr>
            <a:xfrm>
              <a:off x="0" y="6239068"/>
              <a:ext cx="12219992" cy="0"/>
            </a:xfrm>
            <a:prstGeom prst="straightConnector1">
              <a:avLst/>
            </a:prstGeom>
            <a:noFill/>
            <a:ln w="28575" cap="flat" cmpd="sng">
              <a:solidFill>
                <a:srgbClr val="5EE1E6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10" name="Google Shape;110;p14"/>
          <p:cNvSpPr txBox="1">
            <a:spLocks noGrp="1"/>
          </p:cNvSpPr>
          <p:nvPr>
            <p:ph type="sldNum" idx="12"/>
          </p:nvPr>
        </p:nvSpPr>
        <p:spPr>
          <a:xfrm>
            <a:off x="9255967" y="636101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</a:rPr>
              <a:t>2</a:t>
            </a:fld>
            <a:endParaRPr>
              <a:solidFill>
                <a:schemeClr val="lt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922405F-BF71-BF9E-93AC-9A36A87455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41435" y="5502848"/>
            <a:ext cx="2823575" cy="212978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D4DC7E7-09F4-F017-EF33-815A537BF863}"/>
              </a:ext>
            </a:extLst>
          </p:cNvPr>
          <p:cNvSpPr txBox="1"/>
          <p:nvPr/>
        </p:nvSpPr>
        <p:spPr>
          <a:xfrm>
            <a:off x="249382" y="1122218"/>
            <a:ext cx="5309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AFB2E3-8F5F-9E92-837C-E55D0B397CC5}"/>
              </a:ext>
            </a:extLst>
          </p:cNvPr>
          <p:cNvSpPr txBox="1"/>
          <p:nvPr/>
        </p:nvSpPr>
        <p:spPr>
          <a:xfrm>
            <a:off x="249382" y="1645438"/>
            <a:ext cx="6189125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Allows us to compartmentalize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Makes programs more scalable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l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There are people who have written code for you. So use it!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Python provides several built-in libraries, 2 of which we’ll talk about today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7" name="Picture 6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15D53F1E-36AF-4E5E-68BA-0C6A496770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4026" y="1296596"/>
            <a:ext cx="5163881" cy="449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540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oogle Shape;101;p14"/>
          <p:cNvGrpSpPr/>
          <p:nvPr/>
        </p:nvGrpSpPr>
        <p:grpSpPr>
          <a:xfrm>
            <a:off x="-46652" y="0"/>
            <a:ext cx="12288417" cy="839755"/>
            <a:chOff x="-46652" y="0"/>
            <a:chExt cx="12288417" cy="839755"/>
          </a:xfrm>
        </p:grpSpPr>
        <p:sp>
          <p:nvSpPr>
            <p:cNvPr id="102" name="Google Shape;102;p14"/>
            <p:cNvSpPr/>
            <p:nvPr/>
          </p:nvSpPr>
          <p:spPr>
            <a:xfrm>
              <a:off x="0" y="0"/>
              <a:ext cx="12192000" cy="830425"/>
            </a:xfrm>
            <a:prstGeom prst="rect">
              <a:avLst/>
            </a:prstGeom>
            <a:solidFill>
              <a:srgbClr val="19243B"/>
            </a:solidFill>
            <a:ln w="12700" cap="flat" cmpd="sng">
              <a:solidFill>
                <a:srgbClr val="19243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3" name="Google Shape;103;p14"/>
            <p:cNvCxnSpPr/>
            <p:nvPr/>
          </p:nvCxnSpPr>
          <p:spPr>
            <a:xfrm>
              <a:off x="-46652" y="839755"/>
              <a:ext cx="12288417" cy="0"/>
            </a:xfrm>
            <a:prstGeom prst="straightConnector1">
              <a:avLst/>
            </a:prstGeom>
            <a:noFill/>
            <a:ln w="28575" cap="flat" cmpd="sng">
              <a:solidFill>
                <a:srgbClr val="5EE1E6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04" name="Google Shape;104;p14"/>
          <p:cNvSpPr txBox="1">
            <a:spLocks noGrp="1"/>
          </p:cNvSpPr>
          <p:nvPr>
            <p:ph type="title"/>
          </p:nvPr>
        </p:nvSpPr>
        <p:spPr>
          <a:xfrm>
            <a:off x="102637" y="103870"/>
            <a:ext cx="11420670" cy="642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r>
              <a:rPr lang="en-US" sz="3600" dirty="0">
                <a:solidFill>
                  <a:schemeClr val="lt1"/>
                </a:solidFill>
              </a:rPr>
              <a:t>csv (built-in library)</a:t>
            </a:r>
            <a:endParaRPr lang="en-US" dirty="0"/>
          </a:p>
        </p:txBody>
      </p:sp>
      <p:grpSp>
        <p:nvGrpSpPr>
          <p:cNvPr id="105" name="Google Shape;105;p14"/>
          <p:cNvGrpSpPr/>
          <p:nvPr/>
        </p:nvGrpSpPr>
        <p:grpSpPr>
          <a:xfrm>
            <a:off x="0" y="6245831"/>
            <a:ext cx="12241765" cy="618932"/>
            <a:chOff x="-1" y="6239068"/>
            <a:chExt cx="12219993" cy="618932"/>
          </a:xfrm>
        </p:grpSpPr>
        <p:sp>
          <p:nvSpPr>
            <p:cNvPr id="106" name="Google Shape;106;p14"/>
            <p:cNvSpPr/>
            <p:nvPr/>
          </p:nvSpPr>
          <p:spPr>
            <a:xfrm>
              <a:off x="-1" y="6263952"/>
              <a:ext cx="12192000" cy="594048"/>
            </a:xfrm>
            <a:prstGeom prst="rect">
              <a:avLst/>
            </a:prstGeom>
            <a:solidFill>
              <a:srgbClr val="19243B"/>
            </a:solidFill>
            <a:ln w="12700" cap="flat" cmpd="sng">
              <a:solidFill>
                <a:srgbClr val="19243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7" name="Google Shape;107;p14"/>
            <p:cNvCxnSpPr/>
            <p:nvPr/>
          </p:nvCxnSpPr>
          <p:spPr>
            <a:xfrm>
              <a:off x="0" y="6239068"/>
              <a:ext cx="12219992" cy="0"/>
            </a:xfrm>
            <a:prstGeom prst="straightConnector1">
              <a:avLst/>
            </a:prstGeom>
            <a:noFill/>
            <a:ln w="28575" cap="flat" cmpd="sng">
              <a:solidFill>
                <a:srgbClr val="5EE1E6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10" name="Google Shape;110;p14"/>
          <p:cNvSpPr txBox="1">
            <a:spLocks noGrp="1"/>
          </p:cNvSpPr>
          <p:nvPr>
            <p:ph type="sldNum" idx="12"/>
          </p:nvPr>
        </p:nvSpPr>
        <p:spPr>
          <a:xfrm>
            <a:off x="9255967" y="636101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</a:rPr>
              <a:t>3</a:t>
            </a:fld>
            <a:endParaRPr>
              <a:solidFill>
                <a:schemeClr val="lt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922405F-BF71-BF9E-93AC-9A36A87455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41435" y="5502848"/>
            <a:ext cx="2823575" cy="212978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D4DC7E7-09F4-F017-EF33-815A537BF863}"/>
              </a:ext>
            </a:extLst>
          </p:cNvPr>
          <p:cNvSpPr txBox="1"/>
          <p:nvPr/>
        </p:nvSpPr>
        <p:spPr>
          <a:xfrm>
            <a:off x="249382" y="1122218"/>
            <a:ext cx="5309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AFB2E3-8F5F-9E92-837C-E55D0B397CC5}"/>
              </a:ext>
            </a:extLst>
          </p:cNvPr>
          <p:cNvSpPr txBox="1"/>
          <p:nvPr/>
        </p:nvSpPr>
        <p:spPr>
          <a:xfrm>
            <a:off x="156123" y="1322980"/>
            <a:ext cx="1107818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Gives us an easy way to interact with CSV (comma-separated values) files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l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Can read files row by row into arrays: 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“demo@email.org,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notarealpassword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”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[“demo@email.org”, “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notarealpassword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”]</a:t>
            </a:r>
            <a:endParaRPr lang="en-US" sz="2400" dirty="0">
              <a:solidFill>
                <a:schemeClr val="tx1"/>
              </a:solidFill>
              <a:latin typeface="+mn-lt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+mn-lt"/>
                <a:sym typeface="Wingdings" panose="05000000000000000000" pitchFamily="2" charset="2"/>
              </a:rPr>
              <a:t>Or into </a:t>
            </a:r>
            <a:r>
              <a:rPr lang="en-US" sz="2000" dirty="0" err="1">
                <a:solidFill>
                  <a:schemeClr val="tx1"/>
                </a:solidFill>
                <a:latin typeface="+mn-lt"/>
                <a:sym typeface="Wingdings" panose="05000000000000000000" pitchFamily="2" charset="2"/>
              </a:rPr>
              <a:t>dicts</a:t>
            </a:r>
            <a:r>
              <a:rPr lang="en-US" sz="2000" dirty="0">
                <a:solidFill>
                  <a:schemeClr val="tx1"/>
                </a:solidFill>
                <a:latin typeface="+mn-lt"/>
                <a:sym typeface="Wingdings" panose="05000000000000000000" pitchFamily="2" charset="2"/>
              </a:rPr>
              <a:t>: We’ll examine this in our code examples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  <a:latin typeface="+mn-lt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+mn-lt"/>
                <a:sym typeface="Wingdings" panose="05000000000000000000" pitchFamily="2" charset="2"/>
              </a:rPr>
              <a:t>CSV data is very common. Along with JSON, this will constitute a large amount of data you will see online</a:t>
            </a:r>
            <a:br>
              <a:rPr lang="en-US" sz="2000" dirty="0">
                <a:solidFill>
                  <a:schemeClr val="tx1"/>
                </a:solidFill>
                <a:latin typeface="+mn-lt"/>
                <a:sym typeface="Wingdings" panose="05000000000000000000" pitchFamily="2" charset="2"/>
              </a:rPr>
            </a:br>
            <a:r>
              <a:rPr lang="en-US" sz="1600" dirty="0">
                <a:solidFill>
                  <a:schemeClr val="tx1"/>
                </a:solidFill>
                <a:latin typeface="+mn-lt"/>
                <a:sym typeface="Wingdings" panose="05000000000000000000" pitchFamily="2" charset="2"/>
              </a:rPr>
              <a:t>- Sometimes data can be delimited (separated) with other characters, like tabs or | (pipes). But the csv library also can read these files, only by changing one argument</a:t>
            </a:r>
            <a:endParaRPr lang="en-US" sz="2000" dirty="0">
              <a:solidFill>
                <a:schemeClr val="tx1"/>
              </a:solidFill>
              <a:latin typeface="+mn-lt"/>
              <a:sym typeface="Wingdings" panose="05000000000000000000" pitchFamily="2" charset="2"/>
            </a:endParaRPr>
          </a:p>
          <a:p>
            <a:pPr lvl="3"/>
            <a:endParaRPr lang="en-US" sz="2000" dirty="0">
              <a:solidFill>
                <a:schemeClr val="tx1"/>
              </a:solidFill>
              <a:latin typeface="+mn-lt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+mn-lt"/>
                <a:sym typeface="Wingdings" panose="05000000000000000000" pitchFamily="2" charset="2"/>
              </a:rPr>
              <a:t>Can read/write in Excel, making it easy to edit</a:t>
            </a:r>
          </a:p>
        </p:txBody>
      </p:sp>
    </p:spTree>
    <p:extLst>
      <p:ext uri="{BB962C8B-B14F-4D97-AF65-F5344CB8AC3E}">
        <p14:creationId xmlns:p14="http://schemas.microsoft.com/office/powerpoint/2010/main" val="3289470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>
          <a:extLst>
            <a:ext uri="{FF2B5EF4-FFF2-40B4-BE49-F238E27FC236}">
              <a16:creationId xmlns:a16="http://schemas.microsoft.com/office/drawing/2014/main" id="{9DB9333C-1D4A-4B7D-E75E-5A3DD12951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oogle Shape;101;p14">
            <a:extLst>
              <a:ext uri="{FF2B5EF4-FFF2-40B4-BE49-F238E27FC236}">
                <a16:creationId xmlns:a16="http://schemas.microsoft.com/office/drawing/2014/main" id="{BA88A8E0-6CA1-6AC7-0FBB-21EEC03F1863}"/>
              </a:ext>
            </a:extLst>
          </p:cNvPr>
          <p:cNvGrpSpPr/>
          <p:nvPr/>
        </p:nvGrpSpPr>
        <p:grpSpPr>
          <a:xfrm>
            <a:off x="-46652" y="0"/>
            <a:ext cx="12288417" cy="839755"/>
            <a:chOff x="-46652" y="0"/>
            <a:chExt cx="12288417" cy="839755"/>
          </a:xfrm>
        </p:grpSpPr>
        <p:sp>
          <p:nvSpPr>
            <p:cNvPr id="102" name="Google Shape;102;p14">
              <a:extLst>
                <a:ext uri="{FF2B5EF4-FFF2-40B4-BE49-F238E27FC236}">
                  <a16:creationId xmlns:a16="http://schemas.microsoft.com/office/drawing/2014/main" id="{3BDE43B8-E4BF-D575-34A6-C85415A7C38E}"/>
                </a:ext>
              </a:extLst>
            </p:cNvPr>
            <p:cNvSpPr/>
            <p:nvPr/>
          </p:nvSpPr>
          <p:spPr>
            <a:xfrm>
              <a:off x="0" y="0"/>
              <a:ext cx="12192000" cy="830425"/>
            </a:xfrm>
            <a:prstGeom prst="rect">
              <a:avLst/>
            </a:prstGeom>
            <a:solidFill>
              <a:srgbClr val="19243B"/>
            </a:solidFill>
            <a:ln w="12700" cap="flat" cmpd="sng">
              <a:solidFill>
                <a:srgbClr val="19243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3" name="Google Shape;103;p14">
              <a:extLst>
                <a:ext uri="{FF2B5EF4-FFF2-40B4-BE49-F238E27FC236}">
                  <a16:creationId xmlns:a16="http://schemas.microsoft.com/office/drawing/2014/main" id="{4EBE0607-6998-BEBC-55A7-FB081CD64D05}"/>
                </a:ext>
              </a:extLst>
            </p:cNvPr>
            <p:cNvCxnSpPr/>
            <p:nvPr/>
          </p:nvCxnSpPr>
          <p:spPr>
            <a:xfrm>
              <a:off x="-46652" y="839755"/>
              <a:ext cx="12288417" cy="0"/>
            </a:xfrm>
            <a:prstGeom prst="straightConnector1">
              <a:avLst/>
            </a:prstGeom>
            <a:noFill/>
            <a:ln w="28575" cap="flat" cmpd="sng">
              <a:solidFill>
                <a:srgbClr val="5EE1E6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04" name="Google Shape;104;p14">
            <a:extLst>
              <a:ext uri="{FF2B5EF4-FFF2-40B4-BE49-F238E27FC236}">
                <a16:creationId xmlns:a16="http://schemas.microsoft.com/office/drawing/2014/main" id="{E8A6B28E-242B-7A3A-D7E5-EB3C564380B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2637" y="103870"/>
            <a:ext cx="11420670" cy="642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r>
              <a:rPr lang="en-US" sz="3600" dirty="0">
                <a:solidFill>
                  <a:schemeClr val="lt1"/>
                </a:solidFill>
              </a:rPr>
              <a:t>datetime (built-in library)</a:t>
            </a:r>
            <a:endParaRPr lang="en-US" dirty="0"/>
          </a:p>
        </p:txBody>
      </p:sp>
      <p:grpSp>
        <p:nvGrpSpPr>
          <p:cNvPr id="105" name="Google Shape;105;p14">
            <a:extLst>
              <a:ext uri="{FF2B5EF4-FFF2-40B4-BE49-F238E27FC236}">
                <a16:creationId xmlns:a16="http://schemas.microsoft.com/office/drawing/2014/main" id="{82C5A7DD-AF44-4BE4-9210-1899ACF461A2}"/>
              </a:ext>
            </a:extLst>
          </p:cNvPr>
          <p:cNvGrpSpPr/>
          <p:nvPr/>
        </p:nvGrpSpPr>
        <p:grpSpPr>
          <a:xfrm>
            <a:off x="0" y="6245831"/>
            <a:ext cx="12241765" cy="618932"/>
            <a:chOff x="-1" y="6239068"/>
            <a:chExt cx="12219993" cy="618932"/>
          </a:xfrm>
        </p:grpSpPr>
        <p:sp>
          <p:nvSpPr>
            <p:cNvPr id="106" name="Google Shape;106;p14">
              <a:extLst>
                <a:ext uri="{FF2B5EF4-FFF2-40B4-BE49-F238E27FC236}">
                  <a16:creationId xmlns:a16="http://schemas.microsoft.com/office/drawing/2014/main" id="{275FCA19-0E4C-E754-3942-4D20A065A3D8}"/>
                </a:ext>
              </a:extLst>
            </p:cNvPr>
            <p:cNvSpPr/>
            <p:nvPr/>
          </p:nvSpPr>
          <p:spPr>
            <a:xfrm>
              <a:off x="-1" y="6263952"/>
              <a:ext cx="12192000" cy="594048"/>
            </a:xfrm>
            <a:prstGeom prst="rect">
              <a:avLst/>
            </a:prstGeom>
            <a:solidFill>
              <a:srgbClr val="19243B"/>
            </a:solidFill>
            <a:ln w="12700" cap="flat" cmpd="sng">
              <a:solidFill>
                <a:srgbClr val="19243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7" name="Google Shape;107;p14">
              <a:extLst>
                <a:ext uri="{FF2B5EF4-FFF2-40B4-BE49-F238E27FC236}">
                  <a16:creationId xmlns:a16="http://schemas.microsoft.com/office/drawing/2014/main" id="{BDDE359F-03DC-1490-B844-56DEF86C8523}"/>
                </a:ext>
              </a:extLst>
            </p:cNvPr>
            <p:cNvCxnSpPr/>
            <p:nvPr/>
          </p:nvCxnSpPr>
          <p:spPr>
            <a:xfrm>
              <a:off x="0" y="6239068"/>
              <a:ext cx="12219992" cy="0"/>
            </a:xfrm>
            <a:prstGeom prst="straightConnector1">
              <a:avLst/>
            </a:prstGeom>
            <a:noFill/>
            <a:ln w="28575" cap="flat" cmpd="sng">
              <a:solidFill>
                <a:srgbClr val="5EE1E6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10" name="Google Shape;110;p14">
            <a:extLst>
              <a:ext uri="{FF2B5EF4-FFF2-40B4-BE49-F238E27FC236}">
                <a16:creationId xmlns:a16="http://schemas.microsoft.com/office/drawing/2014/main" id="{F1118CE5-8993-DFA4-260D-493E0F1E8C41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9255967" y="636101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</a:rPr>
              <a:t>4</a:t>
            </a:fld>
            <a:endParaRPr>
              <a:solidFill>
                <a:schemeClr val="lt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72EE5FB-BAC4-3C5C-04D6-2B503E737C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41435" y="5502848"/>
            <a:ext cx="2823575" cy="212978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ECF59BE-9CF3-6344-849D-CEBDC3374A40}"/>
              </a:ext>
            </a:extLst>
          </p:cNvPr>
          <p:cNvSpPr txBox="1"/>
          <p:nvPr/>
        </p:nvSpPr>
        <p:spPr>
          <a:xfrm>
            <a:off x="249382" y="1122218"/>
            <a:ext cx="5309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F99C3F-69E8-48FF-A23B-8210D9ED3012}"/>
              </a:ext>
            </a:extLst>
          </p:cNvPr>
          <p:cNvSpPr txBox="1"/>
          <p:nvPr/>
        </p:nvSpPr>
        <p:spPr>
          <a:xfrm>
            <a:off x="156123" y="5842775"/>
            <a:ext cx="110781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+mn-lt"/>
                <a:sym typeface="Wingdings" panose="05000000000000000000" pitchFamily="2" charset="2"/>
              </a:rPr>
              <a:t>Further reading on programmatic date formatting: </a:t>
            </a:r>
            <a:r>
              <a:rPr lang="en-US" sz="1200" dirty="0">
                <a:solidFill>
                  <a:schemeClr val="tx1"/>
                </a:solidFill>
                <a:latin typeface="+mn-lt"/>
                <a:sym typeface="Wingdings" panose="05000000000000000000" pitchFamily="2" charset="2"/>
                <a:hlinkClick r:id="rId4"/>
              </a:rPr>
              <a:t>https://man7.org/linux/man-pages/man1/date.1.html</a:t>
            </a:r>
            <a:endParaRPr lang="en-US" sz="1200" dirty="0">
              <a:solidFill>
                <a:schemeClr val="tx1"/>
              </a:solidFill>
              <a:latin typeface="+mn-lt"/>
              <a:sym typeface="Wingdings" panose="05000000000000000000" pitchFamily="2" charset="2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E65C06-BF24-FB0C-8B5C-F5423EAEA108}"/>
              </a:ext>
            </a:extLst>
          </p:cNvPr>
          <p:cNvSpPr txBox="1"/>
          <p:nvPr/>
        </p:nvSpPr>
        <p:spPr>
          <a:xfrm>
            <a:off x="156123" y="1322980"/>
            <a:ext cx="1107818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Allows us to convert to/from strings that describe dates to time objects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l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Like in Excel, dates in Python are represented numerically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  <a:latin typeface="+mn-lt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+mn-lt"/>
                <a:sym typeface="Wingdings" panose="05000000000000000000" pitchFamily="2" charset="2"/>
              </a:rPr>
              <a:t>To compare dates, calculate the difference between dates, etc., we cannot use dates in a string form</a:t>
            </a:r>
            <a:endParaRPr lang="en-US" sz="2400" dirty="0">
              <a:solidFill>
                <a:schemeClr val="tx1"/>
              </a:solidFill>
              <a:latin typeface="+mn-lt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+mn-lt"/>
                <a:sym typeface="Wingdings" panose="05000000000000000000" pitchFamily="2" charset="2"/>
              </a:rPr>
              <a:t>But sometimes we are given a date as a string and want to do operations with it, or print out that date after we do those operations</a:t>
            </a:r>
          </a:p>
        </p:txBody>
      </p:sp>
    </p:spTree>
    <p:extLst>
      <p:ext uri="{BB962C8B-B14F-4D97-AF65-F5344CB8AC3E}">
        <p14:creationId xmlns:p14="http://schemas.microsoft.com/office/powerpoint/2010/main" val="13819565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oogle Shape;101;p14"/>
          <p:cNvGrpSpPr/>
          <p:nvPr/>
        </p:nvGrpSpPr>
        <p:grpSpPr>
          <a:xfrm>
            <a:off x="-46652" y="0"/>
            <a:ext cx="12288417" cy="839755"/>
            <a:chOff x="-46652" y="0"/>
            <a:chExt cx="12288417" cy="839755"/>
          </a:xfrm>
        </p:grpSpPr>
        <p:sp>
          <p:nvSpPr>
            <p:cNvPr id="102" name="Google Shape;102;p14"/>
            <p:cNvSpPr/>
            <p:nvPr/>
          </p:nvSpPr>
          <p:spPr>
            <a:xfrm>
              <a:off x="0" y="0"/>
              <a:ext cx="12192000" cy="830425"/>
            </a:xfrm>
            <a:prstGeom prst="rect">
              <a:avLst/>
            </a:prstGeom>
            <a:solidFill>
              <a:srgbClr val="19243B"/>
            </a:solidFill>
            <a:ln w="12700" cap="flat" cmpd="sng">
              <a:solidFill>
                <a:srgbClr val="19243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3" name="Google Shape;103;p14"/>
            <p:cNvCxnSpPr/>
            <p:nvPr/>
          </p:nvCxnSpPr>
          <p:spPr>
            <a:xfrm>
              <a:off x="-46652" y="839755"/>
              <a:ext cx="12288417" cy="0"/>
            </a:xfrm>
            <a:prstGeom prst="straightConnector1">
              <a:avLst/>
            </a:prstGeom>
            <a:noFill/>
            <a:ln w="28575" cap="flat" cmpd="sng">
              <a:solidFill>
                <a:srgbClr val="5EE1E6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04" name="Google Shape;104;p14"/>
          <p:cNvSpPr txBox="1">
            <a:spLocks noGrp="1"/>
          </p:cNvSpPr>
          <p:nvPr>
            <p:ph type="title"/>
          </p:nvPr>
        </p:nvSpPr>
        <p:spPr>
          <a:xfrm>
            <a:off x="102637" y="103870"/>
            <a:ext cx="11420670" cy="642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r>
              <a:rPr lang="en-US" dirty="0">
                <a:solidFill>
                  <a:schemeClr val="lt1"/>
                </a:solidFill>
              </a:rPr>
              <a:t>The End!</a:t>
            </a:r>
            <a:endParaRPr lang="en-US" dirty="0"/>
          </a:p>
        </p:txBody>
      </p:sp>
      <p:grpSp>
        <p:nvGrpSpPr>
          <p:cNvPr id="105" name="Google Shape;105;p14"/>
          <p:cNvGrpSpPr/>
          <p:nvPr/>
        </p:nvGrpSpPr>
        <p:grpSpPr>
          <a:xfrm>
            <a:off x="0" y="6245831"/>
            <a:ext cx="12241765" cy="618932"/>
            <a:chOff x="-1" y="6239068"/>
            <a:chExt cx="12219993" cy="618932"/>
          </a:xfrm>
        </p:grpSpPr>
        <p:sp>
          <p:nvSpPr>
            <p:cNvPr id="106" name="Google Shape;106;p14"/>
            <p:cNvSpPr/>
            <p:nvPr/>
          </p:nvSpPr>
          <p:spPr>
            <a:xfrm>
              <a:off x="-1" y="6263952"/>
              <a:ext cx="12192000" cy="594048"/>
            </a:xfrm>
            <a:prstGeom prst="rect">
              <a:avLst/>
            </a:prstGeom>
            <a:solidFill>
              <a:srgbClr val="19243B"/>
            </a:solidFill>
            <a:ln w="12700" cap="flat" cmpd="sng">
              <a:solidFill>
                <a:srgbClr val="19243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7" name="Google Shape;107;p14"/>
            <p:cNvCxnSpPr/>
            <p:nvPr/>
          </p:nvCxnSpPr>
          <p:spPr>
            <a:xfrm>
              <a:off x="0" y="6239068"/>
              <a:ext cx="12219992" cy="0"/>
            </a:xfrm>
            <a:prstGeom prst="straightConnector1">
              <a:avLst/>
            </a:prstGeom>
            <a:noFill/>
            <a:ln w="28575" cap="flat" cmpd="sng">
              <a:solidFill>
                <a:srgbClr val="5EE1E6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10" name="Google Shape;110;p14"/>
          <p:cNvSpPr txBox="1">
            <a:spLocks noGrp="1"/>
          </p:cNvSpPr>
          <p:nvPr>
            <p:ph type="sldNum" idx="12"/>
          </p:nvPr>
        </p:nvSpPr>
        <p:spPr>
          <a:xfrm>
            <a:off x="9255967" y="636101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</a:rPr>
              <a:t>5</a:t>
            </a:fld>
            <a:endParaRPr>
              <a:solidFill>
                <a:schemeClr val="lt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922405F-BF71-BF9E-93AC-9A36A87455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41435" y="5502848"/>
            <a:ext cx="2823575" cy="212978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D4DC7E7-09F4-F017-EF33-815A537BF863}"/>
              </a:ext>
            </a:extLst>
          </p:cNvPr>
          <p:cNvSpPr txBox="1"/>
          <p:nvPr/>
        </p:nvSpPr>
        <p:spPr>
          <a:xfrm>
            <a:off x="249382" y="1122218"/>
            <a:ext cx="5309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F5B349-E34E-3435-6031-3A4B63B7FE8A}"/>
              </a:ext>
            </a:extLst>
          </p:cNvPr>
          <p:cNvSpPr txBox="1"/>
          <p:nvPr/>
        </p:nvSpPr>
        <p:spPr>
          <a:xfrm>
            <a:off x="249382" y="1122218"/>
            <a:ext cx="116932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9089968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5ECCC0FE5FC3849B38A8D6CA73048C1" ma:contentTypeVersion="14" ma:contentTypeDescription="Create a new document." ma:contentTypeScope="" ma:versionID="fc6ed8a4c1a8ce386e4ab96b4f3013df">
  <xsd:schema xmlns:xsd="http://www.w3.org/2001/XMLSchema" xmlns:xs="http://www.w3.org/2001/XMLSchema" xmlns:p="http://schemas.microsoft.com/office/2006/metadata/properties" xmlns:ns2="f4811b5b-e463-4fad-b3a8-205f3c0cff6c" xmlns:ns3="7c1283f0-0d8f-48e4-a54e-835067657bd6" targetNamespace="http://schemas.microsoft.com/office/2006/metadata/properties" ma:root="true" ma:fieldsID="c85ebeb486d4f44f8225b75da00a0a10" ns2:_="" ns3:_="">
    <xsd:import namespace="f4811b5b-e463-4fad-b3a8-205f3c0cff6c"/>
    <xsd:import namespace="7c1283f0-0d8f-48e4-a54e-835067657bd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MediaServiceDateTaken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4811b5b-e463-4fad-b3a8-205f3c0cff6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4" nillable="true" ma:taxonomy="true" ma:internalName="lcf76f155ced4ddcb4097134ff3c332f" ma:taxonomyFieldName="MediaServiceImageTags" ma:displayName="Image Tags" ma:readOnly="false" ma:fieldId="{5cf76f15-5ced-4ddc-b409-7134ff3c332f}" ma:taxonomyMulti="true" ma:sspId="0eec0a79-46cb-4568-9b1b-2d720bd3207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2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c1283f0-0d8f-48e4-a54e-835067657bd6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5" nillable="true" ma:displayName="Taxonomy Catch All Column" ma:hidden="true" ma:list="{e6aef55f-7d2f-45b1-af0c-4718abfed672}" ma:internalName="TaxCatchAll" ma:showField="CatchAllData" ma:web="7c1283f0-0d8f-48e4-a54e-835067657bd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7c1283f0-0d8f-48e4-a54e-835067657bd6" xsi:nil="true"/>
    <lcf76f155ced4ddcb4097134ff3c332f xmlns="f4811b5b-e463-4fad-b3a8-205f3c0cff6c">
      <Terms xmlns="http://schemas.microsoft.com/office/infopath/2007/PartnerControls"/>
    </lcf76f155ced4ddcb4097134ff3c332f>
    <SharedWithUsers xmlns="7c1283f0-0d8f-48e4-a54e-835067657bd6">
      <UserInfo>
        <DisplayName>Nelson, Cameron</DisplayName>
        <AccountId>33</AccountId>
        <AccountType/>
      </UserInfo>
      <UserInfo>
        <DisplayName>Mullangi, Sai</DisplayName>
        <AccountId>34</AccountId>
        <AccountType/>
      </UserInfo>
      <UserInfo>
        <DisplayName>Elliott, Drew Calvert</DisplayName>
        <AccountId>13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05733170-407E-4F20-A075-82B768BB9704}">
  <ds:schemaRefs>
    <ds:schemaRef ds:uri="7c1283f0-0d8f-48e4-a54e-835067657bd6"/>
    <ds:schemaRef ds:uri="f4811b5b-e463-4fad-b3a8-205f3c0cff6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95309E96-4542-4057-BD05-C8679494A34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7181563-95D3-4A73-B30D-D1DAA85823E5}">
  <ds:schemaRefs>
    <ds:schemaRef ds:uri="http://www.w3.org/XML/1998/namespace"/>
    <ds:schemaRef ds:uri="http://schemas.microsoft.com/office/infopath/2007/PartnerControls"/>
    <ds:schemaRef ds:uri="7c1283f0-0d8f-48e4-a54e-835067657bd6"/>
    <ds:schemaRef ds:uri="http://schemas.microsoft.com/office/2006/documentManagement/types"/>
    <ds:schemaRef ds:uri="http://purl.org/dc/elements/1.1/"/>
    <ds:schemaRef ds:uri="http://purl.org/dc/dcmitype/"/>
    <ds:schemaRef ds:uri="f4811b5b-e463-4fad-b3a8-205f3c0cff6c"/>
    <ds:schemaRef ds:uri="http://schemas.openxmlformats.org/package/2006/metadata/core-properties"/>
    <ds:schemaRef ds:uri="http://schemas.microsoft.com/office/2006/metadata/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5096</TotalTime>
  <Words>336</Words>
  <Application>Microsoft Office PowerPoint</Application>
  <PresentationFormat>Widescreen</PresentationFormat>
  <Paragraphs>43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Consolas</vt:lpstr>
      <vt:lpstr>Calibri</vt:lpstr>
      <vt:lpstr>Wingdings</vt:lpstr>
      <vt:lpstr>Office Theme</vt:lpstr>
      <vt:lpstr>PowerPoint Presentation</vt:lpstr>
      <vt:lpstr>What are Libraries</vt:lpstr>
      <vt:lpstr>csv (built-in library)</vt:lpstr>
      <vt:lpstr>datetime (built-in library)</vt:lpstr>
      <vt:lpstr>The End!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Shores, Gabriel Dennis</dc:creator>
  <cp:lastModifiedBy>Nelson, Cameron</cp:lastModifiedBy>
  <cp:revision>22</cp:revision>
  <dcterms:modified xsi:type="dcterms:W3CDTF">2024-10-25T01:19:51Z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0x01010095ECCC0FE5FC3849B38A8D6CA73048C1</vt:lpwstr>
  </property>
  <property fmtid="{D5CDD505-2E9C-101B-9397-08002B2CF9AE}" pid="3" name="MediaServiceImageTags">
    <vt:lpwstr/>
  </property>
</Properties>
</file>