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313" r:id="rId6"/>
    <p:sldId id="314" r:id="rId7"/>
    <p:sldId id="317" r:id="rId8"/>
    <p:sldId id="318" r:id="rId9"/>
    <p:sldId id="319" r:id="rId10"/>
    <p:sldId id="320" r:id="rId11"/>
    <p:sldId id="321" r:id="rId12"/>
    <p:sldId id="282" r:id="rId13"/>
    <p:sldId id="311" r:id="rId14"/>
    <p:sldId id="312" r:id="rId15"/>
    <p:sldId id="304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8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4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E11FB01-E3B0-09BF-9228-48BC952D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904942E3-79F4-798A-70A6-7072D4EC4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725173C-892E-4110-703D-09751E2A8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87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09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32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892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82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77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n7.org/linux/man-pages/man1/date.1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#4 –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Algos, Classes, and Libraries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63586" y="5848610"/>
            <a:ext cx="2394154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Cameron Nelson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csv (built-in library)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6123" y="1322980"/>
            <a:ext cx="11078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Gives us an easy way to interact with CSV (comma-separated values)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read files row by row into arrays: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“demo@email.org,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[“demo@email.org”, 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”]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Or into </a:t>
            </a:r>
            <a:r>
              <a:rPr lang="en-US" sz="200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dicts</a:t>
            </a: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: We’ll examine this in our 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CSV data is very common. Along with JSON, this will constitute a large amount of data you will see online</a:t>
            </a:r>
            <a:b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- Sometimes data can be delimited (separated) with other characters, like tabs or | (pipes). But the csv library also can read these files, only by changing one argument</a:t>
            </a: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lvl="3"/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Can read/write in Excel, making it easy to edit</a:t>
            </a:r>
          </a:p>
        </p:txBody>
      </p:sp>
    </p:spTree>
    <p:extLst>
      <p:ext uri="{BB962C8B-B14F-4D97-AF65-F5344CB8AC3E}">
        <p14:creationId xmlns:p14="http://schemas.microsoft.com/office/powerpoint/2010/main" val="328947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DB9333C-1D4A-4B7D-E75E-5A3DD129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BA88A8E0-6CA1-6AC7-0FBB-21EEC03F186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BDE43B8-E4BF-D575-34A6-C85415A7C38E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4EBE0607-6998-BEBC-55A7-FB081CD64D0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E8A6B28E-242B-7A3A-D7E5-EB3C56438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datetime (built-in library)</a:t>
            </a:r>
            <a:endParaRPr lang="en-US" dirty="0"/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82C5A7DD-AF44-4BE4-9210-1899ACF461A2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275FCA19-0E4C-E754-3942-4D20A065A3D8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BDDE359F-03DC-1490-B844-56DEF86C8523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F1118CE5-8993-DFA4-260D-493E0F1E8C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EE5FB-BAC4-3C5C-04D6-2B503E73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F59BE-9CF3-6344-849D-CEBDC3374A4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99C3F-69E8-48FF-A23B-8210D9ED3012}"/>
              </a:ext>
            </a:extLst>
          </p:cNvPr>
          <p:cNvSpPr txBox="1"/>
          <p:nvPr/>
        </p:nvSpPr>
        <p:spPr>
          <a:xfrm>
            <a:off x="156123" y="5842775"/>
            <a:ext cx="11078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Further reading on programmatic date formatting: </a:t>
            </a: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  <a:hlinkClick r:id="rId4"/>
              </a:rPr>
              <a:t>https://man7.org/linux/man-pages/man1/date.1.html</a:t>
            </a:r>
            <a:endParaRPr lang="en-US" sz="12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5C06-BF24-FB0C-8B5C-F5423EAEA108}"/>
              </a:ext>
            </a:extLst>
          </p:cNvPr>
          <p:cNvSpPr txBox="1"/>
          <p:nvPr/>
        </p:nvSpPr>
        <p:spPr>
          <a:xfrm>
            <a:off x="156123" y="1322980"/>
            <a:ext cx="11078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convert to/from strings that describe dates to time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Like in Excel, dates in Python are represented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To compare dates, calculate the difference between dates, etc., we cannot use dates in a string form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But sometimes we are given a date as a string and want to do operations with it, or print out that date after we do those operations</a:t>
            </a:r>
          </a:p>
        </p:txBody>
      </p:sp>
    </p:spTree>
    <p:extLst>
      <p:ext uri="{BB962C8B-B14F-4D97-AF65-F5344CB8AC3E}">
        <p14:creationId xmlns:p14="http://schemas.microsoft.com/office/powerpoint/2010/main" val="13819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Algorithmic Complexity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0" y="830425"/>
            <a:ext cx="754927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Algorithms are used all the time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Especially when data sets contain thousands or </a:t>
            </a:r>
          </a:p>
          <a:p>
            <a:r>
              <a:rPr lang="en-US" sz="1800" dirty="0"/>
              <a:t>    millions of items, efficiency is essential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Algorithmic complexity is measured in the worst-case scenario for a task in the form O(f(n))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only include the costliest term, so 3n^2 +2n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finding the greatest item in a list iteratively, the worst case is the item is last, meaning you went through n items, so time complexity is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Comparing each item in the list to every other item using two for loops runs through the list of n items n times, and is O(n^2)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Think of looking through all closing prices for a year. O(n) means upwards of 365 operations and O(n^2) means upwards of 133,225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diagram of complexity&#10;&#10;Description automatically generated">
            <a:extLst>
              <a:ext uri="{FF2B5EF4-FFF2-40B4-BE49-F238E27FC236}">
                <a16:creationId xmlns:a16="http://schemas.microsoft.com/office/drawing/2014/main" id="{6C48C757-7869-3E61-9036-91E0E6206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602" y="1600519"/>
            <a:ext cx="4492637" cy="3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Algorithmic Complexity Cont.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3" y="1122218"/>
            <a:ext cx="6189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think of searching through an unsorted list to find a given item. How do we do it and what’s the time complexity?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about with a sorted list?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diagram of a cluster of red and blue squares&#10;&#10;Description automatically generated">
            <a:extLst>
              <a:ext uri="{FF2B5EF4-FFF2-40B4-BE49-F238E27FC236}">
                <a16:creationId xmlns:a16="http://schemas.microsoft.com/office/drawing/2014/main" id="{37BADE70-C000-48B8-D5F3-01994010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230" y="1909636"/>
            <a:ext cx="5778029" cy="35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Binary Search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Think about looking through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Turn to a page. If the word is lexicographically less than the current page, look in the first half, else look in the right 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searching in the midpoint each time, we halve the operations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What’s the time complexity? (Hint: Halving is the opposite operation of squaring a number)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351588D6-6C03-6C0E-BEFE-C05BF01C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22" y="1489433"/>
            <a:ext cx="5905344" cy="27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Complexity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 items -&gt; 4 items -&gt; 2 -&gt; 1</a:t>
            </a:r>
          </a:p>
          <a:p>
            <a:r>
              <a:rPr lang="en-US" sz="2000" dirty="0"/>
              <a:t>    2^n = 8 ? log</a:t>
            </a:r>
            <a:r>
              <a:rPr lang="en-US" sz="1000" dirty="0"/>
              <a:t>2</a:t>
            </a:r>
            <a:r>
              <a:rPr lang="en-US" sz="2000" dirty="0"/>
              <a:t>(2^n) = n, log</a:t>
            </a:r>
            <a:r>
              <a:rPr lang="en-US" sz="1000" dirty="0"/>
              <a:t>2</a:t>
            </a:r>
            <a:r>
              <a:rPr lang="en-US" sz="2000" dirty="0"/>
              <a:t>(8) =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than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look at the effect in code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87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writing code, we typically want to be able to share and reuse as much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Objects allow us to group code together, representing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Classes allow different objects to share and inherit code, while maintaining individuality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Classes are used in Object 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think of Minecraft (Actually uses OOP)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group of cartoon characters&#10;&#10;Description automatically generated">
            <a:extLst>
              <a:ext uri="{FF2B5EF4-FFF2-40B4-BE49-F238E27FC236}">
                <a16:creationId xmlns:a16="http://schemas.microsoft.com/office/drawing/2014/main" id="{4DBFCD0C-A121-7E92-29ED-5B3B27FC6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975" y="1020596"/>
            <a:ext cx="3343275" cy="1371600"/>
          </a:xfrm>
          <a:prstGeom prst="rect">
            <a:avLst/>
          </a:prstGeom>
        </p:spPr>
      </p:pic>
      <p:pic>
        <p:nvPicPr>
          <p:cNvPr id="8" name="Picture 7" descr="A cartoon of a skeleton holding a sword&#10;&#10;Description automatically generated">
            <a:extLst>
              <a:ext uri="{FF2B5EF4-FFF2-40B4-BE49-F238E27FC236}">
                <a16:creationId xmlns:a16="http://schemas.microsoft.com/office/drawing/2014/main" id="{CB81EA24-1D62-718D-A676-CEC65D17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885" y="2971887"/>
            <a:ext cx="1050409" cy="17215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4493B9-093D-A773-7EBD-57472406BDE5}"/>
              </a:ext>
            </a:extLst>
          </p:cNvPr>
          <p:cNvCxnSpPr/>
          <p:nvPr/>
        </p:nvCxnSpPr>
        <p:spPr>
          <a:xfrm>
            <a:off x="7782674" y="2672710"/>
            <a:ext cx="1473293" cy="88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5C9891-2C08-EE8D-6135-52C53664C874}"/>
              </a:ext>
            </a:extLst>
          </p:cNvPr>
          <p:cNvSpPr txBox="1"/>
          <p:nvPr/>
        </p:nvSpPr>
        <p:spPr>
          <a:xfrm>
            <a:off x="10387173" y="146920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640F7-63D3-F3BD-8F03-CEFC286AB4C8}"/>
              </a:ext>
            </a:extLst>
          </p:cNvPr>
          <p:cNvSpPr txBox="1"/>
          <p:nvPr/>
        </p:nvSpPr>
        <p:spPr>
          <a:xfrm>
            <a:off x="10703926" y="355485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 Class</a:t>
            </a:r>
          </a:p>
          <a:p>
            <a:r>
              <a:rPr lang="en-US" dirty="0"/>
              <a:t>Extends Entity</a:t>
            </a:r>
          </a:p>
        </p:txBody>
      </p:sp>
      <p:pic>
        <p:nvPicPr>
          <p:cNvPr id="16" name="Picture 15" descr="A cartoon of a grey monster&#10;&#10;Description automatically generated">
            <a:extLst>
              <a:ext uri="{FF2B5EF4-FFF2-40B4-BE49-F238E27FC236}">
                <a16:creationId xmlns:a16="http://schemas.microsoft.com/office/drawing/2014/main" id="{79BB2AFD-EB90-79EA-29FF-F7838869D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469" y="4178433"/>
            <a:ext cx="1229730" cy="19041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66B240-8DBA-E6AC-1213-4E94DD768ABB}"/>
              </a:ext>
            </a:extLst>
          </p:cNvPr>
          <p:cNvCxnSpPr>
            <a:cxnSpLocks/>
          </p:cNvCxnSpPr>
          <p:nvPr/>
        </p:nvCxnSpPr>
        <p:spPr>
          <a:xfrm flipH="1">
            <a:off x="8393259" y="3915920"/>
            <a:ext cx="1020566" cy="89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53C686-54F9-18CE-E809-9222D06CF43C}"/>
              </a:ext>
            </a:extLst>
          </p:cNvPr>
          <p:cNvSpPr txBox="1"/>
          <p:nvPr/>
        </p:nvSpPr>
        <p:spPr>
          <a:xfrm>
            <a:off x="8328093" y="537689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Stray Class</a:t>
            </a:r>
          </a:p>
          <a:p>
            <a:r>
              <a:rPr lang="en-US" dirty="0"/>
              <a:t>Extends Entity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F707B-59B1-9CA7-FF53-3B2FA57A9BEC}"/>
              </a:ext>
            </a:extLst>
          </p:cNvPr>
          <p:cNvSpPr txBox="1"/>
          <p:nvPr/>
        </p:nvSpPr>
        <p:spPr>
          <a:xfrm>
            <a:off x="5073565" y="5377902"/>
            <a:ext cx="20665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Stray that spawns</a:t>
            </a:r>
          </a:p>
          <a:p>
            <a:r>
              <a:rPr lang="en-US" dirty="0"/>
              <a:t>Is an individual Stray 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51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Classes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92834" y="1122218"/>
            <a:ext cx="562234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 Classes with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parent class which a child class inherits from can be in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Self refers to the specific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 instance variables in __</a:t>
            </a:r>
            <a:r>
              <a:rPr lang="en-US" sz="2000" dirty="0" err="1"/>
              <a:t>init</a:t>
            </a:r>
            <a:r>
              <a:rPr lang="en-US" sz="2000" dirty="0"/>
              <a:t>__</a:t>
            </a:r>
          </a:p>
          <a:p>
            <a:r>
              <a:rPr lang="en-US" sz="2000" dirty="0"/>
              <a:t>    method with </a:t>
            </a:r>
            <a:r>
              <a:rPr lang="en-US" sz="2000" dirty="0" err="1"/>
              <a:t>self.instance_var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variables declared outside and accessed with </a:t>
            </a:r>
            <a:r>
              <a:rPr lang="en-US" sz="2000" dirty="0" err="1"/>
              <a:t>ClassName.class_var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instance declared with </a:t>
            </a:r>
          </a:p>
          <a:p>
            <a:r>
              <a:rPr lang="en-US" sz="2000" dirty="0"/>
              <a:t>    instance = </a:t>
            </a:r>
            <a:r>
              <a:rPr lang="en-US" sz="2000" dirty="0" err="1"/>
              <a:t>ClassName</a:t>
            </a:r>
            <a:r>
              <a:rPr lang="en-US" sz="2000" dirty="0"/>
              <a:t>()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DF56EC-A66B-8FFD-16E4-5662268C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22" y="833158"/>
            <a:ext cx="5704263" cy="54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for Prev. Slide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E6C29-F23A-A76B-47EA-B81804527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21" y="899136"/>
            <a:ext cx="6066589" cy="3278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8F278-30AF-1935-1BD1-BCE222C26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0" y="899136"/>
            <a:ext cx="5370197" cy="5119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32857-1615-4A85-76C5-7A4B7E551F3F}"/>
              </a:ext>
            </a:extLst>
          </p:cNvPr>
          <p:cNvSpPr txBox="1"/>
          <p:nvPr/>
        </p:nvSpPr>
        <p:spPr>
          <a:xfrm>
            <a:off x="6041212" y="4811850"/>
            <a:ext cx="4300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dive into some more examples in code!</a:t>
            </a:r>
          </a:p>
        </p:txBody>
      </p:sp>
    </p:spTree>
    <p:extLst>
      <p:ext uri="{BB962C8B-B14F-4D97-AF65-F5344CB8AC3E}">
        <p14:creationId xmlns:p14="http://schemas.microsoft.com/office/powerpoint/2010/main" val="253119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What are Libraries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compartmentalize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programs more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people who have written code for you. So use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Python provides several built-in libraries, 2 of which we’ll talk about today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D53F1E-36AF-4E5E-68BA-0C6A49677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6" y="1296596"/>
            <a:ext cx="5163881" cy="4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814</Words>
  <Application>Microsoft Office PowerPoint</Application>
  <PresentationFormat>Widescreen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Calibri</vt:lpstr>
      <vt:lpstr>Wingdings</vt:lpstr>
      <vt:lpstr>Arial</vt:lpstr>
      <vt:lpstr>Office Theme</vt:lpstr>
      <vt:lpstr>PowerPoint Presentation</vt:lpstr>
      <vt:lpstr>Algorithmic Complexity</vt:lpstr>
      <vt:lpstr>Algorithmic Complexity Cont.</vt:lpstr>
      <vt:lpstr>Solution: Binary Search</vt:lpstr>
      <vt:lpstr>Complexity</vt:lpstr>
      <vt:lpstr>Classes</vt:lpstr>
      <vt:lpstr>Classes</vt:lpstr>
      <vt:lpstr>Output for Prev. Slide</vt:lpstr>
      <vt:lpstr>What are Libraries</vt:lpstr>
      <vt:lpstr>csv (built-in library)</vt:lpstr>
      <vt:lpstr>datetime (built-in library)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Shores, Gabriel Dennis</cp:lastModifiedBy>
  <cp:revision>36</cp:revision>
  <dcterms:modified xsi:type="dcterms:W3CDTF">2024-10-25T17:13:51Z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