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3" r:id="rId2"/>
    <p:sldId id="461" r:id="rId3"/>
    <p:sldId id="518" r:id="rId4"/>
    <p:sldId id="516" r:id="rId5"/>
    <p:sldId id="517" r:id="rId6"/>
    <p:sldId id="490" r:id="rId7"/>
    <p:sldId id="421" r:id="rId8"/>
    <p:sldId id="491" r:id="rId9"/>
    <p:sldId id="492" r:id="rId10"/>
    <p:sldId id="493" r:id="rId11"/>
    <p:sldId id="508" r:id="rId12"/>
    <p:sldId id="494" r:id="rId13"/>
    <p:sldId id="495" r:id="rId14"/>
    <p:sldId id="496" r:id="rId15"/>
    <p:sldId id="497" r:id="rId16"/>
    <p:sldId id="515" r:id="rId17"/>
    <p:sldId id="513" r:id="rId18"/>
    <p:sldId id="500" r:id="rId19"/>
    <p:sldId id="509" r:id="rId20"/>
    <p:sldId id="510" r:id="rId21"/>
    <p:sldId id="512" r:id="rId22"/>
    <p:sldId id="514" r:id="rId23"/>
    <p:sldId id="480" r:id="rId24"/>
  </p:sldIdLst>
  <p:sldSz cx="12192000" cy="6858000"/>
  <p:notesSz cx="6797675" cy="9926638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lu" initials="h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227"/>
    <a:srgbClr val="880014"/>
    <a:srgbClr val="ED374D"/>
    <a:srgbClr val="EB1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60" autoAdjust="0"/>
    <p:restoredTop sz="96349" autoAdjust="0"/>
  </p:normalViewPr>
  <p:slideViewPr>
    <p:cSldViewPr snapToGrid="0">
      <p:cViewPr>
        <p:scale>
          <a:sx n="105" d="100"/>
          <a:sy n="105" d="100"/>
        </p:scale>
        <p:origin x="-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08F7-40BD-4E2B-B69C-49BCEBF305B8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58A4-F945-405B-B193-3D176AA8B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8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70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44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64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6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6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677720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0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311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11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DFDAE-03EA-44B6-94EF-7312A671F56C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21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06205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29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08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1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F7401-6E7D-4CE3-89B6-86741D8BF9B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2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358A4-F945-405B-B193-3D176AA8B553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1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4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24395-8BEF-41A1-8AAA-0B6B11182D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2084" y="-15204"/>
            <a:ext cx="6839917" cy="6873204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1361011" y="1753996"/>
            <a:ext cx="3733708" cy="3731274"/>
          </a:xfrm>
          <a:custGeom>
            <a:avLst/>
            <a:gdLst>
              <a:gd name="connsiteX0" fmla="*/ 1866854 w 3733708"/>
              <a:gd name="connsiteY0" fmla="*/ 0 h 3731274"/>
              <a:gd name="connsiteX1" fmla="*/ 3733708 w 3733708"/>
              <a:gd name="connsiteY1" fmla="*/ 1865637 h 3731274"/>
              <a:gd name="connsiteX2" fmla="*/ 1866854 w 3733708"/>
              <a:gd name="connsiteY2" fmla="*/ 3731274 h 3731274"/>
              <a:gd name="connsiteX3" fmla="*/ 0 w 3733708"/>
              <a:gd name="connsiteY3" fmla="*/ 1865637 h 3731274"/>
              <a:gd name="connsiteX4" fmla="*/ 1866854 w 3733708"/>
              <a:gd name="connsiteY4" fmla="*/ 0 h 373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708" h="3731274">
                <a:moveTo>
                  <a:pt x="1866854" y="0"/>
                </a:moveTo>
                <a:cubicBezTo>
                  <a:pt x="2897889" y="0"/>
                  <a:pt x="3733708" y="835274"/>
                  <a:pt x="3733708" y="1865637"/>
                </a:cubicBezTo>
                <a:cubicBezTo>
                  <a:pt x="3733708" y="2896000"/>
                  <a:pt x="2897889" y="3731274"/>
                  <a:pt x="1866854" y="3731274"/>
                </a:cubicBezTo>
                <a:cubicBezTo>
                  <a:pt x="835819" y="3731274"/>
                  <a:pt x="0" y="2896000"/>
                  <a:pt x="0" y="1865637"/>
                </a:cubicBezTo>
                <a:cubicBezTo>
                  <a:pt x="0" y="835274"/>
                  <a:pt x="835819" y="0"/>
                  <a:pt x="18668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C74C5-49C3-4B91-9805-E5C47E5A7A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9D444-35CE-4684-8F6D-BDB946ED3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F8949-76C5-403D-998E-499E92803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BF794-E990-4740-8F1E-3AA0CDD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CFB8-5EDF-41B0-A969-A870D986FAC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8C9A-6D2D-45F9-8B55-5918B36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3CC95-4B5B-4110-802C-FCB4A167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254E2-49A5-4C72-A0E8-9B509D84CA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379942"/>
            <a:ext cx="1946431" cy="553508"/>
            <a:chOff x="-1340817" y="2714172"/>
            <a:chExt cx="5027446" cy="1429658"/>
          </a:xfrm>
        </p:grpSpPr>
        <p:sp>
          <p:nvSpPr>
            <p:cNvPr id="4" name="五边形 3"/>
            <p:cNvSpPr/>
            <p:nvPr/>
          </p:nvSpPr>
          <p:spPr>
            <a:xfrm>
              <a:off x="-1340817" y="2714172"/>
              <a:ext cx="5027446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-1340817" y="3429001"/>
              <a:ext cx="5027446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  <a:gd name="connsiteX0-1" fmla="*/ 0 w 3686629"/>
                <a:gd name="connsiteY0-2" fmla="*/ 0 h 714829"/>
                <a:gd name="connsiteX1-3" fmla="*/ 3686629 w 3686629"/>
                <a:gd name="connsiteY1-4" fmla="*/ 0 h 714829"/>
                <a:gd name="connsiteX2-5" fmla="*/ 3435202 w 3686629"/>
                <a:gd name="connsiteY2-6" fmla="*/ 714829 h 714829"/>
                <a:gd name="connsiteX3-7" fmla="*/ 0 w 3686629"/>
                <a:gd name="connsiteY3-8" fmla="*/ 714829 h 714829"/>
                <a:gd name="connsiteX4" fmla="*/ 0 w 3686629"/>
                <a:gd name="connsiteY4" fmla="*/ 0 h 7148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0" y="379942"/>
            <a:ext cx="1123498" cy="553508"/>
            <a:chOff x="0" y="202142"/>
            <a:chExt cx="919420" cy="452966"/>
          </a:xfrm>
        </p:grpSpPr>
        <p:grpSp>
          <p:nvGrpSpPr>
            <p:cNvPr id="9" name="组合 8"/>
            <p:cNvGrpSpPr/>
            <p:nvPr/>
          </p:nvGrpSpPr>
          <p:grpSpPr>
            <a:xfrm>
              <a:off x="0" y="202142"/>
              <a:ext cx="394182" cy="452966"/>
              <a:chOff x="0" y="202142"/>
              <a:chExt cx="394182" cy="452966"/>
            </a:xfrm>
          </p:grpSpPr>
          <p:sp>
            <p:nvSpPr>
              <p:cNvPr id="18" name="等腰三角形 17"/>
              <p:cNvSpPr/>
              <p:nvPr/>
            </p:nvSpPr>
            <p:spPr>
              <a:xfrm flipV="1">
                <a:off x="303" y="202142"/>
                <a:ext cx="262721" cy="226483"/>
              </a:xfrm>
              <a:prstGeom prst="triangle">
                <a:avLst/>
              </a:prstGeom>
              <a:solidFill>
                <a:srgbClr val="EB19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>
                <a:off x="131461" y="202142"/>
                <a:ext cx="262721" cy="226483"/>
              </a:xfrm>
              <a:prstGeom prst="triangle">
                <a:avLst/>
              </a:prstGeom>
              <a:solidFill>
                <a:srgbClr val="C212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flipV="1">
                <a:off x="131461" y="428625"/>
                <a:ext cx="262721" cy="226483"/>
              </a:xfrm>
              <a:prstGeom prst="triangle">
                <a:avLst/>
              </a:prstGeom>
              <a:solidFill>
                <a:srgbClr val="ED37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>
                <a:off x="0" y="428625"/>
                <a:ext cx="262721" cy="226483"/>
              </a:xfrm>
              <a:prstGeom prst="triangle">
                <a:avLst/>
              </a:prstGeom>
              <a:solidFill>
                <a:srgbClr val="880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等腰三角形 9"/>
            <p:cNvSpPr/>
            <p:nvPr/>
          </p:nvSpPr>
          <p:spPr>
            <a:xfrm flipV="1">
              <a:off x="262922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394080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394080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262619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525541" y="202142"/>
              <a:ext cx="262721" cy="226483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656699" y="202142"/>
              <a:ext cx="262721" cy="226483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656699" y="428625"/>
              <a:ext cx="262721" cy="226483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525238" y="428625"/>
              <a:ext cx="262721" cy="226483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0" y="6705904"/>
            <a:ext cx="12192000" cy="150435"/>
            <a:chOff x="0" y="2714172"/>
            <a:chExt cx="3686629" cy="1429658"/>
          </a:xfrm>
        </p:grpSpPr>
        <p:sp>
          <p:nvSpPr>
            <p:cNvPr id="23" name="矩形 22"/>
            <p:cNvSpPr/>
            <p:nvPr/>
          </p:nvSpPr>
          <p:spPr>
            <a:xfrm>
              <a:off x="0" y="2714172"/>
              <a:ext cx="3686629" cy="1429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0" y="3429001"/>
              <a:ext cx="3686629" cy="714829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占位符 2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277403" y="5575851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4350" y="2661600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基金持股关系推断的社会网络</a:t>
            </a:r>
          </a:p>
          <a:p>
            <a:pPr lvl="0">
              <a:defRPr/>
            </a:pP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与股价崩盘风险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728BE4-D872-40C4-9CA4-F52B6462CD05}"/>
              </a:ext>
            </a:extLst>
          </p:cNvPr>
          <p:cNvSpPr txBox="1"/>
          <p:nvPr/>
        </p:nvSpPr>
        <p:spPr>
          <a:xfrm>
            <a:off x="404351" y="4404187"/>
            <a:ext cx="645173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指导老师：方立兵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汇报人：李康</a:t>
            </a:r>
            <a:endParaRPr lang="en-US" altLang="zh-CN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  <a:p>
            <a:pPr lvl="0">
              <a:defRPr/>
            </a:pPr>
            <a:r>
              <a:rPr lang="zh-CN" alt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汇报时间：</a:t>
            </a:r>
            <a:r>
              <a:rPr lang="en-US" altLang="zh-CN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2020.5.21</a:t>
            </a:r>
            <a:endParaRPr lang="zh-CN" altLang="en-US" sz="24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方正兰亭中黑_GBK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数据展示</a:t>
            </a:r>
            <a:endParaRPr lang="en-US" altLang="zh-CN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外部数据</a:t>
            </a:r>
            <a:endParaRPr lang="zh-CN" altLang="en-US" sz="26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772995-15F0-4122-BA1D-E4BFD38C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007636"/>
            <a:ext cx="7188199" cy="28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1A6E7A-AA56-4F10-8308-2E780DC23532}"/>
              </a:ext>
            </a:extLst>
          </p:cNvPr>
          <p:cNvSpPr txBox="1"/>
          <p:nvPr/>
        </p:nvSpPr>
        <p:spPr>
          <a:xfrm>
            <a:off x="2106412" y="1290383"/>
            <a:ext cx="317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市场的收益率（指数）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F4957-57C9-4066-88DD-426BA49F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0892"/>
            <a:ext cx="6914286" cy="180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F3C8FA0-A08B-4D56-938D-311F8E0B9248}"/>
              </a:ext>
            </a:extLst>
          </p:cNvPr>
          <p:cNvSpPr txBox="1"/>
          <p:nvPr/>
        </p:nvSpPr>
        <p:spPr>
          <a:xfrm>
            <a:off x="2106412" y="40093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基金经理、股票和城市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3DFBE4-A327-46D4-8C4E-D0F64641A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20" y="4529874"/>
            <a:ext cx="6866667" cy="144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9A9BDF-3E67-47FC-B65E-CB70C6777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38" y="3146171"/>
            <a:ext cx="6885714" cy="20476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7492615" y="2362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股票的控制变量</a:t>
            </a:r>
          </a:p>
        </p:txBody>
      </p:sp>
    </p:spTree>
    <p:extLst>
      <p:ext uri="{BB962C8B-B14F-4D97-AF65-F5344CB8AC3E}">
        <p14:creationId xmlns:p14="http://schemas.microsoft.com/office/powerpoint/2010/main" val="40737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5" y="410442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描述性统计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BCAFDA-B9C4-46AA-A635-4134DFFF65E7}"/>
              </a:ext>
            </a:extLst>
          </p:cNvPr>
          <p:cNvSpPr txBox="1"/>
          <p:nvPr/>
        </p:nvSpPr>
        <p:spPr>
          <a:xfrm>
            <a:off x="4887129" y="1429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用于机器学习的指标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E242E-0C86-4EDF-A968-0D8A94E1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800" y="2233475"/>
            <a:ext cx="6866667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量化</a:t>
            </a:r>
            <a:r>
              <a:rPr lang="en-US" altLang="zh-CN" sz="3200" b="1" dirty="0">
                <a:solidFill>
                  <a:schemeClr val="accent1"/>
                </a:solidFill>
                <a:latin typeface="+mn-ea"/>
              </a:rPr>
              <a:t>MOM</a:t>
            </a:r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支持关键过程及人员投入</a:t>
            </a:r>
          </a:p>
        </p:txBody>
      </p:sp>
    </p:spTree>
    <p:extLst>
      <p:ext uri="{BB962C8B-B14F-4D97-AF65-F5344CB8AC3E}">
        <p14:creationId xmlns:p14="http://schemas.microsoft.com/office/powerpoint/2010/main" val="129313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305048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实证分析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第三部分</a:t>
            </a:r>
          </a:p>
        </p:txBody>
      </p:sp>
    </p:spTree>
    <p:extLst>
      <p:ext uri="{BB962C8B-B14F-4D97-AF65-F5344CB8AC3E}">
        <p14:creationId xmlns:p14="http://schemas.microsoft.com/office/powerpoint/2010/main" val="42177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8438E1-CF5B-4F59-926D-1C93F6023249}"/>
              </a:ext>
            </a:extLst>
          </p:cNvPr>
          <p:cNvSpPr txBox="1"/>
          <p:nvPr/>
        </p:nvSpPr>
        <p:spPr>
          <a:xfrm>
            <a:off x="7149286" y="1503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股价崩盘指标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2672080" y="1503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减持指标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16EBC-E4DD-4002-9336-EAF39F3FDA2B}"/>
              </a:ext>
            </a:extLst>
          </p:cNvPr>
          <p:cNvSpPr txBox="1"/>
          <p:nvPr/>
        </p:nvSpPr>
        <p:spPr>
          <a:xfrm>
            <a:off x="2519680" y="2844800"/>
            <a:ext cx="295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首先得到关系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其次得到信息准确度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然后得到减持指标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710D3-41F7-483A-903F-7C4DAAA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449" y="2420256"/>
            <a:ext cx="1333333" cy="361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D5083-6A94-4E2F-B374-5BBD5E3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449" y="3359654"/>
            <a:ext cx="1238095" cy="447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2E4F5-90F4-43A1-A3B9-901CBD16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861" y="4463777"/>
            <a:ext cx="3295238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06574" y="317845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8A0386-3BD5-4DA9-8838-B3C4CC73160F}"/>
              </a:ext>
            </a:extLst>
          </p:cNvPr>
          <p:cNvSpPr txBox="1"/>
          <p:nvPr/>
        </p:nvSpPr>
        <p:spPr>
          <a:xfrm>
            <a:off x="5546009" y="168656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实验逻辑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7CE2B3-41EC-47BE-8BA3-868E0FFC93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74" y="2055892"/>
            <a:ext cx="8825586" cy="3474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9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模型介绍</a:t>
            </a:r>
          </a:p>
        </p:txBody>
      </p:sp>
    </p:spTree>
    <p:extLst>
      <p:ext uri="{BB962C8B-B14F-4D97-AF65-F5344CB8AC3E}">
        <p14:creationId xmlns:p14="http://schemas.microsoft.com/office/powerpoint/2010/main" val="271203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实验结果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24854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假设检验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E5A36B-B8B4-45C0-9AC0-56547A6C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770" y="1339113"/>
            <a:ext cx="2711227" cy="5847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48FAA1-CCE4-4443-9477-38C2F5F1D737}"/>
              </a:ext>
            </a:extLst>
          </p:cNvPr>
          <p:cNvSpPr txBox="1"/>
          <p:nvPr/>
        </p:nvSpPr>
        <p:spPr>
          <a:xfrm>
            <a:off x="1875099" y="1446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假设检验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02BCAB-5D70-49C0-BD35-95DA84D373A4}"/>
              </a:ext>
            </a:extLst>
          </p:cNvPr>
          <p:cNvSpPr txBox="1"/>
          <p:nvPr/>
        </p:nvSpPr>
        <p:spPr>
          <a:xfrm>
            <a:off x="2080774" y="45647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检验结果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FBA265-435D-4692-A398-FAE4B0263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34" y="4178555"/>
            <a:ext cx="6876190" cy="10857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00CBC5-7C89-4E30-8B2F-9D67517DCC99}"/>
              </a:ext>
            </a:extLst>
          </p:cNvPr>
          <p:cNvSpPr txBox="1"/>
          <p:nvPr/>
        </p:nvSpPr>
        <p:spPr>
          <a:xfrm>
            <a:off x="3376634" y="2335641"/>
            <a:ext cx="3539687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H0: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无相关性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Songti SC"/>
                <a:cs typeface="Times New Roman" panose="02020603050405020304" pitchFamily="18" charset="0"/>
              </a:rPr>
              <a:t>H1: 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57C222-F6DC-49FA-8C74-65FE783BBB31}"/>
              </a:ext>
            </a:extLst>
          </p:cNvPr>
          <p:cNvSpPr txBox="1"/>
          <p:nvPr/>
        </p:nvSpPr>
        <p:spPr>
          <a:xfrm>
            <a:off x="3376634" y="5893824"/>
            <a:ext cx="771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的置信水平下，拒绝原假设，认为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shock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变量与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reduceIndex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有相关性。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02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5930" y="0"/>
            <a:ext cx="3315210" cy="6858000"/>
            <a:chOff x="2501011" y="330200"/>
            <a:chExt cx="4125595" cy="8534401"/>
          </a:xfrm>
        </p:grpSpPr>
        <p:sp>
          <p:nvSpPr>
            <p:cNvPr id="3" name="等腰三角形 2"/>
            <p:cNvSpPr/>
            <p:nvPr/>
          </p:nvSpPr>
          <p:spPr>
            <a:xfrm>
              <a:off x="3327908" y="3302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等腰三角形 3"/>
            <p:cNvSpPr/>
            <p:nvPr/>
          </p:nvSpPr>
          <p:spPr>
            <a:xfrm flipV="1">
              <a:off x="3327908" y="17526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flipV="1">
              <a:off x="2501011" y="3302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4151630" y="17526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4152900" y="3175000"/>
              <a:ext cx="1649984" cy="1422400"/>
            </a:xfrm>
            <a:prstGeom prst="triangle">
              <a:avLst/>
            </a:prstGeom>
            <a:solidFill>
              <a:srgbClr val="EB19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4976622" y="3175000"/>
              <a:ext cx="1649984" cy="1422400"/>
            </a:xfrm>
            <a:prstGeom prst="triangle">
              <a:avLst/>
            </a:pr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4976622" y="4597400"/>
              <a:ext cx="1649984" cy="1422400"/>
            </a:xfrm>
            <a:prstGeom prst="triangle">
              <a:avLst/>
            </a:prstGeom>
            <a:solidFill>
              <a:srgbClr val="ED3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150995" y="4597400"/>
              <a:ext cx="1649984" cy="1422400"/>
            </a:xfrm>
            <a:prstGeom prst="triangle">
              <a:avLst/>
            </a:prstGeom>
            <a:solidFill>
              <a:srgbClr val="880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flipV="1">
              <a:off x="4150995" y="6019800"/>
              <a:ext cx="1649984" cy="14224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3324098" y="6019800"/>
              <a:ext cx="1649984" cy="142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3327907" y="7442200"/>
              <a:ext cx="1649984" cy="1422401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2501011" y="7442200"/>
              <a:ext cx="1649984" cy="142240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20914" y="3013502"/>
            <a:ext cx="376820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CN" sz="4800" b="1" i="1" dirty="0">
                <a:solidFill>
                  <a:srgbClr val="FF3737"/>
                </a:solidFill>
                <a:latin typeface="Century Gothic" panose="020B0502020202020204" pitchFamily="34" charset="0"/>
              </a:rPr>
              <a:t>CONTENT</a:t>
            </a:r>
            <a:endParaRPr lang="zh-CN" altLang="en-US" sz="4800" b="1" i="1" dirty="0">
              <a:solidFill>
                <a:srgbClr val="FF3737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363059" y="1143000"/>
            <a:ext cx="4336910" cy="707886"/>
            <a:chOff x="1278972" y="1858813"/>
            <a:chExt cx="4336910" cy="707886"/>
          </a:xfrm>
        </p:grpSpPr>
        <p:grpSp>
          <p:nvGrpSpPr>
            <p:cNvPr id="18" name="组合 17"/>
            <p:cNvGrpSpPr/>
            <p:nvPr/>
          </p:nvGrpSpPr>
          <p:grpSpPr>
            <a:xfrm>
              <a:off x="1278972" y="1858813"/>
              <a:ext cx="4336910" cy="707886"/>
              <a:chOff x="1591029" y="1914842"/>
              <a:chExt cx="4336910" cy="707886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3402" y="1914842"/>
                <a:ext cx="37245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方正兰亭中黑_GBK" panose="02000000000000000000" pitchFamily="2" charset="-122"/>
                  </a:rPr>
                  <a:t>文献综述</a:t>
                </a:r>
              </a:p>
            </p:txBody>
          </p:sp>
          <p:sp>
            <p:nvSpPr>
              <p:cNvPr id="21" name="圆角矩形 20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323339" y="2028090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407426" y="2335706"/>
            <a:ext cx="4436456" cy="707886"/>
            <a:chOff x="1278972" y="1860782"/>
            <a:chExt cx="4436456" cy="707886"/>
          </a:xfrm>
        </p:grpSpPr>
        <p:grpSp>
          <p:nvGrpSpPr>
            <p:cNvPr id="49" name="组合 48"/>
            <p:cNvGrpSpPr/>
            <p:nvPr/>
          </p:nvGrpSpPr>
          <p:grpSpPr>
            <a:xfrm>
              <a:off x="1278972" y="1860782"/>
              <a:ext cx="4436456" cy="707886"/>
              <a:chOff x="1591029" y="1916811"/>
              <a:chExt cx="4436456" cy="707886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203400" y="1916811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实验数据</a:t>
                </a:r>
              </a:p>
            </p:txBody>
          </p:sp>
          <p:sp>
            <p:nvSpPr>
              <p:cNvPr id="52" name="圆角矩形 34"/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A5852C8-D394-472C-A643-2E334BCD09DA}"/>
              </a:ext>
            </a:extLst>
          </p:cNvPr>
          <p:cNvGrpSpPr/>
          <p:nvPr/>
        </p:nvGrpSpPr>
        <p:grpSpPr>
          <a:xfrm>
            <a:off x="6407426" y="3556187"/>
            <a:ext cx="4436457" cy="707886"/>
            <a:chOff x="1278972" y="1817281"/>
            <a:chExt cx="4436457" cy="70788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F298284F-18A1-4A26-BB3C-E97DF7041A74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577CD76-7AF0-4D20-B08B-349BE7CC150F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实证分析</a:t>
                </a:r>
              </a:p>
            </p:txBody>
          </p:sp>
          <p:sp>
            <p:nvSpPr>
              <p:cNvPr id="38" name="圆角矩形 34">
                <a:extLst>
                  <a:ext uri="{FF2B5EF4-FFF2-40B4-BE49-F238E27FC236}">
                    <a16:creationId xmlns:a16="http://schemas.microsoft.com/office/drawing/2014/main" id="{3B9DE61F-7A7C-4EF4-8970-D538CDD2C17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E543A84-8EA0-479C-9D3F-55EC43228133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ADAFAF5-2C5A-4C14-B766-385A37CBD2A0}"/>
              </a:ext>
            </a:extLst>
          </p:cNvPr>
          <p:cNvGrpSpPr/>
          <p:nvPr/>
        </p:nvGrpSpPr>
        <p:grpSpPr>
          <a:xfrm>
            <a:off x="6407426" y="4776668"/>
            <a:ext cx="4436457" cy="707886"/>
            <a:chOff x="1278972" y="1817281"/>
            <a:chExt cx="4436457" cy="707886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B9C43BC-4DF2-427A-AC11-D9016049C7B5}"/>
                </a:ext>
              </a:extLst>
            </p:cNvPr>
            <p:cNvGrpSpPr/>
            <p:nvPr/>
          </p:nvGrpSpPr>
          <p:grpSpPr>
            <a:xfrm>
              <a:off x="1278972" y="1817281"/>
              <a:ext cx="4436457" cy="707886"/>
              <a:chOff x="1591029" y="1873310"/>
              <a:chExt cx="4436457" cy="70788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87FCA44-1C5D-4EAC-9433-1ED98AC6FA35}"/>
                  </a:ext>
                </a:extLst>
              </p:cNvPr>
              <p:cNvSpPr txBox="1"/>
              <p:nvPr/>
            </p:nvSpPr>
            <p:spPr>
              <a:xfrm>
                <a:off x="2203401" y="1873310"/>
                <a:ext cx="3824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zh-CN" altLang="en-US" sz="4000" b="1" dirty="0">
                    <a:solidFill>
                      <a:schemeClr val="accent2"/>
                    </a:solidFill>
                    <a:latin typeface="微软雅黑" panose="020B0503020204020204" pitchFamily="34" charset="-122"/>
                  </a:rPr>
                  <a:t>实验结果</a:t>
                </a:r>
              </a:p>
            </p:txBody>
          </p:sp>
          <p:sp>
            <p:nvSpPr>
              <p:cNvPr id="45" name="圆角矩形 34">
                <a:extLst>
                  <a:ext uri="{FF2B5EF4-FFF2-40B4-BE49-F238E27FC236}">
                    <a16:creationId xmlns:a16="http://schemas.microsoft.com/office/drawing/2014/main" id="{C2A6F0A7-20BA-42DF-A21E-CF37C3D6CD69}"/>
                  </a:ext>
                </a:extLst>
              </p:cNvPr>
              <p:cNvSpPr/>
              <p:nvPr/>
            </p:nvSpPr>
            <p:spPr>
              <a:xfrm rot="2700000">
                <a:off x="1591029" y="2067965"/>
                <a:ext cx="401640" cy="401640"/>
              </a:xfrm>
              <a:prstGeom prst="roundRect">
                <a:avLst/>
              </a:prstGeom>
              <a:solidFill>
                <a:schemeClr val="accent1"/>
              </a:solidFill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414141"/>
                  </a:solidFill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95F74E8-C989-4DE3-9BB2-1DAF5077CF5D}"/>
                </a:ext>
              </a:extLst>
            </p:cNvPr>
            <p:cNvSpPr txBox="1"/>
            <p:nvPr/>
          </p:nvSpPr>
          <p:spPr>
            <a:xfrm>
              <a:off x="1323338" y="2028090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4</a:t>
              </a:r>
              <a:endParaRPr lang="zh-CN" altLang="en-US" i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90874" y="363796"/>
            <a:ext cx="10085425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+mn-ea"/>
              </a:rPr>
              <a:t>实验结果 预测模型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7A486B-CCCE-41EC-AF25-DC18F2B11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05" y="1561871"/>
            <a:ext cx="6847619" cy="14380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46C424-A3E9-4E5E-A748-A3E3FAB27FF1}"/>
              </a:ext>
            </a:extLst>
          </p:cNvPr>
          <p:cNvSpPr txBox="1"/>
          <p:nvPr/>
        </p:nvSpPr>
        <p:spPr>
          <a:xfrm>
            <a:off x="4729128" y="10705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F721696-17FE-4E92-8A41-E39BA58A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874" y="3861698"/>
            <a:ext cx="6857143" cy="216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12D628-3F06-4125-AE4F-CB02329BAD3D}"/>
              </a:ext>
            </a:extLst>
          </p:cNvPr>
          <p:cNvSpPr txBox="1"/>
          <p:nvPr/>
        </p:nvSpPr>
        <p:spPr>
          <a:xfrm>
            <a:off x="4876604" y="341939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6920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B50A984-9019-44FA-B6B2-2455046E8A29}"/>
              </a:ext>
            </a:extLst>
          </p:cNvPr>
          <p:cNvSpPr/>
          <p:nvPr/>
        </p:nvSpPr>
        <p:spPr>
          <a:xfrm>
            <a:off x="3949981" y="448"/>
            <a:ext cx="4292041" cy="6857107"/>
          </a:xfrm>
          <a:prstGeom prst="rect">
            <a:avLst/>
          </a:prstGeom>
          <a:solidFill>
            <a:srgbClr val="991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92FA93-77B5-41D2-8C0A-309368611680}"/>
              </a:ext>
            </a:extLst>
          </p:cNvPr>
          <p:cNvSpPr/>
          <p:nvPr/>
        </p:nvSpPr>
        <p:spPr>
          <a:xfrm>
            <a:off x="268603" y="451150"/>
            <a:ext cx="11654794" cy="60136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58800" sx="103000" sy="103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09">
              <a:defRPr/>
            </a:pPr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Freeform 15"/>
          <p:cNvSpPr/>
          <p:nvPr/>
        </p:nvSpPr>
        <p:spPr bwMode="auto">
          <a:xfrm>
            <a:off x="1574658" y="3583215"/>
            <a:ext cx="3280470" cy="309679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5A678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2" name="Freeform 16"/>
          <p:cNvSpPr/>
          <p:nvPr/>
        </p:nvSpPr>
        <p:spPr bwMode="auto">
          <a:xfrm>
            <a:off x="1600054" y="1817899"/>
            <a:ext cx="3702691" cy="320633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3" name="Freeform 17"/>
          <p:cNvSpPr/>
          <p:nvPr/>
        </p:nvSpPr>
        <p:spPr bwMode="auto">
          <a:xfrm>
            <a:off x="7458288" y="3805189"/>
            <a:ext cx="3893281" cy="298411"/>
          </a:xfrm>
          <a:custGeom>
            <a:avLst/>
            <a:gdLst>
              <a:gd name="T0" fmla="*/ 1593 w 1593"/>
              <a:gd name="T1" fmla="*/ 188 h 188"/>
              <a:gd name="T2" fmla="*/ 190 w 1593"/>
              <a:gd name="T3" fmla="*/ 188 h 188"/>
              <a:gd name="T4" fmla="*/ 0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1593" y="188"/>
                </a:moveTo>
                <a:lnTo>
                  <a:pt x="190" y="188"/>
                </a:lnTo>
                <a:lnTo>
                  <a:pt x="0" y="0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4" name="Freeform 18"/>
          <p:cNvSpPr/>
          <p:nvPr/>
        </p:nvSpPr>
        <p:spPr bwMode="auto">
          <a:xfrm>
            <a:off x="7036070" y="1817899"/>
            <a:ext cx="4098575" cy="320633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B5B5B5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1419103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0" name="Line 23"/>
          <p:cNvSpPr>
            <a:spLocks noChangeShapeType="1"/>
          </p:cNvSpPr>
          <p:nvPr/>
        </p:nvSpPr>
        <p:spPr bwMode="auto">
          <a:xfrm flipH="1">
            <a:off x="1518568" y="3895610"/>
            <a:ext cx="180951" cy="0"/>
          </a:xfrm>
          <a:prstGeom prst="line">
            <a:avLst/>
          </a:prstGeom>
          <a:noFill/>
          <a:ln w="25400" cap="rnd">
            <a:solidFill>
              <a:srgbClr val="5A6783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V="1">
            <a:off x="6169405" y="4691955"/>
            <a:ext cx="0" cy="228570"/>
          </a:xfrm>
          <a:prstGeom prst="line">
            <a:avLst/>
          </a:prstGeom>
          <a:noFill/>
          <a:ln w="3175" cap="flat">
            <a:solidFill>
              <a:srgbClr val="F15B67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 flipH="1">
            <a:off x="10953694" y="1817897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 flipH="1">
            <a:off x="11237118" y="4103599"/>
            <a:ext cx="180951" cy="0"/>
          </a:xfrm>
          <a:prstGeom prst="line">
            <a:avLst/>
          </a:prstGeom>
          <a:noFill/>
          <a:ln w="25400" cap="rnd">
            <a:solidFill>
              <a:srgbClr val="B5B5B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28" tIns="45714" rIns="91428" bIns="45714" numCol="1" anchor="t" anchorCtr="0" compatLnSpc="1"/>
          <a:lstStyle/>
          <a:p>
            <a:pPr algn="r"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2" name="Freeform 292"/>
          <p:cNvSpPr/>
          <p:nvPr/>
        </p:nvSpPr>
        <p:spPr bwMode="auto">
          <a:xfrm>
            <a:off x="5093223" y="2872918"/>
            <a:ext cx="580949" cy="1314279"/>
          </a:xfrm>
          <a:custGeom>
            <a:avLst/>
            <a:gdLst>
              <a:gd name="T0" fmla="*/ 144 w 183"/>
              <a:gd name="T1" fmla="*/ 414 h 414"/>
              <a:gd name="T2" fmla="*/ 138 w 183"/>
              <a:gd name="T3" fmla="*/ 413 h 414"/>
              <a:gd name="T4" fmla="*/ 124 w 183"/>
              <a:gd name="T5" fmla="*/ 389 h 414"/>
              <a:gd name="T6" fmla="*/ 120 w 183"/>
              <a:gd name="T7" fmla="*/ 196 h 414"/>
              <a:gd name="T8" fmla="*/ 10 w 183"/>
              <a:gd name="T9" fmla="*/ 38 h 414"/>
              <a:gd name="T10" fmla="*/ 7 w 183"/>
              <a:gd name="T11" fmla="*/ 10 h 414"/>
              <a:gd name="T12" fmla="*/ 35 w 183"/>
              <a:gd name="T13" fmla="*/ 6 h 414"/>
              <a:gd name="T14" fmla="*/ 158 w 183"/>
              <a:gd name="T15" fmla="*/ 184 h 414"/>
              <a:gd name="T16" fmla="*/ 163 w 183"/>
              <a:gd name="T17" fmla="*/ 399 h 414"/>
              <a:gd name="T18" fmla="*/ 144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144" y="414"/>
                </a:moveTo>
                <a:cubicBezTo>
                  <a:pt x="142" y="414"/>
                  <a:pt x="140" y="414"/>
                  <a:pt x="138" y="413"/>
                </a:cubicBezTo>
                <a:cubicBezTo>
                  <a:pt x="128" y="410"/>
                  <a:pt x="121" y="399"/>
                  <a:pt x="124" y="389"/>
                </a:cubicBezTo>
                <a:cubicBezTo>
                  <a:pt x="142" y="325"/>
                  <a:pt x="141" y="259"/>
                  <a:pt x="120" y="196"/>
                </a:cubicBezTo>
                <a:cubicBezTo>
                  <a:pt x="100" y="133"/>
                  <a:pt x="62" y="79"/>
                  <a:pt x="10" y="38"/>
                </a:cubicBezTo>
                <a:cubicBezTo>
                  <a:pt x="2" y="31"/>
                  <a:pt x="0" y="18"/>
                  <a:pt x="7" y="10"/>
                </a:cubicBezTo>
                <a:cubicBezTo>
                  <a:pt x="14" y="1"/>
                  <a:pt x="26" y="0"/>
                  <a:pt x="35" y="6"/>
                </a:cubicBezTo>
                <a:cubicBezTo>
                  <a:pt x="93" y="52"/>
                  <a:pt x="136" y="113"/>
                  <a:pt x="158" y="184"/>
                </a:cubicBezTo>
                <a:cubicBezTo>
                  <a:pt x="181" y="254"/>
                  <a:pt x="183" y="328"/>
                  <a:pt x="163" y="399"/>
                </a:cubicBezTo>
                <a:cubicBezTo>
                  <a:pt x="160" y="408"/>
                  <a:pt x="152" y="414"/>
                  <a:pt x="144" y="414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3" name="Freeform 293"/>
          <p:cNvSpPr/>
          <p:nvPr/>
        </p:nvSpPr>
        <p:spPr bwMode="auto">
          <a:xfrm>
            <a:off x="5099570" y="2142762"/>
            <a:ext cx="1142851" cy="863488"/>
          </a:xfrm>
          <a:custGeom>
            <a:avLst/>
            <a:gdLst>
              <a:gd name="T0" fmla="*/ 21 w 360"/>
              <a:gd name="T1" fmla="*/ 272 h 272"/>
              <a:gd name="T2" fmla="*/ 1 w 360"/>
              <a:gd name="T3" fmla="*/ 253 h 272"/>
              <a:gd name="T4" fmla="*/ 20 w 360"/>
              <a:gd name="T5" fmla="*/ 232 h 272"/>
              <a:gd name="T6" fmla="*/ 202 w 360"/>
              <a:gd name="T7" fmla="*/ 169 h 272"/>
              <a:gd name="T8" fmla="*/ 318 w 360"/>
              <a:gd name="T9" fmla="*/ 15 h 272"/>
              <a:gd name="T10" fmla="*/ 344 w 360"/>
              <a:gd name="T11" fmla="*/ 4 h 272"/>
              <a:gd name="T12" fmla="*/ 356 w 360"/>
              <a:gd name="T13" fmla="*/ 29 h 272"/>
              <a:gd name="T14" fmla="*/ 225 w 360"/>
              <a:gd name="T15" fmla="*/ 201 h 272"/>
              <a:gd name="T16" fmla="*/ 22 w 360"/>
              <a:gd name="T17" fmla="*/ 272 h 272"/>
              <a:gd name="T18" fmla="*/ 21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21" y="272"/>
                </a:moveTo>
                <a:cubicBezTo>
                  <a:pt x="10" y="272"/>
                  <a:pt x="1" y="264"/>
                  <a:pt x="1" y="253"/>
                </a:cubicBezTo>
                <a:cubicBezTo>
                  <a:pt x="0" y="242"/>
                  <a:pt x="9" y="233"/>
                  <a:pt x="20" y="232"/>
                </a:cubicBezTo>
                <a:cubicBezTo>
                  <a:pt x="86" y="230"/>
                  <a:pt x="149" y="208"/>
                  <a:pt x="202" y="169"/>
                </a:cubicBezTo>
                <a:cubicBezTo>
                  <a:pt x="255" y="130"/>
                  <a:pt x="295" y="77"/>
                  <a:pt x="318" y="15"/>
                </a:cubicBezTo>
                <a:cubicBezTo>
                  <a:pt x="322" y="5"/>
                  <a:pt x="334" y="0"/>
                  <a:pt x="344" y="4"/>
                </a:cubicBezTo>
                <a:cubicBezTo>
                  <a:pt x="354" y="8"/>
                  <a:pt x="360" y="19"/>
                  <a:pt x="356" y="29"/>
                </a:cubicBezTo>
                <a:cubicBezTo>
                  <a:pt x="330" y="98"/>
                  <a:pt x="285" y="158"/>
                  <a:pt x="225" y="201"/>
                </a:cubicBezTo>
                <a:cubicBezTo>
                  <a:pt x="166" y="245"/>
                  <a:pt x="95" y="269"/>
                  <a:pt x="22" y="272"/>
                </a:cubicBezTo>
                <a:cubicBezTo>
                  <a:pt x="21" y="272"/>
                  <a:pt x="21" y="272"/>
                  <a:pt x="21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4" name="Freeform 294"/>
          <p:cNvSpPr/>
          <p:nvPr/>
        </p:nvSpPr>
        <p:spPr bwMode="auto">
          <a:xfrm>
            <a:off x="6096391" y="2142762"/>
            <a:ext cx="1142851" cy="863488"/>
          </a:xfrm>
          <a:custGeom>
            <a:avLst/>
            <a:gdLst>
              <a:gd name="T0" fmla="*/ 339 w 360"/>
              <a:gd name="T1" fmla="*/ 272 h 272"/>
              <a:gd name="T2" fmla="*/ 338 w 360"/>
              <a:gd name="T3" fmla="*/ 272 h 272"/>
              <a:gd name="T4" fmla="*/ 135 w 360"/>
              <a:gd name="T5" fmla="*/ 201 h 272"/>
              <a:gd name="T6" fmla="*/ 4 w 360"/>
              <a:gd name="T7" fmla="*/ 29 h 272"/>
              <a:gd name="T8" fmla="*/ 16 w 360"/>
              <a:gd name="T9" fmla="*/ 4 h 272"/>
              <a:gd name="T10" fmla="*/ 42 w 360"/>
              <a:gd name="T11" fmla="*/ 15 h 272"/>
              <a:gd name="T12" fmla="*/ 158 w 360"/>
              <a:gd name="T13" fmla="*/ 169 h 272"/>
              <a:gd name="T14" fmla="*/ 340 w 360"/>
              <a:gd name="T15" fmla="*/ 232 h 272"/>
              <a:gd name="T16" fmla="*/ 359 w 360"/>
              <a:gd name="T17" fmla="*/ 253 h 272"/>
              <a:gd name="T18" fmla="*/ 339 w 360"/>
              <a:gd name="T1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272">
                <a:moveTo>
                  <a:pt x="339" y="272"/>
                </a:moveTo>
                <a:cubicBezTo>
                  <a:pt x="339" y="272"/>
                  <a:pt x="339" y="272"/>
                  <a:pt x="338" y="272"/>
                </a:cubicBezTo>
                <a:cubicBezTo>
                  <a:pt x="265" y="269"/>
                  <a:pt x="194" y="245"/>
                  <a:pt x="135" y="201"/>
                </a:cubicBezTo>
                <a:cubicBezTo>
                  <a:pt x="75" y="158"/>
                  <a:pt x="30" y="98"/>
                  <a:pt x="4" y="29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5"/>
                </a:cubicBezTo>
                <a:cubicBezTo>
                  <a:pt x="65" y="77"/>
                  <a:pt x="105" y="130"/>
                  <a:pt x="158" y="169"/>
                </a:cubicBezTo>
                <a:cubicBezTo>
                  <a:pt x="211" y="208"/>
                  <a:pt x="274" y="230"/>
                  <a:pt x="340" y="232"/>
                </a:cubicBezTo>
                <a:cubicBezTo>
                  <a:pt x="351" y="233"/>
                  <a:pt x="360" y="242"/>
                  <a:pt x="359" y="253"/>
                </a:cubicBezTo>
                <a:cubicBezTo>
                  <a:pt x="359" y="264"/>
                  <a:pt x="350" y="272"/>
                  <a:pt x="339" y="272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5" name="Freeform 295"/>
          <p:cNvSpPr/>
          <p:nvPr/>
        </p:nvSpPr>
        <p:spPr bwMode="auto">
          <a:xfrm>
            <a:off x="6664643" y="2872918"/>
            <a:ext cx="580949" cy="1314279"/>
          </a:xfrm>
          <a:custGeom>
            <a:avLst/>
            <a:gdLst>
              <a:gd name="T0" fmla="*/ 39 w 183"/>
              <a:gd name="T1" fmla="*/ 414 h 414"/>
              <a:gd name="T2" fmla="*/ 20 w 183"/>
              <a:gd name="T3" fmla="*/ 399 h 414"/>
              <a:gd name="T4" fmla="*/ 25 w 183"/>
              <a:gd name="T5" fmla="*/ 184 h 414"/>
              <a:gd name="T6" fmla="*/ 148 w 183"/>
              <a:gd name="T7" fmla="*/ 6 h 414"/>
              <a:gd name="T8" fmla="*/ 176 w 183"/>
              <a:gd name="T9" fmla="*/ 10 h 414"/>
              <a:gd name="T10" fmla="*/ 173 w 183"/>
              <a:gd name="T11" fmla="*/ 38 h 414"/>
              <a:gd name="T12" fmla="*/ 63 w 183"/>
              <a:gd name="T13" fmla="*/ 196 h 414"/>
              <a:gd name="T14" fmla="*/ 59 w 183"/>
              <a:gd name="T15" fmla="*/ 389 h 414"/>
              <a:gd name="T16" fmla="*/ 45 w 183"/>
              <a:gd name="T17" fmla="*/ 413 h 414"/>
              <a:gd name="T18" fmla="*/ 39 w 183"/>
              <a:gd name="T1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14">
                <a:moveTo>
                  <a:pt x="39" y="414"/>
                </a:moveTo>
                <a:cubicBezTo>
                  <a:pt x="31" y="414"/>
                  <a:pt x="23" y="408"/>
                  <a:pt x="20" y="399"/>
                </a:cubicBezTo>
                <a:cubicBezTo>
                  <a:pt x="0" y="328"/>
                  <a:pt x="2" y="254"/>
                  <a:pt x="25" y="184"/>
                </a:cubicBezTo>
                <a:cubicBezTo>
                  <a:pt x="47" y="113"/>
                  <a:pt x="90" y="52"/>
                  <a:pt x="148" y="6"/>
                </a:cubicBezTo>
                <a:cubicBezTo>
                  <a:pt x="157" y="0"/>
                  <a:pt x="169" y="1"/>
                  <a:pt x="176" y="10"/>
                </a:cubicBezTo>
                <a:cubicBezTo>
                  <a:pt x="183" y="18"/>
                  <a:pt x="181" y="31"/>
                  <a:pt x="173" y="38"/>
                </a:cubicBezTo>
                <a:cubicBezTo>
                  <a:pt x="121" y="79"/>
                  <a:pt x="83" y="133"/>
                  <a:pt x="63" y="196"/>
                </a:cubicBezTo>
                <a:cubicBezTo>
                  <a:pt x="42" y="259"/>
                  <a:pt x="41" y="325"/>
                  <a:pt x="59" y="389"/>
                </a:cubicBezTo>
                <a:cubicBezTo>
                  <a:pt x="62" y="399"/>
                  <a:pt x="55" y="410"/>
                  <a:pt x="45" y="413"/>
                </a:cubicBezTo>
                <a:cubicBezTo>
                  <a:pt x="43" y="414"/>
                  <a:pt x="41" y="414"/>
                  <a:pt x="39" y="414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6" name="Freeform 296"/>
          <p:cNvSpPr/>
          <p:nvPr/>
        </p:nvSpPr>
        <p:spPr bwMode="auto">
          <a:xfrm>
            <a:off x="5477345" y="3872912"/>
            <a:ext cx="1384120" cy="323808"/>
          </a:xfrm>
          <a:custGeom>
            <a:avLst/>
            <a:gdLst>
              <a:gd name="T0" fmla="*/ 23 w 436"/>
              <a:gd name="T1" fmla="*/ 99 h 102"/>
              <a:gd name="T2" fmla="*/ 6 w 436"/>
              <a:gd name="T3" fmla="*/ 90 h 102"/>
              <a:gd name="T4" fmla="*/ 11 w 436"/>
              <a:gd name="T5" fmla="*/ 62 h 102"/>
              <a:gd name="T6" fmla="*/ 218 w 436"/>
              <a:gd name="T7" fmla="*/ 0 h 102"/>
              <a:gd name="T8" fmla="*/ 425 w 436"/>
              <a:gd name="T9" fmla="*/ 62 h 102"/>
              <a:gd name="T10" fmla="*/ 430 w 436"/>
              <a:gd name="T11" fmla="*/ 90 h 102"/>
              <a:gd name="T12" fmla="*/ 402 w 436"/>
              <a:gd name="T13" fmla="*/ 96 h 102"/>
              <a:gd name="T14" fmla="*/ 218 w 436"/>
              <a:gd name="T15" fmla="*/ 40 h 102"/>
              <a:gd name="T16" fmla="*/ 34 w 436"/>
              <a:gd name="T17" fmla="*/ 96 h 102"/>
              <a:gd name="T18" fmla="*/ 23 w 436"/>
              <a:gd name="T19" fmla="*/ 99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6" h="102">
                <a:moveTo>
                  <a:pt x="23" y="99"/>
                </a:moveTo>
                <a:cubicBezTo>
                  <a:pt x="16" y="99"/>
                  <a:pt x="10" y="96"/>
                  <a:pt x="6" y="90"/>
                </a:cubicBezTo>
                <a:cubicBezTo>
                  <a:pt x="0" y="81"/>
                  <a:pt x="2" y="68"/>
                  <a:pt x="11" y="62"/>
                </a:cubicBezTo>
                <a:cubicBezTo>
                  <a:pt x="73" y="21"/>
                  <a:pt x="144" y="0"/>
                  <a:pt x="218" y="0"/>
                </a:cubicBezTo>
                <a:cubicBezTo>
                  <a:pt x="292" y="0"/>
                  <a:pt x="363" y="21"/>
                  <a:pt x="425" y="62"/>
                </a:cubicBezTo>
                <a:cubicBezTo>
                  <a:pt x="434" y="68"/>
                  <a:pt x="436" y="81"/>
                  <a:pt x="430" y="90"/>
                </a:cubicBezTo>
                <a:cubicBezTo>
                  <a:pt x="424" y="99"/>
                  <a:pt x="412" y="102"/>
                  <a:pt x="402" y="96"/>
                </a:cubicBezTo>
                <a:cubicBezTo>
                  <a:pt x="348" y="59"/>
                  <a:pt x="284" y="40"/>
                  <a:pt x="218" y="40"/>
                </a:cubicBezTo>
                <a:cubicBezTo>
                  <a:pt x="152" y="40"/>
                  <a:pt x="88" y="59"/>
                  <a:pt x="34" y="96"/>
                </a:cubicBezTo>
                <a:cubicBezTo>
                  <a:pt x="30" y="98"/>
                  <a:pt x="26" y="99"/>
                  <a:pt x="23" y="99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7" name="Freeform 297"/>
          <p:cNvSpPr/>
          <p:nvPr/>
        </p:nvSpPr>
        <p:spPr bwMode="auto">
          <a:xfrm>
            <a:off x="4337670" y="2625301"/>
            <a:ext cx="914281" cy="2206338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5A6783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8" name="Freeform 298"/>
          <p:cNvSpPr/>
          <p:nvPr/>
        </p:nvSpPr>
        <p:spPr bwMode="auto">
          <a:xfrm>
            <a:off x="4344019" y="1345941"/>
            <a:ext cx="1898403" cy="1415866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69" name="Freeform 299"/>
          <p:cNvSpPr/>
          <p:nvPr/>
        </p:nvSpPr>
        <p:spPr bwMode="auto">
          <a:xfrm>
            <a:off x="6096390" y="1345941"/>
            <a:ext cx="1898403" cy="1415866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0" name="Freeform 300"/>
          <p:cNvSpPr/>
          <p:nvPr/>
        </p:nvSpPr>
        <p:spPr bwMode="auto">
          <a:xfrm>
            <a:off x="7086861" y="2625301"/>
            <a:ext cx="914281" cy="2206338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B5B5B5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71" name="Freeform 301"/>
          <p:cNvSpPr/>
          <p:nvPr/>
        </p:nvSpPr>
        <p:spPr bwMode="auto">
          <a:xfrm>
            <a:off x="5007507" y="4374498"/>
            <a:ext cx="2323797" cy="466664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F15B67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pPr defTabSz="914309">
              <a:defRPr/>
            </a:pPr>
            <a:endParaRPr lang="en-US" kern="0">
              <a:solidFill>
                <a:prstClr val="black"/>
              </a:solidFill>
              <a:latin typeface="微软雅黑"/>
            </a:endParaRPr>
          </a:p>
        </p:txBody>
      </p:sp>
      <p:grpSp>
        <p:nvGrpSpPr>
          <p:cNvPr id="72" name="Group 52"/>
          <p:cNvGrpSpPr/>
          <p:nvPr/>
        </p:nvGrpSpPr>
        <p:grpSpPr>
          <a:xfrm>
            <a:off x="5905915" y="4174499"/>
            <a:ext cx="526981" cy="530156"/>
            <a:chOff x="4308476" y="4629150"/>
            <a:chExt cx="527050" cy="530225"/>
          </a:xfrm>
        </p:grpSpPr>
        <p:sp>
          <p:nvSpPr>
            <p:cNvPr id="73" name="Oval 316"/>
            <p:cNvSpPr>
              <a:spLocks noChangeArrowheads="1"/>
            </p:cNvSpPr>
            <p:nvPr/>
          </p:nvSpPr>
          <p:spPr bwMode="auto">
            <a:xfrm>
              <a:off x="4321176" y="4641850"/>
              <a:ext cx="501650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4308476" y="4629150"/>
              <a:ext cx="527050" cy="530225"/>
              <a:chOff x="4308476" y="4629150"/>
              <a:chExt cx="527050" cy="530225"/>
            </a:xfrm>
            <a:solidFill>
              <a:srgbClr val="F15B67"/>
            </a:solidFill>
          </p:grpSpPr>
          <p:sp>
            <p:nvSpPr>
              <p:cNvPr id="75" name="Freeform 303"/>
              <p:cNvSpPr>
                <a:spLocks noEditPoints="1"/>
              </p:cNvSpPr>
              <p:nvPr/>
            </p:nvSpPr>
            <p:spPr bwMode="auto">
              <a:xfrm>
                <a:off x="4460876" y="4740275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76" name="Freeform 317"/>
              <p:cNvSpPr>
                <a:spLocks noEditPoints="1"/>
              </p:cNvSpPr>
              <p:nvPr/>
            </p:nvSpPr>
            <p:spPr bwMode="auto">
              <a:xfrm>
                <a:off x="4308476" y="4629150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77" name="Group 57"/>
          <p:cNvGrpSpPr/>
          <p:nvPr/>
        </p:nvGrpSpPr>
        <p:grpSpPr>
          <a:xfrm>
            <a:off x="4742428" y="3273693"/>
            <a:ext cx="530156" cy="530156"/>
            <a:chOff x="3194051" y="3819525"/>
            <a:chExt cx="530225" cy="530225"/>
          </a:xfrm>
        </p:grpSpPr>
        <p:sp>
          <p:nvSpPr>
            <p:cNvPr id="78" name="Oval 318"/>
            <p:cNvSpPr>
              <a:spLocks noChangeArrowheads="1"/>
            </p:cNvSpPr>
            <p:nvPr/>
          </p:nvSpPr>
          <p:spPr bwMode="auto">
            <a:xfrm>
              <a:off x="3206751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79" name="Group 59"/>
            <p:cNvGrpSpPr/>
            <p:nvPr/>
          </p:nvGrpSpPr>
          <p:grpSpPr>
            <a:xfrm>
              <a:off x="3194051" y="3819525"/>
              <a:ext cx="530225" cy="530225"/>
              <a:chOff x="3194051" y="3819525"/>
              <a:chExt cx="530225" cy="530225"/>
            </a:xfrm>
            <a:solidFill>
              <a:srgbClr val="5A6783"/>
            </a:solidFill>
          </p:grpSpPr>
          <p:sp>
            <p:nvSpPr>
              <p:cNvPr id="80" name="Freeform 305"/>
              <p:cNvSpPr>
                <a:spLocks noEditPoints="1"/>
              </p:cNvSpPr>
              <p:nvPr/>
            </p:nvSpPr>
            <p:spPr bwMode="auto">
              <a:xfrm>
                <a:off x="3336926" y="3949700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81" name="Freeform 319"/>
              <p:cNvSpPr>
                <a:spLocks noEditPoints="1"/>
              </p:cNvSpPr>
              <p:nvPr/>
            </p:nvSpPr>
            <p:spPr bwMode="auto">
              <a:xfrm>
                <a:off x="3194051" y="3819525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82" name="Group 62"/>
          <p:cNvGrpSpPr/>
          <p:nvPr/>
        </p:nvGrpSpPr>
        <p:grpSpPr>
          <a:xfrm>
            <a:off x="5217031" y="2060224"/>
            <a:ext cx="530156" cy="526981"/>
            <a:chOff x="3619501" y="2514600"/>
            <a:chExt cx="530225" cy="527050"/>
          </a:xfrm>
        </p:grpSpPr>
        <p:sp>
          <p:nvSpPr>
            <p:cNvPr id="83" name="Oval 320"/>
            <p:cNvSpPr>
              <a:spLocks noChangeArrowheads="1"/>
            </p:cNvSpPr>
            <p:nvPr/>
          </p:nvSpPr>
          <p:spPr bwMode="auto">
            <a:xfrm>
              <a:off x="3632201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84" name="Group 64"/>
            <p:cNvGrpSpPr/>
            <p:nvPr/>
          </p:nvGrpSpPr>
          <p:grpSpPr>
            <a:xfrm>
              <a:off x="3619501" y="2514600"/>
              <a:ext cx="530225" cy="527050"/>
              <a:chOff x="3619501" y="2514600"/>
              <a:chExt cx="530225" cy="527050"/>
            </a:xfrm>
            <a:solidFill>
              <a:srgbClr val="B5B5B5"/>
            </a:solidFill>
          </p:grpSpPr>
          <p:sp>
            <p:nvSpPr>
              <p:cNvPr id="85" name="Freeform 307"/>
              <p:cNvSpPr>
                <a:spLocks noEditPoints="1"/>
              </p:cNvSpPr>
              <p:nvPr/>
            </p:nvSpPr>
            <p:spPr bwMode="auto">
              <a:xfrm>
                <a:off x="3740151" y="266065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3" name="Freeform 321"/>
              <p:cNvSpPr>
                <a:spLocks noEditPoints="1"/>
              </p:cNvSpPr>
              <p:nvPr/>
            </p:nvSpPr>
            <p:spPr bwMode="auto">
              <a:xfrm>
                <a:off x="3619501" y="2514600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4" name="Group 67"/>
          <p:cNvGrpSpPr/>
          <p:nvPr/>
        </p:nvGrpSpPr>
        <p:grpSpPr>
          <a:xfrm>
            <a:off x="6591626" y="2060224"/>
            <a:ext cx="530156" cy="526981"/>
            <a:chOff x="4994276" y="2514600"/>
            <a:chExt cx="530225" cy="527050"/>
          </a:xfrm>
        </p:grpSpPr>
        <p:sp>
          <p:nvSpPr>
            <p:cNvPr id="125" name="Oval 322"/>
            <p:cNvSpPr>
              <a:spLocks noChangeArrowheads="1"/>
            </p:cNvSpPr>
            <p:nvPr/>
          </p:nvSpPr>
          <p:spPr bwMode="auto">
            <a:xfrm>
              <a:off x="5006976" y="2527300"/>
              <a:ext cx="504825" cy="5016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26" name="Group 69"/>
            <p:cNvGrpSpPr/>
            <p:nvPr/>
          </p:nvGrpSpPr>
          <p:grpSpPr>
            <a:xfrm>
              <a:off x="4994276" y="2514600"/>
              <a:ext cx="530225" cy="527050"/>
              <a:chOff x="4994276" y="2514600"/>
              <a:chExt cx="530225" cy="527050"/>
            </a:xfrm>
          </p:grpSpPr>
          <p:sp>
            <p:nvSpPr>
              <p:cNvPr id="127" name="Freeform 309"/>
              <p:cNvSpPr>
                <a:spLocks noEditPoints="1"/>
              </p:cNvSpPr>
              <p:nvPr/>
            </p:nvSpPr>
            <p:spPr bwMode="auto">
              <a:xfrm>
                <a:off x="5121276" y="2619375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28" name="Freeform 323"/>
              <p:cNvSpPr>
                <a:spLocks noEditPoints="1"/>
              </p:cNvSpPr>
              <p:nvPr/>
            </p:nvSpPr>
            <p:spPr bwMode="auto">
              <a:xfrm>
                <a:off x="4994276" y="2514600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grpSp>
        <p:nvGrpSpPr>
          <p:cNvPr id="129" name="Group 72"/>
          <p:cNvGrpSpPr/>
          <p:nvPr/>
        </p:nvGrpSpPr>
        <p:grpSpPr>
          <a:xfrm>
            <a:off x="7017021" y="3364980"/>
            <a:ext cx="530156" cy="530156"/>
            <a:chOff x="5419726" y="3819525"/>
            <a:chExt cx="530225" cy="530225"/>
          </a:xfrm>
        </p:grpSpPr>
        <p:sp>
          <p:nvSpPr>
            <p:cNvPr id="130" name="Oval 324"/>
            <p:cNvSpPr>
              <a:spLocks noChangeArrowheads="1"/>
            </p:cNvSpPr>
            <p:nvPr/>
          </p:nvSpPr>
          <p:spPr bwMode="auto">
            <a:xfrm>
              <a:off x="5432426" y="3832225"/>
              <a:ext cx="504825" cy="5048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pPr defTabSz="914309">
                <a:defRPr/>
              </a:pPr>
              <a:endParaRPr lang="en-US" kern="0">
                <a:solidFill>
                  <a:prstClr val="black"/>
                </a:solidFill>
                <a:latin typeface="微软雅黑"/>
              </a:endParaRPr>
            </a:p>
          </p:txBody>
        </p:sp>
        <p:grpSp>
          <p:nvGrpSpPr>
            <p:cNvPr id="131" name="Group 74"/>
            <p:cNvGrpSpPr/>
            <p:nvPr/>
          </p:nvGrpSpPr>
          <p:grpSpPr>
            <a:xfrm>
              <a:off x="5419726" y="3819525"/>
              <a:ext cx="530225" cy="530225"/>
              <a:chOff x="5419726" y="3819525"/>
              <a:chExt cx="530225" cy="530225"/>
            </a:xfrm>
            <a:solidFill>
              <a:srgbClr val="B5B5B5"/>
            </a:solidFill>
          </p:grpSpPr>
          <p:sp>
            <p:nvSpPr>
              <p:cNvPr id="132" name="Freeform 311"/>
              <p:cNvSpPr>
                <a:spLocks noEditPoints="1"/>
              </p:cNvSpPr>
              <p:nvPr/>
            </p:nvSpPr>
            <p:spPr bwMode="auto">
              <a:xfrm>
                <a:off x="5575301" y="3949700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  <p:sp>
            <p:nvSpPr>
              <p:cNvPr id="133" name="Freeform 325"/>
              <p:cNvSpPr>
                <a:spLocks noEditPoints="1"/>
              </p:cNvSpPr>
              <p:nvPr/>
            </p:nvSpPr>
            <p:spPr bwMode="auto">
              <a:xfrm>
                <a:off x="5419726" y="3819525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28" tIns="45714" rIns="91428" bIns="45714" numCol="1" anchor="t" anchorCtr="0" compatLnSpc="1"/>
              <a:lstStyle/>
              <a:p>
                <a:pPr defTabSz="914309">
                  <a:defRPr/>
                </a:pPr>
                <a:endParaRPr lang="en-US" kern="0">
                  <a:solidFill>
                    <a:prstClr val="black"/>
                  </a:solidFill>
                  <a:latin typeface="微软雅黑"/>
                </a:endParaRP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2834495" y="546882"/>
            <a:ext cx="7169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利用机器学习模型进行股价崩盘预测</a:t>
            </a:r>
            <a:endParaRPr lang="zh-CN" altLang="zh-CN" sz="2000" b="1" dirty="0">
              <a:solidFill>
                <a:srgbClr val="C0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74E00A7-D8DC-4EA7-92E8-6690361AF25E}"/>
              </a:ext>
            </a:extLst>
          </p:cNvPr>
          <p:cNvSpPr txBox="1"/>
          <p:nvPr/>
        </p:nvSpPr>
        <p:spPr>
          <a:xfrm>
            <a:off x="1401406" y="135071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神经网络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7C8024-F2CB-4653-AC8D-89FDDC951691}"/>
              </a:ext>
            </a:extLst>
          </p:cNvPr>
          <p:cNvSpPr txBox="1"/>
          <p:nvPr/>
        </p:nvSpPr>
        <p:spPr>
          <a:xfrm>
            <a:off x="1548882" y="344539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SVR</a:t>
            </a:r>
            <a:r>
              <a:rPr lang="zh-CN" altLang="en-US" dirty="0"/>
              <a:t>模型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BDE0764-7B51-440F-A5FA-433EFFD686B9}"/>
              </a:ext>
            </a:extLst>
          </p:cNvPr>
          <p:cNvSpPr txBox="1"/>
          <p:nvPr/>
        </p:nvSpPr>
        <p:spPr>
          <a:xfrm>
            <a:off x="9735781" y="1315519"/>
            <a:ext cx="14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CART</a:t>
            </a:r>
            <a:r>
              <a:rPr lang="zh-CN" altLang="en-US" dirty="0"/>
              <a:t>模型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BCF813-52E3-4E1A-8E3D-D5F99964BD13}"/>
              </a:ext>
            </a:extLst>
          </p:cNvPr>
          <p:cNvSpPr txBox="1"/>
          <p:nvPr/>
        </p:nvSpPr>
        <p:spPr>
          <a:xfrm>
            <a:off x="9832512" y="3606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随机森林模型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83B9DA-AF66-4B4D-B6E6-7D596D7655D1}"/>
              </a:ext>
            </a:extLst>
          </p:cNvPr>
          <p:cNvSpPr txBox="1"/>
          <p:nvPr/>
        </p:nvSpPr>
        <p:spPr>
          <a:xfrm>
            <a:off x="5275120" y="5549094"/>
            <a:ext cx="236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实验结果 对比分析</a:t>
            </a:r>
          </a:p>
        </p:txBody>
      </p:sp>
    </p:spTree>
    <p:extLst>
      <p:ext uri="{BB962C8B-B14F-4D97-AF65-F5344CB8AC3E}">
        <p14:creationId xmlns:p14="http://schemas.microsoft.com/office/powerpoint/2010/main" val="287899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3499B-8D61-4542-9541-EF633947D0B0}"/>
              </a:ext>
            </a:extLst>
          </p:cNvPr>
          <p:cNvSpPr txBox="1"/>
          <p:nvPr/>
        </p:nvSpPr>
        <p:spPr>
          <a:xfrm>
            <a:off x="4653280" y="37592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研究结论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59B5A-F390-4F6F-98FE-7073FB300338}"/>
              </a:ext>
            </a:extLst>
          </p:cNvPr>
          <p:cNvSpPr txBox="1"/>
          <p:nvPr/>
        </p:nvSpPr>
        <p:spPr>
          <a:xfrm>
            <a:off x="1675559" y="1940560"/>
            <a:ext cx="88408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减持指标可以用于预测股价崩盘风险。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非线性模型，可挖掘属性之间的更多关系，自动化程度高，适用于大数据集。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相同模型对于不同特征的表现不同，对于选择模型需要考虑到数据集的特征属性。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神经网络模型更适用于实际中的预测股价崩盘。</a:t>
            </a: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Calibri" panose="020F0502020204030204" pitchFamily="34" charset="0"/>
              <a:ea typeface="Songti SC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1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占位符 22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5352084" y="0"/>
            <a:ext cx="6839917" cy="6858000"/>
          </a:xfrm>
          <a:custGeom>
            <a:avLst/>
            <a:gdLst>
              <a:gd name="connsiteX0" fmla="*/ 1330366 w 6839917"/>
              <a:gd name="connsiteY0" fmla="*/ 0 h 6873204"/>
              <a:gd name="connsiteX1" fmla="*/ 6839917 w 6839917"/>
              <a:gd name="connsiteY1" fmla="*/ 0 h 6873204"/>
              <a:gd name="connsiteX2" fmla="*/ 6839917 w 6839917"/>
              <a:gd name="connsiteY2" fmla="*/ 6873204 h 6873204"/>
              <a:gd name="connsiteX3" fmla="*/ 0 w 6839917"/>
              <a:gd name="connsiteY3" fmla="*/ 6873204 h 6873204"/>
              <a:gd name="connsiteX4" fmla="*/ 1982167 w 6839917"/>
              <a:gd name="connsiteY4" fmla="*/ 3453730 h 6873204"/>
              <a:gd name="connsiteX5" fmla="*/ 648667 w 6839917"/>
              <a:gd name="connsiteY5" fmla="*/ 1139155 h 687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9917" h="6873204">
                <a:moveTo>
                  <a:pt x="1330366" y="0"/>
                </a:moveTo>
                <a:lnTo>
                  <a:pt x="6839917" y="0"/>
                </a:lnTo>
                <a:lnTo>
                  <a:pt x="6839917" y="6873204"/>
                </a:lnTo>
                <a:lnTo>
                  <a:pt x="0" y="6873204"/>
                </a:lnTo>
                <a:lnTo>
                  <a:pt x="1982167" y="3453730"/>
                </a:lnTo>
                <a:lnTo>
                  <a:pt x="648667" y="1139155"/>
                </a:lnTo>
                <a:close/>
              </a:path>
            </a:pathLst>
          </a:custGeom>
        </p:spPr>
      </p:pic>
      <p:sp>
        <p:nvSpPr>
          <p:cNvPr id="2" name="等腰三角形 1"/>
          <p:cNvSpPr/>
          <p:nvPr/>
        </p:nvSpPr>
        <p:spPr>
          <a:xfrm>
            <a:off x="5984101" y="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/>
          <p:cNvSpPr/>
          <p:nvPr/>
        </p:nvSpPr>
        <p:spPr>
          <a:xfrm flipV="1">
            <a:off x="5984101" y="1143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flipV="1">
            <a:off x="6647041" y="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646020" y="1143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flipV="1">
            <a:off x="6647041" y="2286000"/>
            <a:ext cx="1325880" cy="1143000"/>
          </a:xfrm>
          <a:prstGeom prst="triangle">
            <a:avLst/>
          </a:prstGeom>
          <a:solidFill>
            <a:srgbClr val="EB1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08960" y="2286000"/>
            <a:ext cx="1325880" cy="1143000"/>
          </a:xfrm>
          <a:prstGeom prst="triangle">
            <a:avLst/>
          </a:pr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flipV="1">
            <a:off x="7971900" y="2286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7308960" y="3429000"/>
            <a:ext cx="1325880" cy="1143000"/>
          </a:xfrm>
          <a:prstGeom prst="triangle">
            <a:avLst/>
          </a:prstGeom>
          <a:solidFill>
            <a:srgbClr val="ED3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6645510" y="3429000"/>
            <a:ext cx="1325880" cy="1143000"/>
          </a:xfrm>
          <a:prstGeom prst="triangle">
            <a:avLst/>
          </a:prstGeom>
          <a:solidFill>
            <a:srgbClr val="88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6645510" y="4571999"/>
            <a:ext cx="1325880" cy="114300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5981039" y="4571999"/>
            <a:ext cx="1325880" cy="11430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flipV="1">
            <a:off x="5984100" y="5714999"/>
            <a:ext cx="1325880" cy="1143001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5319630" y="5714999"/>
            <a:ext cx="1325880" cy="11430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55186" y="2697281"/>
            <a:ext cx="521456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</a:rPr>
              <a:t>感谢您的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观看指导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云形 40">
            <a:extLst>
              <a:ext uri="{FF2B5EF4-FFF2-40B4-BE49-F238E27FC236}">
                <a16:creationId xmlns:a16="http://schemas.microsoft.com/office/drawing/2014/main" id="{C8848C04-1121-EB43-AF67-DD94851D91D5}"/>
              </a:ext>
            </a:extLst>
          </p:cNvPr>
          <p:cNvSpPr/>
          <p:nvPr/>
        </p:nvSpPr>
        <p:spPr>
          <a:xfrm>
            <a:off x="5608357" y="2531897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4F1E41B-AC49-0747-AF94-DEE31FC135D2}"/>
              </a:ext>
            </a:extLst>
          </p:cNvPr>
          <p:cNvSpPr/>
          <p:nvPr/>
        </p:nvSpPr>
        <p:spPr>
          <a:xfrm>
            <a:off x="3597394" y="2194576"/>
            <a:ext cx="179109" cy="179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6A09E40-774A-704F-BEBB-7930935034DA}"/>
              </a:ext>
            </a:extLst>
          </p:cNvPr>
          <p:cNvSpPr/>
          <p:nvPr/>
        </p:nvSpPr>
        <p:spPr>
          <a:xfrm>
            <a:off x="8477211" y="2734527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0671987-ABE2-964E-9E49-68DD6C9C76A8}"/>
              </a:ext>
            </a:extLst>
          </p:cNvPr>
          <p:cNvSpPr/>
          <p:nvPr/>
        </p:nvSpPr>
        <p:spPr>
          <a:xfrm>
            <a:off x="8477211" y="3523236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88D156D-4DBF-F043-80A3-3A2BD80406F2}"/>
              </a:ext>
            </a:extLst>
          </p:cNvPr>
          <p:cNvSpPr/>
          <p:nvPr/>
        </p:nvSpPr>
        <p:spPr>
          <a:xfrm>
            <a:off x="6183355" y="2729813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9AEBA9-13C5-F042-96A7-199C9CB47147}"/>
              </a:ext>
            </a:extLst>
          </p:cNvPr>
          <p:cNvSpPr/>
          <p:nvPr/>
        </p:nvSpPr>
        <p:spPr>
          <a:xfrm>
            <a:off x="6178642" y="3196440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618EACD-4B43-2545-86B3-D7399EC24CE2}"/>
              </a:ext>
            </a:extLst>
          </p:cNvPr>
          <p:cNvSpPr/>
          <p:nvPr/>
        </p:nvSpPr>
        <p:spPr>
          <a:xfrm>
            <a:off x="6183355" y="2960770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连接符 21">
            <a:extLst>
              <a:ext uri="{FF2B5EF4-FFF2-40B4-BE49-F238E27FC236}">
                <a16:creationId xmlns:a16="http://schemas.microsoft.com/office/drawing/2014/main" id="{E96B1BED-0D8F-E644-812E-EC0F737DB749}"/>
              </a:ext>
            </a:extLst>
          </p:cNvPr>
          <p:cNvCxnSpPr>
            <a:stCxn id="46" idx="6"/>
            <a:endCxn id="55" idx="3"/>
          </p:cNvCxnSpPr>
          <p:nvPr/>
        </p:nvCxnSpPr>
        <p:spPr>
          <a:xfrm>
            <a:off x="3776503" y="2284131"/>
            <a:ext cx="2501120" cy="49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23">
            <a:extLst>
              <a:ext uri="{FF2B5EF4-FFF2-40B4-BE49-F238E27FC236}">
                <a16:creationId xmlns:a16="http://schemas.microsoft.com/office/drawing/2014/main" id="{43CDBE3F-0C5A-8B48-846E-EAAD3A86AD0E}"/>
              </a:ext>
            </a:extLst>
          </p:cNvPr>
          <p:cNvCxnSpPr>
            <a:stCxn id="55" idx="3"/>
            <a:endCxn id="53" idx="2"/>
          </p:cNvCxnSpPr>
          <p:nvPr/>
        </p:nvCxnSpPr>
        <p:spPr>
          <a:xfrm>
            <a:off x="6277623" y="2776947"/>
            <a:ext cx="2199588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6">
            <a:extLst>
              <a:ext uri="{FF2B5EF4-FFF2-40B4-BE49-F238E27FC236}">
                <a16:creationId xmlns:a16="http://schemas.microsoft.com/office/drawing/2014/main" id="{397741C0-E98E-034F-9DFE-3EF6BE0A7D59}"/>
              </a:ext>
            </a:extLst>
          </p:cNvPr>
          <p:cNvCxnSpPr>
            <a:stCxn id="46" idx="6"/>
            <a:endCxn id="57" idx="3"/>
          </p:cNvCxnSpPr>
          <p:nvPr/>
        </p:nvCxnSpPr>
        <p:spPr>
          <a:xfrm>
            <a:off x="3776503" y="2284131"/>
            <a:ext cx="2501120" cy="723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28">
            <a:extLst>
              <a:ext uri="{FF2B5EF4-FFF2-40B4-BE49-F238E27FC236}">
                <a16:creationId xmlns:a16="http://schemas.microsoft.com/office/drawing/2014/main" id="{B8EA4FF0-24E5-FB41-819F-FC56AAB93842}"/>
              </a:ext>
            </a:extLst>
          </p:cNvPr>
          <p:cNvCxnSpPr>
            <a:stCxn id="46" idx="6"/>
            <a:endCxn id="56" idx="1"/>
          </p:cNvCxnSpPr>
          <p:nvPr/>
        </p:nvCxnSpPr>
        <p:spPr>
          <a:xfrm>
            <a:off x="3776503" y="2284131"/>
            <a:ext cx="2402139" cy="95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30">
            <a:extLst>
              <a:ext uri="{FF2B5EF4-FFF2-40B4-BE49-F238E27FC236}">
                <a16:creationId xmlns:a16="http://schemas.microsoft.com/office/drawing/2014/main" id="{6A2FDC75-4122-B040-BDD6-20171C131F6C}"/>
              </a:ext>
            </a:extLst>
          </p:cNvPr>
          <p:cNvCxnSpPr>
            <a:stCxn id="56" idx="3"/>
            <a:endCxn id="54" idx="2"/>
          </p:cNvCxnSpPr>
          <p:nvPr/>
        </p:nvCxnSpPr>
        <p:spPr>
          <a:xfrm>
            <a:off x="6272910" y="3243574"/>
            <a:ext cx="2204301" cy="3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32">
            <a:extLst>
              <a:ext uri="{FF2B5EF4-FFF2-40B4-BE49-F238E27FC236}">
                <a16:creationId xmlns:a16="http://schemas.microsoft.com/office/drawing/2014/main" id="{DAB636A9-3FAD-1445-95C6-D919DAA1E4E2}"/>
              </a:ext>
            </a:extLst>
          </p:cNvPr>
          <p:cNvCxnSpPr>
            <a:stCxn id="56" idx="3"/>
            <a:endCxn id="53" idx="2"/>
          </p:cNvCxnSpPr>
          <p:nvPr/>
        </p:nvCxnSpPr>
        <p:spPr>
          <a:xfrm flipV="1">
            <a:off x="6272910" y="2824082"/>
            <a:ext cx="2204301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34">
            <a:extLst>
              <a:ext uri="{FF2B5EF4-FFF2-40B4-BE49-F238E27FC236}">
                <a16:creationId xmlns:a16="http://schemas.microsoft.com/office/drawing/2014/main" id="{02249EBF-F475-804F-BCAE-DDECEE306FEE}"/>
              </a:ext>
            </a:extLst>
          </p:cNvPr>
          <p:cNvCxnSpPr>
            <a:stCxn id="57" idx="3"/>
            <a:endCxn id="53" idx="2"/>
          </p:cNvCxnSpPr>
          <p:nvPr/>
        </p:nvCxnSpPr>
        <p:spPr>
          <a:xfrm flipV="1">
            <a:off x="6277623" y="2824082"/>
            <a:ext cx="2199588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4CE0DE2-E991-2047-B46D-E2928FA2FFE5}"/>
              </a:ext>
            </a:extLst>
          </p:cNvPr>
          <p:cNvSpPr txBox="1"/>
          <p:nvPr/>
        </p:nvSpPr>
        <p:spPr>
          <a:xfrm>
            <a:off x="5876544" y="2073010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2428BAA-BF7D-CE4A-AF77-ED788D64E6F5}"/>
              </a:ext>
            </a:extLst>
          </p:cNvPr>
          <p:cNvSpPr/>
          <p:nvPr/>
        </p:nvSpPr>
        <p:spPr>
          <a:xfrm>
            <a:off x="7060488" y="4742178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7C8E28-2789-0742-BAC9-9F85E7A6D173}"/>
              </a:ext>
            </a:extLst>
          </p:cNvPr>
          <p:cNvSpPr txBox="1"/>
          <p:nvPr/>
        </p:nvSpPr>
        <p:spPr>
          <a:xfrm>
            <a:off x="7298342" y="41822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图例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4185EF-B4A1-3747-B4A8-EE477E5E5A26}"/>
              </a:ext>
            </a:extLst>
          </p:cNvPr>
          <p:cNvSpPr/>
          <p:nvPr/>
        </p:nvSpPr>
        <p:spPr>
          <a:xfrm>
            <a:off x="7102908" y="5252859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48CED2F-0D06-B84A-BBAB-4464869D8091}"/>
              </a:ext>
            </a:extLst>
          </p:cNvPr>
          <p:cNvSpPr txBox="1"/>
          <p:nvPr/>
        </p:nvSpPr>
        <p:spPr>
          <a:xfrm>
            <a:off x="7298342" y="511532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股票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EBBC63-7768-DC49-873A-A1831499C356}"/>
              </a:ext>
            </a:extLst>
          </p:cNvPr>
          <p:cNvSpPr txBox="1"/>
          <p:nvPr/>
        </p:nvSpPr>
        <p:spPr>
          <a:xfrm>
            <a:off x="7298342" y="464706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经理</a:t>
            </a:r>
          </a:p>
        </p:txBody>
      </p:sp>
      <p:sp>
        <p:nvSpPr>
          <p:cNvPr id="70" name="云形 69">
            <a:extLst>
              <a:ext uri="{FF2B5EF4-FFF2-40B4-BE49-F238E27FC236}">
                <a16:creationId xmlns:a16="http://schemas.microsoft.com/office/drawing/2014/main" id="{19538821-CE24-924F-930D-3807F00F7A85}"/>
              </a:ext>
            </a:extLst>
          </p:cNvPr>
          <p:cNvSpPr/>
          <p:nvPr/>
        </p:nvSpPr>
        <p:spPr>
          <a:xfrm flipH="1">
            <a:off x="7087197" y="5683539"/>
            <a:ext cx="146303" cy="1278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D809B5F-262B-7B4B-AB38-9D095927874F}"/>
              </a:ext>
            </a:extLst>
          </p:cNvPr>
          <p:cNvSpPr txBox="1"/>
          <p:nvPr/>
        </p:nvSpPr>
        <p:spPr>
          <a:xfrm>
            <a:off x="7302378" y="55627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</a:p>
        </p:txBody>
      </p:sp>
      <p:sp>
        <p:nvSpPr>
          <p:cNvPr id="23" name="虚尾箭头 22">
            <a:extLst>
              <a:ext uri="{FF2B5EF4-FFF2-40B4-BE49-F238E27FC236}">
                <a16:creationId xmlns:a16="http://schemas.microsoft.com/office/drawing/2014/main" id="{FDDA0F36-689A-7C4C-AE7E-34B07F9CA928}"/>
              </a:ext>
            </a:extLst>
          </p:cNvPr>
          <p:cNvSpPr/>
          <p:nvPr/>
        </p:nvSpPr>
        <p:spPr>
          <a:xfrm>
            <a:off x="4264340" y="2141667"/>
            <a:ext cx="1426464" cy="23201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E007F25-A0EC-4D4A-9820-FDBB2CC5A53E}"/>
              </a:ext>
            </a:extLst>
          </p:cNvPr>
          <p:cNvSpPr txBox="1"/>
          <p:nvPr/>
        </p:nvSpPr>
        <p:spPr>
          <a:xfrm>
            <a:off x="4429655" y="1790916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连接权重</a:t>
            </a:r>
          </a:p>
        </p:txBody>
      </p:sp>
      <p:sp>
        <p:nvSpPr>
          <p:cNvPr id="73" name="云形 72">
            <a:extLst>
              <a:ext uri="{FF2B5EF4-FFF2-40B4-BE49-F238E27FC236}">
                <a16:creationId xmlns:a16="http://schemas.microsoft.com/office/drawing/2014/main" id="{F6F47F8D-49BE-A240-814A-B56D557F7CDA}"/>
              </a:ext>
            </a:extLst>
          </p:cNvPr>
          <p:cNvSpPr/>
          <p:nvPr/>
        </p:nvSpPr>
        <p:spPr>
          <a:xfrm>
            <a:off x="1822739" y="5016398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FA5851A-060D-284D-8BC3-627208B6AD1C}"/>
              </a:ext>
            </a:extLst>
          </p:cNvPr>
          <p:cNvSpPr txBox="1"/>
          <p:nvPr/>
        </p:nvSpPr>
        <p:spPr>
          <a:xfrm>
            <a:off x="2090926" y="4557511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5" name="云形 74">
            <a:extLst>
              <a:ext uri="{FF2B5EF4-FFF2-40B4-BE49-F238E27FC236}">
                <a16:creationId xmlns:a16="http://schemas.microsoft.com/office/drawing/2014/main" id="{35F4C919-6496-A344-BEB2-5E69CD0F9BD0}"/>
              </a:ext>
            </a:extLst>
          </p:cNvPr>
          <p:cNvSpPr/>
          <p:nvPr/>
        </p:nvSpPr>
        <p:spPr>
          <a:xfrm>
            <a:off x="987589" y="934745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6C229A5-6A2A-AC43-B699-E8DE609D5DEC}"/>
              </a:ext>
            </a:extLst>
          </p:cNvPr>
          <p:cNvSpPr txBox="1"/>
          <p:nvPr/>
        </p:nvSpPr>
        <p:spPr>
          <a:xfrm>
            <a:off x="1255776" y="475858"/>
            <a:ext cx="119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城市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77" name="虚尾箭头 76">
            <a:extLst>
              <a:ext uri="{FF2B5EF4-FFF2-40B4-BE49-F238E27FC236}">
                <a16:creationId xmlns:a16="http://schemas.microsoft.com/office/drawing/2014/main" id="{90217649-0B2E-FB4D-A8FB-D66748F4BDC8}"/>
              </a:ext>
            </a:extLst>
          </p:cNvPr>
          <p:cNvSpPr/>
          <p:nvPr/>
        </p:nvSpPr>
        <p:spPr>
          <a:xfrm rot="6411781">
            <a:off x="2421592" y="3464697"/>
            <a:ext cx="1838344" cy="22442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虚尾箭头 77">
            <a:extLst>
              <a:ext uri="{FF2B5EF4-FFF2-40B4-BE49-F238E27FC236}">
                <a16:creationId xmlns:a16="http://schemas.microsoft.com/office/drawing/2014/main" id="{F3EF30F4-0B2A-3947-9F10-66AB9D14FCBD}"/>
              </a:ext>
            </a:extLst>
          </p:cNvPr>
          <p:cNvSpPr/>
          <p:nvPr/>
        </p:nvSpPr>
        <p:spPr>
          <a:xfrm rot="12950878">
            <a:off x="2433703" y="1723051"/>
            <a:ext cx="1040399" cy="1819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982B657-D024-8E42-8C9D-B74F5CE9CA60}"/>
              </a:ext>
            </a:extLst>
          </p:cNvPr>
          <p:cNvSpPr/>
          <p:nvPr/>
        </p:nvSpPr>
        <p:spPr>
          <a:xfrm>
            <a:off x="7119233" y="6133366"/>
            <a:ext cx="179109" cy="1791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D9DF0EF-FDCF-E74A-9BE7-C6DE7D46EBC5}"/>
              </a:ext>
            </a:extLst>
          </p:cNvPr>
          <p:cNvSpPr txBox="1"/>
          <p:nvPr/>
        </p:nvSpPr>
        <p:spPr>
          <a:xfrm>
            <a:off x="7313850" y="602762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经理</a:t>
            </a:r>
          </a:p>
        </p:txBody>
      </p:sp>
    </p:spTree>
    <p:extLst>
      <p:ext uri="{BB962C8B-B14F-4D97-AF65-F5344CB8AC3E}">
        <p14:creationId xmlns:p14="http://schemas.microsoft.com/office/powerpoint/2010/main" val="7174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云形 24">
            <a:extLst>
              <a:ext uri="{FF2B5EF4-FFF2-40B4-BE49-F238E27FC236}">
                <a16:creationId xmlns:a16="http://schemas.microsoft.com/office/drawing/2014/main" id="{5073F06E-2525-447A-A16D-22AE0D493228}"/>
              </a:ext>
            </a:extLst>
          </p:cNvPr>
          <p:cNvSpPr/>
          <p:nvPr/>
        </p:nvSpPr>
        <p:spPr>
          <a:xfrm>
            <a:off x="3048037" y="1032281"/>
            <a:ext cx="1312433" cy="104628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69BCAD6-C797-4EDF-835C-62F9CE64AAB0}"/>
              </a:ext>
            </a:extLst>
          </p:cNvPr>
          <p:cNvSpPr/>
          <p:nvPr/>
        </p:nvSpPr>
        <p:spPr>
          <a:xfrm>
            <a:off x="1244338" y="1234911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AD82C40-0A7B-40CD-8EA5-48DAC7B3FE3B}"/>
              </a:ext>
            </a:extLst>
          </p:cNvPr>
          <p:cNvSpPr/>
          <p:nvPr/>
        </p:nvSpPr>
        <p:spPr>
          <a:xfrm>
            <a:off x="1244338" y="2023620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7C632A9-6CEE-43C7-BF07-2B5DF94DAAED}"/>
              </a:ext>
            </a:extLst>
          </p:cNvPr>
          <p:cNvSpPr/>
          <p:nvPr/>
        </p:nvSpPr>
        <p:spPr>
          <a:xfrm>
            <a:off x="1244338" y="2812329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98ADB36-2B56-4B02-AE95-5860F6BAA193}"/>
              </a:ext>
            </a:extLst>
          </p:cNvPr>
          <p:cNvSpPr/>
          <p:nvPr/>
        </p:nvSpPr>
        <p:spPr>
          <a:xfrm>
            <a:off x="1244338" y="368745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81CBF5-8090-4E06-AEA9-1A4B826D12DD}"/>
              </a:ext>
            </a:extLst>
          </p:cNvPr>
          <p:cNvSpPr/>
          <p:nvPr/>
        </p:nvSpPr>
        <p:spPr>
          <a:xfrm>
            <a:off x="1244337" y="447302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D0172F-7010-47AF-A1F0-E8B7A2E1C7C5}"/>
              </a:ext>
            </a:extLst>
          </p:cNvPr>
          <p:cNvSpPr/>
          <p:nvPr/>
        </p:nvSpPr>
        <p:spPr>
          <a:xfrm>
            <a:off x="5916891" y="1234911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D7F61C-9499-4AB2-B1C2-4A399F6F4C3D}"/>
              </a:ext>
            </a:extLst>
          </p:cNvPr>
          <p:cNvSpPr/>
          <p:nvPr/>
        </p:nvSpPr>
        <p:spPr>
          <a:xfrm>
            <a:off x="5916891" y="2023620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3FFE957-2E36-48A8-86A4-9C3200F56F66}"/>
              </a:ext>
            </a:extLst>
          </p:cNvPr>
          <p:cNvSpPr/>
          <p:nvPr/>
        </p:nvSpPr>
        <p:spPr>
          <a:xfrm>
            <a:off x="5916891" y="2812329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26AEB4-6C44-4859-8EA0-A0D2FF7D2884}"/>
              </a:ext>
            </a:extLst>
          </p:cNvPr>
          <p:cNvSpPr/>
          <p:nvPr/>
        </p:nvSpPr>
        <p:spPr>
          <a:xfrm>
            <a:off x="5916891" y="368745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1CBCC7A-192A-4F47-8AB5-4F48184178B2}"/>
              </a:ext>
            </a:extLst>
          </p:cNvPr>
          <p:cNvSpPr/>
          <p:nvPr/>
        </p:nvSpPr>
        <p:spPr>
          <a:xfrm>
            <a:off x="5916890" y="4473024"/>
            <a:ext cx="179109" cy="1791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AEFAAD-847E-4367-9D9F-1EE53239DC91}"/>
              </a:ext>
            </a:extLst>
          </p:cNvPr>
          <p:cNvSpPr/>
          <p:nvPr/>
        </p:nvSpPr>
        <p:spPr>
          <a:xfrm>
            <a:off x="3665456" y="3518555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A9CE0-E4AE-4E91-830C-86CEF16A213E}"/>
              </a:ext>
            </a:extLst>
          </p:cNvPr>
          <p:cNvSpPr/>
          <p:nvPr/>
        </p:nvSpPr>
        <p:spPr>
          <a:xfrm>
            <a:off x="3623035" y="1230197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2FB323-91A6-4516-8C88-939D1568B48A}"/>
              </a:ext>
            </a:extLst>
          </p:cNvPr>
          <p:cNvSpPr/>
          <p:nvPr/>
        </p:nvSpPr>
        <p:spPr>
          <a:xfrm>
            <a:off x="3665456" y="3334732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3C3F9A-3709-4A5A-A091-51B929B8619F}"/>
              </a:ext>
            </a:extLst>
          </p:cNvPr>
          <p:cNvSpPr/>
          <p:nvPr/>
        </p:nvSpPr>
        <p:spPr>
          <a:xfrm>
            <a:off x="3618322" y="1696824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7CF6DB6-7947-4B5E-8A45-9FC1174C74EF}"/>
              </a:ext>
            </a:extLst>
          </p:cNvPr>
          <p:cNvSpPr/>
          <p:nvPr/>
        </p:nvSpPr>
        <p:spPr>
          <a:xfrm>
            <a:off x="3623035" y="1461154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F05722-E514-4653-8F39-7791635AA02C}"/>
              </a:ext>
            </a:extLst>
          </p:cNvPr>
          <p:cNvSpPr/>
          <p:nvPr/>
        </p:nvSpPr>
        <p:spPr>
          <a:xfrm>
            <a:off x="3663885" y="4604999"/>
            <a:ext cx="94268" cy="9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924679D-A6D9-4CF1-AA41-1EDA0C63D251}"/>
              </a:ext>
            </a:extLst>
          </p:cNvPr>
          <p:cNvCxnSpPr>
            <a:stCxn id="3" idx="6"/>
            <a:endCxn id="14" idx="3"/>
          </p:cNvCxnSpPr>
          <p:nvPr/>
        </p:nvCxnSpPr>
        <p:spPr>
          <a:xfrm flipV="1">
            <a:off x="1423447" y="1277331"/>
            <a:ext cx="2293856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F096D32-329E-49C6-9189-B78B21C461FC}"/>
              </a:ext>
            </a:extLst>
          </p:cNvPr>
          <p:cNvCxnSpPr>
            <a:stCxn id="14" idx="3"/>
            <a:endCxn id="8" idx="2"/>
          </p:cNvCxnSpPr>
          <p:nvPr/>
        </p:nvCxnSpPr>
        <p:spPr>
          <a:xfrm>
            <a:off x="3717303" y="1277331"/>
            <a:ext cx="2199588" cy="4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33A510B-2442-4CBE-9370-324E97EE1B70}"/>
              </a:ext>
            </a:extLst>
          </p:cNvPr>
          <p:cNvCxnSpPr>
            <a:stCxn id="3" idx="6"/>
            <a:endCxn id="17" idx="3"/>
          </p:cNvCxnSpPr>
          <p:nvPr/>
        </p:nvCxnSpPr>
        <p:spPr>
          <a:xfrm>
            <a:off x="1423447" y="1324466"/>
            <a:ext cx="2293856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4CFF94-3865-4314-BEA6-F04C33128E56}"/>
              </a:ext>
            </a:extLst>
          </p:cNvPr>
          <p:cNvCxnSpPr>
            <a:stCxn id="3" idx="6"/>
            <a:endCxn id="16" idx="1"/>
          </p:cNvCxnSpPr>
          <p:nvPr/>
        </p:nvCxnSpPr>
        <p:spPr>
          <a:xfrm>
            <a:off x="1423447" y="1324466"/>
            <a:ext cx="2194875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0307968-ABF8-463C-91CC-B27759748357}"/>
              </a:ext>
            </a:extLst>
          </p:cNvPr>
          <p:cNvCxnSpPr>
            <a:stCxn id="16" idx="3"/>
            <a:endCxn id="9" idx="2"/>
          </p:cNvCxnSpPr>
          <p:nvPr/>
        </p:nvCxnSpPr>
        <p:spPr>
          <a:xfrm>
            <a:off x="3712590" y="1743958"/>
            <a:ext cx="2204301" cy="3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EF0F90A-242A-4431-83BB-EA9D1A0E926B}"/>
              </a:ext>
            </a:extLst>
          </p:cNvPr>
          <p:cNvCxnSpPr>
            <a:stCxn id="16" idx="3"/>
            <a:endCxn id="8" idx="2"/>
          </p:cNvCxnSpPr>
          <p:nvPr/>
        </p:nvCxnSpPr>
        <p:spPr>
          <a:xfrm flipV="1">
            <a:off x="3712590" y="1324466"/>
            <a:ext cx="2204301" cy="419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15DB64E-D384-45BA-B3F0-EAA0778D6926}"/>
              </a:ext>
            </a:extLst>
          </p:cNvPr>
          <p:cNvCxnSpPr>
            <a:stCxn id="17" idx="3"/>
            <a:endCxn id="8" idx="2"/>
          </p:cNvCxnSpPr>
          <p:nvPr/>
        </p:nvCxnSpPr>
        <p:spPr>
          <a:xfrm flipV="1">
            <a:off x="3717303" y="1324466"/>
            <a:ext cx="2199588" cy="183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C9D3797B-4AC0-5B47-8571-085F4777FA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7819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8946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427650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2106576" y="317845"/>
            <a:ext cx="654241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方正兰亭中黑_GBK" panose="02000000000000000000" pitchFamily="2" charset="-122"/>
              </a:rPr>
              <a:t>文献综述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A758E1-6376-48AA-9914-72E3FC5EAAD0}"/>
              </a:ext>
            </a:extLst>
          </p:cNvPr>
          <p:cNvSpPr txBox="1"/>
          <p:nvPr/>
        </p:nvSpPr>
        <p:spPr>
          <a:xfrm>
            <a:off x="1737360" y="1686560"/>
            <a:ext cx="4632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基金经理会相互讨论自己的私人信息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基金经理的私人信息会沿着网络传递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更高的收益率催使基金经理去根据自己的持仓，建立社交网络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越丰富的社交网络，越精确的信息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基金私人减持行为早于市场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股价崩盘研究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预测模型应用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任意多边形 15">
            <a:extLst>
              <a:ext uri="{FF2B5EF4-FFF2-40B4-BE49-F238E27FC236}">
                <a16:creationId xmlns:a16="http://schemas.microsoft.com/office/drawing/2014/main" id="{183D4DED-7C38-4559-B49F-031E382E1FA5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任意多边形 16">
            <a:extLst>
              <a:ext uri="{FF2B5EF4-FFF2-40B4-BE49-F238E27FC236}">
                <a16:creationId xmlns:a16="http://schemas.microsoft.com/office/drawing/2014/main" id="{B26AB8AE-2AFF-4173-BEF1-453A77F27E29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770B4D-8DC4-408D-A71C-205A78CFEDE9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第一部分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0" y="2714172"/>
            <a:ext cx="3686629" cy="1429658"/>
            <a:chOff x="0" y="2714172"/>
            <a:chExt cx="3686629" cy="1429658"/>
          </a:xfrm>
        </p:grpSpPr>
        <p:sp>
          <p:nvSpPr>
            <p:cNvPr id="2" name="五边形 1"/>
            <p:cNvSpPr/>
            <p:nvPr/>
          </p:nvSpPr>
          <p:spPr>
            <a:xfrm>
              <a:off x="0" y="2714172"/>
              <a:ext cx="3686629" cy="1429658"/>
            </a:xfrm>
            <a:prstGeom prst="homePlate">
              <a:avLst>
                <a:gd name="adj" fmla="val 238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3429001"/>
              <a:ext cx="3686629" cy="714829"/>
            </a:xfrm>
            <a:custGeom>
              <a:avLst/>
              <a:gdLst>
                <a:gd name="connsiteX0" fmla="*/ 0 w 3686629"/>
                <a:gd name="connsiteY0" fmla="*/ 0 h 714829"/>
                <a:gd name="connsiteX1" fmla="*/ 3686629 w 3686629"/>
                <a:gd name="connsiteY1" fmla="*/ 0 h 714829"/>
                <a:gd name="connsiteX2" fmla="*/ 3344998 w 3686629"/>
                <a:gd name="connsiteY2" fmla="*/ 714829 h 714829"/>
                <a:gd name="connsiteX3" fmla="*/ 0 w 3686629"/>
                <a:gd name="connsiteY3" fmla="*/ 714829 h 7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9" h="714829">
                  <a:moveTo>
                    <a:pt x="0" y="0"/>
                  </a:moveTo>
                  <a:lnTo>
                    <a:pt x="3686629" y="0"/>
                  </a:lnTo>
                  <a:lnTo>
                    <a:pt x="3344998" y="714829"/>
                  </a:lnTo>
                  <a:lnTo>
                    <a:pt x="0" y="714829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" name="六边形 2"/>
            <p:cNvSpPr/>
            <p:nvPr/>
          </p:nvSpPr>
          <p:spPr>
            <a:xfrm>
              <a:off x="2179682" y="2848430"/>
              <a:ext cx="1346924" cy="1161142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6"/>
            <p:cNvSpPr/>
            <p:nvPr/>
          </p:nvSpPr>
          <p:spPr>
            <a:xfrm>
              <a:off x="2531289" y="3134073"/>
              <a:ext cx="643710" cy="593484"/>
            </a:xfrm>
            <a:custGeom>
              <a:avLst/>
              <a:gdLst>
                <a:gd name="connsiteX0" fmla="*/ 469488 w 578320"/>
                <a:gd name="connsiteY0" fmla="*/ 312166 h 533197"/>
                <a:gd name="connsiteX1" fmla="*/ 523904 w 578320"/>
                <a:gd name="connsiteY1" fmla="*/ 363740 h 533197"/>
                <a:gd name="connsiteX2" fmla="*/ 523904 w 578320"/>
                <a:gd name="connsiteY2" fmla="*/ 376634 h 533197"/>
                <a:gd name="connsiteX3" fmla="*/ 527594 w 578320"/>
                <a:gd name="connsiteY3" fmla="*/ 391369 h 533197"/>
                <a:gd name="connsiteX4" fmla="*/ 512837 w 578320"/>
                <a:gd name="connsiteY4" fmla="*/ 411630 h 533197"/>
                <a:gd name="connsiteX5" fmla="*/ 498080 w 578320"/>
                <a:gd name="connsiteY5" fmla="*/ 440180 h 533197"/>
                <a:gd name="connsiteX6" fmla="*/ 529438 w 578320"/>
                <a:gd name="connsiteY6" fmla="*/ 475176 h 533197"/>
                <a:gd name="connsiteX7" fmla="*/ 578320 w 578320"/>
                <a:gd name="connsiteY7" fmla="*/ 518462 h 533197"/>
                <a:gd name="connsiteX8" fmla="*/ 485168 w 578320"/>
                <a:gd name="connsiteY8" fmla="*/ 533197 h 533197"/>
                <a:gd name="connsiteX9" fmla="*/ 477789 w 578320"/>
                <a:gd name="connsiteY9" fmla="*/ 486228 h 533197"/>
                <a:gd name="connsiteX10" fmla="*/ 481478 w 578320"/>
                <a:gd name="connsiteY10" fmla="*/ 479781 h 533197"/>
                <a:gd name="connsiteX11" fmla="*/ 480556 w 578320"/>
                <a:gd name="connsiteY11" fmla="*/ 477939 h 533197"/>
                <a:gd name="connsiteX12" fmla="*/ 471333 w 578320"/>
                <a:gd name="connsiteY12" fmla="*/ 466888 h 533197"/>
                <a:gd name="connsiteX13" fmla="*/ 467644 w 578320"/>
                <a:gd name="connsiteY13" fmla="*/ 466888 h 533197"/>
                <a:gd name="connsiteX14" fmla="*/ 458421 w 578320"/>
                <a:gd name="connsiteY14" fmla="*/ 477939 h 533197"/>
                <a:gd name="connsiteX15" fmla="*/ 458421 w 578320"/>
                <a:gd name="connsiteY15" fmla="*/ 479781 h 533197"/>
                <a:gd name="connsiteX16" fmla="*/ 462110 w 578320"/>
                <a:gd name="connsiteY16" fmla="*/ 486228 h 533197"/>
                <a:gd name="connsiteX17" fmla="*/ 454732 w 578320"/>
                <a:gd name="connsiteY17" fmla="*/ 533197 h 533197"/>
                <a:gd name="connsiteX18" fmla="*/ 361579 w 578320"/>
                <a:gd name="connsiteY18" fmla="*/ 518462 h 533197"/>
                <a:gd name="connsiteX19" fmla="*/ 409539 w 578320"/>
                <a:gd name="connsiteY19" fmla="*/ 475176 h 533197"/>
                <a:gd name="connsiteX20" fmla="*/ 440897 w 578320"/>
                <a:gd name="connsiteY20" fmla="*/ 440180 h 533197"/>
                <a:gd name="connsiteX21" fmla="*/ 427063 w 578320"/>
                <a:gd name="connsiteY21" fmla="*/ 411630 h 533197"/>
                <a:gd name="connsiteX22" fmla="*/ 411383 w 578320"/>
                <a:gd name="connsiteY22" fmla="*/ 391369 h 533197"/>
                <a:gd name="connsiteX23" fmla="*/ 415995 w 578320"/>
                <a:gd name="connsiteY23" fmla="*/ 376634 h 533197"/>
                <a:gd name="connsiteX24" fmla="*/ 415995 w 578320"/>
                <a:gd name="connsiteY24" fmla="*/ 363740 h 533197"/>
                <a:gd name="connsiteX25" fmla="*/ 469488 w 578320"/>
                <a:gd name="connsiteY25" fmla="*/ 312166 h 533197"/>
                <a:gd name="connsiteX26" fmla="*/ 107909 w 578320"/>
                <a:gd name="connsiteY26" fmla="*/ 312166 h 533197"/>
                <a:gd name="connsiteX27" fmla="*/ 162325 w 578320"/>
                <a:gd name="connsiteY27" fmla="*/ 363740 h 533197"/>
                <a:gd name="connsiteX28" fmla="*/ 162325 w 578320"/>
                <a:gd name="connsiteY28" fmla="*/ 376634 h 533197"/>
                <a:gd name="connsiteX29" fmla="*/ 166937 w 578320"/>
                <a:gd name="connsiteY29" fmla="*/ 391369 h 533197"/>
                <a:gd name="connsiteX30" fmla="*/ 151257 w 578320"/>
                <a:gd name="connsiteY30" fmla="*/ 411630 h 533197"/>
                <a:gd name="connsiteX31" fmla="*/ 137423 w 578320"/>
                <a:gd name="connsiteY31" fmla="*/ 440180 h 533197"/>
                <a:gd name="connsiteX32" fmla="*/ 167859 w 578320"/>
                <a:gd name="connsiteY32" fmla="*/ 475176 h 533197"/>
                <a:gd name="connsiteX33" fmla="*/ 216741 w 578320"/>
                <a:gd name="connsiteY33" fmla="*/ 518462 h 533197"/>
                <a:gd name="connsiteX34" fmla="*/ 123588 w 578320"/>
                <a:gd name="connsiteY34" fmla="*/ 533197 h 533197"/>
                <a:gd name="connsiteX35" fmla="*/ 116210 w 578320"/>
                <a:gd name="connsiteY35" fmla="*/ 486228 h 533197"/>
                <a:gd name="connsiteX36" fmla="*/ 119899 w 578320"/>
                <a:gd name="connsiteY36" fmla="*/ 479781 h 533197"/>
                <a:gd name="connsiteX37" fmla="*/ 119899 w 578320"/>
                <a:gd name="connsiteY37" fmla="*/ 477939 h 533197"/>
                <a:gd name="connsiteX38" fmla="*/ 109754 w 578320"/>
                <a:gd name="connsiteY38" fmla="*/ 466888 h 533197"/>
                <a:gd name="connsiteX39" fmla="*/ 106987 w 578320"/>
                <a:gd name="connsiteY39" fmla="*/ 466888 h 533197"/>
                <a:gd name="connsiteX40" fmla="*/ 96842 w 578320"/>
                <a:gd name="connsiteY40" fmla="*/ 477939 h 533197"/>
                <a:gd name="connsiteX41" fmla="*/ 96842 w 578320"/>
                <a:gd name="connsiteY41" fmla="*/ 479781 h 533197"/>
                <a:gd name="connsiteX42" fmla="*/ 100531 w 578320"/>
                <a:gd name="connsiteY42" fmla="*/ 486228 h 533197"/>
                <a:gd name="connsiteX43" fmla="*/ 93152 w 578320"/>
                <a:gd name="connsiteY43" fmla="*/ 533197 h 533197"/>
                <a:gd name="connsiteX44" fmla="*/ 0 w 578320"/>
                <a:gd name="connsiteY44" fmla="*/ 518462 h 533197"/>
                <a:gd name="connsiteX45" fmla="*/ 48882 w 578320"/>
                <a:gd name="connsiteY45" fmla="*/ 475176 h 533197"/>
                <a:gd name="connsiteX46" fmla="*/ 79318 w 578320"/>
                <a:gd name="connsiteY46" fmla="*/ 440180 h 533197"/>
                <a:gd name="connsiteX47" fmla="*/ 65483 w 578320"/>
                <a:gd name="connsiteY47" fmla="*/ 411630 h 533197"/>
                <a:gd name="connsiteX48" fmla="*/ 49804 w 578320"/>
                <a:gd name="connsiteY48" fmla="*/ 391369 h 533197"/>
                <a:gd name="connsiteX49" fmla="*/ 54416 w 578320"/>
                <a:gd name="connsiteY49" fmla="*/ 376634 h 533197"/>
                <a:gd name="connsiteX50" fmla="*/ 54416 w 578320"/>
                <a:gd name="connsiteY50" fmla="*/ 363740 h 533197"/>
                <a:gd name="connsiteX51" fmla="*/ 107909 w 578320"/>
                <a:gd name="connsiteY51" fmla="*/ 312166 h 533197"/>
                <a:gd name="connsiteX52" fmla="*/ 288717 w 578320"/>
                <a:gd name="connsiteY52" fmla="*/ 237601 h 533197"/>
                <a:gd name="connsiteX53" fmla="*/ 303485 w 578320"/>
                <a:gd name="connsiteY53" fmla="*/ 252338 h 533197"/>
                <a:gd name="connsiteX54" fmla="*/ 303485 w 578320"/>
                <a:gd name="connsiteY54" fmla="*/ 331547 h 533197"/>
                <a:gd name="connsiteX55" fmla="*/ 384708 w 578320"/>
                <a:gd name="connsiteY55" fmla="*/ 398782 h 533197"/>
                <a:gd name="connsiteX56" fmla="*/ 386554 w 578320"/>
                <a:gd name="connsiteY56" fmla="*/ 419045 h 533197"/>
                <a:gd name="connsiteX57" fmla="*/ 375478 w 578320"/>
                <a:gd name="connsiteY57" fmla="*/ 423650 h 533197"/>
                <a:gd name="connsiteX58" fmla="*/ 366248 w 578320"/>
                <a:gd name="connsiteY58" fmla="*/ 420887 h 533197"/>
                <a:gd name="connsiteX59" fmla="*/ 288717 w 578320"/>
                <a:gd name="connsiteY59" fmla="*/ 356415 h 533197"/>
                <a:gd name="connsiteX60" fmla="*/ 212108 w 578320"/>
                <a:gd name="connsiteY60" fmla="*/ 420887 h 533197"/>
                <a:gd name="connsiteX61" fmla="*/ 191802 w 578320"/>
                <a:gd name="connsiteY61" fmla="*/ 419045 h 533197"/>
                <a:gd name="connsiteX62" fmla="*/ 193648 w 578320"/>
                <a:gd name="connsiteY62" fmla="*/ 398782 h 533197"/>
                <a:gd name="connsiteX63" fmla="*/ 274872 w 578320"/>
                <a:gd name="connsiteY63" fmla="*/ 331547 h 533197"/>
                <a:gd name="connsiteX64" fmla="*/ 274872 w 578320"/>
                <a:gd name="connsiteY64" fmla="*/ 252338 h 533197"/>
                <a:gd name="connsiteX65" fmla="*/ 288717 w 578320"/>
                <a:gd name="connsiteY65" fmla="*/ 237601 h 533197"/>
                <a:gd name="connsiteX66" fmla="*/ 288699 w 578320"/>
                <a:gd name="connsiteY66" fmla="*/ 0 h 533197"/>
                <a:gd name="connsiteX67" fmla="*/ 343115 w 578320"/>
                <a:gd name="connsiteY67" fmla="*/ 50653 h 533197"/>
                <a:gd name="connsiteX68" fmla="*/ 343115 w 578320"/>
                <a:gd name="connsiteY68" fmla="*/ 63546 h 533197"/>
                <a:gd name="connsiteX69" fmla="*/ 346805 w 578320"/>
                <a:gd name="connsiteY69" fmla="*/ 78282 h 533197"/>
                <a:gd name="connsiteX70" fmla="*/ 332048 w 578320"/>
                <a:gd name="connsiteY70" fmla="*/ 98543 h 533197"/>
                <a:gd name="connsiteX71" fmla="*/ 318213 w 578320"/>
                <a:gd name="connsiteY71" fmla="*/ 127093 h 533197"/>
                <a:gd name="connsiteX72" fmla="*/ 348649 w 578320"/>
                <a:gd name="connsiteY72" fmla="*/ 163010 h 533197"/>
                <a:gd name="connsiteX73" fmla="*/ 397531 w 578320"/>
                <a:gd name="connsiteY73" fmla="*/ 206295 h 533197"/>
                <a:gd name="connsiteX74" fmla="*/ 304379 w 578320"/>
                <a:gd name="connsiteY74" fmla="*/ 220110 h 533197"/>
                <a:gd name="connsiteX75" fmla="*/ 297000 w 578320"/>
                <a:gd name="connsiteY75" fmla="*/ 173141 h 533197"/>
                <a:gd name="connsiteX76" fmla="*/ 300689 w 578320"/>
                <a:gd name="connsiteY76" fmla="*/ 167615 h 533197"/>
                <a:gd name="connsiteX77" fmla="*/ 300689 w 578320"/>
                <a:gd name="connsiteY77" fmla="*/ 164852 h 533197"/>
                <a:gd name="connsiteX78" fmla="*/ 290544 w 578320"/>
                <a:gd name="connsiteY78" fmla="*/ 154722 h 533197"/>
                <a:gd name="connsiteX79" fmla="*/ 287777 w 578320"/>
                <a:gd name="connsiteY79" fmla="*/ 154722 h 533197"/>
                <a:gd name="connsiteX80" fmla="*/ 277632 w 578320"/>
                <a:gd name="connsiteY80" fmla="*/ 164852 h 533197"/>
                <a:gd name="connsiteX81" fmla="*/ 277632 w 578320"/>
                <a:gd name="connsiteY81" fmla="*/ 167615 h 533197"/>
                <a:gd name="connsiteX82" fmla="*/ 281321 w 578320"/>
                <a:gd name="connsiteY82" fmla="*/ 173141 h 533197"/>
                <a:gd name="connsiteX83" fmla="*/ 273943 w 578320"/>
                <a:gd name="connsiteY83" fmla="*/ 221031 h 533197"/>
                <a:gd name="connsiteX84" fmla="*/ 180790 w 578320"/>
                <a:gd name="connsiteY84" fmla="*/ 206295 h 533197"/>
                <a:gd name="connsiteX85" fmla="*/ 228750 w 578320"/>
                <a:gd name="connsiteY85" fmla="*/ 163010 h 533197"/>
                <a:gd name="connsiteX86" fmla="*/ 260108 w 578320"/>
                <a:gd name="connsiteY86" fmla="*/ 127093 h 533197"/>
                <a:gd name="connsiteX87" fmla="*/ 246274 w 578320"/>
                <a:gd name="connsiteY87" fmla="*/ 98543 h 533197"/>
                <a:gd name="connsiteX88" fmla="*/ 230594 w 578320"/>
                <a:gd name="connsiteY88" fmla="*/ 78282 h 533197"/>
                <a:gd name="connsiteX89" fmla="*/ 235206 w 578320"/>
                <a:gd name="connsiteY89" fmla="*/ 63546 h 533197"/>
                <a:gd name="connsiteX90" fmla="*/ 235206 w 578320"/>
                <a:gd name="connsiteY90" fmla="*/ 50653 h 533197"/>
                <a:gd name="connsiteX91" fmla="*/ 288699 w 578320"/>
                <a:gd name="connsiteY9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578320" h="533197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38236" y="2802759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</a:rPr>
              <a:t>实验数据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174893" y="4257900"/>
            <a:ext cx="76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246857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zh-CN" alt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数据来源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EB7DB1-9B4E-4D24-9783-F670B0CF93C6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数据的主要来源是</a:t>
            </a: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wind</a:t>
            </a:r>
            <a:r>
              <a:rPr lang="zh-CN" altLang="en-US" sz="2000"/>
              <a:t>的数据接口</a:t>
            </a: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以及</a:t>
            </a:r>
            <a:r>
              <a:rPr lang="en-US" altLang="zh-CN" sz="2000"/>
              <a:t>uqer</a:t>
            </a:r>
            <a:r>
              <a:rPr lang="zh-CN" altLang="en-US" sz="2000"/>
              <a:t>的数据</a:t>
            </a:r>
            <a:r>
              <a:rPr lang="en-US" altLang="zh-CN" sz="2000"/>
              <a:t>API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18638B-8A62-4B97-B455-4559E26D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34" y="163616"/>
            <a:ext cx="4396707" cy="2868851"/>
          </a:xfrm>
          <a:prstGeom prst="rect">
            <a:avLst/>
          </a:prstGeom>
        </p:spPr>
      </p:pic>
      <p:sp>
        <p:nvSpPr>
          <p:cNvPr id="3" name="任意多边形 15">
            <a:extLst>
              <a:ext uri="{FF2B5EF4-FFF2-40B4-BE49-F238E27FC236}">
                <a16:creationId xmlns:a16="http://schemas.microsoft.com/office/drawing/2014/main" id="{2B2474A9-8DD7-4943-A0D7-6C3D610FC5C7}"/>
              </a:ext>
            </a:extLst>
          </p:cNvPr>
          <p:cNvSpPr/>
          <p:nvPr/>
        </p:nvSpPr>
        <p:spPr>
          <a:xfrm>
            <a:off x="10196052" y="3404431"/>
            <a:ext cx="1995948" cy="3453569"/>
          </a:xfrm>
          <a:custGeom>
            <a:avLst/>
            <a:gdLst>
              <a:gd name="connsiteX0" fmla="*/ 863392 w 1995948"/>
              <a:gd name="connsiteY0" fmla="*/ 0 h 3453569"/>
              <a:gd name="connsiteX1" fmla="*/ 1995948 w 1995948"/>
              <a:gd name="connsiteY1" fmla="*/ 0 h 3453569"/>
              <a:gd name="connsiteX2" fmla="*/ 1995948 w 1995948"/>
              <a:gd name="connsiteY2" fmla="*/ 3453569 h 3453569"/>
              <a:gd name="connsiteX3" fmla="*/ 0 w 1995948"/>
              <a:gd name="connsiteY3" fmla="*/ 3453569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863392" y="0"/>
                </a:moveTo>
                <a:lnTo>
                  <a:pt x="1995948" y="0"/>
                </a:lnTo>
                <a:lnTo>
                  <a:pt x="1995948" y="3453569"/>
                </a:lnTo>
                <a:lnTo>
                  <a:pt x="0" y="3453569"/>
                </a:lnTo>
                <a:close/>
              </a:path>
            </a:pathLst>
          </a:custGeom>
          <a:solidFill>
            <a:srgbClr val="C21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任意多边形 16">
            <a:extLst>
              <a:ext uri="{FF2B5EF4-FFF2-40B4-BE49-F238E27FC236}">
                <a16:creationId xmlns:a16="http://schemas.microsoft.com/office/drawing/2014/main" id="{524E43B1-10BA-4E16-A575-E2FE588663EA}"/>
              </a:ext>
            </a:extLst>
          </p:cNvPr>
          <p:cNvSpPr/>
          <p:nvPr/>
        </p:nvSpPr>
        <p:spPr>
          <a:xfrm flipV="1">
            <a:off x="10196052" y="-1"/>
            <a:ext cx="1995948" cy="3404431"/>
          </a:xfrm>
          <a:custGeom>
            <a:avLst/>
            <a:gdLst>
              <a:gd name="connsiteX0" fmla="*/ 0 w 1995948"/>
              <a:gd name="connsiteY0" fmla="*/ 3453569 h 3453569"/>
              <a:gd name="connsiteX1" fmla="*/ 1995948 w 1995948"/>
              <a:gd name="connsiteY1" fmla="*/ 3453569 h 3453569"/>
              <a:gd name="connsiteX2" fmla="*/ 1995948 w 1995948"/>
              <a:gd name="connsiteY2" fmla="*/ 0 h 3453569"/>
              <a:gd name="connsiteX3" fmla="*/ 863392 w 1995948"/>
              <a:gd name="connsiteY3" fmla="*/ 0 h 34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5948" h="3453569">
                <a:moveTo>
                  <a:pt x="0" y="3453569"/>
                </a:moveTo>
                <a:lnTo>
                  <a:pt x="1995948" y="3453569"/>
                </a:lnTo>
                <a:lnTo>
                  <a:pt x="1995948" y="0"/>
                </a:lnTo>
                <a:lnTo>
                  <a:pt x="8633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708DD9-F35E-43C8-824D-2768B6659412}"/>
              </a:ext>
            </a:extLst>
          </p:cNvPr>
          <p:cNvSpPr txBox="1"/>
          <p:nvPr/>
        </p:nvSpPr>
        <p:spPr>
          <a:xfrm>
            <a:off x="11179533" y="1764511"/>
            <a:ext cx="861774" cy="3328978"/>
          </a:xfrm>
          <a:prstGeom prst="rect">
            <a:avLst/>
          </a:prstGeom>
          <a:noFill/>
        </p:spPr>
        <p:txBody>
          <a:bodyPr vert="eaVert"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spcAft>
                <a:spcPts val="600"/>
              </a:spcAft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第二部分</a:t>
            </a:r>
            <a:endParaRPr lang="zh-CN" altLang="en-US" sz="4400" b="1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886D5B-88DE-4150-9360-65E02CFA7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407" y="3310359"/>
            <a:ext cx="4396707" cy="3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03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53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396</Words>
  <Application>Microsoft Macintosh PowerPoint</Application>
  <PresentationFormat>宽屏</PresentationFormat>
  <Paragraphs>125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Century Gothic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 李</dc:creator>
  <cp:lastModifiedBy>Ai2025</cp:lastModifiedBy>
  <cp:revision>23</cp:revision>
  <dcterms:created xsi:type="dcterms:W3CDTF">2020-05-21T05:31:45Z</dcterms:created>
  <dcterms:modified xsi:type="dcterms:W3CDTF">2020-06-02T13:39:14Z</dcterms:modified>
</cp:coreProperties>
</file>